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86" r:id="rId2"/>
    <p:sldId id="268" r:id="rId3"/>
    <p:sldId id="263" r:id="rId4"/>
    <p:sldId id="287" r:id="rId5"/>
    <p:sldId id="288" r:id="rId6"/>
    <p:sldId id="274" r:id="rId7"/>
    <p:sldId id="276" r:id="rId8"/>
    <p:sldId id="277" r:id="rId9"/>
    <p:sldId id="278" r:id="rId10"/>
    <p:sldId id="279" r:id="rId11"/>
    <p:sldId id="280" r:id="rId12"/>
    <p:sldId id="283" r:id="rId13"/>
    <p:sldId id="284" r:id="rId14"/>
    <p:sldId id="289" r:id="rId15"/>
    <p:sldId id="290" r:id="rId16"/>
    <p:sldId id="291" r:id="rId17"/>
    <p:sldId id="295" r:id="rId18"/>
    <p:sldId id="296" r:id="rId19"/>
    <p:sldId id="298" r:id="rId20"/>
    <p:sldId id="299" r:id="rId21"/>
    <p:sldId id="300" r:id="rId22"/>
    <p:sldId id="294" r:id="rId23"/>
    <p:sldId id="302" r:id="rId24"/>
    <p:sldId id="292" r:id="rId25"/>
    <p:sldId id="301" r:id="rId26"/>
    <p:sldId id="30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3" d="100"/>
          <a:sy n="63" d="100"/>
        </p:scale>
        <p:origin x="-126" y="-24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66EB2-2D6B-4D1F-B698-3E69AF172A46}" type="datetimeFigureOut">
              <a:rPr lang="en-US" smtClean="0"/>
              <a:pPr/>
              <a:t>2/23/2014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B719C7-68FF-4625-A0EF-2EA528553F66}" type="slidenum">
              <a:rPr lang="en-US" smtClean="0"/>
              <a:pPr/>
              <a:t>‹#›</a:t>
            </a:fld>
            <a:endParaRPr lang="en-US"/>
          </a:p>
        </p:txBody>
      </p:sp>
    </p:spTree>
    <p:extLst>
      <p:ext uri="{BB962C8B-B14F-4D97-AF65-F5344CB8AC3E}">
        <p14:creationId xmlns:p14="http://schemas.microsoft.com/office/powerpoint/2010/main" xmlns="" val="387938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63CFE8-5266-4FB3-9812-CBD9290C08F8}" type="datetimeFigureOut">
              <a:rPr lang="en-US" smtClean="0"/>
              <a:pPr/>
              <a:t>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E0903-BCA9-4C5C-A229-59F934CA2F3B}" type="slidenum">
              <a:rPr lang="en-US" smtClean="0"/>
              <a:pPr/>
              <a:t>‹#›</a:t>
            </a:fld>
            <a:endParaRPr lang="en-US"/>
          </a:p>
        </p:txBody>
      </p:sp>
    </p:spTree>
    <p:extLst>
      <p:ext uri="{BB962C8B-B14F-4D97-AF65-F5344CB8AC3E}">
        <p14:creationId xmlns:p14="http://schemas.microsoft.com/office/powerpoint/2010/main" xmlns="" val="427149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63CFE8-5266-4FB3-9812-CBD9290C08F8}" type="datetimeFigureOut">
              <a:rPr lang="en-US" smtClean="0"/>
              <a:pPr/>
              <a:t>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E0903-BCA9-4C5C-A229-59F934CA2F3B}" type="slidenum">
              <a:rPr lang="en-US" smtClean="0"/>
              <a:pPr/>
              <a:t>‹#›</a:t>
            </a:fld>
            <a:endParaRPr lang="en-US"/>
          </a:p>
        </p:txBody>
      </p:sp>
    </p:spTree>
    <p:extLst>
      <p:ext uri="{BB962C8B-B14F-4D97-AF65-F5344CB8AC3E}">
        <p14:creationId xmlns:p14="http://schemas.microsoft.com/office/powerpoint/2010/main" xmlns="" val="4152399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63CFE8-5266-4FB3-9812-CBD9290C08F8}" type="datetimeFigureOut">
              <a:rPr lang="en-US" smtClean="0"/>
              <a:pPr/>
              <a:t>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E0903-BCA9-4C5C-A229-59F934CA2F3B}" type="slidenum">
              <a:rPr lang="en-US" smtClean="0"/>
              <a:pPr/>
              <a:t>‹#›</a:t>
            </a:fld>
            <a:endParaRPr lang="en-US"/>
          </a:p>
        </p:txBody>
      </p:sp>
    </p:spTree>
    <p:extLst>
      <p:ext uri="{BB962C8B-B14F-4D97-AF65-F5344CB8AC3E}">
        <p14:creationId xmlns:p14="http://schemas.microsoft.com/office/powerpoint/2010/main" xmlns="" val="3543469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63CFE8-5266-4FB3-9812-CBD9290C08F8}" type="datetimeFigureOut">
              <a:rPr lang="en-US" smtClean="0"/>
              <a:pPr/>
              <a:t>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E0903-BCA9-4C5C-A229-59F934CA2F3B}" type="slidenum">
              <a:rPr lang="en-US" smtClean="0"/>
              <a:pPr/>
              <a:t>‹#›</a:t>
            </a:fld>
            <a:endParaRPr lang="en-US"/>
          </a:p>
        </p:txBody>
      </p:sp>
    </p:spTree>
    <p:extLst>
      <p:ext uri="{BB962C8B-B14F-4D97-AF65-F5344CB8AC3E}">
        <p14:creationId xmlns:p14="http://schemas.microsoft.com/office/powerpoint/2010/main" xmlns="" val="401688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63CFE8-5266-4FB3-9812-CBD9290C08F8}" type="datetimeFigureOut">
              <a:rPr lang="en-US" smtClean="0"/>
              <a:pPr/>
              <a:t>2/23/2014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E0903-BCA9-4C5C-A229-59F934CA2F3B}" type="slidenum">
              <a:rPr lang="en-US" smtClean="0"/>
              <a:pPr/>
              <a:t>‹#›</a:t>
            </a:fld>
            <a:endParaRPr lang="en-US"/>
          </a:p>
        </p:txBody>
      </p:sp>
    </p:spTree>
    <p:extLst>
      <p:ext uri="{BB962C8B-B14F-4D97-AF65-F5344CB8AC3E}">
        <p14:creationId xmlns:p14="http://schemas.microsoft.com/office/powerpoint/2010/main" xmlns="" val="350503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63CFE8-5266-4FB3-9812-CBD9290C08F8}" type="datetimeFigureOut">
              <a:rPr lang="en-US" smtClean="0"/>
              <a:pPr/>
              <a:t>2/23/2014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7E0903-BCA9-4C5C-A229-59F934CA2F3B}" type="slidenum">
              <a:rPr lang="en-US" smtClean="0"/>
              <a:pPr/>
              <a:t>‹#›</a:t>
            </a:fld>
            <a:endParaRPr lang="en-US"/>
          </a:p>
        </p:txBody>
      </p:sp>
    </p:spTree>
    <p:extLst>
      <p:ext uri="{BB962C8B-B14F-4D97-AF65-F5344CB8AC3E}">
        <p14:creationId xmlns:p14="http://schemas.microsoft.com/office/powerpoint/2010/main" xmlns="" val="913681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63CFE8-5266-4FB3-9812-CBD9290C08F8}" type="datetimeFigureOut">
              <a:rPr lang="en-US" smtClean="0"/>
              <a:pPr/>
              <a:t>2/23/2014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7E0903-BCA9-4C5C-A229-59F934CA2F3B}" type="slidenum">
              <a:rPr lang="en-US" smtClean="0"/>
              <a:pPr/>
              <a:t>‹#›</a:t>
            </a:fld>
            <a:endParaRPr lang="en-US"/>
          </a:p>
        </p:txBody>
      </p:sp>
    </p:spTree>
    <p:extLst>
      <p:ext uri="{BB962C8B-B14F-4D97-AF65-F5344CB8AC3E}">
        <p14:creationId xmlns:p14="http://schemas.microsoft.com/office/powerpoint/2010/main" xmlns="" val="121485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63CFE8-5266-4FB3-9812-CBD9290C08F8}" type="datetimeFigureOut">
              <a:rPr lang="en-US" smtClean="0"/>
              <a:pPr/>
              <a:t>2/23/2014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7E0903-BCA9-4C5C-A229-59F934CA2F3B}" type="slidenum">
              <a:rPr lang="en-US" smtClean="0"/>
              <a:pPr/>
              <a:t>‹#›</a:t>
            </a:fld>
            <a:endParaRPr lang="en-US"/>
          </a:p>
        </p:txBody>
      </p:sp>
    </p:spTree>
    <p:extLst>
      <p:ext uri="{BB962C8B-B14F-4D97-AF65-F5344CB8AC3E}">
        <p14:creationId xmlns:p14="http://schemas.microsoft.com/office/powerpoint/2010/main" xmlns="" val="316804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3CFE8-5266-4FB3-9812-CBD9290C08F8}" type="datetimeFigureOut">
              <a:rPr lang="en-US" smtClean="0"/>
              <a:pPr/>
              <a:t>2/23/2014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7E0903-BCA9-4C5C-A229-59F934CA2F3B}" type="slidenum">
              <a:rPr lang="en-US" smtClean="0"/>
              <a:pPr/>
              <a:t>‹#›</a:t>
            </a:fld>
            <a:endParaRPr lang="en-US"/>
          </a:p>
        </p:txBody>
      </p:sp>
    </p:spTree>
    <p:extLst>
      <p:ext uri="{BB962C8B-B14F-4D97-AF65-F5344CB8AC3E}">
        <p14:creationId xmlns:p14="http://schemas.microsoft.com/office/powerpoint/2010/main" xmlns="" val="1004393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3CFE8-5266-4FB3-9812-CBD9290C08F8}" type="datetimeFigureOut">
              <a:rPr lang="en-US" smtClean="0"/>
              <a:pPr/>
              <a:t>2/23/2014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7E0903-BCA9-4C5C-A229-59F934CA2F3B}" type="slidenum">
              <a:rPr lang="en-US" smtClean="0"/>
              <a:pPr/>
              <a:t>‹#›</a:t>
            </a:fld>
            <a:endParaRPr lang="en-US"/>
          </a:p>
        </p:txBody>
      </p:sp>
    </p:spTree>
    <p:extLst>
      <p:ext uri="{BB962C8B-B14F-4D97-AF65-F5344CB8AC3E}">
        <p14:creationId xmlns:p14="http://schemas.microsoft.com/office/powerpoint/2010/main" xmlns="" val="1523487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3CFE8-5266-4FB3-9812-CBD9290C08F8}" type="datetimeFigureOut">
              <a:rPr lang="en-US" smtClean="0"/>
              <a:pPr/>
              <a:t>2/23/2014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7E0903-BCA9-4C5C-A229-59F934CA2F3B}" type="slidenum">
              <a:rPr lang="en-US" smtClean="0"/>
              <a:pPr/>
              <a:t>‹#›</a:t>
            </a:fld>
            <a:endParaRPr lang="en-US"/>
          </a:p>
        </p:txBody>
      </p:sp>
    </p:spTree>
    <p:extLst>
      <p:ext uri="{BB962C8B-B14F-4D97-AF65-F5344CB8AC3E}">
        <p14:creationId xmlns:p14="http://schemas.microsoft.com/office/powerpoint/2010/main" xmlns="" val="4107646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3CFE8-5266-4FB3-9812-CBD9290C08F8}" type="datetimeFigureOut">
              <a:rPr lang="en-US" smtClean="0"/>
              <a:pPr/>
              <a:t>2/23/2014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7E0903-BCA9-4C5C-A229-59F934CA2F3B}" type="slidenum">
              <a:rPr lang="en-US" smtClean="0"/>
              <a:pPr/>
              <a:t>‹#›</a:t>
            </a:fld>
            <a:endParaRPr lang="en-US"/>
          </a:p>
        </p:txBody>
      </p:sp>
    </p:spTree>
    <p:extLst>
      <p:ext uri="{BB962C8B-B14F-4D97-AF65-F5344CB8AC3E}">
        <p14:creationId xmlns:p14="http://schemas.microsoft.com/office/powerpoint/2010/main" xmlns="" val="1091352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50833"/>
            <a:ext cx="9144000" cy="1659129"/>
          </a:xfrm>
        </p:spPr>
        <p:txBody>
          <a:bodyPr>
            <a:normAutofit fontScale="90000"/>
          </a:bodyPr>
          <a:lstStyle/>
          <a:p>
            <a:r>
              <a:rPr lang="en-US" dirty="0" smtClean="0"/>
              <a:t/>
            </a:r>
            <a:br>
              <a:rPr lang="en-US" dirty="0" smtClean="0"/>
            </a:br>
            <a:r>
              <a:rPr lang="en-US" dirty="0" smtClean="0"/>
              <a:t>Abstract </a:t>
            </a:r>
            <a:br>
              <a:rPr lang="en-US" dirty="0" smtClean="0"/>
            </a:br>
            <a:r>
              <a:rPr lang="en-US" dirty="0" smtClean="0"/>
              <a:t>Interface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4195086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53886"/>
            <a:ext cx="5181600" cy="5023077"/>
          </a:xfrm>
        </p:spPr>
        <p:txBody>
          <a:bodyPr>
            <a:normAutofit fontScale="85000" lnSpcReduction="10000"/>
          </a:bodyPr>
          <a:lstStyle/>
          <a:p>
            <a:endParaRPr lang="en-US" sz="2000" dirty="0" smtClean="0"/>
          </a:p>
          <a:p>
            <a:r>
              <a:rPr lang="en-US" sz="2000" dirty="0" smtClean="0"/>
              <a:t>/* </a:t>
            </a:r>
            <a:r>
              <a:rPr lang="en-US" sz="2000" dirty="0"/>
              <a:t>File name : MammalInt.java */</a:t>
            </a:r>
          </a:p>
          <a:p>
            <a:r>
              <a:rPr lang="en-US" sz="2000" dirty="0">
                <a:solidFill>
                  <a:srgbClr val="FF0000"/>
                </a:solidFill>
              </a:rPr>
              <a:t>public class </a:t>
            </a:r>
            <a:r>
              <a:rPr lang="en-US" sz="2000" dirty="0" err="1">
                <a:solidFill>
                  <a:srgbClr val="FF0000"/>
                </a:solidFill>
              </a:rPr>
              <a:t>MammalInt</a:t>
            </a:r>
            <a:r>
              <a:rPr lang="en-US" sz="2000" dirty="0">
                <a:solidFill>
                  <a:srgbClr val="FF0000"/>
                </a:solidFill>
              </a:rPr>
              <a:t> implements Animal{</a:t>
            </a:r>
          </a:p>
          <a:p>
            <a:endParaRPr lang="en-US" sz="2000" dirty="0">
              <a:solidFill>
                <a:srgbClr val="FF0000"/>
              </a:solidFill>
            </a:endParaRPr>
          </a:p>
          <a:p>
            <a:r>
              <a:rPr lang="en-US" sz="2000" dirty="0">
                <a:solidFill>
                  <a:srgbClr val="FF0000"/>
                </a:solidFill>
              </a:rPr>
              <a:t>   public void eat(){</a:t>
            </a:r>
          </a:p>
          <a:p>
            <a:r>
              <a:rPr lang="en-US" sz="2000" dirty="0">
                <a:solidFill>
                  <a:srgbClr val="FF0000"/>
                </a:solidFill>
              </a:rPr>
              <a:t>      </a:t>
            </a:r>
            <a:r>
              <a:rPr lang="en-US" sz="2000" dirty="0" err="1">
                <a:solidFill>
                  <a:srgbClr val="FF0000"/>
                </a:solidFill>
              </a:rPr>
              <a:t>System.out.println</a:t>
            </a:r>
            <a:r>
              <a:rPr lang="en-US" sz="2000" dirty="0">
                <a:solidFill>
                  <a:srgbClr val="FF0000"/>
                </a:solidFill>
              </a:rPr>
              <a:t>("Mammal eats");</a:t>
            </a:r>
          </a:p>
          <a:p>
            <a:r>
              <a:rPr lang="en-US" sz="2000" dirty="0">
                <a:solidFill>
                  <a:srgbClr val="FF0000"/>
                </a:solidFill>
              </a:rPr>
              <a:t>   }</a:t>
            </a:r>
          </a:p>
          <a:p>
            <a:endParaRPr lang="en-US" sz="2000" dirty="0">
              <a:solidFill>
                <a:srgbClr val="FF0000"/>
              </a:solidFill>
            </a:endParaRPr>
          </a:p>
          <a:p>
            <a:r>
              <a:rPr lang="en-US" sz="2000" dirty="0">
                <a:solidFill>
                  <a:srgbClr val="FF0000"/>
                </a:solidFill>
              </a:rPr>
              <a:t>   public void travel(){</a:t>
            </a:r>
          </a:p>
          <a:p>
            <a:r>
              <a:rPr lang="en-US" sz="2000" dirty="0">
                <a:solidFill>
                  <a:srgbClr val="FF0000"/>
                </a:solidFill>
              </a:rPr>
              <a:t>      </a:t>
            </a:r>
            <a:r>
              <a:rPr lang="en-US" sz="2000" dirty="0" err="1">
                <a:solidFill>
                  <a:srgbClr val="FF0000"/>
                </a:solidFill>
              </a:rPr>
              <a:t>System.out.println</a:t>
            </a:r>
            <a:r>
              <a:rPr lang="en-US" sz="2000" dirty="0">
                <a:solidFill>
                  <a:srgbClr val="FF0000"/>
                </a:solidFill>
              </a:rPr>
              <a:t>("Mammal travels");</a:t>
            </a:r>
          </a:p>
          <a:p>
            <a:r>
              <a:rPr lang="en-US" sz="2000" dirty="0">
                <a:solidFill>
                  <a:srgbClr val="FF0000"/>
                </a:solidFill>
              </a:rPr>
              <a:t>   } </a:t>
            </a:r>
          </a:p>
        </p:txBody>
      </p:sp>
      <p:sp>
        <p:nvSpPr>
          <p:cNvPr id="5" name="Content Placeholder 4"/>
          <p:cNvSpPr>
            <a:spLocks noGrp="1"/>
          </p:cNvSpPr>
          <p:nvPr>
            <p:ph sz="half" idx="2"/>
          </p:nvPr>
        </p:nvSpPr>
        <p:spPr>
          <a:xfrm>
            <a:off x="6172200" y="1153886"/>
            <a:ext cx="5181600" cy="5023077"/>
          </a:xfrm>
        </p:spPr>
        <p:txBody>
          <a:bodyPr>
            <a:normAutofit fontScale="85000" lnSpcReduction="10000"/>
          </a:bodyPr>
          <a:lstStyle/>
          <a:p>
            <a:pPr marL="0" indent="0">
              <a:buNone/>
            </a:pPr>
            <a:endParaRPr lang="en-US" dirty="0" smtClean="0"/>
          </a:p>
          <a:p>
            <a:r>
              <a:rPr lang="en-US" dirty="0" smtClean="0">
                <a:solidFill>
                  <a:srgbClr val="FF0000"/>
                </a:solidFill>
              </a:rPr>
              <a:t>public </a:t>
            </a:r>
            <a:r>
              <a:rPr lang="en-US" dirty="0">
                <a:solidFill>
                  <a:srgbClr val="FF0000"/>
                </a:solidFill>
              </a:rPr>
              <a:t>static void main(String </a:t>
            </a:r>
            <a:r>
              <a:rPr lang="en-US" dirty="0" err="1">
                <a:solidFill>
                  <a:srgbClr val="FF0000"/>
                </a:solidFill>
              </a:rPr>
              <a:t>args</a:t>
            </a:r>
            <a:r>
              <a:rPr lang="en-US" dirty="0">
                <a:solidFill>
                  <a:srgbClr val="FF0000"/>
                </a:solidFill>
              </a:rPr>
              <a:t>[]){</a:t>
            </a:r>
          </a:p>
          <a:p>
            <a:r>
              <a:rPr lang="en-US" dirty="0">
                <a:solidFill>
                  <a:srgbClr val="FF0000"/>
                </a:solidFill>
              </a:rPr>
              <a:t>      </a:t>
            </a:r>
            <a:r>
              <a:rPr lang="en-US" dirty="0" err="1">
                <a:solidFill>
                  <a:srgbClr val="FF0000"/>
                </a:solidFill>
              </a:rPr>
              <a:t>MammalInt</a:t>
            </a:r>
            <a:r>
              <a:rPr lang="en-US" dirty="0">
                <a:solidFill>
                  <a:srgbClr val="FF0000"/>
                </a:solidFill>
              </a:rPr>
              <a:t> m = new </a:t>
            </a:r>
            <a:r>
              <a:rPr lang="en-US" dirty="0" err="1">
                <a:solidFill>
                  <a:srgbClr val="FF0000"/>
                </a:solidFill>
              </a:rPr>
              <a:t>MammalInt</a:t>
            </a:r>
            <a:r>
              <a:rPr lang="en-US" dirty="0">
                <a:solidFill>
                  <a:srgbClr val="FF0000"/>
                </a:solidFill>
              </a:rPr>
              <a:t>();</a:t>
            </a:r>
          </a:p>
          <a:p>
            <a:r>
              <a:rPr lang="en-US" dirty="0">
                <a:solidFill>
                  <a:srgbClr val="FF0000"/>
                </a:solidFill>
              </a:rPr>
              <a:t>      </a:t>
            </a:r>
            <a:r>
              <a:rPr lang="en-US" dirty="0" err="1">
                <a:solidFill>
                  <a:srgbClr val="FF0000"/>
                </a:solidFill>
              </a:rPr>
              <a:t>m.eat</a:t>
            </a:r>
            <a:r>
              <a:rPr lang="en-US" dirty="0">
                <a:solidFill>
                  <a:srgbClr val="FF0000"/>
                </a:solidFill>
              </a:rPr>
              <a:t>();</a:t>
            </a:r>
          </a:p>
          <a:p>
            <a:r>
              <a:rPr lang="en-US" dirty="0">
                <a:solidFill>
                  <a:srgbClr val="FF0000"/>
                </a:solidFill>
              </a:rPr>
              <a:t>      m.travel();</a:t>
            </a:r>
          </a:p>
          <a:p>
            <a:r>
              <a:rPr lang="en-US" dirty="0">
                <a:solidFill>
                  <a:srgbClr val="FF0000"/>
                </a:solidFill>
              </a:rPr>
              <a:t>   }</a:t>
            </a:r>
          </a:p>
          <a:p>
            <a:r>
              <a:rPr lang="en-US" dirty="0">
                <a:solidFill>
                  <a:srgbClr val="FF0000"/>
                </a:solidFill>
              </a:rPr>
              <a:t>} </a:t>
            </a:r>
            <a:endParaRPr lang="en-US" dirty="0" smtClean="0">
              <a:solidFill>
                <a:srgbClr val="FF0000"/>
              </a:solidFill>
            </a:endParaRPr>
          </a:p>
          <a:p>
            <a:endParaRPr lang="en-US" dirty="0"/>
          </a:p>
          <a:p>
            <a:r>
              <a:rPr lang="en-US" dirty="0"/>
              <a:t>This would produce following result</a:t>
            </a:r>
          </a:p>
          <a:p>
            <a:r>
              <a:rPr lang="en-US" dirty="0"/>
              <a:t>Mammal eats</a:t>
            </a:r>
          </a:p>
          <a:p>
            <a:r>
              <a:rPr lang="en-US" dirty="0"/>
              <a:t>Mammal travels</a:t>
            </a:r>
          </a:p>
        </p:txBody>
      </p:sp>
      <p:sp>
        <p:nvSpPr>
          <p:cNvPr id="6" name="Title 1"/>
          <p:cNvSpPr>
            <a:spLocks noGrp="1"/>
          </p:cNvSpPr>
          <p:nvPr>
            <p:ph type="title"/>
          </p:nvPr>
        </p:nvSpPr>
        <p:spPr>
          <a:xfrm>
            <a:off x="838200" y="365125"/>
            <a:ext cx="10515600" cy="788761"/>
          </a:xfrm>
        </p:spPr>
        <p:txBody>
          <a:bodyPr/>
          <a:lstStyle/>
          <a:p>
            <a:r>
              <a:rPr lang="en-US" dirty="0"/>
              <a:t>Implementing Interfaces</a:t>
            </a:r>
            <a:r>
              <a:rPr lang="en-US" dirty="0" smtClean="0"/>
              <a:t>:</a:t>
            </a:r>
            <a:endParaRPr lang="en-US" dirty="0"/>
          </a:p>
        </p:txBody>
      </p:sp>
    </p:spTree>
    <p:extLst>
      <p:ext uri="{BB962C8B-B14F-4D97-AF65-F5344CB8AC3E}">
        <p14:creationId xmlns:p14="http://schemas.microsoft.com/office/powerpoint/2010/main" xmlns="" val="3737938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941161"/>
          </a:xfrm>
        </p:spPr>
        <p:txBody>
          <a:bodyPr/>
          <a:lstStyle/>
          <a:p>
            <a:r>
              <a:rPr lang="en-US" dirty="0"/>
              <a:t>Implementing Interfaces:</a:t>
            </a:r>
          </a:p>
        </p:txBody>
      </p:sp>
      <p:sp>
        <p:nvSpPr>
          <p:cNvPr id="6" name="Content Placeholder 5"/>
          <p:cNvSpPr>
            <a:spLocks noGrp="1"/>
          </p:cNvSpPr>
          <p:nvPr>
            <p:ph idx="1"/>
          </p:nvPr>
        </p:nvSpPr>
        <p:spPr/>
        <p:txBody>
          <a:bodyPr>
            <a:normAutofit fontScale="77500" lnSpcReduction="20000"/>
          </a:bodyPr>
          <a:lstStyle/>
          <a:p>
            <a:r>
              <a:rPr lang="en-US" dirty="0"/>
              <a:t>When overriding methods defined in interfaces there are several rules to be followed:</a:t>
            </a:r>
          </a:p>
          <a:p>
            <a:r>
              <a:rPr lang="en-US" dirty="0"/>
              <a:t>Checked exceptions should not be declared on implementation methods other than the ones declared by the interface method or subclasses of those declared by the interface method.</a:t>
            </a:r>
          </a:p>
          <a:p>
            <a:r>
              <a:rPr lang="en-US" dirty="0"/>
              <a:t>The signature of the interface method and the same return type or subtype should be maintained when overriding the methods.</a:t>
            </a:r>
          </a:p>
          <a:p>
            <a:r>
              <a:rPr lang="en-US" dirty="0"/>
              <a:t>An implementation class itself can be abstract and if so interface methods need not be implemented</a:t>
            </a:r>
            <a:r>
              <a:rPr lang="en-US" dirty="0" smtClean="0"/>
              <a:t>.</a:t>
            </a:r>
          </a:p>
          <a:p>
            <a:r>
              <a:rPr lang="en-US" dirty="0"/>
              <a:t>When implementation interfaces there are several rules:</a:t>
            </a:r>
          </a:p>
          <a:p>
            <a:r>
              <a:rPr lang="en-US" dirty="0"/>
              <a:t>A class can implement more than one interface at a time.</a:t>
            </a:r>
          </a:p>
          <a:p>
            <a:r>
              <a:rPr lang="en-US" dirty="0"/>
              <a:t>A class can extend only one class, but implement many interface.</a:t>
            </a:r>
          </a:p>
          <a:p>
            <a:r>
              <a:rPr lang="en-US" dirty="0"/>
              <a:t>An interface can extend another interface, similarly to the way that a class can extend another class</a:t>
            </a:r>
          </a:p>
          <a:p>
            <a:endParaRPr lang="en-US" dirty="0"/>
          </a:p>
        </p:txBody>
      </p:sp>
    </p:spTree>
    <p:extLst>
      <p:ext uri="{BB962C8B-B14F-4D97-AF65-F5344CB8AC3E}">
        <p14:creationId xmlns:p14="http://schemas.microsoft.com/office/powerpoint/2010/main" xmlns="" val="3510031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337457"/>
            <a:ext cx="5181600" cy="5839506"/>
          </a:xfrm>
        </p:spPr>
        <p:txBody>
          <a:bodyPr>
            <a:normAutofit/>
          </a:bodyPr>
          <a:lstStyle/>
          <a:p>
            <a:r>
              <a:rPr lang="en-US" sz="2000" dirty="0"/>
              <a:t>//Filename: Sports.java</a:t>
            </a:r>
          </a:p>
          <a:p>
            <a:r>
              <a:rPr lang="en-US" sz="2000" dirty="0">
                <a:solidFill>
                  <a:srgbClr val="FF0000"/>
                </a:solidFill>
              </a:rPr>
              <a:t>public interface Sports</a:t>
            </a:r>
          </a:p>
          <a:p>
            <a:r>
              <a:rPr lang="en-US" sz="2000" dirty="0">
                <a:solidFill>
                  <a:srgbClr val="FF0000"/>
                </a:solidFill>
              </a:rPr>
              <a:t>{</a:t>
            </a:r>
          </a:p>
          <a:p>
            <a:r>
              <a:rPr lang="en-US" sz="2000" dirty="0">
                <a:solidFill>
                  <a:srgbClr val="FF0000"/>
                </a:solidFill>
              </a:rPr>
              <a:t>   public void </a:t>
            </a:r>
            <a:r>
              <a:rPr lang="en-US" sz="2000" dirty="0" err="1">
                <a:solidFill>
                  <a:srgbClr val="FF0000"/>
                </a:solidFill>
              </a:rPr>
              <a:t>setHomeTeam</a:t>
            </a:r>
            <a:r>
              <a:rPr lang="en-US" sz="2000" dirty="0">
                <a:solidFill>
                  <a:srgbClr val="FF0000"/>
                </a:solidFill>
              </a:rPr>
              <a:t>(String name);</a:t>
            </a:r>
          </a:p>
          <a:p>
            <a:r>
              <a:rPr lang="en-US" sz="2000" dirty="0">
                <a:solidFill>
                  <a:srgbClr val="FF0000"/>
                </a:solidFill>
              </a:rPr>
              <a:t>   public void </a:t>
            </a:r>
            <a:r>
              <a:rPr lang="en-US" sz="2000" dirty="0" err="1">
                <a:solidFill>
                  <a:srgbClr val="FF0000"/>
                </a:solidFill>
              </a:rPr>
              <a:t>setVisitingTeam</a:t>
            </a:r>
            <a:r>
              <a:rPr lang="en-US" sz="2000" dirty="0">
                <a:solidFill>
                  <a:srgbClr val="FF0000"/>
                </a:solidFill>
              </a:rPr>
              <a:t>(String name);</a:t>
            </a:r>
          </a:p>
          <a:p>
            <a:r>
              <a:rPr lang="en-US" sz="2000" dirty="0">
                <a:solidFill>
                  <a:srgbClr val="FF0000"/>
                </a:solidFill>
              </a:rPr>
              <a:t>}</a:t>
            </a:r>
          </a:p>
          <a:p>
            <a:endParaRPr lang="en-US" sz="2000" dirty="0" smtClean="0"/>
          </a:p>
          <a:p>
            <a:r>
              <a:rPr lang="en-US" sz="2000" dirty="0"/>
              <a:t>//Filename: Football.java</a:t>
            </a:r>
          </a:p>
          <a:p>
            <a:r>
              <a:rPr lang="en-US" sz="2000" dirty="0">
                <a:solidFill>
                  <a:srgbClr val="FF0000"/>
                </a:solidFill>
              </a:rPr>
              <a:t>public interface Football extends Sports</a:t>
            </a:r>
          </a:p>
          <a:p>
            <a:r>
              <a:rPr lang="en-US" sz="2000" dirty="0">
                <a:solidFill>
                  <a:srgbClr val="FF0000"/>
                </a:solidFill>
              </a:rPr>
              <a:t>{</a:t>
            </a:r>
          </a:p>
          <a:p>
            <a:r>
              <a:rPr lang="en-US" sz="2000" dirty="0">
                <a:solidFill>
                  <a:srgbClr val="FF0000"/>
                </a:solidFill>
              </a:rPr>
              <a:t>   public void </a:t>
            </a:r>
            <a:r>
              <a:rPr lang="en-US" sz="2000" dirty="0" err="1">
                <a:solidFill>
                  <a:srgbClr val="FF0000"/>
                </a:solidFill>
              </a:rPr>
              <a:t>homeTeamScored</a:t>
            </a:r>
            <a:r>
              <a:rPr lang="en-US" sz="2000" dirty="0">
                <a:solidFill>
                  <a:srgbClr val="FF0000"/>
                </a:solidFill>
              </a:rPr>
              <a:t>(</a:t>
            </a:r>
            <a:r>
              <a:rPr lang="en-US" sz="2000" dirty="0" err="1">
                <a:solidFill>
                  <a:srgbClr val="FF0000"/>
                </a:solidFill>
              </a:rPr>
              <a:t>int</a:t>
            </a:r>
            <a:r>
              <a:rPr lang="en-US" sz="2000" dirty="0">
                <a:solidFill>
                  <a:srgbClr val="FF0000"/>
                </a:solidFill>
              </a:rPr>
              <a:t> points);</a:t>
            </a:r>
          </a:p>
          <a:p>
            <a:r>
              <a:rPr lang="en-US" sz="2000" dirty="0">
                <a:solidFill>
                  <a:srgbClr val="FF0000"/>
                </a:solidFill>
              </a:rPr>
              <a:t>   public void </a:t>
            </a:r>
            <a:r>
              <a:rPr lang="en-US" sz="2000" dirty="0" err="1">
                <a:solidFill>
                  <a:srgbClr val="FF0000"/>
                </a:solidFill>
              </a:rPr>
              <a:t>visitingTeamScored</a:t>
            </a:r>
            <a:r>
              <a:rPr lang="en-US" sz="2000" dirty="0">
                <a:solidFill>
                  <a:srgbClr val="FF0000"/>
                </a:solidFill>
              </a:rPr>
              <a:t>(</a:t>
            </a:r>
            <a:r>
              <a:rPr lang="en-US" sz="2000" dirty="0" err="1">
                <a:solidFill>
                  <a:srgbClr val="FF0000"/>
                </a:solidFill>
              </a:rPr>
              <a:t>int</a:t>
            </a:r>
            <a:r>
              <a:rPr lang="en-US" sz="2000" dirty="0">
                <a:solidFill>
                  <a:srgbClr val="FF0000"/>
                </a:solidFill>
              </a:rPr>
              <a:t> points);</a:t>
            </a:r>
          </a:p>
          <a:p>
            <a:r>
              <a:rPr lang="en-US" sz="2000" dirty="0">
                <a:solidFill>
                  <a:srgbClr val="FF0000"/>
                </a:solidFill>
              </a:rPr>
              <a:t>   public void </a:t>
            </a:r>
            <a:r>
              <a:rPr lang="en-US" sz="2000" dirty="0" err="1">
                <a:solidFill>
                  <a:srgbClr val="FF0000"/>
                </a:solidFill>
              </a:rPr>
              <a:t>endOfQuarter</a:t>
            </a:r>
            <a:r>
              <a:rPr lang="en-US" sz="2000" dirty="0">
                <a:solidFill>
                  <a:srgbClr val="FF0000"/>
                </a:solidFill>
              </a:rPr>
              <a:t>(</a:t>
            </a:r>
            <a:r>
              <a:rPr lang="en-US" sz="2000" dirty="0" err="1">
                <a:solidFill>
                  <a:srgbClr val="FF0000"/>
                </a:solidFill>
              </a:rPr>
              <a:t>int</a:t>
            </a:r>
            <a:r>
              <a:rPr lang="en-US" sz="2000" dirty="0">
                <a:solidFill>
                  <a:srgbClr val="FF0000"/>
                </a:solidFill>
              </a:rPr>
              <a:t> quarter);</a:t>
            </a:r>
          </a:p>
          <a:p>
            <a:r>
              <a:rPr lang="en-US" sz="2000" dirty="0">
                <a:solidFill>
                  <a:srgbClr val="FF0000"/>
                </a:solidFill>
              </a:rPr>
              <a:t>}</a:t>
            </a:r>
          </a:p>
          <a:p>
            <a:endParaRPr lang="en-US" sz="2000" dirty="0"/>
          </a:p>
        </p:txBody>
      </p:sp>
      <p:sp>
        <p:nvSpPr>
          <p:cNvPr id="6" name="Content Placeholder 5"/>
          <p:cNvSpPr>
            <a:spLocks noGrp="1"/>
          </p:cNvSpPr>
          <p:nvPr>
            <p:ph sz="half" idx="2"/>
          </p:nvPr>
        </p:nvSpPr>
        <p:spPr>
          <a:xfrm>
            <a:off x="6172200" y="337457"/>
            <a:ext cx="5181600" cy="5839506"/>
          </a:xfrm>
        </p:spPr>
        <p:txBody>
          <a:bodyPr>
            <a:noAutofit/>
          </a:bodyPr>
          <a:lstStyle/>
          <a:p>
            <a:r>
              <a:rPr lang="en-US" sz="2000" dirty="0"/>
              <a:t>//Filename: Hockey.java</a:t>
            </a:r>
          </a:p>
          <a:p>
            <a:r>
              <a:rPr lang="en-US" sz="2000" dirty="0">
                <a:solidFill>
                  <a:srgbClr val="FF0000"/>
                </a:solidFill>
              </a:rPr>
              <a:t>public interface Hockey extends Sports</a:t>
            </a:r>
          </a:p>
          <a:p>
            <a:r>
              <a:rPr lang="en-US" sz="2000" dirty="0">
                <a:solidFill>
                  <a:srgbClr val="FF0000"/>
                </a:solidFill>
              </a:rPr>
              <a:t>{</a:t>
            </a:r>
          </a:p>
          <a:p>
            <a:r>
              <a:rPr lang="en-US" sz="2000" dirty="0">
                <a:solidFill>
                  <a:srgbClr val="FF0000"/>
                </a:solidFill>
              </a:rPr>
              <a:t>   public void </a:t>
            </a:r>
            <a:r>
              <a:rPr lang="en-US" sz="2000" dirty="0" err="1">
                <a:solidFill>
                  <a:srgbClr val="FF0000"/>
                </a:solidFill>
              </a:rPr>
              <a:t>homeGoalScored</a:t>
            </a:r>
            <a:r>
              <a:rPr lang="en-US" sz="2000" dirty="0">
                <a:solidFill>
                  <a:srgbClr val="FF0000"/>
                </a:solidFill>
              </a:rPr>
              <a:t>();</a:t>
            </a:r>
          </a:p>
          <a:p>
            <a:r>
              <a:rPr lang="en-US" sz="2000" dirty="0">
                <a:solidFill>
                  <a:srgbClr val="FF0000"/>
                </a:solidFill>
              </a:rPr>
              <a:t>   public void </a:t>
            </a:r>
            <a:r>
              <a:rPr lang="en-US" sz="2000" dirty="0" err="1">
                <a:solidFill>
                  <a:srgbClr val="FF0000"/>
                </a:solidFill>
              </a:rPr>
              <a:t>visitingGoalScored</a:t>
            </a:r>
            <a:r>
              <a:rPr lang="en-US" sz="2000" dirty="0">
                <a:solidFill>
                  <a:srgbClr val="FF0000"/>
                </a:solidFill>
              </a:rPr>
              <a:t>();</a:t>
            </a:r>
          </a:p>
          <a:p>
            <a:r>
              <a:rPr lang="en-US" sz="2000" dirty="0">
                <a:solidFill>
                  <a:srgbClr val="FF0000"/>
                </a:solidFill>
              </a:rPr>
              <a:t>   public void </a:t>
            </a:r>
            <a:r>
              <a:rPr lang="en-US" sz="2000" dirty="0" err="1">
                <a:solidFill>
                  <a:srgbClr val="FF0000"/>
                </a:solidFill>
              </a:rPr>
              <a:t>endOfPeriod</a:t>
            </a:r>
            <a:r>
              <a:rPr lang="en-US" sz="2000" dirty="0">
                <a:solidFill>
                  <a:srgbClr val="FF0000"/>
                </a:solidFill>
              </a:rPr>
              <a:t>(</a:t>
            </a:r>
            <a:r>
              <a:rPr lang="en-US" sz="2000" dirty="0" err="1">
                <a:solidFill>
                  <a:srgbClr val="FF0000"/>
                </a:solidFill>
              </a:rPr>
              <a:t>int</a:t>
            </a:r>
            <a:r>
              <a:rPr lang="en-US" sz="2000" dirty="0">
                <a:solidFill>
                  <a:srgbClr val="FF0000"/>
                </a:solidFill>
              </a:rPr>
              <a:t> period);</a:t>
            </a:r>
          </a:p>
          <a:p>
            <a:r>
              <a:rPr lang="en-US" sz="2000" dirty="0">
                <a:solidFill>
                  <a:srgbClr val="FF0000"/>
                </a:solidFill>
              </a:rPr>
              <a:t>   public void </a:t>
            </a:r>
            <a:r>
              <a:rPr lang="en-US" sz="2000" dirty="0" err="1">
                <a:solidFill>
                  <a:srgbClr val="FF0000"/>
                </a:solidFill>
              </a:rPr>
              <a:t>overtimePeriod</a:t>
            </a:r>
            <a:r>
              <a:rPr lang="en-US" sz="2000" dirty="0">
                <a:solidFill>
                  <a:srgbClr val="FF0000"/>
                </a:solidFill>
              </a:rPr>
              <a:t>(</a:t>
            </a:r>
            <a:r>
              <a:rPr lang="en-US" sz="2000" dirty="0" err="1">
                <a:solidFill>
                  <a:srgbClr val="FF0000"/>
                </a:solidFill>
              </a:rPr>
              <a:t>int</a:t>
            </a:r>
            <a:r>
              <a:rPr lang="en-US" sz="2000" dirty="0">
                <a:solidFill>
                  <a:srgbClr val="FF0000"/>
                </a:solidFill>
              </a:rPr>
              <a:t> </a:t>
            </a:r>
            <a:r>
              <a:rPr lang="en-US" sz="2000" dirty="0" err="1">
                <a:solidFill>
                  <a:srgbClr val="FF0000"/>
                </a:solidFill>
              </a:rPr>
              <a:t>ot</a:t>
            </a:r>
            <a:r>
              <a:rPr lang="en-US" sz="2000" dirty="0">
                <a:solidFill>
                  <a:srgbClr val="FF0000"/>
                </a:solidFill>
              </a:rPr>
              <a:t>);</a:t>
            </a:r>
          </a:p>
          <a:p>
            <a:r>
              <a:rPr lang="en-US" sz="2000" dirty="0" smtClean="0">
                <a:solidFill>
                  <a:srgbClr val="FF0000"/>
                </a:solidFill>
              </a:rPr>
              <a:t>}</a:t>
            </a:r>
          </a:p>
          <a:p>
            <a:endParaRPr lang="en-US" sz="2000" dirty="0"/>
          </a:p>
          <a:p>
            <a:r>
              <a:rPr lang="en-US" sz="2000" dirty="0"/>
              <a:t>The Hockey interface has four methods, but it inherits two from Sports; thus, a class that implements Hockey needs to implement all six methods. Similarly, a class that implements Football needs to define the three methods from Football and the two methods from Sports</a:t>
            </a:r>
          </a:p>
        </p:txBody>
      </p:sp>
    </p:spTree>
    <p:extLst>
      <p:ext uri="{BB962C8B-B14F-4D97-AF65-F5344CB8AC3E}">
        <p14:creationId xmlns:p14="http://schemas.microsoft.com/office/powerpoint/2010/main" xmlns="" val="548094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854075"/>
          </a:xfrm>
        </p:spPr>
        <p:txBody>
          <a:bodyPr/>
          <a:lstStyle/>
          <a:p>
            <a:r>
              <a:rPr lang="en-US" dirty="0"/>
              <a:t>Extending Multiple </a:t>
            </a:r>
            <a:r>
              <a:rPr lang="en-US" dirty="0" smtClean="0"/>
              <a:t>Interfaces</a:t>
            </a:r>
            <a:endParaRPr lang="en-US" dirty="0"/>
          </a:p>
        </p:txBody>
      </p:sp>
      <p:sp>
        <p:nvSpPr>
          <p:cNvPr id="6" name="Content Placeholder 5"/>
          <p:cNvSpPr>
            <a:spLocks noGrp="1"/>
          </p:cNvSpPr>
          <p:nvPr>
            <p:ph idx="1"/>
          </p:nvPr>
        </p:nvSpPr>
        <p:spPr>
          <a:xfrm>
            <a:off x="838200" y="1404257"/>
            <a:ext cx="10515600" cy="4772706"/>
          </a:xfrm>
        </p:spPr>
        <p:txBody>
          <a:bodyPr>
            <a:normAutofit/>
          </a:bodyPr>
          <a:lstStyle/>
          <a:p>
            <a:r>
              <a:rPr lang="en-US" sz="2000" dirty="0"/>
              <a:t>A Java class can only extend one parent class. Multiple inheritance is not allowed. Interfaces are not classes, however, and an interface can extend more than one parent interface</a:t>
            </a:r>
            <a:r>
              <a:rPr lang="en-US" sz="2000" dirty="0" smtClean="0"/>
              <a:t>.</a:t>
            </a:r>
            <a:endParaRPr lang="en-US" sz="2000" dirty="0"/>
          </a:p>
          <a:p>
            <a:r>
              <a:rPr lang="en-US" sz="2000" dirty="0"/>
              <a:t>The extends keyword is used once, and the parent interfaces are declared in a comma-separated list</a:t>
            </a:r>
            <a:r>
              <a:rPr lang="en-US" sz="2000" dirty="0" smtClean="0"/>
              <a:t>.</a:t>
            </a:r>
            <a:endParaRPr lang="en-US" sz="2000" dirty="0"/>
          </a:p>
          <a:p>
            <a:r>
              <a:rPr lang="en-US" sz="2000" dirty="0"/>
              <a:t>For example, if the </a:t>
            </a:r>
            <a:r>
              <a:rPr lang="en-US" sz="2000" dirty="0" smtClean="0"/>
              <a:t>Hockey </a:t>
            </a:r>
            <a:r>
              <a:rPr lang="en-US" sz="2000" dirty="0"/>
              <a:t>interface extended both Sports and Event, it would be declared as</a:t>
            </a:r>
            <a:r>
              <a:rPr lang="en-US" sz="2000" dirty="0" smtClean="0"/>
              <a:t>:</a:t>
            </a:r>
          </a:p>
          <a:p>
            <a:endParaRPr lang="en-US" sz="2000" dirty="0"/>
          </a:p>
          <a:p>
            <a:r>
              <a:rPr lang="en-US" sz="2000" dirty="0">
                <a:solidFill>
                  <a:srgbClr val="FF0000"/>
                </a:solidFill>
              </a:rPr>
              <a:t>public interface Hockey extends Sports, </a:t>
            </a:r>
            <a:r>
              <a:rPr lang="en-US" sz="2000" dirty="0" smtClean="0">
                <a:solidFill>
                  <a:srgbClr val="FF0000"/>
                </a:solidFill>
              </a:rPr>
              <a:t>Rules{</a:t>
            </a:r>
          </a:p>
          <a:p>
            <a:r>
              <a:rPr lang="en-US" sz="2000" dirty="0" smtClean="0">
                <a:solidFill>
                  <a:srgbClr val="FF0000"/>
                </a:solidFill>
              </a:rPr>
              <a:t>}</a:t>
            </a:r>
            <a:endParaRPr lang="en-US" sz="2000" dirty="0">
              <a:solidFill>
                <a:srgbClr val="FF0000"/>
              </a:solidFill>
            </a:endParaRPr>
          </a:p>
        </p:txBody>
      </p:sp>
    </p:spTree>
    <p:extLst>
      <p:ext uri="{BB962C8B-B14F-4D97-AF65-F5344CB8AC3E}">
        <p14:creationId xmlns:p14="http://schemas.microsoft.com/office/powerpoint/2010/main" xmlns="" val="3117860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Interface Example </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public interface D {</a:t>
            </a:r>
          </a:p>
          <a:p>
            <a:r>
              <a:rPr lang="en-US" dirty="0"/>
              <a:t>    public void welcome();</a:t>
            </a:r>
          </a:p>
          <a:p>
            <a:r>
              <a:rPr lang="en-US" dirty="0" smtClean="0"/>
              <a:t>}</a:t>
            </a:r>
          </a:p>
          <a:p>
            <a:endParaRPr lang="en-US" dirty="0"/>
          </a:p>
          <a:p>
            <a:r>
              <a:rPr lang="en-US" dirty="0"/>
              <a:t>public class </a:t>
            </a:r>
            <a:r>
              <a:rPr lang="en-US" dirty="0" err="1" smtClean="0"/>
              <a:t>CallMain</a:t>
            </a:r>
            <a:r>
              <a:rPr lang="en-US" dirty="0" smtClean="0"/>
              <a:t> </a:t>
            </a:r>
            <a:r>
              <a:rPr lang="en-US" dirty="0"/>
              <a:t>{</a:t>
            </a:r>
          </a:p>
          <a:p>
            <a:r>
              <a:rPr lang="en-US" dirty="0"/>
              <a:t>    public static void main(String[] </a:t>
            </a:r>
            <a:r>
              <a:rPr lang="en-US" dirty="0" err="1"/>
              <a:t>args</a:t>
            </a:r>
            <a:r>
              <a:rPr lang="en-US" dirty="0"/>
              <a:t>) {        </a:t>
            </a:r>
          </a:p>
          <a:p>
            <a:r>
              <a:rPr lang="en-US" dirty="0"/>
              <a:t>        new D(){</a:t>
            </a:r>
          </a:p>
          <a:p>
            <a:r>
              <a:rPr lang="en-US" dirty="0"/>
              <a:t>            @Override</a:t>
            </a:r>
          </a:p>
          <a:p>
            <a:r>
              <a:rPr lang="en-US" dirty="0"/>
              <a:t>            public void welcome() {</a:t>
            </a:r>
          </a:p>
          <a:p>
            <a:r>
              <a:rPr lang="en-US" dirty="0"/>
              <a:t>                </a:t>
            </a:r>
            <a:r>
              <a:rPr lang="en-US" dirty="0" err="1"/>
              <a:t>System.out.println</a:t>
            </a:r>
            <a:r>
              <a:rPr lang="en-US" dirty="0"/>
              <a:t>("Interface");</a:t>
            </a:r>
          </a:p>
          <a:p>
            <a:r>
              <a:rPr lang="en-US" dirty="0"/>
              <a:t>            </a:t>
            </a:r>
            <a:r>
              <a:rPr lang="en-US" dirty="0" smtClean="0"/>
              <a:t>}</a:t>
            </a:r>
            <a:endParaRPr lang="en-US" dirty="0"/>
          </a:p>
          <a:p>
            <a:r>
              <a:rPr lang="en-US" dirty="0"/>
              <a:t>        }.welcome();</a:t>
            </a:r>
          </a:p>
          <a:p>
            <a:r>
              <a:rPr lang="en-US" dirty="0"/>
              <a:t>    }</a:t>
            </a:r>
          </a:p>
          <a:p>
            <a:r>
              <a:rPr lang="en-US" dirty="0"/>
              <a:t>}</a:t>
            </a:r>
          </a:p>
        </p:txBody>
      </p:sp>
    </p:spTree>
    <p:extLst>
      <p:ext uri="{BB962C8B-B14F-4D97-AF65-F5344CB8AC3E}">
        <p14:creationId xmlns:p14="http://schemas.microsoft.com/office/powerpoint/2010/main" xmlns="" val="2677358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Generalization, Specialization</a:t>
            </a:r>
            <a:endParaRPr lang="en-US" dirty="0"/>
          </a:p>
        </p:txBody>
      </p:sp>
      <p:sp>
        <p:nvSpPr>
          <p:cNvPr id="6" name="Content Placeholder 5"/>
          <p:cNvSpPr>
            <a:spLocks noGrp="1"/>
          </p:cNvSpPr>
          <p:nvPr>
            <p:ph idx="1"/>
          </p:nvPr>
        </p:nvSpPr>
        <p:spPr/>
        <p:txBody>
          <a:bodyPr/>
          <a:lstStyle/>
          <a:p>
            <a:r>
              <a:rPr lang="en-US" dirty="0" smtClean="0"/>
              <a:t>Both use in </a:t>
            </a:r>
            <a:r>
              <a:rPr lang="en-US" dirty="0" err="1" smtClean="0"/>
              <a:t>Inheritence</a:t>
            </a:r>
            <a:endParaRPr lang="en-US" dirty="0" smtClean="0"/>
          </a:p>
          <a:p>
            <a:r>
              <a:rPr lang="en-US" dirty="0" smtClean="0">
                <a:solidFill>
                  <a:srgbClr val="FF0000"/>
                </a:solidFill>
              </a:rPr>
              <a:t>Generalization</a:t>
            </a:r>
            <a:r>
              <a:rPr lang="en-US" dirty="0" smtClean="0"/>
              <a:t> is a bottom up design process</a:t>
            </a:r>
          </a:p>
          <a:p>
            <a:r>
              <a:rPr lang="en-US" dirty="0" smtClean="0">
                <a:solidFill>
                  <a:srgbClr val="FF0000"/>
                </a:solidFill>
              </a:rPr>
              <a:t>Specialization</a:t>
            </a:r>
            <a:r>
              <a:rPr lang="en-US" dirty="0" smtClean="0"/>
              <a:t> is a top down design process</a:t>
            </a:r>
          </a:p>
          <a:p>
            <a:r>
              <a:rPr lang="en-US" dirty="0" smtClean="0">
                <a:solidFill>
                  <a:srgbClr val="FF0000"/>
                </a:solidFill>
              </a:rPr>
              <a:t>Realization</a:t>
            </a:r>
            <a:r>
              <a:rPr lang="en-US" dirty="0" smtClean="0"/>
              <a:t> relationship between interface and implement class</a:t>
            </a:r>
          </a:p>
          <a:p>
            <a:r>
              <a:rPr lang="en-US" dirty="0" smtClean="0"/>
              <a:t>Encapsulation</a:t>
            </a:r>
            <a:endParaRPr lang="en-US" dirty="0"/>
          </a:p>
        </p:txBody>
      </p:sp>
    </p:spTree>
    <p:extLst>
      <p:ext uri="{BB962C8B-B14F-4D97-AF65-F5344CB8AC3E}">
        <p14:creationId xmlns:p14="http://schemas.microsoft.com/office/powerpoint/2010/main" xmlns="" val="859534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748107" y="2013140"/>
            <a:ext cx="6506062" cy="3980035"/>
          </a:xfrm>
        </p:spPr>
      </p:pic>
    </p:spTree>
    <p:extLst>
      <p:ext uri="{BB962C8B-B14F-4D97-AF65-F5344CB8AC3E}">
        <p14:creationId xmlns:p14="http://schemas.microsoft.com/office/powerpoint/2010/main" xmlns="" val="410787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7484"/>
          </a:xfrm>
        </p:spPr>
        <p:txBody>
          <a:bodyPr/>
          <a:lstStyle/>
          <a:p>
            <a:r>
              <a:rPr lang="en-US" dirty="0"/>
              <a:t>Introducing Nested and Inner Classes</a:t>
            </a:r>
          </a:p>
        </p:txBody>
      </p:sp>
      <p:sp>
        <p:nvSpPr>
          <p:cNvPr id="3" name="Content Placeholder 2"/>
          <p:cNvSpPr>
            <a:spLocks noGrp="1"/>
          </p:cNvSpPr>
          <p:nvPr>
            <p:ph idx="1"/>
          </p:nvPr>
        </p:nvSpPr>
        <p:spPr>
          <a:xfrm>
            <a:off x="838200" y="1132610"/>
            <a:ext cx="10515600" cy="5044353"/>
          </a:xfrm>
        </p:spPr>
        <p:txBody>
          <a:bodyPr/>
          <a:lstStyle/>
          <a:p>
            <a:r>
              <a:rPr lang="en-US" sz="1800" dirty="0"/>
              <a:t>a class within another class; such classes are known as nested </a:t>
            </a:r>
            <a:r>
              <a:rPr lang="en-US" sz="1800" dirty="0" smtClean="0"/>
              <a:t>classes</a:t>
            </a:r>
          </a:p>
          <a:p>
            <a:r>
              <a:rPr lang="en-US" sz="1800" dirty="0"/>
              <a:t>The scope of a nested class is bounded by the scope of its enclosing class. Thus, if class B </a:t>
            </a:r>
            <a:r>
              <a:rPr lang="en-US" sz="1800" dirty="0" smtClean="0"/>
              <a:t>is defined </a:t>
            </a:r>
            <a:r>
              <a:rPr lang="en-US" sz="1800" dirty="0"/>
              <a:t>within class A, then B is known to A, but not outside of A. </a:t>
            </a:r>
            <a:endParaRPr lang="en-US" sz="1800" dirty="0" smtClean="0"/>
          </a:p>
          <a:p>
            <a:r>
              <a:rPr lang="en-US" sz="1800" dirty="0"/>
              <a:t>Nested classes are divided into two categories: static and non-static. Nested classes that are declared static are simply called static nested classes. Non-static nested classes are called inner classes</a:t>
            </a:r>
            <a:r>
              <a:rPr lang="en-US" sz="1800" dirty="0" smtClean="0"/>
              <a:t>.</a:t>
            </a:r>
          </a:p>
          <a:p>
            <a:r>
              <a:rPr lang="en-US" sz="1800" dirty="0"/>
              <a:t>class </a:t>
            </a:r>
            <a:r>
              <a:rPr lang="en-US" sz="1800" dirty="0" err="1"/>
              <a:t>OuterClass</a:t>
            </a:r>
            <a:r>
              <a:rPr lang="en-US" sz="1800" dirty="0"/>
              <a:t> {</a:t>
            </a:r>
          </a:p>
          <a:p>
            <a:r>
              <a:rPr lang="en-US" sz="1800" dirty="0"/>
              <a:t>    ...</a:t>
            </a:r>
          </a:p>
          <a:p>
            <a:r>
              <a:rPr lang="en-US" sz="1800" dirty="0"/>
              <a:t>    static class </a:t>
            </a:r>
            <a:r>
              <a:rPr lang="en-US" sz="1800" dirty="0" err="1"/>
              <a:t>StaticNestedClass</a:t>
            </a:r>
            <a:r>
              <a:rPr lang="en-US" sz="1800" dirty="0"/>
              <a:t> {</a:t>
            </a:r>
          </a:p>
          <a:p>
            <a:r>
              <a:rPr lang="en-US" sz="1800" dirty="0"/>
              <a:t>        ...</a:t>
            </a:r>
          </a:p>
          <a:p>
            <a:r>
              <a:rPr lang="en-US" sz="1800" dirty="0"/>
              <a:t>    }</a:t>
            </a:r>
          </a:p>
          <a:p>
            <a:r>
              <a:rPr lang="en-US" sz="1800" dirty="0"/>
              <a:t>    class </a:t>
            </a:r>
            <a:r>
              <a:rPr lang="en-US" sz="1800" dirty="0" err="1"/>
              <a:t>InnerClass</a:t>
            </a:r>
            <a:r>
              <a:rPr lang="en-US" sz="1800" dirty="0"/>
              <a:t> {</a:t>
            </a:r>
          </a:p>
          <a:p>
            <a:r>
              <a:rPr lang="en-US" sz="1800" dirty="0"/>
              <a:t>        ...</a:t>
            </a:r>
          </a:p>
          <a:p>
            <a:r>
              <a:rPr lang="en-US" sz="1800" dirty="0"/>
              <a:t>    }</a:t>
            </a:r>
          </a:p>
          <a:p>
            <a:r>
              <a:rPr lang="en-US" sz="1800" dirty="0"/>
              <a:t>}</a:t>
            </a:r>
          </a:p>
        </p:txBody>
      </p:sp>
    </p:spTree>
    <p:extLst>
      <p:ext uri="{BB962C8B-B14F-4D97-AF65-F5344CB8AC3E}">
        <p14:creationId xmlns:p14="http://schemas.microsoft.com/office/powerpoint/2010/main" xmlns="" val="1645898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1620"/>
          </a:xfrm>
        </p:spPr>
        <p:txBody>
          <a:bodyPr>
            <a:normAutofit fontScale="90000"/>
          </a:bodyPr>
          <a:lstStyle/>
          <a:p>
            <a:r>
              <a:rPr lang="en-US" b="1" dirty="0"/>
              <a:t>Why Use Nested Classes</a:t>
            </a:r>
            <a:r>
              <a:rPr lang="en-US" b="1" dirty="0" smtClean="0"/>
              <a:t>?</a:t>
            </a:r>
            <a:endParaRPr lang="en-US" dirty="0"/>
          </a:p>
        </p:txBody>
      </p:sp>
      <p:sp>
        <p:nvSpPr>
          <p:cNvPr id="3" name="Content Placeholder 2"/>
          <p:cNvSpPr>
            <a:spLocks noGrp="1"/>
          </p:cNvSpPr>
          <p:nvPr>
            <p:ph idx="1"/>
          </p:nvPr>
        </p:nvSpPr>
        <p:spPr>
          <a:xfrm>
            <a:off x="838200" y="1163782"/>
            <a:ext cx="10515600" cy="5013181"/>
          </a:xfrm>
        </p:spPr>
        <p:txBody>
          <a:bodyPr/>
          <a:lstStyle/>
          <a:p>
            <a:r>
              <a:rPr lang="en-US" sz="2000" dirty="0"/>
              <a:t>There are several compelling reasons for using nested classes, among them:</a:t>
            </a:r>
          </a:p>
          <a:p>
            <a:r>
              <a:rPr lang="en-US" sz="2000" dirty="0"/>
              <a:t>It is a way of logically grouping classes that are only used in one place.</a:t>
            </a:r>
          </a:p>
          <a:p>
            <a:r>
              <a:rPr lang="en-US" sz="2000" dirty="0"/>
              <a:t>It increases encapsulation.</a:t>
            </a:r>
          </a:p>
          <a:p>
            <a:r>
              <a:rPr lang="en-US" sz="2000" dirty="0"/>
              <a:t>Nested classes can lead to more readable and maintainable code.</a:t>
            </a:r>
          </a:p>
          <a:p>
            <a:r>
              <a:rPr lang="en-US" sz="2000" b="1" dirty="0"/>
              <a:t>Logical grouping of classes—</a:t>
            </a:r>
            <a:r>
              <a:rPr lang="en-US" sz="2000" dirty="0"/>
              <a:t>If a class is useful to only one other class, then it is logical to embed it in that class and keep the two together. Nesting such "helper classes" makes their package more streamlined.</a:t>
            </a:r>
          </a:p>
          <a:p>
            <a:r>
              <a:rPr lang="en-US" sz="2000" b="1" dirty="0"/>
              <a:t>Increased encapsulation—</a:t>
            </a:r>
            <a:r>
              <a:rPr lang="en-US" sz="2000" dirty="0"/>
              <a:t>Consider two top-level classes, A and B, where B needs access to members of A that would otherwise be declared private. By hiding class B within class A, A's members can be declared private and B can access them. In addition, B itself can be hidden from the outside world.</a:t>
            </a:r>
          </a:p>
          <a:p>
            <a:r>
              <a:rPr lang="en-US" sz="2000" b="1" dirty="0"/>
              <a:t>More readable, maintainable code—</a:t>
            </a:r>
            <a:r>
              <a:rPr lang="en-US" sz="2000" dirty="0"/>
              <a:t>Nesting small classes within top-level classes places the code closer to where it is used.</a:t>
            </a:r>
          </a:p>
          <a:p>
            <a:endParaRPr lang="en-US" sz="2000" dirty="0"/>
          </a:p>
        </p:txBody>
      </p:sp>
    </p:spTree>
    <p:extLst>
      <p:ext uri="{BB962C8B-B14F-4D97-AF65-F5344CB8AC3E}">
        <p14:creationId xmlns:p14="http://schemas.microsoft.com/office/powerpoint/2010/main" xmlns="" val="3087747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838200" y="124691"/>
            <a:ext cx="5181600" cy="6052272"/>
          </a:xfrm>
        </p:spPr>
        <p:txBody>
          <a:bodyPr/>
          <a:lstStyle/>
          <a:p>
            <a:r>
              <a:rPr lang="en-US" sz="1800" dirty="0"/>
              <a:t>class Outer {</a:t>
            </a:r>
          </a:p>
          <a:p>
            <a:r>
              <a:rPr lang="en-US" sz="1800" dirty="0"/>
              <a:t>	</a:t>
            </a:r>
            <a:r>
              <a:rPr lang="en-US" sz="1800" dirty="0" err="1"/>
              <a:t>int</a:t>
            </a:r>
            <a:r>
              <a:rPr lang="en-US" sz="1800" dirty="0"/>
              <a:t> </a:t>
            </a:r>
            <a:r>
              <a:rPr lang="en-US" sz="1800" dirty="0" err="1"/>
              <a:t>outer_x</a:t>
            </a:r>
            <a:r>
              <a:rPr lang="en-US" sz="1800" dirty="0"/>
              <a:t> = 100;</a:t>
            </a:r>
          </a:p>
          <a:p>
            <a:endParaRPr lang="en-US" sz="1800" dirty="0"/>
          </a:p>
          <a:p>
            <a:r>
              <a:rPr lang="en-US" sz="1800" dirty="0"/>
              <a:t>	void test() {</a:t>
            </a:r>
          </a:p>
          <a:p>
            <a:r>
              <a:rPr lang="en-US" sz="1800" dirty="0"/>
              <a:t>		</a:t>
            </a:r>
            <a:r>
              <a:rPr lang="en-US" sz="1800" dirty="0">
                <a:solidFill>
                  <a:srgbClr val="FF0000"/>
                </a:solidFill>
              </a:rPr>
              <a:t>Inner </a:t>
            </a:r>
            <a:r>
              <a:rPr lang="en-US" sz="1800" dirty="0" err="1">
                <a:solidFill>
                  <a:srgbClr val="FF0000"/>
                </a:solidFill>
              </a:rPr>
              <a:t>inner</a:t>
            </a:r>
            <a:r>
              <a:rPr lang="en-US" sz="1800" dirty="0">
                <a:solidFill>
                  <a:srgbClr val="FF0000"/>
                </a:solidFill>
              </a:rPr>
              <a:t> = new Inner();</a:t>
            </a:r>
          </a:p>
          <a:p>
            <a:r>
              <a:rPr lang="en-US" sz="1800" dirty="0"/>
              <a:t>		</a:t>
            </a:r>
            <a:r>
              <a:rPr lang="en-US" sz="1800" dirty="0" err="1"/>
              <a:t>inner.display</a:t>
            </a:r>
            <a:r>
              <a:rPr lang="en-US" sz="1800" dirty="0"/>
              <a:t>();</a:t>
            </a:r>
          </a:p>
          <a:p>
            <a:r>
              <a:rPr lang="en-US" sz="1800" dirty="0"/>
              <a:t>	}</a:t>
            </a:r>
          </a:p>
          <a:p>
            <a:endParaRPr lang="en-US" sz="1800" dirty="0"/>
          </a:p>
          <a:p>
            <a:r>
              <a:rPr lang="en-US" sz="1800" dirty="0"/>
              <a:t>// this is an inner class</a:t>
            </a:r>
          </a:p>
          <a:p>
            <a:r>
              <a:rPr lang="en-US" sz="1800" dirty="0"/>
              <a:t>	</a:t>
            </a:r>
            <a:r>
              <a:rPr lang="en-US" sz="1800" dirty="0">
                <a:solidFill>
                  <a:srgbClr val="FF0000"/>
                </a:solidFill>
              </a:rPr>
              <a:t>class Inner</a:t>
            </a:r>
            <a:r>
              <a:rPr lang="en-US" sz="1800" dirty="0"/>
              <a:t> {</a:t>
            </a:r>
          </a:p>
          <a:p>
            <a:r>
              <a:rPr lang="en-US" sz="1800" dirty="0"/>
              <a:t>		void display() {</a:t>
            </a:r>
          </a:p>
          <a:p>
            <a:r>
              <a:rPr lang="en-US" sz="1800" dirty="0"/>
              <a:t>	</a:t>
            </a:r>
            <a:r>
              <a:rPr lang="en-US" sz="1800" dirty="0" err="1"/>
              <a:t>System.out.println</a:t>
            </a:r>
            <a:r>
              <a:rPr lang="en-US" sz="1800" dirty="0"/>
              <a:t>("display: </a:t>
            </a:r>
            <a:r>
              <a:rPr lang="en-US" sz="1800" dirty="0" err="1"/>
              <a:t>outer_x</a:t>
            </a:r>
            <a:r>
              <a:rPr lang="en-US" sz="1800" dirty="0"/>
              <a:t> = " + </a:t>
            </a:r>
            <a:r>
              <a:rPr lang="en-US" sz="1800" dirty="0" err="1"/>
              <a:t>outer_x</a:t>
            </a:r>
            <a:r>
              <a:rPr lang="en-US" sz="1800" dirty="0"/>
              <a:t>);</a:t>
            </a:r>
          </a:p>
          <a:p>
            <a:r>
              <a:rPr lang="en-US" sz="1800" dirty="0"/>
              <a:t>		}</a:t>
            </a:r>
          </a:p>
          <a:p>
            <a:r>
              <a:rPr lang="en-US" sz="1800" dirty="0"/>
              <a:t>	}</a:t>
            </a:r>
          </a:p>
          <a:p>
            <a:r>
              <a:rPr lang="en-US" sz="1800" dirty="0"/>
              <a:t>}</a:t>
            </a:r>
          </a:p>
          <a:p>
            <a:endParaRPr lang="en-US" sz="1800" dirty="0"/>
          </a:p>
        </p:txBody>
      </p:sp>
      <p:sp>
        <p:nvSpPr>
          <p:cNvPr id="5" name="Content Placeholder 4"/>
          <p:cNvSpPr>
            <a:spLocks noGrp="1"/>
          </p:cNvSpPr>
          <p:nvPr>
            <p:ph sz="half" idx="2"/>
          </p:nvPr>
        </p:nvSpPr>
        <p:spPr>
          <a:xfrm>
            <a:off x="6172200" y="218209"/>
            <a:ext cx="5181600" cy="6380018"/>
          </a:xfrm>
        </p:spPr>
        <p:txBody>
          <a:bodyPr/>
          <a:lstStyle/>
          <a:p>
            <a:r>
              <a:rPr lang="en-US" sz="1800" dirty="0"/>
              <a:t>class </a:t>
            </a:r>
            <a:r>
              <a:rPr lang="en-US" sz="1800" dirty="0" err="1"/>
              <a:t>InnerClassDemo</a:t>
            </a:r>
            <a:r>
              <a:rPr lang="en-US" sz="1800" dirty="0"/>
              <a:t> {</a:t>
            </a:r>
          </a:p>
          <a:p>
            <a:r>
              <a:rPr lang="en-US" sz="1800" dirty="0"/>
              <a:t>	public static void main(String </a:t>
            </a:r>
            <a:r>
              <a:rPr lang="en-US" sz="1800" dirty="0" err="1"/>
              <a:t>args</a:t>
            </a:r>
            <a:r>
              <a:rPr lang="en-US" sz="1800" dirty="0"/>
              <a:t>[]) {</a:t>
            </a:r>
          </a:p>
          <a:p>
            <a:r>
              <a:rPr lang="en-US" sz="1800" dirty="0"/>
              <a:t>		Outer </a:t>
            </a:r>
            <a:r>
              <a:rPr lang="en-US" sz="1800" dirty="0" err="1"/>
              <a:t>outer</a:t>
            </a:r>
            <a:r>
              <a:rPr lang="en-US" sz="1800" dirty="0"/>
              <a:t> = new Outer();</a:t>
            </a:r>
          </a:p>
          <a:p>
            <a:r>
              <a:rPr lang="en-US" sz="1800" dirty="0"/>
              <a:t>		</a:t>
            </a:r>
            <a:r>
              <a:rPr lang="en-US" sz="1800" dirty="0" err="1"/>
              <a:t>outer.test</a:t>
            </a:r>
            <a:r>
              <a:rPr lang="en-US" sz="1800" dirty="0"/>
              <a:t>();</a:t>
            </a:r>
          </a:p>
          <a:p>
            <a:r>
              <a:rPr lang="en-US" sz="1800" dirty="0"/>
              <a:t>	}</a:t>
            </a:r>
          </a:p>
          <a:p>
            <a:r>
              <a:rPr lang="en-US" sz="1800" dirty="0"/>
              <a:t>}</a:t>
            </a:r>
          </a:p>
          <a:p>
            <a:r>
              <a:rPr lang="en-US" sz="1800" dirty="0" smtClean="0"/>
              <a:t>                               OR</a:t>
            </a:r>
          </a:p>
          <a:p>
            <a:r>
              <a:rPr lang="en-US" sz="1800" dirty="0"/>
              <a:t>class </a:t>
            </a:r>
            <a:r>
              <a:rPr lang="en-US" sz="1800" dirty="0" err="1"/>
              <a:t>InnerClassDemo</a:t>
            </a:r>
            <a:r>
              <a:rPr lang="en-US" sz="1800" dirty="0"/>
              <a:t> {</a:t>
            </a:r>
          </a:p>
          <a:p>
            <a:r>
              <a:rPr lang="en-US" sz="1800" dirty="0"/>
              <a:t>	public static void main(String </a:t>
            </a:r>
            <a:r>
              <a:rPr lang="en-US" sz="1800" dirty="0" err="1"/>
              <a:t>args</a:t>
            </a:r>
            <a:r>
              <a:rPr lang="en-US" sz="1800" dirty="0"/>
              <a:t>[]) {</a:t>
            </a:r>
          </a:p>
          <a:p>
            <a:r>
              <a:rPr lang="en-US" sz="1800" dirty="0"/>
              <a:t>		Outer </a:t>
            </a:r>
            <a:r>
              <a:rPr lang="en-US" sz="1800" dirty="0" err="1"/>
              <a:t>outer</a:t>
            </a:r>
            <a:r>
              <a:rPr lang="en-US" sz="1800" dirty="0"/>
              <a:t> = new Outer();</a:t>
            </a:r>
          </a:p>
          <a:p>
            <a:r>
              <a:rPr lang="en-US" sz="1800" dirty="0"/>
              <a:t>		</a:t>
            </a:r>
            <a:r>
              <a:rPr lang="en-US" sz="1800" dirty="0" err="1"/>
              <a:t>Outer.Inner</a:t>
            </a:r>
            <a:r>
              <a:rPr lang="en-US" sz="1800" dirty="0"/>
              <a:t> </a:t>
            </a:r>
            <a:r>
              <a:rPr lang="en-US" sz="1800" dirty="0" err="1"/>
              <a:t>innerObject</a:t>
            </a:r>
            <a:r>
              <a:rPr lang="en-US" sz="1800" dirty="0"/>
              <a:t> = </a:t>
            </a:r>
            <a:r>
              <a:rPr lang="en-US" sz="1800" dirty="0" err="1"/>
              <a:t>outer.new</a:t>
            </a:r>
            <a:r>
              <a:rPr lang="en-US" sz="1800" dirty="0"/>
              <a:t> Inner();</a:t>
            </a:r>
          </a:p>
          <a:p>
            <a:r>
              <a:rPr lang="en-US" sz="1800" dirty="0"/>
              <a:t>		</a:t>
            </a:r>
            <a:r>
              <a:rPr lang="en-US" sz="1800" dirty="0" err="1"/>
              <a:t>outer.test</a:t>
            </a:r>
            <a:r>
              <a:rPr lang="en-US" sz="1800" dirty="0"/>
              <a:t>();</a:t>
            </a:r>
          </a:p>
          <a:p>
            <a:r>
              <a:rPr lang="en-US" sz="1800" dirty="0"/>
              <a:t>		</a:t>
            </a:r>
            <a:r>
              <a:rPr lang="en-US" sz="1800" dirty="0" err="1"/>
              <a:t>innerObject.display</a:t>
            </a:r>
            <a:r>
              <a:rPr lang="en-US" sz="1800" smtClean="0"/>
              <a:t>();</a:t>
            </a:r>
            <a:endParaRPr lang="en-US" sz="1800" dirty="0"/>
          </a:p>
          <a:p>
            <a:r>
              <a:rPr lang="en-US" sz="1800" dirty="0"/>
              <a:t>	}</a:t>
            </a:r>
          </a:p>
          <a:p>
            <a:r>
              <a:rPr lang="en-US" sz="1800" dirty="0" smtClean="0"/>
              <a:t>}</a:t>
            </a:r>
            <a:endParaRPr lang="en-US" sz="1800" dirty="0"/>
          </a:p>
        </p:txBody>
      </p:sp>
    </p:spTree>
    <p:extLst>
      <p:ext uri="{BB962C8B-B14F-4D97-AF65-F5344CB8AC3E}">
        <p14:creationId xmlns:p14="http://schemas.microsoft.com/office/powerpoint/2010/main" xmlns="" val="2442252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38200" y="365125"/>
            <a:ext cx="10515600" cy="824697"/>
          </a:xfrm>
        </p:spPr>
        <p:txBody>
          <a:bodyPr/>
          <a:lstStyle/>
          <a:p>
            <a:r>
              <a:rPr lang="en-US" dirty="0" smtClean="0"/>
              <a:t>Abstract </a:t>
            </a:r>
            <a:r>
              <a:rPr lang="en-US" dirty="0"/>
              <a:t>Classes</a:t>
            </a:r>
          </a:p>
        </p:txBody>
      </p:sp>
      <p:sp>
        <p:nvSpPr>
          <p:cNvPr id="48131" name="Rectangle 3"/>
          <p:cNvSpPr>
            <a:spLocks noGrp="1" noChangeArrowheads="1"/>
          </p:cNvSpPr>
          <p:nvPr>
            <p:ph type="body" idx="1"/>
          </p:nvPr>
        </p:nvSpPr>
        <p:spPr/>
        <p:txBody>
          <a:bodyPr>
            <a:normAutofit fontScale="92500"/>
          </a:bodyPr>
          <a:lstStyle/>
          <a:p>
            <a:r>
              <a:rPr lang="en-US" dirty="0"/>
              <a:t>An </a:t>
            </a:r>
            <a:r>
              <a:rPr lang="en-US" dirty="0" smtClean="0"/>
              <a:t>abstract </a:t>
            </a:r>
            <a:r>
              <a:rPr lang="en-US" dirty="0"/>
              <a:t>is </a:t>
            </a:r>
            <a:r>
              <a:rPr lang="en-US" i="1" dirty="0"/>
              <a:t>incomplete</a:t>
            </a:r>
            <a:endParaRPr lang="en-US" dirty="0"/>
          </a:p>
          <a:p>
            <a:pPr lvl="1"/>
            <a:r>
              <a:rPr lang="en-US" dirty="0"/>
              <a:t>It has “missing” method </a:t>
            </a:r>
            <a:r>
              <a:rPr lang="en-US" dirty="0" smtClean="0"/>
              <a:t>bodies</a:t>
            </a:r>
          </a:p>
          <a:p>
            <a:r>
              <a:rPr lang="en-US" dirty="0"/>
              <a:t>The class that contains an abstract method is called an </a:t>
            </a:r>
            <a:r>
              <a:rPr lang="en-US" i="1" dirty="0"/>
              <a:t>abstract class</a:t>
            </a:r>
          </a:p>
          <a:p>
            <a:r>
              <a:rPr lang="en-US" dirty="0"/>
              <a:t>You must declare the class with the keyword </a:t>
            </a:r>
            <a:r>
              <a:rPr lang="en-US" dirty="0">
                <a:solidFill>
                  <a:schemeClr val="accent2"/>
                </a:solidFill>
                <a:latin typeface="Trebuchet MS" panose="020B0603020202020204" pitchFamily="34" charset="0"/>
              </a:rPr>
              <a:t>abstract</a:t>
            </a:r>
            <a:r>
              <a:rPr lang="en-US" dirty="0"/>
              <a:t>:</a:t>
            </a:r>
          </a:p>
          <a:p>
            <a:pPr lvl="1">
              <a:buClr>
                <a:srgbClr val="99CCFF"/>
              </a:buClr>
              <a:buFontTx/>
              <a:buChar char=" "/>
            </a:pPr>
            <a:r>
              <a:rPr lang="en-US" dirty="0">
                <a:solidFill>
                  <a:schemeClr val="tx2"/>
                </a:solidFill>
                <a:latin typeface="Trebuchet MS" panose="020B0603020202020204" pitchFamily="34" charset="0"/>
              </a:rPr>
              <a:t>abstract</a:t>
            </a:r>
            <a:r>
              <a:rPr lang="en-US" dirty="0">
                <a:solidFill>
                  <a:srgbClr val="FFFF99"/>
                </a:solidFill>
                <a:latin typeface="Trebuchet MS" panose="020B0603020202020204" pitchFamily="34" charset="0"/>
              </a:rPr>
              <a:t> </a:t>
            </a:r>
            <a:r>
              <a:rPr lang="en-US" dirty="0">
                <a:solidFill>
                  <a:schemeClr val="accent2"/>
                </a:solidFill>
                <a:latin typeface="Trebuchet MS" panose="020B0603020202020204" pitchFamily="34" charset="0"/>
              </a:rPr>
              <a:t>class </a:t>
            </a:r>
            <a:r>
              <a:rPr lang="en-US" dirty="0" err="1">
                <a:solidFill>
                  <a:schemeClr val="accent2"/>
                </a:solidFill>
                <a:latin typeface="Trebuchet MS" panose="020B0603020202020204" pitchFamily="34" charset="0"/>
              </a:rPr>
              <a:t>MyClass</a:t>
            </a:r>
            <a:r>
              <a:rPr lang="en-US" dirty="0">
                <a:solidFill>
                  <a:schemeClr val="accent2"/>
                </a:solidFill>
                <a:latin typeface="Trebuchet MS" panose="020B0603020202020204" pitchFamily="34" charset="0"/>
              </a:rPr>
              <a:t> </a:t>
            </a:r>
            <a:r>
              <a:rPr lang="en-US" dirty="0" smtClean="0">
                <a:solidFill>
                  <a:schemeClr val="accent2"/>
                </a:solidFill>
                <a:latin typeface="Trebuchet MS" panose="020B0603020202020204" pitchFamily="34" charset="0"/>
              </a:rPr>
              <a:t>{...}</a:t>
            </a:r>
            <a:endParaRPr lang="en-US" dirty="0" smtClean="0"/>
          </a:p>
          <a:p>
            <a:r>
              <a:rPr lang="en-US" dirty="0" smtClean="0"/>
              <a:t>In </a:t>
            </a:r>
            <a:r>
              <a:rPr lang="en-US" dirty="0"/>
              <a:t>order to postpone the definition of a </a:t>
            </a:r>
            <a:r>
              <a:rPr lang="en-US" dirty="0" smtClean="0"/>
              <a:t>method</a:t>
            </a:r>
            <a:endParaRPr lang="en-US" dirty="0"/>
          </a:p>
          <a:p>
            <a:pPr lvl="1"/>
            <a:r>
              <a:rPr lang="en-US" dirty="0"/>
              <a:t>An abstract method has a heading, but no method body</a:t>
            </a:r>
          </a:p>
          <a:p>
            <a:pPr lvl="1"/>
            <a:r>
              <a:rPr lang="en-US" dirty="0"/>
              <a:t>The body of the method is defined in the </a:t>
            </a:r>
            <a:r>
              <a:rPr lang="en-US" dirty="0" smtClean="0"/>
              <a:t>child </a:t>
            </a:r>
            <a:r>
              <a:rPr lang="en-US" dirty="0"/>
              <a:t>classes</a:t>
            </a:r>
          </a:p>
          <a:p>
            <a:r>
              <a:rPr lang="en-US" dirty="0" smtClean="0"/>
              <a:t>You </a:t>
            </a:r>
            <a:r>
              <a:rPr lang="en-US" dirty="0"/>
              <a:t>cannot </a:t>
            </a:r>
            <a:r>
              <a:rPr lang="en-US" dirty="0">
                <a:solidFill>
                  <a:schemeClr val="tx2"/>
                </a:solidFill>
              </a:rPr>
              <a:t>instantiate</a:t>
            </a:r>
            <a:r>
              <a:rPr lang="en-US" dirty="0"/>
              <a:t> (create a new instance of) an abstract class</a:t>
            </a:r>
          </a:p>
          <a:p>
            <a:r>
              <a:rPr lang="en-US" dirty="0"/>
              <a:t>Abstract classes contain mixture of non-abstract and abstract methods.</a:t>
            </a:r>
          </a:p>
          <a:p>
            <a:endParaRPr lang="en-US" i="1" dirty="0"/>
          </a:p>
        </p:txBody>
      </p:sp>
    </p:spTree>
    <p:extLst>
      <p:ext uri="{BB962C8B-B14F-4D97-AF65-F5344CB8AC3E}">
        <p14:creationId xmlns:p14="http://schemas.microsoft.com/office/powerpoint/2010/main" xmlns="" val="2678686278"/>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838200" y="135082"/>
            <a:ext cx="5181600" cy="6041881"/>
          </a:xfrm>
        </p:spPr>
        <p:txBody>
          <a:bodyPr/>
          <a:lstStyle/>
          <a:p>
            <a:r>
              <a:rPr lang="en-US" sz="1800" dirty="0"/>
              <a:t>class Outer {</a:t>
            </a:r>
          </a:p>
          <a:p>
            <a:r>
              <a:rPr lang="en-US" sz="1800" dirty="0" smtClean="0"/>
              <a:t>            </a:t>
            </a:r>
            <a:r>
              <a:rPr lang="en-US" sz="1800" dirty="0" err="1" smtClean="0"/>
              <a:t>int</a:t>
            </a:r>
            <a:r>
              <a:rPr lang="en-US" sz="1800" dirty="0" smtClean="0"/>
              <a:t> </a:t>
            </a:r>
            <a:r>
              <a:rPr lang="en-US" sz="1800" dirty="0" err="1"/>
              <a:t>outer_x</a:t>
            </a:r>
            <a:r>
              <a:rPr lang="en-US" sz="1800" dirty="0"/>
              <a:t> = 100;</a:t>
            </a:r>
          </a:p>
          <a:p>
            <a:r>
              <a:rPr lang="en-US" sz="1800" dirty="0" smtClean="0"/>
              <a:t>           void </a:t>
            </a:r>
            <a:r>
              <a:rPr lang="en-US" sz="1800" dirty="0"/>
              <a:t>test() {</a:t>
            </a:r>
          </a:p>
          <a:p>
            <a:r>
              <a:rPr lang="en-US" sz="1800" dirty="0" smtClean="0"/>
              <a:t>                        Inner </a:t>
            </a:r>
            <a:r>
              <a:rPr lang="en-US" sz="1800" dirty="0" err="1"/>
              <a:t>inner</a:t>
            </a:r>
            <a:r>
              <a:rPr lang="en-US" sz="1800" dirty="0"/>
              <a:t> = new Inner();</a:t>
            </a:r>
          </a:p>
          <a:p>
            <a:r>
              <a:rPr lang="en-US" sz="1800" dirty="0" smtClean="0"/>
              <a:t>                        </a:t>
            </a:r>
            <a:r>
              <a:rPr lang="en-US" sz="1800" dirty="0" err="1" smtClean="0"/>
              <a:t>inner.display</a:t>
            </a:r>
            <a:r>
              <a:rPr lang="en-US" sz="1800" dirty="0"/>
              <a:t>();</a:t>
            </a:r>
          </a:p>
          <a:p>
            <a:r>
              <a:rPr lang="en-US" sz="1800" dirty="0" smtClean="0"/>
              <a:t>            }</a:t>
            </a:r>
            <a:endParaRPr lang="en-US" sz="1800" dirty="0"/>
          </a:p>
          <a:p>
            <a:r>
              <a:rPr lang="en-US" sz="1800" dirty="0"/>
              <a:t>// this is an inner </a:t>
            </a:r>
            <a:r>
              <a:rPr lang="en-US" sz="1800" dirty="0" smtClean="0"/>
              <a:t>class</a:t>
            </a:r>
          </a:p>
          <a:p>
            <a:endParaRPr lang="en-US" sz="1800" dirty="0" smtClean="0"/>
          </a:p>
          <a:p>
            <a:r>
              <a:rPr lang="en-US" sz="1800" dirty="0" smtClean="0">
                <a:solidFill>
                  <a:srgbClr val="FF0000"/>
                </a:solidFill>
              </a:rPr>
              <a:t>            class </a:t>
            </a:r>
            <a:r>
              <a:rPr lang="en-US" sz="1800" dirty="0">
                <a:solidFill>
                  <a:srgbClr val="FF0000"/>
                </a:solidFill>
              </a:rPr>
              <a:t>Inner</a:t>
            </a:r>
            <a:r>
              <a:rPr lang="en-US" sz="1800" dirty="0"/>
              <a:t> {</a:t>
            </a:r>
          </a:p>
          <a:p>
            <a:r>
              <a:rPr lang="en-US" sz="1800" dirty="0" smtClean="0"/>
              <a:t>                     </a:t>
            </a:r>
            <a:r>
              <a:rPr lang="en-US" sz="1800" dirty="0" err="1" smtClean="0"/>
              <a:t>int</a:t>
            </a:r>
            <a:r>
              <a:rPr lang="en-US" sz="1800" dirty="0" smtClean="0"/>
              <a:t> </a:t>
            </a:r>
            <a:r>
              <a:rPr lang="en-US" sz="1800" dirty="0"/>
              <a:t>y = 10; // y is local to Inner</a:t>
            </a:r>
          </a:p>
          <a:p>
            <a:r>
              <a:rPr lang="en-US" sz="1800" dirty="0" smtClean="0"/>
              <a:t>                  void </a:t>
            </a:r>
            <a:r>
              <a:rPr lang="en-US" sz="1800" dirty="0"/>
              <a:t>display() {</a:t>
            </a:r>
          </a:p>
          <a:p>
            <a:r>
              <a:rPr lang="en-US" sz="1800" dirty="0" err="1"/>
              <a:t>System.out.println</a:t>
            </a:r>
            <a:r>
              <a:rPr lang="en-US" sz="1800" dirty="0"/>
              <a:t>("display: </a:t>
            </a:r>
            <a:r>
              <a:rPr lang="en-US" sz="1800" dirty="0" err="1"/>
              <a:t>outer_x</a:t>
            </a:r>
            <a:r>
              <a:rPr lang="en-US" sz="1800" dirty="0"/>
              <a:t> = " + </a:t>
            </a:r>
            <a:r>
              <a:rPr lang="en-US" sz="1800" dirty="0" err="1"/>
              <a:t>outer_x</a:t>
            </a:r>
            <a:r>
              <a:rPr lang="en-US" sz="1800" dirty="0"/>
              <a:t>);</a:t>
            </a:r>
          </a:p>
          <a:p>
            <a:r>
              <a:rPr lang="en-US" sz="1800" dirty="0" smtClean="0"/>
              <a:t>                     }</a:t>
            </a:r>
            <a:endParaRPr lang="en-US" sz="1800" dirty="0"/>
          </a:p>
          <a:p>
            <a:r>
              <a:rPr lang="en-US" sz="1800" dirty="0" smtClean="0"/>
              <a:t>           }</a:t>
            </a:r>
            <a:endParaRPr lang="en-US" sz="1800" dirty="0"/>
          </a:p>
          <a:p>
            <a:endParaRPr lang="en-US" sz="1800" dirty="0"/>
          </a:p>
        </p:txBody>
      </p:sp>
      <p:sp>
        <p:nvSpPr>
          <p:cNvPr id="9" name="Content Placeholder 8"/>
          <p:cNvSpPr>
            <a:spLocks noGrp="1"/>
          </p:cNvSpPr>
          <p:nvPr>
            <p:ph sz="half" idx="2"/>
          </p:nvPr>
        </p:nvSpPr>
        <p:spPr>
          <a:xfrm>
            <a:off x="6172200" y="135082"/>
            <a:ext cx="5181600" cy="6041881"/>
          </a:xfrm>
        </p:spPr>
        <p:txBody>
          <a:bodyPr/>
          <a:lstStyle/>
          <a:p>
            <a:r>
              <a:rPr lang="en-US" sz="1800" dirty="0" smtClean="0"/>
              <a:t>void </a:t>
            </a:r>
            <a:r>
              <a:rPr lang="en-US" sz="1800" dirty="0"/>
              <a:t>showy() {</a:t>
            </a:r>
          </a:p>
          <a:p>
            <a:r>
              <a:rPr lang="en-US" sz="1800" dirty="0" err="1"/>
              <a:t>System.out.println</a:t>
            </a:r>
            <a:r>
              <a:rPr lang="en-US" sz="1800" dirty="0"/>
              <a:t>(y); // error, y not known here!</a:t>
            </a:r>
          </a:p>
          <a:p>
            <a:r>
              <a:rPr lang="en-US" sz="1800" dirty="0"/>
              <a:t>}</a:t>
            </a:r>
          </a:p>
          <a:p>
            <a:r>
              <a:rPr lang="en-US" sz="1800" dirty="0" smtClean="0"/>
              <a:t>}//end class</a:t>
            </a:r>
            <a:endParaRPr lang="en-US" sz="1800" dirty="0"/>
          </a:p>
          <a:p>
            <a:endParaRPr lang="en-US" sz="1800" dirty="0" smtClean="0"/>
          </a:p>
          <a:p>
            <a:r>
              <a:rPr lang="en-US" sz="1800" dirty="0"/>
              <a:t>class </a:t>
            </a:r>
            <a:r>
              <a:rPr lang="en-US" sz="1800" dirty="0" err="1"/>
              <a:t>InnerClassDemo</a:t>
            </a:r>
            <a:r>
              <a:rPr lang="en-US" sz="1800" dirty="0"/>
              <a:t> {</a:t>
            </a:r>
          </a:p>
          <a:p>
            <a:r>
              <a:rPr lang="en-US" sz="1800" dirty="0" smtClean="0"/>
              <a:t>              public </a:t>
            </a:r>
            <a:r>
              <a:rPr lang="en-US" sz="1800" dirty="0"/>
              <a:t>static void main(String </a:t>
            </a:r>
            <a:r>
              <a:rPr lang="en-US" sz="1800" dirty="0" err="1"/>
              <a:t>args</a:t>
            </a:r>
            <a:r>
              <a:rPr lang="en-US" sz="1800" dirty="0"/>
              <a:t>[]) {</a:t>
            </a:r>
          </a:p>
          <a:p>
            <a:r>
              <a:rPr lang="en-US" sz="1800" dirty="0" smtClean="0"/>
              <a:t>                      Outer </a:t>
            </a:r>
            <a:r>
              <a:rPr lang="en-US" sz="1800" dirty="0" err="1"/>
              <a:t>outer</a:t>
            </a:r>
            <a:r>
              <a:rPr lang="en-US" sz="1800" dirty="0"/>
              <a:t> = new Outer();</a:t>
            </a:r>
          </a:p>
          <a:p>
            <a:r>
              <a:rPr lang="en-US" sz="1800" dirty="0" smtClean="0"/>
              <a:t>                       </a:t>
            </a:r>
            <a:r>
              <a:rPr lang="en-US" sz="1800" dirty="0" err="1" smtClean="0"/>
              <a:t>outer.test</a:t>
            </a:r>
            <a:r>
              <a:rPr lang="en-US" sz="1800" dirty="0"/>
              <a:t>();</a:t>
            </a:r>
          </a:p>
          <a:p>
            <a:r>
              <a:rPr lang="en-US" sz="1800" dirty="0" smtClean="0"/>
              <a:t>               }</a:t>
            </a:r>
            <a:endParaRPr lang="en-US" sz="1800" dirty="0"/>
          </a:p>
          <a:p>
            <a:r>
              <a:rPr lang="en-US" sz="1800" dirty="0"/>
              <a:t>}</a:t>
            </a:r>
          </a:p>
        </p:txBody>
      </p:sp>
    </p:spTree>
    <p:extLst>
      <p:ext uri="{BB962C8B-B14F-4D97-AF65-F5344CB8AC3E}">
        <p14:creationId xmlns:p14="http://schemas.microsoft.com/office/powerpoint/2010/main" xmlns="" val="2159000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135082"/>
            <a:ext cx="10515600" cy="6452754"/>
          </a:xfrm>
        </p:spPr>
        <p:txBody>
          <a:bodyPr>
            <a:normAutofit lnSpcReduction="10000"/>
          </a:bodyPr>
          <a:lstStyle/>
          <a:p>
            <a:r>
              <a:rPr lang="en-US" sz="1600" dirty="0"/>
              <a:t>class Outer {</a:t>
            </a:r>
          </a:p>
          <a:p>
            <a:r>
              <a:rPr lang="en-US" sz="1600" dirty="0"/>
              <a:t>	</a:t>
            </a:r>
            <a:r>
              <a:rPr lang="en-US" sz="1600" dirty="0" err="1"/>
              <a:t>int</a:t>
            </a:r>
            <a:r>
              <a:rPr lang="en-US" sz="1600" dirty="0"/>
              <a:t> </a:t>
            </a:r>
            <a:r>
              <a:rPr lang="en-US" sz="1600" dirty="0" err="1"/>
              <a:t>outer_x</a:t>
            </a:r>
            <a:r>
              <a:rPr lang="en-US" sz="1600" dirty="0"/>
              <a:t> = 100</a:t>
            </a:r>
            <a:r>
              <a:rPr lang="en-US" sz="1600" dirty="0" smtClean="0"/>
              <a:t>;</a:t>
            </a:r>
            <a:endParaRPr lang="en-US" sz="1600" dirty="0"/>
          </a:p>
          <a:p>
            <a:r>
              <a:rPr lang="en-US" sz="1600" dirty="0"/>
              <a:t>	void test() {</a:t>
            </a:r>
          </a:p>
          <a:p>
            <a:r>
              <a:rPr lang="en-US" sz="1600" dirty="0"/>
              <a:t>		for(</a:t>
            </a:r>
            <a:r>
              <a:rPr lang="en-US" sz="1600" dirty="0" err="1"/>
              <a:t>int</a:t>
            </a:r>
            <a:r>
              <a:rPr lang="en-US" sz="1600" dirty="0"/>
              <a:t> </a:t>
            </a:r>
            <a:r>
              <a:rPr lang="en-US" sz="1600" dirty="0" err="1"/>
              <a:t>i</a:t>
            </a:r>
            <a:r>
              <a:rPr lang="en-US" sz="1600" dirty="0"/>
              <a:t>=0; </a:t>
            </a:r>
            <a:r>
              <a:rPr lang="en-US" sz="1600" dirty="0" err="1"/>
              <a:t>i</a:t>
            </a:r>
            <a:r>
              <a:rPr lang="en-US" sz="1600" dirty="0"/>
              <a:t>&lt;10; </a:t>
            </a:r>
            <a:r>
              <a:rPr lang="en-US" sz="1600" dirty="0" err="1"/>
              <a:t>i</a:t>
            </a:r>
            <a:r>
              <a:rPr lang="en-US" sz="1600" dirty="0"/>
              <a:t>++) {</a:t>
            </a:r>
          </a:p>
          <a:p>
            <a:r>
              <a:rPr lang="en-US" sz="1600" dirty="0">
                <a:solidFill>
                  <a:srgbClr val="FF0000"/>
                </a:solidFill>
              </a:rPr>
              <a:t>			class Inner</a:t>
            </a:r>
            <a:r>
              <a:rPr lang="en-US" sz="1600" dirty="0"/>
              <a:t> {</a:t>
            </a:r>
          </a:p>
          <a:p>
            <a:r>
              <a:rPr lang="en-US" sz="1600" dirty="0"/>
              <a:t>				void display() {</a:t>
            </a:r>
          </a:p>
          <a:p>
            <a:r>
              <a:rPr lang="en-US" sz="1600" dirty="0"/>
              <a:t>					</a:t>
            </a:r>
            <a:r>
              <a:rPr lang="en-US" sz="1600" dirty="0" err="1"/>
              <a:t>System.out.println</a:t>
            </a:r>
            <a:r>
              <a:rPr lang="en-US" sz="1600" dirty="0"/>
              <a:t>("display: </a:t>
            </a:r>
            <a:r>
              <a:rPr lang="en-US" sz="1600" dirty="0" err="1"/>
              <a:t>outer_x</a:t>
            </a:r>
            <a:r>
              <a:rPr lang="en-US" sz="1600" dirty="0"/>
              <a:t> = " + </a:t>
            </a:r>
            <a:r>
              <a:rPr lang="en-US" sz="1600" dirty="0" err="1"/>
              <a:t>outer_x</a:t>
            </a:r>
            <a:r>
              <a:rPr lang="en-US" sz="1600" dirty="0"/>
              <a:t>);</a:t>
            </a:r>
          </a:p>
          <a:p>
            <a:r>
              <a:rPr lang="en-US" sz="1600" dirty="0"/>
              <a:t>				}</a:t>
            </a:r>
          </a:p>
          <a:p>
            <a:r>
              <a:rPr lang="en-US" sz="1600" dirty="0"/>
              <a:t>			}</a:t>
            </a:r>
          </a:p>
          <a:p>
            <a:r>
              <a:rPr lang="en-US" sz="1600" dirty="0"/>
              <a:t>			Inner </a:t>
            </a:r>
            <a:r>
              <a:rPr lang="en-US" sz="1600" dirty="0" err="1"/>
              <a:t>inner</a:t>
            </a:r>
            <a:r>
              <a:rPr lang="en-US" sz="1600" dirty="0"/>
              <a:t> = new Inner();</a:t>
            </a:r>
          </a:p>
          <a:p>
            <a:r>
              <a:rPr lang="en-US" sz="1600" dirty="0"/>
              <a:t>			</a:t>
            </a:r>
            <a:r>
              <a:rPr lang="en-US" sz="1600" dirty="0" err="1"/>
              <a:t>inner.display</a:t>
            </a:r>
            <a:r>
              <a:rPr lang="en-US" sz="1600" dirty="0"/>
              <a:t>();</a:t>
            </a:r>
          </a:p>
          <a:p>
            <a:r>
              <a:rPr lang="en-US" sz="1600" dirty="0"/>
              <a:t>		}</a:t>
            </a:r>
          </a:p>
          <a:p>
            <a:r>
              <a:rPr lang="en-US" sz="1600" dirty="0"/>
              <a:t>	}</a:t>
            </a:r>
          </a:p>
          <a:p>
            <a:r>
              <a:rPr lang="en-US" sz="1600" dirty="0" smtClean="0"/>
              <a:t>}</a:t>
            </a:r>
          </a:p>
          <a:p>
            <a:r>
              <a:rPr lang="en-US" sz="1600" dirty="0"/>
              <a:t>class </a:t>
            </a:r>
            <a:r>
              <a:rPr lang="en-US" sz="1600" dirty="0" err="1"/>
              <a:t>InnerClassDemo</a:t>
            </a:r>
            <a:r>
              <a:rPr lang="en-US" sz="1600" dirty="0"/>
              <a:t> {</a:t>
            </a:r>
          </a:p>
          <a:p>
            <a:r>
              <a:rPr lang="en-US" sz="1600" dirty="0"/>
              <a:t>	public static void main(String </a:t>
            </a:r>
            <a:r>
              <a:rPr lang="en-US" sz="1600" dirty="0" err="1"/>
              <a:t>args</a:t>
            </a:r>
            <a:r>
              <a:rPr lang="en-US" sz="1600" dirty="0"/>
              <a:t>[]) {</a:t>
            </a:r>
          </a:p>
          <a:p>
            <a:r>
              <a:rPr lang="en-US" sz="1600" dirty="0"/>
              <a:t>		Outer </a:t>
            </a:r>
            <a:r>
              <a:rPr lang="en-US" sz="1600" dirty="0" err="1"/>
              <a:t>outer</a:t>
            </a:r>
            <a:r>
              <a:rPr lang="en-US" sz="1600" dirty="0"/>
              <a:t> = new Outer();</a:t>
            </a:r>
          </a:p>
          <a:p>
            <a:r>
              <a:rPr lang="en-US" sz="1600" dirty="0"/>
              <a:t>		</a:t>
            </a:r>
            <a:r>
              <a:rPr lang="en-US" sz="1600" dirty="0" err="1"/>
              <a:t>outer.test</a:t>
            </a:r>
            <a:r>
              <a:rPr lang="en-US" sz="1600" dirty="0"/>
              <a:t>();</a:t>
            </a:r>
          </a:p>
          <a:p>
            <a:r>
              <a:rPr lang="en-US" sz="1600" dirty="0"/>
              <a:t>	</a:t>
            </a:r>
            <a:r>
              <a:rPr lang="en-US" sz="1600" dirty="0" smtClean="0"/>
              <a:t>} }</a:t>
            </a:r>
            <a:endParaRPr lang="en-US" sz="1600" dirty="0"/>
          </a:p>
          <a:p>
            <a:pPr marL="0" indent="0">
              <a:buNone/>
            </a:pPr>
            <a:endParaRPr lang="en-US" sz="1600" dirty="0"/>
          </a:p>
        </p:txBody>
      </p:sp>
    </p:spTree>
    <p:extLst>
      <p:ext uri="{BB962C8B-B14F-4D97-AF65-F5344CB8AC3E}">
        <p14:creationId xmlns:p14="http://schemas.microsoft.com/office/powerpoint/2010/main" xmlns="" val="17903768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Class</a:t>
            </a:r>
            <a:endParaRPr lang="en-US" dirty="0"/>
          </a:p>
        </p:txBody>
      </p:sp>
      <p:sp>
        <p:nvSpPr>
          <p:cNvPr id="3" name="Content Placeholder 2"/>
          <p:cNvSpPr>
            <a:spLocks noGrp="1"/>
          </p:cNvSpPr>
          <p:nvPr>
            <p:ph idx="1"/>
          </p:nvPr>
        </p:nvSpPr>
        <p:spPr/>
        <p:txBody>
          <a:bodyPr>
            <a:normAutofit fontScale="77500" lnSpcReduction="20000"/>
          </a:bodyPr>
          <a:lstStyle/>
          <a:p>
            <a:r>
              <a:rPr lang="en-US" dirty="0"/>
              <a:t>class </a:t>
            </a:r>
            <a:r>
              <a:rPr lang="en-US" dirty="0" err="1"/>
              <a:t>EnclosingClass</a:t>
            </a:r>
            <a:r>
              <a:rPr lang="en-US" dirty="0"/>
              <a:t> {</a:t>
            </a:r>
          </a:p>
          <a:p>
            <a:r>
              <a:rPr lang="en-US" dirty="0"/>
              <a:t>	static class Nested {</a:t>
            </a:r>
          </a:p>
          <a:p>
            <a:r>
              <a:rPr lang="en-US" dirty="0"/>
              <a:t>		void </a:t>
            </a:r>
            <a:r>
              <a:rPr lang="en-US" dirty="0" err="1"/>
              <a:t>someMethod</a:t>
            </a:r>
            <a:r>
              <a:rPr lang="en-US" dirty="0"/>
              <a:t>() { </a:t>
            </a:r>
            <a:r>
              <a:rPr lang="en-US" dirty="0" err="1"/>
              <a:t>System.out.println</a:t>
            </a:r>
            <a:r>
              <a:rPr lang="en-US" dirty="0"/>
              <a:t>("hello"); }</a:t>
            </a:r>
          </a:p>
          <a:p>
            <a:r>
              <a:rPr lang="en-US" dirty="0"/>
              <a:t>	}</a:t>
            </a:r>
          </a:p>
          <a:p>
            <a:r>
              <a:rPr lang="en-US" dirty="0"/>
              <a:t>}</a:t>
            </a:r>
          </a:p>
          <a:p>
            <a:endParaRPr lang="en-US" dirty="0"/>
          </a:p>
          <a:p>
            <a:r>
              <a:rPr lang="en-US" dirty="0"/>
              <a:t>class </a:t>
            </a:r>
            <a:r>
              <a:rPr lang="en-US" dirty="0" err="1"/>
              <a:t>NonEnclosingClass</a:t>
            </a:r>
            <a:r>
              <a:rPr lang="en-US" dirty="0"/>
              <a:t> {</a:t>
            </a:r>
          </a:p>
          <a:p>
            <a:r>
              <a:rPr lang="en-US" dirty="0"/>
              <a:t>	public static void main(String[] </a:t>
            </a:r>
            <a:r>
              <a:rPr lang="en-US" dirty="0" err="1"/>
              <a:t>args</a:t>
            </a:r>
            <a:r>
              <a:rPr lang="en-US" dirty="0"/>
              <a:t>) {</a:t>
            </a:r>
          </a:p>
          <a:p>
            <a:r>
              <a:rPr lang="en-US" dirty="0"/>
              <a:t>		</a:t>
            </a:r>
            <a:r>
              <a:rPr lang="en-US" dirty="0" err="1"/>
              <a:t>EnclosingClass.Nested</a:t>
            </a:r>
            <a:r>
              <a:rPr lang="en-US" dirty="0"/>
              <a:t> n = new </a:t>
            </a:r>
            <a:r>
              <a:rPr lang="en-US" dirty="0" err="1"/>
              <a:t>EnclosingClass.Nested</a:t>
            </a:r>
            <a:r>
              <a:rPr lang="en-US" dirty="0"/>
              <a:t>(); </a:t>
            </a:r>
          </a:p>
          <a:p>
            <a:r>
              <a:rPr lang="en-US" dirty="0"/>
              <a:t>		</a:t>
            </a:r>
            <a:r>
              <a:rPr lang="en-US" dirty="0" err="1"/>
              <a:t>n.someMethod</a:t>
            </a:r>
            <a:r>
              <a:rPr lang="en-US" dirty="0"/>
              <a:t>();  //prints out "hello"</a:t>
            </a:r>
          </a:p>
          <a:p>
            <a:r>
              <a:rPr lang="en-US" dirty="0"/>
              <a:t>	}</a:t>
            </a:r>
          </a:p>
          <a:p>
            <a:r>
              <a:rPr lang="en-US" dirty="0"/>
              <a:t>}</a:t>
            </a:r>
          </a:p>
          <a:p>
            <a:endParaRPr lang="en-US" dirty="0"/>
          </a:p>
        </p:txBody>
      </p:sp>
    </p:spTree>
    <p:extLst>
      <p:ext uri="{BB962C8B-B14F-4D97-AF65-F5344CB8AC3E}">
        <p14:creationId xmlns:p14="http://schemas.microsoft.com/office/powerpoint/2010/main" xmlns="" val="1810827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Anonymous Classes</a:t>
            </a:r>
            <a:endParaRPr lang="en-US" dirty="0"/>
          </a:p>
        </p:txBody>
      </p:sp>
      <p:sp>
        <p:nvSpPr>
          <p:cNvPr id="3" name="Content Placeholder 2"/>
          <p:cNvSpPr>
            <a:spLocks noGrp="1"/>
          </p:cNvSpPr>
          <p:nvPr>
            <p:ph idx="1"/>
          </p:nvPr>
        </p:nvSpPr>
        <p:spPr/>
        <p:txBody>
          <a:bodyPr/>
          <a:lstStyle/>
          <a:p>
            <a:r>
              <a:rPr lang="en-US" dirty="0"/>
              <a:t>Anonymous classes in Java are more accurately known as anonymous </a:t>
            </a:r>
            <a:r>
              <a:rPr lang="en-US" b="1" i="1" dirty="0"/>
              <a:t>inner</a:t>
            </a:r>
            <a:r>
              <a:rPr lang="en-US" dirty="0"/>
              <a:t> </a:t>
            </a:r>
            <a:r>
              <a:rPr lang="en-US" dirty="0" smtClean="0"/>
              <a:t>classes</a:t>
            </a:r>
          </a:p>
          <a:p>
            <a:r>
              <a:rPr lang="en-US" dirty="0"/>
              <a:t>the fact that they are anonymous </a:t>
            </a:r>
            <a:r>
              <a:rPr lang="en-US" b="1" dirty="0"/>
              <a:t>inner</a:t>
            </a:r>
            <a:r>
              <a:rPr lang="en-US" dirty="0"/>
              <a:t> classes means that they are defined inside another class</a:t>
            </a:r>
          </a:p>
          <a:p>
            <a:r>
              <a:rPr lang="en-US" dirty="0"/>
              <a:t>An anonymous inner class also has </a:t>
            </a:r>
            <a:r>
              <a:rPr lang="en-US" dirty="0" smtClean="0"/>
              <a:t>unusual </a:t>
            </a:r>
            <a:r>
              <a:rPr lang="en-US" dirty="0"/>
              <a:t>syntax</a:t>
            </a:r>
            <a:r>
              <a:rPr lang="en-US" dirty="0" smtClean="0"/>
              <a:t>.</a:t>
            </a:r>
          </a:p>
          <a:p>
            <a:r>
              <a:rPr lang="en-US" dirty="0"/>
              <a:t>Anonymous classes enable you to make your code more concise. They enable you to declare and instantiate a class at the same time. They are like local classes except that they do not have a name. Use them if you need to use a local class only once.</a:t>
            </a:r>
          </a:p>
        </p:txBody>
      </p:sp>
    </p:spTree>
    <p:extLst>
      <p:ext uri="{BB962C8B-B14F-4D97-AF65-F5344CB8AC3E}">
        <p14:creationId xmlns:p14="http://schemas.microsoft.com/office/powerpoint/2010/main" xmlns="" val="3852152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Anonymous Classes</a:t>
            </a:r>
            <a:endParaRPr lang="en-US" dirty="0"/>
          </a:p>
        </p:txBody>
      </p:sp>
      <p:sp>
        <p:nvSpPr>
          <p:cNvPr id="3" name="Content Placeholder 2"/>
          <p:cNvSpPr>
            <a:spLocks noGrp="1"/>
          </p:cNvSpPr>
          <p:nvPr>
            <p:ph idx="1"/>
          </p:nvPr>
        </p:nvSpPr>
        <p:spPr/>
        <p:txBody>
          <a:bodyPr>
            <a:normAutofit/>
          </a:bodyPr>
          <a:lstStyle/>
          <a:p>
            <a:r>
              <a:rPr lang="en-US" b="1" dirty="0" smtClean="0"/>
              <a:t>Why </a:t>
            </a:r>
            <a:r>
              <a:rPr lang="en-US" b="1" dirty="0"/>
              <a:t>use an anonymous class</a:t>
            </a:r>
            <a:r>
              <a:rPr lang="en-US" b="1" dirty="0" smtClean="0"/>
              <a:t>?</a:t>
            </a:r>
          </a:p>
          <a:p>
            <a:r>
              <a:rPr lang="en-US" dirty="0"/>
              <a:t>Anonymous classes can be time-savers and reduce the number of .java files necessary to define an application</a:t>
            </a:r>
            <a:r>
              <a:rPr lang="en-US" dirty="0" smtClean="0"/>
              <a:t>.</a:t>
            </a:r>
          </a:p>
          <a:p>
            <a:r>
              <a:rPr lang="en-US" b="1" dirty="0" smtClean="0"/>
              <a:t>Rules:-</a:t>
            </a:r>
            <a:endParaRPr lang="en-US" dirty="0" smtClean="0"/>
          </a:p>
          <a:p>
            <a:r>
              <a:rPr lang="en-US" dirty="0" smtClean="0"/>
              <a:t>An </a:t>
            </a:r>
            <a:r>
              <a:rPr lang="en-US" dirty="0"/>
              <a:t>anonymous class must implement all the abstract methods in the super class or the interface</a:t>
            </a:r>
            <a:r>
              <a:rPr lang="en-US" dirty="0" smtClean="0"/>
              <a:t>.</a:t>
            </a:r>
          </a:p>
        </p:txBody>
      </p:sp>
    </p:spTree>
    <p:extLst>
      <p:ext uri="{BB962C8B-B14F-4D97-AF65-F5344CB8AC3E}">
        <p14:creationId xmlns:p14="http://schemas.microsoft.com/office/powerpoint/2010/main" xmlns="" val="11939852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Anonymous </a:t>
            </a:r>
            <a:r>
              <a:rPr lang="en-US" b="1" dirty="0" smtClean="0"/>
              <a:t>Classes Example</a:t>
            </a:r>
            <a:endParaRPr lang="en-US" dirty="0"/>
          </a:p>
        </p:txBody>
      </p:sp>
      <p:sp>
        <p:nvSpPr>
          <p:cNvPr id="3" name="Content Placeholder 2"/>
          <p:cNvSpPr>
            <a:spLocks noGrp="1"/>
          </p:cNvSpPr>
          <p:nvPr>
            <p:ph idx="1"/>
          </p:nvPr>
        </p:nvSpPr>
        <p:spPr/>
        <p:txBody>
          <a:bodyPr>
            <a:normAutofit fontScale="55000" lnSpcReduction="20000"/>
          </a:bodyPr>
          <a:lstStyle/>
          <a:p>
            <a:r>
              <a:rPr lang="en-US" dirty="0"/>
              <a:t>class </a:t>
            </a:r>
            <a:r>
              <a:rPr lang="en-US" dirty="0" err="1"/>
              <a:t>ProgrammerInterview</a:t>
            </a:r>
            <a:r>
              <a:rPr lang="en-US" dirty="0"/>
              <a:t>  {</a:t>
            </a:r>
          </a:p>
          <a:p>
            <a:r>
              <a:rPr lang="en-US" dirty="0"/>
              <a:t>	public void read() {</a:t>
            </a:r>
          </a:p>
          <a:p>
            <a:r>
              <a:rPr lang="en-US" dirty="0"/>
              <a:t>		</a:t>
            </a:r>
            <a:r>
              <a:rPr lang="en-US" dirty="0" err="1"/>
              <a:t>System.out.println</a:t>
            </a:r>
            <a:r>
              <a:rPr lang="en-US" dirty="0"/>
              <a:t>("Programmer Interview!");</a:t>
            </a:r>
          </a:p>
          <a:p>
            <a:r>
              <a:rPr lang="en-US" dirty="0"/>
              <a:t>	}</a:t>
            </a:r>
          </a:p>
          <a:p>
            <a:r>
              <a:rPr lang="en-US" dirty="0" smtClean="0"/>
              <a:t>}</a:t>
            </a:r>
            <a:endParaRPr lang="en-US" dirty="0"/>
          </a:p>
          <a:p>
            <a:r>
              <a:rPr lang="en-US" dirty="0"/>
              <a:t>class Website {</a:t>
            </a:r>
          </a:p>
          <a:p>
            <a:r>
              <a:rPr lang="en-US" dirty="0" smtClean="0"/>
              <a:t>        public </a:t>
            </a:r>
            <a:r>
              <a:rPr lang="en-US" dirty="0"/>
              <a:t>static void main(String... </a:t>
            </a:r>
            <a:r>
              <a:rPr lang="en-US" dirty="0" err="1"/>
              <a:t>args</a:t>
            </a:r>
            <a:r>
              <a:rPr lang="en-US" dirty="0"/>
              <a:t>) {</a:t>
            </a:r>
          </a:p>
          <a:p>
            <a:r>
              <a:rPr lang="en-US" dirty="0"/>
              <a:t>	</a:t>
            </a:r>
            <a:r>
              <a:rPr lang="en-US" dirty="0" err="1"/>
              <a:t>ProgrammerInterview</a:t>
            </a:r>
            <a:r>
              <a:rPr lang="en-US" dirty="0"/>
              <a:t> </a:t>
            </a:r>
            <a:r>
              <a:rPr lang="en-US" dirty="0" err="1"/>
              <a:t>pInstance</a:t>
            </a:r>
            <a:r>
              <a:rPr lang="en-US" dirty="0"/>
              <a:t> = new    </a:t>
            </a:r>
            <a:r>
              <a:rPr lang="en-US" dirty="0" err="1"/>
              <a:t>ProgrammerInterview</a:t>
            </a:r>
            <a:r>
              <a:rPr lang="en-US" dirty="0"/>
              <a:t>() {</a:t>
            </a:r>
          </a:p>
          <a:p>
            <a:r>
              <a:rPr lang="en-US" dirty="0"/>
              <a:t>		public void read() {</a:t>
            </a:r>
          </a:p>
          <a:p>
            <a:r>
              <a:rPr lang="en-US" dirty="0"/>
              <a:t>			</a:t>
            </a:r>
            <a:r>
              <a:rPr lang="en-US" dirty="0" err="1"/>
              <a:t>System.out.println</a:t>
            </a:r>
            <a:r>
              <a:rPr lang="en-US" dirty="0"/>
              <a:t>("anonymous </a:t>
            </a:r>
            <a:r>
              <a:rPr lang="en-US" dirty="0" err="1"/>
              <a:t>ProgrammerInterview</a:t>
            </a:r>
            <a:r>
              <a:rPr lang="en-US" dirty="0"/>
              <a:t>");</a:t>
            </a:r>
          </a:p>
          <a:p>
            <a:r>
              <a:rPr lang="en-US" dirty="0"/>
              <a:t>		}</a:t>
            </a:r>
          </a:p>
          <a:p>
            <a:r>
              <a:rPr lang="en-US" dirty="0"/>
              <a:t>	</a:t>
            </a:r>
            <a:r>
              <a:rPr lang="en-US" dirty="0" smtClean="0"/>
              <a:t>};</a:t>
            </a:r>
          </a:p>
          <a:p>
            <a:r>
              <a:rPr lang="en-US" dirty="0" smtClean="0"/>
              <a:t>               </a:t>
            </a:r>
            <a:r>
              <a:rPr lang="en-US" dirty="0" err="1" smtClean="0"/>
              <a:t>pInstance.read</a:t>
            </a:r>
            <a:r>
              <a:rPr lang="en-US" dirty="0"/>
              <a:t>();</a:t>
            </a:r>
          </a:p>
          <a:p>
            <a:r>
              <a:rPr lang="en-US" dirty="0"/>
              <a:t>    }</a:t>
            </a:r>
          </a:p>
          <a:p>
            <a:r>
              <a:rPr lang="en-US" dirty="0"/>
              <a:t>}</a:t>
            </a:r>
          </a:p>
        </p:txBody>
      </p:sp>
    </p:spTree>
    <p:extLst>
      <p:ext uri="{BB962C8B-B14F-4D97-AF65-F5344CB8AC3E}">
        <p14:creationId xmlns:p14="http://schemas.microsoft.com/office/powerpoint/2010/main" xmlns="" val="20256905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209320"/>
            <a:ext cx="5181600" cy="6257581"/>
          </a:xfrm>
        </p:spPr>
        <p:txBody>
          <a:bodyPr>
            <a:normAutofit fontScale="47500" lnSpcReduction="20000"/>
          </a:bodyPr>
          <a:lstStyle/>
          <a:p>
            <a:r>
              <a:rPr lang="en-US" dirty="0"/>
              <a:t>public class </a:t>
            </a:r>
            <a:r>
              <a:rPr lang="en-US" dirty="0" err="1"/>
              <a:t>HelloWorldAnonymousClasses</a:t>
            </a:r>
            <a:r>
              <a:rPr lang="en-US" dirty="0"/>
              <a:t> </a:t>
            </a:r>
            <a:r>
              <a:rPr lang="en-US" dirty="0" smtClean="0"/>
              <a:t>{</a:t>
            </a:r>
            <a:endParaRPr lang="en-US" dirty="0"/>
          </a:p>
          <a:p>
            <a:r>
              <a:rPr lang="en-US" dirty="0"/>
              <a:t>    interface </a:t>
            </a:r>
            <a:r>
              <a:rPr lang="en-US" dirty="0" err="1"/>
              <a:t>HelloWorld</a:t>
            </a:r>
            <a:r>
              <a:rPr lang="en-US" dirty="0"/>
              <a:t> {</a:t>
            </a:r>
          </a:p>
          <a:p>
            <a:r>
              <a:rPr lang="en-US" dirty="0"/>
              <a:t>        public void greet();</a:t>
            </a:r>
          </a:p>
          <a:p>
            <a:r>
              <a:rPr lang="en-US" dirty="0"/>
              <a:t>        public void </a:t>
            </a:r>
            <a:r>
              <a:rPr lang="en-US" dirty="0" err="1"/>
              <a:t>greetSomeone</a:t>
            </a:r>
            <a:r>
              <a:rPr lang="en-US" dirty="0"/>
              <a:t>(String someone);</a:t>
            </a:r>
          </a:p>
          <a:p>
            <a:r>
              <a:rPr lang="en-US" dirty="0"/>
              <a:t>    }</a:t>
            </a:r>
          </a:p>
          <a:p>
            <a:r>
              <a:rPr lang="en-US" dirty="0"/>
              <a:t>  </a:t>
            </a:r>
          </a:p>
          <a:p>
            <a:r>
              <a:rPr lang="en-US" dirty="0"/>
              <a:t>    public void </a:t>
            </a:r>
            <a:r>
              <a:rPr lang="en-US" dirty="0" err="1"/>
              <a:t>sayHello</a:t>
            </a:r>
            <a:r>
              <a:rPr lang="en-US" dirty="0"/>
              <a:t>() </a:t>
            </a:r>
            <a:r>
              <a:rPr lang="en-US" dirty="0" smtClean="0"/>
              <a:t>{</a:t>
            </a:r>
            <a:endParaRPr lang="en-US" dirty="0"/>
          </a:p>
          <a:p>
            <a:r>
              <a:rPr lang="en-US" dirty="0"/>
              <a:t>        class </a:t>
            </a:r>
            <a:r>
              <a:rPr lang="en-US" dirty="0" err="1">
                <a:solidFill>
                  <a:srgbClr val="FF0000"/>
                </a:solidFill>
              </a:rPr>
              <a:t>EnglishGreeting</a:t>
            </a:r>
            <a:r>
              <a:rPr lang="en-US" dirty="0"/>
              <a:t> implements </a:t>
            </a:r>
            <a:r>
              <a:rPr lang="en-US" dirty="0" err="1"/>
              <a:t>HelloWorld</a:t>
            </a:r>
            <a:r>
              <a:rPr lang="en-US" dirty="0"/>
              <a:t> {</a:t>
            </a:r>
          </a:p>
          <a:p>
            <a:r>
              <a:rPr lang="en-US" dirty="0"/>
              <a:t>            String name = "world";</a:t>
            </a:r>
          </a:p>
          <a:p>
            <a:r>
              <a:rPr lang="en-US" dirty="0"/>
              <a:t>            public void greet() {</a:t>
            </a:r>
          </a:p>
          <a:p>
            <a:r>
              <a:rPr lang="en-US" dirty="0"/>
              <a:t>                </a:t>
            </a:r>
            <a:r>
              <a:rPr lang="en-US" dirty="0" err="1"/>
              <a:t>greetSomeone</a:t>
            </a:r>
            <a:r>
              <a:rPr lang="en-US" dirty="0"/>
              <a:t>("world");</a:t>
            </a:r>
          </a:p>
          <a:p>
            <a:r>
              <a:rPr lang="en-US" dirty="0"/>
              <a:t>            }</a:t>
            </a:r>
          </a:p>
          <a:p>
            <a:r>
              <a:rPr lang="en-US" dirty="0"/>
              <a:t>            public void </a:t>
            </a:r>
            <a:r>
              <a:rPr lang="en-US" dirty="0" err="1"/>
              <a:t>greetSomeone</a:t>
            </a:r>
            <a:r>
              <a:rPr lang="en-US" dirty="0"/>
              <a:t>(String someone) {</a:t>
            </a:r>
          </a:p>
          <a:p>
            <a:r>
              <a:rPr lang="en-US" dirty="0"/>
              <a:t>                name = someone;</a:t>
            </a:r>
          </a:p>
          <a:p>
            <a:r>
              <a:rPr lang="en-US" dirty="0"/>
              <a:t>                </a:t>
            </a:r>
            <a:r>
              <a:rPr lang="en-US" dirty="0" err="1"/>
              <a:t>System.out.println</a:t>
            </a:r>
            <a:r>
              <a:rPr lang="en-US" dirty="0"/>
              <a:t>("Hello " + name);</a:t>
            </a:r>
          </a:p>
          <a:p>
            <a:r>
              <a:rPr lang="en-US" dirty="0"/>
              <a:t>            }</a:t>
            </a:r>
          </a:p>
          <a:p>
            <a:r>
              <a:rPr lang="en-US" dirty="0"/>
              <a:t>        }//end </a:t>
            </a:r>
            <a:r>
              <a:rPr lang="en-US" dirty="0" smtClean="0"/>
              <a:t>inner class</a:t>
            </a:r>
          </a:p>
          <a:p>
            <a:endParaRPr lang="en-US" dirty="0" smtClean="0"/>
          </a:p>
          <a:p>
            <a:r>
              <a:rPr lang="en-US" dirty="0" err="1"/>
              <a:t>HelloWorld</a:t>
            </a:r>
            <a:r>
              <a:rPr lang="en-US" dirty="0"/>
              <a:t> </a:t>
            </a:r>
            <a:r>
              <a:rPr lang="en-US" dirty="0" err="1" smtClean="0"/>
              <a:t>englishGreeting</a:t>
            </a:r>
            <a:r>
              <a:rPr lang="en-US" dirty="0" smtClean="0"/>
              <a:t> </a:t>
            </a:r>
            <a:r>
              <a:rPr lang="en-US" dirty="0"/>
              <a:t>= new </a:t>
            </a:r>
            <a:r>
              <a:rPr lang="en-US" dirty="0" err="1"/>
              <a:t>EnglishGreeting</a:t>
            </a:r>
            <a:r>
              <a:rPr lang="en-US" dirty="0" smtClean="0"/>
              <a:t>();</a:t>
            </a:r>
          </a:p>
          <a:p>
            <a:endParaRPr lang="en-US" dirty="0"/>
          </a:p>
        </p:txBody>
      </p:sp>
      <p:sp>
        <p:nvSpPr>
          <p:cNvPr id="6" name="Content Placeholder 5"/>
          <p:cNvSpPr>
            <a:spLocks noGrp="1"/>
          </p:cNvSpPr>
          <p:nvPr>
            <p:ph sz="half" idx="2"/>
          </p:nvPr>
        </p:nvSpPr>
        <p:spPr>
          <a:xfrm>
            <a:off x="6172200" y="209320"/>
            <a:ext cx="5181600" cy="5967643"/>
          </a:xfrm>
        </p:spPr>
        <p:txBody>
          <a:bodyPr>
            <a:normAutofit fontScale="47500" lnSpcReduction="20000"/>
          </a:bodyPr>
          <a:lstStyle/>
          <a:p>
            <a:r>
              <a:rPr lang="en-US" dirty="0" err="1" smtClean="0"/>
              <a:t>HelloWorld</a:t>
            </a:r>
            <a:r>
              <a:rPr lang="en-US" dirty="0" smtClean="0"/>
              <a:t> </a:t>
            </a:r>
            <a:r>
              <a:rPr lang="en-US" dirty="0" err="1" smtClean="0"/>
              <a:t>frenchGreeting</a:t>
            </a:r>
            <a:r>
              <a:rPr lang="en-US" dirty="0" smtClean="0"/>
              <a:t> = new </a:t>
            </a:r>
            <a:r>
              <a:rPr lang="en-US" dirty="0" err="1" smtClean="0"/>
              <a:t>HelloWorld</a:t>
            </a:r>
            <a:r>
              <a:rPr lang="en-US" dirty="0" smtClean="0"/>
              <a:t>() {</a:t>
            </a:r>
          </a:p>
          <a:p>
            <a:r>
              <a:rPr lang="en-US" dirty="0" smtClean="0"/>
              <a:t>            String name = "tout le monde";</a:t>
            </a:r>
          </a:p>
          <a:p>
            <a:r>
              <a:rPr lang="en-US" dirty="0" smtClean="0"/>
              <a:t>            public void greet() {</a:t>
            </a:r>
          </a:p>
          <a:p>
            <a:r>
              <a:rPr lang="en-US" dirty="0" smtClean="0"/>
              <a:t>                </a:t>
            </a:r>
            <a:r>
              <a:rPr lang="en-US" dirty="0" err="1" smtClean="0"/>
              <a:t>greetSomeone</a:t>
            </a:r>
            <a:r>
              <a:rPr lang="en-US" dirty="0" smtClean="0"/>
              <a:t>("tout le monde");</a:t>
            </a:r>
          </a:p>
          <a:p>
            <a:r>
              <a:rPr lang="en-US" dirty="0" smtClean="0"/>
              <a:t>            }</a:t>
            </a:r>
          </a:p>
          <a:p>
            <a:r>
              <a:rPr lang="en-US" dirty="0" smtClean="0"/>
              <a:t>            public void </a:t>
            </a:r>
            <a:r>
              <a:rPr lang="en-US" dirty="0" err="1" smtClean="0"/>
              <a:t>greetSomeone</a:t>
            </a:r>
            <a:r>
              <a:rPr lang="en-US" dirty="0" smtClean="0"/>
              <a:t>(String someone) {</a:t>
            </a:r>
          </a:p>
          <a:p>
            <a:r>
              <a:rPr lang="en-US" dirty="0" smtClean="0"/>
              <a:t>                </a:t>
            </a:r>
            <a:r>
              <a:rPr lang="en-US" dirty="0"/>
              <a:t>name = someone;</a:t>
            </a:r>
          </a:p>
          <a:p>
            <a:r>
              <a:rPr lang="en-US" dirty="0"/>
              <a:t>                </a:t>
            </a:r>
            <a:r>
              <a:rPr lang="en-US" dirty="0" err="1"/>
              <a:t>System.out.println</a:t>
            </a:r>
            <a:r>
              <a:rPr lang="en-US" dirty="0"/>
              <a:t>("</a:t>
            </a:r>
            <a:r>
              <a:rPr lang="en-US" dirty="0" err="1"/>
              <a:t>Salut</a:t>
            </a:r>
            <a:r>
              <a:rPr lang="en-US" dirty="0"/>
              <a:t> " + name);</a:t>
            </a:r>
          </a:p>
          <a:p>
            <a:r>
              <a:rPr lang="en-US" dirty="0"/>
              <a:t>            }</a:t>
            </a:r>
          </a:p>
          <a:p>
            <a:r>
              <a:rPr lang="en-US" dirty="0"/>
              <a:t>        </a:t>
            </a:r>
            <a:r>
              <a:rPr lang="en-US" dirty="0" smtClean="0"/>
              <a:t>}; //end anonymous class</a:t>
            </a:r>
            <a:endParaRPr lang="en-US" dirty="0"/>
          </a:p>
          <a:p>
            <a:r>
              <a:rPr lang="en-US" dirty="0"/>
              <a:t>        </a:t>
            </a:r>
          </a:p>
          <a:p>
            <a:r>
              <a:rPr lang="en-US" dirty="0"/>
              <a:t>        </a:t>
            </a:r>
            <a:r>
              <a:rPr lang="en-US" dirty="0" err="1"/>
              <a:t>englishGreeting.greet</a:t>
            </a:r>
            <a:r>
              <a:rPr lang="en-US" dirty="0"/>
              <a:t>();</a:t>
            </a:r>
          </a:p>
          <a:p>
            <a:r>
              <a:rPr lang="en-US" dirty="0"/>
              <a:t>        </a:t>
            </a:r>
            <a:r>
              <a:rPr lang="en-US" dirty="0" err="1"/>
              <a:t>frenchGreeting.greetSomeone</a:t>
            </a:r>
            <a:r>
              <a:rPr lang="en-US" dirty="0"/>
              <a:t>("Fred");</a:t>
            </a:r>
          </a:p>
          <a:p>
            <a:r>
              <a:rPr lang="en-US" dirty="0" smtClean="0"/>
              <a:t>}//end </a:t>
            </a:r>
            <a:r>
              <a:rPr lang="en-US" dirty="0" err="1" smtClean="0"/>
              <a:t>sayHello</a:t>
            </a:r>
            <a:endParaRPr lang="en-US" dirty="0"/>
          </a:p>
          <a:p>
            <a:endParaRPr lang="en-US" dirty="0"/>
          </a:p>
          <a:p>
            <a:r>
              <a:rPr lang="en-US" dirty="0"/>
              <a:t>    public static void main(String... </a:t>
            </a:r>
            <a:r>
              <a:rPr lang="en-US" dirty="0" err="1"/>
              <a:t>args</a:t>
            </a:r>
            <a:r>
              <a:rPr lang="en-US" dirty="0"/>
              <a:t>) {</a:t>
            </a:r>
          </a:p>
          <a:p>
            <a:r>
              <a:rPr lang="en-US" dirty="0"/>
              <a:t>        </a:t>
            </a:r>
            <a:r>
              <a:rPr lang="en-US" dirty="0" err="1"/>
              <a:t>HelloWorldAnonymousClasses</a:t>
            </a:r>
            <a:r>
              <a:rPr lang="en-US" dirty="0"/>
              <a:t> </a:t>
            </a:r>
            <a:r>
              <a:rPr lang="en-US" dirty="0" err="1"/>
              <a:t>myApp</a:t>
            </a:r>
            <a:r>
              <a:rPr lang="en-US" dirty="0"/>
              <a:t> =</a:t>
            </a:r>
          </a:p>
          <a:p>
            <a:r>
              <a:rPr lang="en-US" dirty="0"/>
              <a:t>            new </a:t>
            </a:r>
            <a:r>
              <a:rPr lang="en-US" dirty="0" err="1"/>
              <a:t>HelloWorldAnonymousClasses</a:t>
            </a:r>
            <a:r>
              <a:rPr lang="en-US" dirty="0"/>
              <a:t>();</a:t>
            </a:r>
          </a:p>
          <a:p>
            <a:r>
              <a:rPr lang="en-US" dirty="0"/>
              <a:t>        </a:t>
            </a:r>
            <a:r>
              <a:rPr lang="en-US" dirty="0" err="1"/>
              <a:t>myApp.sayHello</a:t>
            </a:r>
            <a:r>
              <a:rPr lang="en-US" dirty="0"/>
              <a:t>();</a:t>
            </a:r>
          </a:p>
          <a:p>
            <a:r>
              <a:rPr lang="en-US" dirty="0"/>
              <a:t>    }            </a:t>
            </a:r>
          </a:p>
          <a:p>
            <a:r>
              <a:rPr lang="en-US" dirty="0"/>
              <a:t>}</a:t>
            </a:r>
            <a:endParaRPr lang="en-US" dirty="0" smtClean="0"/>
          </a:p>
        </p:txBody>
      </p:sp>
    </p:spTree>
    <p:extLst>
      <p:ext uri="{BB962C8B-B14F-4D97-AF65-F5344CB8AC3E}">
        <p14:creationId xmlns:p14="http://schemas.microsoft.com/office/powerpoint/2010/main" xmlns="" val="3206801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Classes</a:t>
            </a:r>
            <a:endParaRPr lang="en-US" dirty="0"/>
          </a:p>
        </p:txBody>
      </p:sp>
      <p:sp>
        <p:nvSpPr>
          <p:cNvPr id="3" name="Content Placeholder 2"/>
          <p:cNvSpPr>
            <a:spLocks noGrp="1"/>
          </p:cNvSpPr>
          <p:nvPr>
            <p:ph idx="1"/>
          </p:nvPr>
        </p:nvSpPr>
        <p:spPr/>
        <p:txBody>
          <a:bodyPr/>
          <a:lstStyle/>
          <a:p>
            <a:r>
              <a:rPr lang="en-US" dirty="0" smtClean="0"/>
              <a:t>You can extend (subclass) an abstract class</a:t>
            </a:r>
          </a:p>
          <a:p>
            <a:pPr lvl="1"/>
            <a:r>
              <a:rPr lang="en-US" dirty="0" smtClean="0"/>
              <a:t>If the subclass defines all the inherited abstract methods, it is “complete” and can be instantiated</a:t>
            </a:r>
          </a:p>
          <a:p>
            <a:pPr lvl="1"/>
            <a:r>
              <a:rPr lang="en-US" dirty="0" smtClean="0"/>
              <a:t>If the subclass does </a:t>
            </a:r>
            <a:r>
              <a:rPr lang="en-US" i="1" dirty="0" smtClean="0"/>
              <a:t>not</a:t>
            </a:r>
            <a:r>
              <a:rPr lang="en-US" dirty="0" smtClean="0"/>
              <a:t> define all the inherited abstract methods, it too must be abstract</a:t>
            </a:r>
          </a:p>
          <a:p>
            <a:r>
              <a:rPr lang="en-US" dirty="0" smtClean="0"/>
              <a:t>You can declare a class to be </a:t>
            </a:r>
            <a:r>
              <a:rPr lang="en-US" dirty="0" smtClean="0">
                <a:solidFill>
                  <a:schemeClr val="accent2"/>
                </a:solidFill>
                <a:latin typeface="Trebuchet MS" panose="020B0603020202020204" pitchFamily="34" charset="0"/>
              </a:rPr>
              <a:t>abstract</a:t>
            </a:r>
            <a:r>
              <a:rPr lang="en-US" dirty="0" smtClean="0"/>
              <a:t> even if it does not contain any abstract methods</a:t>
            </a:r>
          </a:p>
          <a:p>
            <a:pPr lvl="1"/>
            <a:r>
              <a:rPr lang="en-US" dirty="0" smtClean="0"/>
              <a:t>This prevents the class from being instantiated</a:t>
            </a:r>
          </a:p>
          <a:p>
            <a:endParaRPr lang="en-US" dirty="0"/>
          </a:p>
        </p:txBody>
      </p:sp>
    </p:spTree>
    <p:extLst>
      <p:ext uri="{BB962C8B-B14F-4D97-AF65-F5344CB8AC3E}">
        <p14:creationId xmlns:p14="http://schemas.microsoft.com/office/powerpoint/2010/main" xmlns="" val="1664315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88856"/>
            <a:ext cx="10515600" cy="791646"/>
          </a:xfrm>
        </p:spPr>
        <p:txBody>
          <a:bodyPr/>
          <a:lstStyle/>
          <a:p>
            <a:r>
              <a:rPr lang="en-US" dirty="0" smtClean="0"/>
              <a:t>Abstract Class Example</a:t>
            </a:r>
            <a:endParaRPr lang="en-US" dirty="0"/>
          </a:p>
        </p:txBody>
      </p:sp>
      <p:sp>
        <p:nvSpPr>
          <p:cNvPr id="3" name="Content Placeholder 2"/>
          <p:cNvSpPr>
            <a:spLocks noGrp="1"/>
          </p:cNvSpPr>
          <p:nvPr>
            <p:ph sz="half" idx="2"/>
          </p:nvPr>
        </p:nvSpPr>
        <p:spPr>
          <a:xfrm>
            <a:off x="839788" y="1288973"/>
            <a:ext cx="5157787" cy="4900690"/>
          </a:xfrm>
        </p:spPr>
        <p:txBody>
          <a:bodyPr>
            <a:normAutofit fontScale="55000" lnSpcReduction="20000"/>
          </a:bodyPr>
          <a:lstStyle/>
          <a:p>
            <a:r>
              <a:rPr lang="en-US" dirty="0"/>
              <a:t>public abstract class A { </a:t>
            </a:r>
          </a:p>
          <a:p>
            <a:r>
              <a:rPr lang="en-US" dirty="0"/>
              <a:t>    public A(){</a:t>
            </a:r>
          </a:p>
          <a:p>
            <a:r>
              <a:rPr lang="en-US" dirty="0"/>
              <a:t>        </a:t>
            </a:r>
            <a:r>
              <a:rPr lang="en-US" dirty="0" err="1"/>
              <a:t>System.out.println</a:t>
            </a:r>
            <a:r>
              <a:rPr lang="en-US" dirty="0"/>
              <a:t>("A class");</a:t>
            </a:r>
          </a:p>
          <a:p>
            <a:r>
              <a:rPr lang="en-US" dirty="0"/>
              <a:t>    }</a:t>
            </a:r>
          </a:p>
          <a:p>
            <a:endParaRPr lang="en-US" dirty="0" smtClean="0"/>
          </a:p>
          <a:p>
            <a:r>
              <a:rPr lang="en-US" dirty="0" smtClean="0"/>
              <a:t>    </a:t>
            </a:r>
            <a:r>
              <a:rPr lang="en-US" dirty="0">
                <a:solidFill>
                  <a:srgbClr val="FF0000"/>
                </a:solidFill>
              </a:rPr>
              <a:t>abstract void show();   </a:t>
            </a:r>
            <a:r>
              <a:rPr lang="en-US" dirty="0"/>
              <a:t> </a:t>
            </a:r>
            <a:endParaRPr lang="en-US" dirty="0" smtClean="0"/>
          </a:p>
          <a:p>
            <a:pPr marL="0" indent="0">
              <a:buNone/>
            </a:pPr>
            <a:endParaRPr lang="en-US" dirty="0" smtClean="0"/>
          </a:p>
          <a:p>
            <a:r>
              <a:rPr lang="en-US" dirty="0" smtClean="0"/>
              <a:t>    </a:t>
            </a:r>
            <a:r>
              <a:rPr lang="en-US" dirty="0"/>
              <a:t>public void display(A a){</a:t>
            </a:r>
          </a:p>
          <a:p>
            <a:r>
              <a:rPr lang="en-US" dirty="0"/>
              <a:t>        </a:t>
            </a:r>
            <a:r>
              <a:rPr lang="en-US" dirty="0" err="1"/>
              <a:t>a.show</a:t>
            </a:r>
            <a:r>
              <a:rPr lang="en-US" dirty="0"/>
              <a:t>();</a:t>
            </a:r>
          </a:p>
          <a:p>
            <a:r>
              <a:rPr lang="en-US" dirty="0"/>
              <a:t>    }</a:t>
            </a:r>
          </a:p>
          <a:p>
            <a:r>
              <a:rPr lang="en-US" dirty="0"/>
              <a:t>}</a:t>
            </a:r>
          </a:p>
          <a:p>
            <a:endParaRPr lang="en-US" dirty="0"/>
          </a:p>
          <a:p>
            <a:r>
              <a:rPr lang="en-US" dirty="0"/>
              <a:t>public class B extends A{</a:t>
            </a:r>
          </a:p>
          <a:p>
            <a:r>
              <a:rPr lang="en-US" dirty="0"/>
              <a:t>    void show(){ </a:t>
            </a:r>
          </a:p>
          <a:p>
            <a:r>
              <a:rPr lang="en-US" dirty="0"/>
              <a:t>        </a:t>
            </a:r>
            <a:r>
              <a:rPr lang="en-US" dirty="0" err="1"/>
              <a:t>System.out.println</a:t>
            </a:r>
            <a:r>
              <a:rPr lang="en-US" dirty="0"/>
              <a:t>(" B class Show Method");</a:t>
            </a:r>
          </a:p>
          <a:p>
            <a:r>
              <a:rPr lang="en-US" dirty="0"/>
              <a:t>    }  </a:t>
            </a:r>
          </a:p>
          <a:p>
            <a:r>
              <a:rPr lang="en-US" dirty="0" smtClean="0"/>
              <a:t>}</a:t>
            </a:r>
            <a:endParaRPr lang="en-US" dirty="0"/>
          </a:p>
        </p:txBody>
      </p:sp>
      <p:sp>
        <p:nvSpPr>
          <p:cNvPr id="9" name="Content Placeholder 8"/>
          <p:cNvSpPr>
            <a:spLocks noGrp="1"/>
          </p:cNvSpPr>
          <p:nvPr>
            <p:ph sz="quarter" idx="4"/>
          </p:nvPr>
        </p:nvSpPr>
        <p:spPr>
          <a:xfrm>
            <a:off x="6172200" y="1288973"/>
            <a:ext cx="5183188" cy="4900690"/>
          </a:xfrm>
        </p:spPr>
        <p:txBody>
          <a:bodyPr>
            <a:normAutofit fontScale="62500" lnSpcReduction="20000"/>
          </a:bodyPr>
          <a:lstStyle/>
          <a:p>
            <a:r>
              <a:rPr lang="en-US" dirty="0"/>
              <a:t>public class C extends A{ </a:t>
            </a:r>
          </a:p>
          <a:p>
            <a:r>
              <a:rPr lang="en-US" dirty="0"/>
              <a:t>    void show(){ </a:t>
            </a:r>
          </a:p>
          <a:p>
            <a:r>
              <a:rPr lang="en-US" dirty="0"/>
              <a:t>        </a:t>
            </a:r>
            <a:r>
              <a:rPr lang="en-US" dirty="0" err="1"/>
              <a:t>System.out.println</a:t>
            </a:r>
            <a:r>
              <a:rPr lang="en-US" dirty="0"/>
              <a:t>(" C class Show Method");</a:t>
            </a:r>
          </a:p>
          <a:p>
            <a:r>
              <a:rPr lang="en-US" dirty="0"/>
              <a:t>    }     </a:t>
            </a:r>
          </a:p>
          <a:p>
            <a:r>
              <a:rPr lang="en-US" dirty="0"/>
              <a:t>}</a:t>
            </a:r>
          </a:p>
          <a:p>
            <a:endParaRPr lang="en-US" dirty="0" smtClean="0"/>
          </a:p>
          <a:p>
            <a:r>
              <a:rPr lang="en-US" dirty="0"/>
              <a:t>public class </a:t>
            </a:r>
            <a:r>
              <a:rPr lang="en-US" dirty="0" err="1" smtClean="0"/>
              <a:t>CallMain</a:t>
            </a:r>
            <a:r>
              <a:rPr lang="en-US" dirty="0" smtClean="0"/>
              <a:t> {</a:t>
            </a:r>
            <a:endParaRPr lang="en-US" dirty="0"/>
          </a:p>
          <a:p>
            <a:r>
              <a:rPr lang="en-US" dirty="0" smtClean="0"/>
              <a:t>       public </a:t>
            </a:r>
            <a:r>
              <a:rPr lang="en-US" dirty="0"/>
              <a:t>static void main(String[] </a:t>
            </a:r>
            <a:r>
              <a:rPr lang="en-US" dirty="0" err="1"/>
              <a:t>args</a:t>
            </a:r>
            <a:r>
              <a:rPr lang="en-US" dirty="0"/>
              <a:t>) {</a:t>
            </a:r>
          </a:p>
          <a:p>
            <a:r>
              <a:rPr lang="en-US" dirty="0" smtClean="0"/>
              <a:t>            A </a:t>
            </a:r>
            <a:r>
              <a:rPr lang="en-US" dirty="0" err="1"/>
              <a:t>a</a:t>
            </a:r>
            <a:r>
              <a:rPr lang="en-US" dirty="0"/>
              <a:t> = new B();</a:t>
            </a:r>
          </a:p>
          <a:p>
            <a:r>
              <a:rPr lang="en-US" dirty="0"/>
              <a:t>        </a:t>
            </a:r>
            <a:r>
              <a:rPr lang="en-US" dirty="0" smtClean="0"/>
              <a:t>    </a:t>
            </a:r>
            <a:r>
              <a:rPr lang="en-US" dirty="0" err="1" smtClean="0"/>
              <a:t>a.display</a:t>
            </a:r>
            <a:r>
              <a:rPr lang="en-US" dirty="0" smtClean="0"/>
              <a:t>(a</a:t>
            </a:r>
            <a:r>
              <a:rPr lang="en-US" dirty="0"/>
              <a:t>);</a:t>
            </a:r>
          </a:p>
          <a:p>
            <a:r>
              <a:rPr lang="en-US" dirty="0"/>
              <a:t>        </a:t>
            </a:r>
            <a:r>
              <a:rPr lang="en-US" dirty="0" smtClean="0"/>
              <a:t>     a </a:t>
            </a:r>
            <a:r>
              <a:rPr lang="en-US" dirty="0"/>
              <a:t>= new C();</a:t>
            </a:r>
          </a:p>
          <a:p>
            <a:r>
              <a:rPr lang="en-US" dirty="0"/>
              <a:t>        </a:t>
            </a:r>
            <a:r>
              <a:rPr lang="en-US" dirty="0" smtClean="0"/>
              <a:t>     </a:t>
            </a:r>
            <a:r>
              <a:rPr lang="en-US" dirty="0" err="1" smtClean="0"/>
              <a:t>a.display</a:t>
            </a:r>
            <a:r>
              <a:rPr lang="en-US" dirty="0" smtClean="0"/>
              <a:t>(a);</a:t>
            </a:r>
            <a:endParaRPr lang="en-US" dirty="0"/>
          </a:p>
          <a:p>
            <a:r>
              <a:rPr lang="en-US" dirty="0" smtClean="0"/>
              <a:t>        }</a:t>
            </a:r>
            <a:endParaRPr lang="en-US" dirty="0"/>
          </a:p>
          <a:p>
            <a:r>
              <a:rPr lang="en-US" dirty="0"/>
              <a:t>}</a:t>
            </a:r>
          </a:p>
          <a:p>
            <a:endParaRPr lang="en-US" dirty="0"/>
          </a:p>
        </p:txBody>
      </p:sp>
    </p:spTree>
    <p:extLst>
      <p:ext uri="{BB962C8B-B14F-4D97-AF65-F5344CB8AC3E}">
        <p14:creationId xmlns:p14="http://schemas.microsoft.com/office/powerpoint/2010/main" xmlns="" val="9446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Abstract Class Example 1</a:t>
            </a:r>
            <a:endParaRPr lang="en-US" dirty="0"/>
          </a:p>
        </p:txBody>
      </p:sp>
      <p:sp>
        <p:nvSpPr>
          <p:cNvPr id="8" name="Content Placeholder 7"/>
          <p:cNvSpPr>
            <a:spLocks noGrp="1"/>
          </p:cNvSpPr>
          <p:nvPr>
            <p:ph sz="half" idx="1"/>
          </p:nvPr>
        </p:nvSpPr>
        <p:spPr/>
        <p:txBody>
          <a:bodyPr>
            <a:normAutofit fontScale="85000" lnSpcReduction="20000"/>
          </a:bodyPr>
          <a:lstStyle/>
          <a:p>
            <a:r>
              <a:rPr lang="en-US" dirty="0"/>
              <a:t>public abstract class A { </a:t>
            </a:r>
          </a:p>
          <a:p>
            <a:r>
              <a:rPr lang="en-US" dirty="0"/>
              <a:t>    public A(){</a:t>
            </a:r>
          </a:p>
          <a:p>
            <a:r>
              <a:rPr lang="en-US" dirty="0"/>
              <a:t>        </a:t>
            </a:r>
            <a:r>
              <a:rPr lang="en-US" dirty="0" err="1"/>
              <a:t>System.out.println</a:t>
            </a:r>
            <a:r>
              <a:rPr lang="en-US" dirty="0"/>
              <a:t>("A class");</a:t>
            </a:r>
          </a:p>
          <a:p>
            <a:r>
              <a:rPr lang="en-US" dirty="0"/>
              <a:t>    }</a:t>
            </a:r>
          </a:p>
          <a:p>
            <a:endParaRPr lang="en-US" dirty="0"/>
          </a:p>
          <a:p>
            <a:r>
              <a:rPr lang="en-US" dirty="0"/>
              <a:t>    </a:t>
            </a:r>
            <a:r>
              <a:rPr lang="en-US" dirty="0">
                <a:solidFill>
                  <a:srgbClr val="FF0000"/>
                </a:solidFill>
              </a:rPr>
              <a:t>abstract void show();    </a:t>
            </a:r>
          </a:p>
          <a:p>
            <a:endParaRPr lang="en-US" dirty="0"/>
          </a:p>
          <a:p>
            <a:r>
              <a:rPr lang="en-US" dirty="0"/>
              <a:t>    public void display(A a){</a:t>
            </a:r>
          </a:p>
          <a:p>
            <a:r>
              <a:rPr lang="en-US" dirty="0"/>
              <a:t>        </a:t>
            </a:r>
            <a:r>
              <a:rPr lang="en-US" dirty="0" err="1"/>
              <a:t>a.show</a:t>
            </a:r>
            <a:r>
              <a:rPr lang="en-US" dirty="0"/>
              <a:t>();</a:t>
            </a:r>
          </a:p>
          <a:p>
            <a:r>
              <a:rPr lang="en-US" dirty="0"/>
              <a:t>    }</a:t>
            </a:r>
          </a:p>
          <a:p>
            <a:r>
              <a:rPr lang="en-US" dirty="0"/>
              <a:t>}</a:t>
            </a:r>
          </a:p>
          <a:p>
            <a:endParaRPr lang="en-US" dirty="0"/>
          </a:p>
          <a:p>
            <a:endParaRPr lang="en-US" dirty="0"/>
          </a:p>
          <a:p>
            <a:endParaRPr lang="en-US" dirty="0"/>
          </a:p>
        </p:txBody>
      </p:sp>
      <p:sp>
        <p:nvSpPr>
          <p:cNvPr id="9" name="Content Placeholder 8"/>
          <p:cNvSpPr>
            <a:spLocks noGrp="1"/>
          </p:cNvSpPr>
          <p:nvPr>
            <p:ph sz="half" idx="2"/>
          </p:nvPr>
        </p:nvSpPr>
        <p:spPr/>
        <p:txBody>
          <a:bodyPr>
            <a:noAutofit/>
          </a:bodyPr>
          <a:lstStyle/>
          <a:p>
            <a:r>
              <a:rPr lang="en-US" sz="2000" dirty="0"/>
              <a:t>public class JavaApplication12 {</a:t>
            </a:r>
          </a:p>
          <a:p>
            <a:r>
              <a:rPr lang="en-US" sz="2000" dirty="0"/>
              <a:t>	public static void main(String[] </a:t>
            </a:r>
            <a:r>
              <a:rPr lang="en-US" sz="2000" dirty="0" err="1"/>
              <a:t>args</a:t>
            </a:r>
            <a:r>
              <a:rPr lang="en-US" sz="2000" dirty="0"/>
              <a:t>) {</a:t>
            </a:r>
          </a:p>
          <a:p>
            <a:r>
              <a:rPr lang="en-US" sz="2000" dirty="0"/>
              <a:t>       </a:t>
            </a:r>
            <a:r>
              <a:rPr lang="en-US" sz="2000" dirty="0" smtClean="0"/>
              <a:t>            </a:t>
            </a:r>
            <a:r>
              <a:rPr lang="en-US" sz="2000" dirty="0"/>
              <a:t>A </a:t>
            </a:r>
            <a:r>
              <a:rPr lang="en-US" sz="2000" dirty="0" err="1"/>
              <a:t>a</a:t>
            </a:r>
            <a:r>
              <a:rPr lang="en-US" sz="2000" dirty="0"/>
              <a:t> = new A(){</a:t>
            </a:r>
          </a:p>
          <a:p>
            <a:r>
              <a:rPr lang="en-US" sz="2000" dirty="0"/>
              <a:t>         </a:t>
            </a:r>
            <a:r>
              <a:rPr lang="en-US" sz="2000" dirty="0" smtClean="0"/>
              <a:t>               void </a:t>
            </a:r>
            <a:r>
              <a:rPr lang="en-US" sz="2000" dirty="0"/>
              <a:t>show() {</a:t>
            </a:r>
          </a:p>
          <a:p>
            <a:r>
              <a:rPr lang="en-US" sz="2000" dirty="0"/>
              <a:t>                </a:t>
            </a:r>
            <a:r>
              <a:rPr lang="en-US" sz="2000" dirty="0" smtClean="0"/>
              <a:t>             </a:t>
            </a:r>
            <a:r>
              <a:rPr lang="en-US" sz="2000" dirty="0" err="1" smtClean="0"/>
              <a:t>System.out.println</a:t>
            </a:r>
            <a:r>
              <a:rPr lang="en-US" sz="2000" dirty="0"/>
              <a:t>("this-</a:t>
            </a:r>
            <a:r>
              <a:rPr lang="en-US" sz="2000" dirty="0" smtClean="0"/>
              <a:t>--");</a:t>
            </a:r>
            <a:endParaRPr lang="en-US" sz="2000" dirty="0"/>
          </a:p>
          <a:p>
            <a:r>
              <a:rPr lang="en-US" sz="2000" dirty="0"/>
              <a:t>            </a:t>
            </a:r>
            <a:r>
              <a:rPr lang="en-US" sz="2000" dirty="0" smtClean="0"/>
              <a:t>             }</a:t>
            </a:r>
            <a:endParaRPr lang="en-US" sz="2000" dirty="0"/>
          </a:p>
          <a:p>
            <a:r>
              <a:rPr lang="en-US" sz="2000" dirty="0"/>
              <a:t>        </a:t>
            </a:r>
            <a:r>
              <a:rPr lang="en-US" sz="2000" dirty="0" smtClean="0"/>
              <a:t>            };</a:t>
            </a:r>
            <a:endParaRPr lang="en-US" sz="2000" dirty="0"/>
          </a:p>
          <a:p>
            <a:r>
              <a:rPr lang="en-US" sz="2000" dirty="0"/>
              <a:t>        </a:t>
            </a:r>
            <a:r>
              <a:rPr lang="en-US" sz="2000" dirty="0" smtClean="0"/>
              <a:t>            </a:t>
            </a:r>
            <a:r>
              <a:rPr lang="en-US" sz="2000" dirty="0" err="1" smtClean="0"/>
              <a:t>a.display</a:t>
            </a:r>
            <a:r>
              <a:rPr lang="en-US" sz="2000" dirty="0" smtClean="0"/>
              <a:t>(a</a:t>
            </a:r>
            <a:r>
              <a:rPr lang="en-US" sz="2000" dirty="0"/>
              <a:t>);</a:t>
            </a:r>
          </a:p>
          <a:p>
            <a:r>
              <a:rPr lang="en-US" sz="2000" dirty="0"/>
              <a:t>    </a:t>
            </a:r>
            <a:r>
              <a:rPr lang="en-US" sz="2000" dirty="0" smtClean="0"/>
              <a:t>       }</a:t>
            </a:r>
            <a:endParaRPr lang="en-US" sz="2000" dirty="0"/>
          </a:p>
          <a:p>
            <a:r>
              <a:rPr lang="en-US" sz="2000" dirty="0"/>
              <a:t>}</a:t>
            </a:r>
          </a:p>
          <a:p>
            <a:endParaRPr lang="en-US" sz="2000" dirty="0"/>
          </a:p>
          <a:p>
            <a:endParaRPr lang="en-US" sz="2000" dirty="0"/>
          </a:p>
        </p:txBody>
      </p:sp>
    </p:spTree>
    <p:extLst>
      <p:ext uri="{BB962C8B-B14F-4D97-AF65-F5344CB8AC3E}">
        <p14:creationId xmlns:p14="http://schemas.microsoft.com/office/powerpoint/2010/main" xmlns="" val="3697410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864961"/>
          </a:xfrm>
        </p:spPr>
        <p:txBody>
          <a:bodyPr/>
          <a:lstStyle/>
          <a:p>
            <a:r>
              <a:rPr lang="en-US" dirty="0" smtClean="0"/>
              <a:t>Interface</a:t>
            </a:r>
            <a:endParaRPr lang="en-US" dirty="0"/>
          </a:p>
        </p:txBody>
      </p:sp>
      <p:sp>
        <p:nvSpPr>
          <p:cNvPr id="6" name="Content Placeholder 5"/>
          <p:cNvSpPr>
            <a:spLocks noGrp="1"/>
          </p:cNvSpPr>
          <p:nvPr>
            <p:ph idx="1"/>
          </p:nvPr>
        </p:nvSpPr>
        <p:spPr>
          <a:xfrm>
            <a:off x="838200" y="1502229"/>
            <a:ext cx="10515600" cy="4674734"/>
          </a:xfrm>
        </p:spPr>
        <p:txBody>
          <a:bodyPr/>
          <a:lstStyle/>
          <a:p>
            <a:r>
              <a:rPr lang="en-US" dirty="0"/>
              <a:t>An interface is a collection of abstract methods. A class implements an </a:t>
            </a:r>
            <a:r>
              <a:rPr lang="en-US" dirty="0" smtClean="0"/>
              <a:t>interface</a:t>
            </a:r>
          </a:p>
          <a:p>
            <a:r>
              <a:rPr lang="en-US" dirty="0" smtClean="0"/>
              <a:t>An </a:t>
            </a:r>
            <a:r>
              <a:rPr lang="en-US" dirty="0"/>
              <a:t>interface is not a class. Writing an interface is similar to writing a class, but they are two different concepts. A class describes the attributes and behaviors of an object. An interface contains behaviors that a class implements</a:t>
            </a:r>
            <a:r>
              <a:rPr lang="en-US" dirty="0" smtClean="0"/>
              <a:t>.</a:t>
            </a:r>
            <a:endParaRPr lang="en-US" dirty="0"/>
          </a:p>
          <a:p>
            <a:r>
              <a:rPr lang="en-US" dirty="0"/>
              <a:t>Unless the class that implements the interface is abstract, all the methods of the interface need to be defined in the class.</a:t>
            </a:r>
          </a:p>
          <a:p>
            <a:endParaRPr lang="en-US" dirty="0"/>
          </a:p>
        </p:txBody>
      </p:sp>
    </p:spTree>
    <p:extLst>
      <p:ext uri="{BB962C8B-B14F-4D97-AF65-F5344CB8AC3E}">
        <p14:creationId xmlns:p14="http://schemas.microsoft.com/office/powerpoint/2010/main" xmlns="" val="4209331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304"/>
          </a:xfrm>
        </p:spPr>
        <p:txBody>
          <a:bodyPr>
            <a:noAutofit/>
          </a:bodyPr>
          <a:lstStyle/>
          <a:p>
            <a:r>
              <a:rPr lang="en-US" sz="2800" dirty="0"/>
              <a:t>However, an interface is different from a class in several ways, including</a:t>
            </a:r>
            <a:r>
              <a:rPr lang="en-US" sz="2800" dirty="0" smtClean="0"/>
              <a:t>:</a:t>
            </a:r>
            <a:endParaRPr lang="en-US" sz="2800"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You </a:t>
            </a:r>
            <a:r>
              <a:rPr lang="en-US" dirty="0"/>
              <a:t>cannot instantiate an interface</a:t>
            </a:r>
            <a:r>
              <a:rPr lang="en-US" dirty="0" smtClean="0"/>
              <a:t>.</a:t>
            </a:r>
            <a:endParaRPr lang="en-US" dirty="0"/>
          </a:p>
          <a:p>
            <a:pPr marL="514350" indent="-514350">
              <a:buFont typeface="+mj-lt"/>
              <a:buAutoNum type="arabicPeriod"/>
            </a:pPr>
            <a:r>
              <a:rPr lang="en-US" dirty="0"/>
              <a:t>An interface does not contain any constructors</a:t>
            </a:r>
            <a:r>
              <a:rPr lang="en-US" dirty="0" smtClean="0"/>
              <a:t>.</a:t>
            </a:r>
            <a:endParaRPr lang="en-US" dirty="0"/>
          </a:p>
          <a:p>
            <a:pPr marL="514350" indent="-514350">
              <a:buFont typeface="+mj-lt"/>
              <a:buAutoNum type="arabicPeriod"/>
            </a:pPr>
            <a:r>
              <a:rPr lang="en-US" dirty="0"/>
              <a:t>All of the methods in an interface are abstract</a:t>
            </a:r>
            <a:r>
              <a:rPr lang="en-US" dirty="0" smtClean="0"/>
              <a:t>.</a:t>
            </a:r>
            <a:endParaRPr lang="en-US" dirty="0"/>
          </a:p>
          <a:p>
            <a:pPr marL="514350" indent="-514350">
              <a:buFont typeface="+mj-lt"/>
              <a:buAutoNum type="arabicPeriod"/>
            </a:pPr>
            <a:r>
              <a:rPr lang="en-US" dirty="0"/>
              <a:t>An interface cannot contain instance fields. The only fields that can appear in an interface must be declared both static and final</a:t>
            </a:r>
            <a:r>
              <a:rPr lang="en-US" dirty="0" smtClean="0"/>
              <a:t>.</a:t>
            </a:r>
            <a:endParaRPr lang="en-US" dirty="0"/>
          </a:p>
          <a:p>
            <a:pPr marL="514350" indent="-514350">
              <a:buFont typeface="+mj-lt"/>
              <a:buAutoNum type="arabicPeriod"/>
            </a:pPr>
            <a:r>
              <a:rPr lang="en-US" dirty="0"/>
              <a:t>An interface is not extended by a class; it is implemented by a class</a:t>
            </a:r>
            <a:r>
              <a:rPr lang="en-US" dirty="0" smtClean="0"/>
              <a:t>.</a:t>
            </a:r>
            <a:endParaRPr lang="en-US" dirty="0"/>
          </a:p>
          <a:p>
            <a:pPr marL="514350" indent="-514350">
              <a:buFont typeface="+mj-lt"/>
              <a:buAutoNum type="arabicPeriod"/>
            </a:pPr>
            <a:r>
              <a:rPr lang="en-US" dirty="0"/>
              <a:t>An interface can extend multiple interfaces.</a:t>
            </a:r>
          </a:p>
        </p:txBody>
      </p:sp>
    </p:spTree>
    <p:extLst>
      <p:ext uri="{BB962C8B-B14F-4D97-AF65-F5344CB8AC3E}">
        <p14:creationId xmlns:p14="http://schemas.microsoft.com/office/powerpoint/2010/main" xmlns="" val="4217273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6732"/>
          </a:xfrm>
        </p:spPr>
        <p:txBody>
          <a:bodyPr/>
          <a:lstStyle/>
          <a:p>
            <a:r>
              <a:rPr lang="en-US" dirty="0"/>
              <a:t>Declaring Interfaces</a:t>
            </a:r>
            <a:r>
              <a:rPr lang="en-US" dirty="0" smtClean="0"/>
              <a:t>:</a:t>
            </a:r>
            <a:endParaRPr lang="en-US" dirty="0"/>
          </a:p>
        </p:txBody>
      </p:sp>
      <p:sp>
        <p:nvSpPr>
          <p:cNvPr id="3" name="Content Placeholder 2"/>
          <p:cNvSpPr>
            <a:spLocks noGrp="1"/>
          </p:cNvSpPr>
          <p:nvPr>
            <p:ph idx="1"/>
          </p:nvPr>
        </p:nvSpPr>
        <p:spPr>
          <a:xfrm>
            <a:off x="838200" y="1349829"/>
            <a:ext cx="10515600" cy="4827134"/>
          </a:xfrm>
        </p:spPr>
        <p:txBody>
          <a:bodyPr>
            <a:normAutofit/>
          </a:bodyPr>
          <a:lstStyle/>
          <a:p>
            <a:r>
              <a:rPr lang="en-US" dirty="0"/>
              <a:t>The </a:t>
            </a:r>
            <a:r>
              <a:rPr lang="en-US" b="1" dirty="0"/>
              <a:t>interface</a:t>
            </a:r>
            <a:r>
              <a:rPr lang="en-US" dirty="0"/>
              <a:t> keyword is used to declare an interface. Here is a simple example to declare an interface</a:t>
            </a:r>
            <a:r>
              <a:rPr lang="en-US" dirty="0" smtClean="0"/>
              <a:t>:</a:t>
            </a:r>
          </a:p>
          <a:p>
            <a:r>
              <a:rPr lang="en-US" dirty="0"/>
              <a:t>/* File name : Animal.java */</a:t>
            </a:r>
          </a:p>
          <a:p>
            <a:r>
              <a:rPr lang="en-US" dirty="0">
                <a:solidFill>
                  <a:srgbClr val="FF0000"/>
                </a:solidFill>
              </a:rPr>
              <a:t>interface Animal </a:t>
            </a:r>
            <a:r>
              <a:rPr lang="en-US" dirty="0" smtClean="0">
                <a:solidFill>
                  <a:srgbClr val="FF0000"/>
                </a:solidFill>
              </a:rPr>
              <a:t>{</a:t>
            </a:r>
            <a:endParaRPr lang="en-US" dirty="0">
              <a:solidFill>
                <a:srgbClr val="FF0000"/>
              </a:solidFill>
            </a:endParaRPr>
          </a:p>
          <a:p>
            <a:r>
              <a:rPr lang="en-US" dirty="0" smtClean="0">
                <a:solidFill>
                  <a:srgbClr val="FF0000"/>
                </a:solidFill>
              </a:rPr>
              <a:t>                </a:t>
            </a:r>
            <a:r>
              <a:rPr lang="en-US" dirty="0">
                <a:solidFill>
                  <a:srgbClr val="FF0000"/>
                </a:solidFill>
              </a:rPr>
              <a:t>public void eat();</a:t>
            </a:r>
          </a:p>
          <a:p>
            <a:r>
              <a:rPr lang="en-US" dirty="0">
                <a:solidFill>
                  <a:srgbClr val="FF0000"/>
                </a:solidFill>
              </a:rPr>
              <a:t>   </a:t>
            </a:r>
            <a:r>
              <a:rPr lang="en-US" dirty="0" smtClean="0">
                <a:solidFill>
                  <a:srgbClr val="FF0000"/>
                </a:solidFill>
              </a:rPr>
              <a:t>             public </a:t>
            </a:r>
            <a:r>
              <a:rPr lang="en-US" dirty="0">
                <a:solidFill>
                  <a:srgbClr val="FF0000"/>
                </a:solidFill>
              </a:rPr>
              <a:t>void travel();</a:t>
            </a:r>
          </a:p>
          <a:p>
            <a:r>
              <a:rPr lang="en-US" dirty="0" smtClean="0">
                <a:solidFill>
                  <a:srgbClr val="FF0000"/>
                </a:solidFill>
              </a:rPr>
              <a:t>}</a:t>
            </a:r>
          </a:p>
        </p:txBody>
      </p:sp>
    </p:spTree>
    <p:extLst>
      <p:ext uri="{BB962C8B-B14F-4D97-AF65-F5344CB8AC3E}">
        <p14:creationId xmlns:p14="http://schemas.microsoft.com/office/powerpoint/2010/main" xmlns="" val="36504282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8761"/>
          </a:xfrm>
        </p:spPr>
        <p:txBody>
          <a:bodyPr/>
          <a:lstStyle/>
          <a:p>
            <a:r>
              <a:rPr lang="en-US" dirty="0"/>
              <a:t>Implementing Interfaces</a:t>
            </a:r>
            <a:r>
              <a:rPr lang="en-US" dirty="0" smtClean="0"/>
              <a:t>:</a:t>
            </a:r>
            <a:endParaRPr lang="en-US" dirty="0"/>
          </a:p>
        </p:txBody>
      </p:sp>
      <p:sp>
        <p:nvSpPr>
          <p:cNvPr id="3" name="Content Placeholder 2"/>
          <p:cNvSpPr>
            <a:spLocks noGrp="1"/>
          </p:cNvSpPr>
          <p:nvPr>
            <p:ph idx="1"/>
          </p:nvPr>
        </p:nvSpPr>
        <p:spPr>
          <a:xfrm>
            <a:off x="838200" y="1153886"/>
            <a:ext cx="10515600" cy="5023077"/>
          </a:xfrm>
        </p:spPr>
        <p:txBody>
          <a:bodyPr/>
          <a:lstStyle/>
          <a:p>
            <a:r>
              <a:rPr lang="en-US" dirty="0"/>
              <a:t>When a class implements an interface, you can think of the class as signing a contract, agreeing to perform the specific behaviors of the interface. If a class does not perform all the behaviors of the interface, the class must declare itself as abstract</a:t>
            </a:r>
            <a:r>
              <a:rPr lang="en-US" dirty="0" smtClean="0"/>
              <a:t>.</a:t>
            </a:r>
            <a:endParaRPr lang="en-US" dirty="0"/>
          </a:p>
          <a:p>
            <a:r>
              <a:rPr lang="en-US" dirty="0" smtClean="0"/>
              <a:t>A class </a:t>
            </a:r>
            <a:r>
              <a:rPr lang="en-US" dirty="0"/>
              <a:t>uses the implements keyword to implement an interface. The implements keyword appears in the class declaration following the extends portion of the declaration.</a:t>
            </a:r>
          </a:p>
        </p:txBody>
      </p:sp>
    </p:spTree>
    <p:extLst>
      <p:ext uri="{BB962C8B-B14F-4D97-AF65-F5344CB8AC3E}">
        <p14:creationId xmlns:p14="http://schemas.microsoft.com/office/powerpoint/2010/main" xmlns="" val="4019989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TotalTime>
  <Words>1670</Words>
  <Application>Microsoft Office PowerPoint</Application>
  <PresentationFormat>Custom</PresentationFormat>
  <Paragraphs>352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 Abstract  Interface</vt:lpstr>
      <vt:lpstr>Abstract Classes</vt:lpstr>
      <vt:lpstr>Abstract Classes</vt:lpstr>
      <vt:lpstr>Abstract Class Example</vt:lpstr>
      <vt:lpstr>Abstract Class Example 1</vt:lpstr>
      <vt:lpstr>Interface</vt:lpstr>
      <vt:lpstr>However, an interface is different from a class in several ways, including:</vt:lpstr>
      <vt:lpstr>Declaring Interfaces:</vt:lpstr>
      <vt:lpstr>Implementing Interfaces:</vt:lpstr>
      <vt:lpstr>Implementing Interfaces:</vt:lpstr>
      <vt:lpstr>Implementing Interfaces:</vt:lpstr>
      <vt:lpstr>Slide 12</vt:lpstr>
      <vt:lpstr>Extending Multiple Interfaces</vt:lpstr>
      <vt:lpstr>Interface Example </vt:lpstr>
      <vt:lpstr>Generalization, Specialization</vt:lpstr>
      <vt:lpstr>Slide 16</vt:lpstr>
      <vt:lpstr>Introducing Nested and Inner Classes</vt:lpstr>
      <vt:lpstr>Why Use Nested Classes?</vt:lpstr>
      <vt:lpstr>Slide 19</vt:lpstr>
      <vt:lpstr>Slide 20</vt:lpstr>
      <vt:lpstr>Slide 21</vt:lpstr>
      <vt:lpstr>Inner Class</vt:lpstr>
      <vt:lpstr>Anonymous Classes</vt:lpstr>
      <vt:lpstr>Anonymous Classes</vt:lpstr>
      <vt:lpstr>Anonymous Classes Example</vt:lpstr>
      <vt:lpstr>Slide 26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Methods and Classes</dc:title>
  <dc:creator>Shahazad Nazeer</dc:creator>
  <cp:lastModifiedBy>zuhaib</cp:lastModifiedBy>
  <cp:revision>82</cp:revision>
  <dcterms:created xsi:type="dcterms:W3CDTF">2013-02-28T06:22:41Z</dcterms:created>
  <dcterms:modified xsi:type="dcterms:W3CDTF">2014-02-23T10:45:19Z</dcterms:modified>
</cp:coreProperties>
</file>