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308" r:id="rId31"/>
    <p:sldId id="285" r:id="rId32"/>
    <p:sldId id="286" r:id="rId33"/>
    <p:sldId id="287" r:id="rId34"/>
    <p:sldId id="288" r:id="rId35"/>
    <p:sldId id="309" r:id="rId36"/>
    <p:sldId id="289" r:id="rId37"/>
    <p:sldId id="290" r:id="rId38"/>
    <p:sldId id="291" r:id="rId39"/>
    <p:sldId id="292" r:id="rId40"/>
    <p:sldId id="293" r:id="rId41"/>
    <p:sldId id="310" r:id="rId42"/>
    <p:sldId id="294" r:id="rId43"/>
    <p:sldId id="295" r:id="rId44"/>
    <p:sldId id="296" r:id="rId45"/>
    <p:sldId id="297" r:id="rId46"/>
    <p:sldId id="300" r:id="rId47"/>
    <p:sldId id="301" r:id="rId48"/>
    <p:sldId id="307" r:id="rId49"/>
  </p:sldIdLst>
  <p:sldSz cx="10083800" cy="7556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16">
          <p15:clr>
            <a:srgbClr val="A4A3A4"/>
          </p15:clr>
        </p15:guide>
        <p15:guide id="2" pos="2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06" y="96"/>
      </p:cViewPr>
      <p:guideLst>
        <p:guide orient="horz" pos="3016"/>
        <p:guide pos="2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AC9DA-1188-45A1-8AD0-56FA2956521E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0013" y="1143000"/>
            <a:ext cx="4117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3BEAF-B177-4452-A586-59200F262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47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3BEAF-B177-4452-A586-59200F2621D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84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0084547" cy="75565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9466" y="1996405"/>
            <a:ext cx="5854499" cy="1669893"/>
          </a:xfrm>
        </p:spPr>
        <p:txBody>
          <a:bodyPr anchor="b">
            <a:noAutofit/>
          </a:bodyPr>
          <a:lstStyle>
            <a:lvl1pPr algn="ctr">
              <a:defRPr sz="5289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9466" y="3964824"/>
            <a:ext cx="5854499" cy="1517967"/>
          </a:xfrm>
        </p:spPr>
        <p:txBody>
          <a:bodyPr anchor="t">
            <a:normAutofit/>
          </a:bodyPr>
          <a:lstStyle>
            <a:lvl1pPr marL="0" indent="0" algn="ctr">
              <a:buNone/>
              <a:defRPr sz="2204">
                <a:solidFill>
                  <a:schemeClr val="tx1"/>
                </a:solidFill>
              </a:defRPr>
            </a:lvl1pPr>
            <a:lvl2pPr marL="503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8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2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6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0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8807" y="5569423"/>
            <a:ext cx="742474" cy="307857"/>
          </a:xfrm>
        </p:spPr>
        <p:txBody>
          <a:bodyPr/>
          <a:lstStyle/>
          <a:p>
            <a:fld id="{5988523B-E035-4CAE-A96A-58211FC229D1}" type="datetimeFigureOut">
              <a:rPr lang="en-US" smtClean="0"/>
              <a:t>2/5/2014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19466" y="5569423"/>
            <a:ext cx="4482637" cy="307857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17986" y="5569423"/>
            <a:ext cx="455980" cy="307857"/>
          </a:xfrm>
        </p:spPr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227419" y="3824890"/>
            <a:ext cx="5638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16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822" y="5305874"/>
            <a:ext cx="7497493" cy="624461"/>
          </a:xfrm>
        </p:spPr>
        <p:txBody>
          <a:bodyPr anchor="b">
            <a:normAutofit/>
          </a:bodyPr>
          <a:lstStyle>
            <a:lvl1pPr algn="ctr">
              <a:defRPr sz="2645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1737" y="1138140"/>
            <a:ext cx="7820329" cy="370362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3"/>
            </a:lvl1pPr>
            <a:lvl2pPr marL="503789" indent="0">
              <a:buNone/>
              <a:defRPr sz="1763"/>
            </a:lvl2pPr>
            <a:lvl3pPr marL="1007577" indent="0">
              <a:buNone/>
              <a:defRPr sz="1763"/>
            </a:lvl3pPr>
            <a:lvl4pPr marL="1511366" indent="0">
              <a:buNone/>
              <a:defRPr sz="1763"/>
            </a:lvl4pPr>
            <a:lvl5pPr marL="2015155" indent="0">
              <a:buNone/>
              <a:defRPr sz="1763"/>
            </a:lvl5pPr>
            <a:lvl6pPr marL="2518943" indent="0">
              <a:buNone/>
              <a:defRPr sz="1763"/>
            </a:lvl6pPr>
            <a:lvl7pPr marL="3022732" indent="0">
              <a:buNone/>
              <a:defRPr sz="1763"/>
            </a:lvl7pPr>
            <a:lvl8pPr marL="3526521" indent="0">
              <a:buNone/>
              <a:defRPr sz="1763"/>
            </a:lvl8pPr>
            <a:lvl9pPr marL="4030309" indent="0">
              <a:buNone/>
              <a:defRPr sz="176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7822" y="5930335"/>
            <a:ext cx="7497493" cy="543997"/>
          </a:xfrm>
        </p:spPr>
        <p:txBody>
          <a:bodyPr anchor="t">
            <a:normAutofit/>
          </a:bodyPr>
          <a:lstStyle>
            <a:lvl1pPr marL="0" indent="0" algn="ctr">
              <a:buNone/>
              <a:defRPr sz="1763"/>
            </a:lvl1pPr>
            <a:lvl2pPr marL="503789" indent="0">
              <a:buNone/>
              <a:defRPr sz="1322"/>
            </a:lvl2pPr>
            <a:lvl3pPr marL="1007577" indent="0">
              <a:buNone/>
              <a:defRPr sz="1102"/>
            </a:lvl3pPr>
            <a:lvl4pPr marL="1511366" indent="0">
              <a:buNone/>
              <a:defRPr sz="992"/>
            </a:lvl4pPr>
            <a:lvl5pPr marL="2015155" indent="0">
              <a:buNone/>
              <a:defRPr sz="992"/>
            </a:lvl5pPr>
            <a:lvl6pPr marL="2518943" indent="0">
              <a:buNone/>
              <a:defRPr sz="992"/>
            </a:lvl6pPr>
            <a:lvl7pPr marL="3022732" indent="0">
              <a:buNone/>
              <a:defRPr sz="992"/>
            </a:lvl7pPr>
            <a:lvl8pPr marL="3526521" indent="0">
              <a:buNone/>
              <a:defRPr sz="992"/>
            </a:lvl8pPr>
            <a:lvl9pPr marL="4030309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2/5/2014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296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822" y="999240"/>
            <a:ext cx="7497493" cy="3413383"/>
          </a:xfrm>
        </p:spPr>
        <p:txBody>
          <a:bodyPr anchor="ctr">
            <a:normAutofit/>
          </a:bodyPr>
          <a:lstStyle>
            <a:lvl1pPr algn="ctr">
              <a:defRPr sz="3526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821" y="4711150"/>
            <a:ext cx="7497495" cy="17631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04">
                <a:solidFill>
                  <a:schemeClr val="tx1"/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2/5/2014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09863" y="4561886"/>
            <a:ext cx="728541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491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1473" y="1082164"/>
            <a:ext cx="7058053" cy="2612125"/>
          </a:xfrm>
        </p:spPr>
        <p:txBody>
          <a:bodyPr anchor="ctr">
            <a:normAutofit/>
          </a:bodyPr>
          <a:lstStyle>
            <a:lvl1pPr algn="ctr">
              <a:defRPr sz="3526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64665" y="3694288"/>
            <a:ext cx="6498447" cy="718334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983"/>
            </a:lvl1pPr>
            <a:lvl2pPr marL="503789" indent="0">
              <a:buFontTx/>
              <a:buNone/>
              <a:defRPr/>
            </a:lvl2pPr>
            <a:lvl3pPr marL="1007577" indent="0">
              <a:buFontTx/>
              <a:buNone/>
              <a:defRPr/>
            </a:lvl3pPr>
            <a:lvl4pPr marL="1511366" indent="0">
              <a:buFontTx/>
              <a:buNone/>
              <a:defRPr/>
            </a:lvl4pPr>
            <a:lvl5pPr marL="2015155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818" y="4785784"/>
            <a:ext cx="7497497" cy="16885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04">
                <a:solidFill>
                  <a:schemeClr val="tx1"/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2/5/2014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937328" y="997575"/>
            <a:ext cx="504321" cy="644337"/>
          </a:xfrm>
          <a:prstGeom prst="rect">
            <a:avLst/>
          </a:prstGeom>
        </p:spPr>
        <p:txBody>
          <a:bodyPr vert="horz" lIns="100753" tIns="50377" rIns="100753" bIns="50377" rtlCol="0" anchor="ctr">
            <a:noAutofit/>
          </a:bodyPr>
          <a:lstStyle/>
          <a:p>
            <a:pPr lvl="0"/>
            <a:r>
              <a:rPr lang="en-US" sz="793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18058" y="3115894"/>
            <a:ext cx="504321" cy="644337"/>
          </a:xfrm>
          <a:prstGeom prst="rect">
            <a:avLst/>
          </a:prstGeom>
        </p:spPr>
        <p:txBody>
          <a:bodyPr vert="horz" lIns="100753" tIns="50377" rIns="100753" bIns="50377" rtlCol="0" anchor="ctr">
            <a:noAutofit/>
          </a:bodyPr>
          <a:lstStyle/>
          <a:p>
            <a:pPr lvl="0" algn="r"/>
            <a:r>
              <a:rPr lang="en-US" sz="7934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409864" y="4561886"/>
            <a:ext cx="727340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555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825" y="3645566"/>
            <a:ext cx="7497486" cy="1618400"/>
          </a:xfrm>
        </p:spPr>
        <p:txBody>
          <a:bodyPr anchor="b">
            <a:normAutofit/>
          </a:bodyPr>
          <a:lstStyle>
            <a:lvl1pPr algn="l">
              <a:defRPr sz="3526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824" y="5263966"/>
            <a:ext cx="7497488" cy="948033"/>
          </a:xfrm>
        </p:spPr>
        <p:txBody>
          <a:bodyPr anchor="t">
            <a:normAutofit/>
          </a:bodyPr>
          <a:lstStyle>
            <a:lvl1pPr marL="0" indent="0" algn="l">
              <a:buNone/>
              <a:defRPr sz="1983">
                <a:solidFill>
                  <a:schemeClr val="tx1"/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2/5/2014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9796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273" y="1082164"/>
            <a:ext cx="6975255" cy="2472190"/>
          </a:xfrm>
        </p:spPr>
        <p:txBody>
          <a:bodyPr anchor="ctr">
            <a:normAutofit/>
          </a:bodyPr>
          <a:lstStyle>
            <a:lvl1pPr algn="ctr">
              <a:defRPr sz="3526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297824" y="4009983"/>
            <a:ext cx="7497488" cy="977307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204">
                <a:solidFill>
                  <a:schemeClr val="tx1"/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821" y="4991022"/>
            <a:ext cx="7497495" cy="1483313"/>
          </a:xfrm>
        </p:spPr>
        <p:txBody>
          <a:bodyPr anchor="t">
            <a:normAutofit/>
          </a:bodyPr>
          <a:lstStyle>
            <a:lvl1pPr marL="0" indent="0" algn="l">
              <a:buNone/>
              <a:defRPr sz="1763">
                <a:solidFill>
                  <a:schemeClr val="tx1"/>
                </a:solidFill>
              </a:defRPr>
            </a:lvl1pPr>
            <a:lvl2pPr marL="503789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2/5/2014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968306" y="988245"/>
            <a:ext cx="504321" cy="644337"/>
          </a:xfrm>
          <a:prstGeom prst="rect">
            <a:avLst/>
          </a:prstGeom>
        </p:spPr>
        <p:txBody>
          <a:bodyPr vert="horz" lIns="100753" tIns="50377" rIns="100753" bIns="50377" rtlCol="0" anchor="ctr">
            <a:noAutofit/>
          </a:bodyPr>
          <a:lstStyle/>
          <a:p>
            <a:pPr lvl="0"/>
            <a:r>
              <a:rPr lang="en-US" sz="8815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36026" y="2873330"/>
            <a:ext cx="504321" cy="644337"/>
          </a:xfrm>
          <a:prstGeom prst="rect">
            <a:avLst/>
          </a:prstGeom>
        </p:spPr>
        <p:txBody>
          <a:bodyPr vert="horz" lIns="100753" tIns="50377" rIns="100753" bIns="50377" rtlCol="0" anchor="ctr">
            <a:noAutofit/>
          </a:bodyPr>
          <a:lstStyle/>
          <a:p>
            <a:pPr lvl="0" algn="r"/>
            <a:r>
              <a:rPr lang="en-US" sz="8815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409864" y="3778250"/>
            <a:ext cx="727340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853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820" y="1082163"/>
            <a:ext cx="7497493" cy="25281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526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7824" y="3929380"/>
            <a:ext cx="7497488" cy="99745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204">
                <a:solidFill>
                  <a:schemeClr val="tx1"/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822" y="4925719"/>
            <a:ext cx="7497493" cy="1548616"/>
          </a:xfrm>
        </p:spPr>
        <p:txBody>
          <a:bodyPr anchor="t">
            <a:normAutofit/>
          </a:bodyPr>
          <a:lstStyle>
            <a:lvl1pPr marL="0" indent="0" algn="l">
              <a:buNone/>
              <a:defRPr sz="1763">
                <a:solidFill>
                  <a:schemeClr val="tx1"/>
                </a:solidFill>
              </a:defRPr>
            </a:lvl1pPr>
            <a:lvl2pPr marL="503789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2/5/2014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09868" y="3778250"/>
            <a:ext cx="728541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783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7821" y="2743761"/>
            <a:ext cx="7497495" cy="3730576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2/5/2014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409864" y="2594498"/>
            <a:ext cx="728541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099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9991" y="999240"/>
            <a:ext cx="1785320" cy="547509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7823" y="999240"/>
            <a:ext cx="5420714" cy="547509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2/5/2014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6887412" y="999240"/>
            <a:ext cx="0" cy="5475094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88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409863" y="2596249"/>
            <a:ext cx="727340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2/5/2014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031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863" y="1808594"/>
            <a:ext cx="7273408" cy="2008140"/>
          </a:xfrm>
        </p:spPr>
        <p:txBody>
          <a:bodyPr anchor="b">
            <a:normAutofit/>
          </a:bodyPr>
          <a:lstStyle>
            <a:lvl1pPr algn="ctr">
              <a:defRPr sz="440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9863" y="4115262"/>
            <a:ext cx="7273408" cy="1201035"/>
          </a:xfrm>
        </p:spPr>
        <p:txBody>
          <a:bodyPr anchor="t">
            <a:normAutofit/>
          </a:bodyPr>
          <a:lstStyle>
            <a:lvl1pPr marL="0" indent="0" algn="ctr">
              <a:buNone/>
              <a:defRPr sz="2645">
                <a:solidFill>
                  <a:schemeClr val="tx1"/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2/5/2014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09865" y="3965997"/>
            <a:ext cx="727340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47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409863" y="2596249"/>
            <a:ext cx="727340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822" y="1008566"/>
            <a:ext cx="7497493" cy="14366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7822" y="2740491"/>
            <a:ext cx="3680587" cy="37984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2570" y="2740491"/>
            <a:ext cx="3680587" cy="37984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2/5/2014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6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824" y="2929310"/>
            <a:ext cx="3680587" cy="634955"/>
          </a:xfrm>
        </p:spPr>
        <p:txBody>
          <a:bodyPr anchor="b">
            <a:noAutofit/>
          </a:bodyPr>
          <a:lstStyle>
            <a:lvl1pPr marL="0" indent="0">
              <a:buNone/>
              <a:defRPr sz="2645" b="0">
                <a:solidFill>
                  <a:schemeClr val="accent1"/>
                </a:solidFill>
              </a:defRPr>
            </a:lvl1pPr>
            <a:lvl2pPr marL="503789" indent="0">
              <a:buNone/>
              <a:defRPr sz="220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7824" y="3573595"/>
            <a:ext cx="3680587" cy="298229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909" y="2929310"/>
            <a:ext cx="3680587" cy="634955"/>
          </a:xfrm>
        </p:spPr>
        <p:txBody>
          <a:bodyPr anchor="b">
            <a:noAutofit/>
          </a:bodyPr>
          <a:lstStyle>
            <a:lvl1pPr marL="0" indent="0">
              <a:buNone/>
              <a:defRPr sz="2645" b="0">
                <a:solidFill>
                  <a:schemeClr val="accent1"/>
                </a:solidFill>
              </a:defRPr>
            </a:lvl1pPr>
            <a:lvl2pPr marL="503789" indent="0">
              <a:buNone/>
              <a:defRPr sz="220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909" y="3573595"/>
            <a:ext cx="3680587" cy="298229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2/5/2014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  <p:cxnSp>
        <p:nvCxnSpPr>
          <p:cNvPr id="41" name="Straight Connector 40"/>
          <p:cNvCxnSpPr/>
          <p:nvPr/>
        </p:nvCxnSpPr>
        <p:spPr>
          <a:xfrm>
            <a:off x="1409864" y="2594498"/>
            <a:ext cx="727340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13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821" y="1008566"/>
            <a:ext cx="7497494" cy="14366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2/5/2014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409864" y="2594498"/>
            <a:ext cx="727340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85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2/5/2014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945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821" y="1529959"/>
            <a:ext cx="2797524" cy="1511300"/>
          </a:xfrm>
        </p:spPr>
        <p:txBody>
          <a:bodyPr anchor="b">
            <a:normAutofit/>
          </a:bodyPr>
          <a:lstStyle>
            <a:lvl1pPr algn="ctr">
              <a:defRPr sz="2645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3513" y="1082165"/>
            <a:ext cx="4251803" cy="5392171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7821" y="3339785"/>
            <a:ext cx="2797524" cy="2686760"/>
          </a:xfrm>
        </p:spPr>
        <p:txBody>
          <a:bodyPr anchor="t">
            <a:normAutofit/>
          </a:bodyPr>
          <a:lstStyle>
            <a:lvl1pPr marL="0" indent="0" algn="ctr">
              <a:buNone/>
              <a:defRPr sz="1763"/>
            </a:lvl1pPr>
            <a:lvl2pPr marL="503789" indent="0">
              <a:buNone/>
              <a:defRPr sz="1322"/>
            </a:lvl2pPr>
            <a:lvl3pPr marL="1007577" indent="0">
              <a:buNone/>
              <a:defRPr sz="1102"/>
            </a:lvl3pPr>
            <a:lvl4pPr marL="1511366" indent="0">
              <a:buNone/>
              <a:defRPr sz="992"/>
            </a:lvl4pPr>
            <a:lvl5pPr marL="2015155" indent="0">
              <a:buNone/>
              <a:defRPr sz="992"/>
            </a:lvl5pPr>
            <a:lvl6pPr marL="2518943" indent="0">
              <a:buNone/>
              <a:defRPr sz="992"/>
            </a:lvl6pPr>
            <a:lvl7pPr marL="3022732" indent="0">
              <a:buNone/>
              <a:defRPr sz="992"/>
            </a:lvl7pPr>
            <a:lvl8pPr marL="3526521" indent="0">
              <a:buNone/>
              <a:defRPr sz="992"/>
            </a:lvl8pPr>
            <a:lvl9pPr marL="4030309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2/5/2014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409864" y="3209180"/>
            <a:ext cx="257343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619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820" y="2075704"/>
            <a:ext cx="4005512" cy="1511300"/>
          </a:xfrm>
        </p:spPr>
        <p:txBody>
          <a:bodyPr anchor="b">
            <a:normAutofit/>
          </a:bodyPr>
          <a:lstStyle>
            <a:lvl1pPr algn="ctr">
              <a:defRPr sz="2645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15774" y="1138139"/>
            <a:ext cx="3230547" cy="5280224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3"/>
            </a:lvl1pPr>
            <a:lvl2pPr marL="503789" indent="0">
              <a:buNone/>
              <a:defRPr sz="1763"/>
            </a:lvl2pPr>
            <a:lvl3pPr marL="1007577" indent="0">
              <a:buNone/>
              <a:defRPr sz="1763"/>
            </a:lvl3pPr>
            <a:lvl4pPr marL="1511366" indent="0">
              <a:buNone/>
              <a:defRPr sz="1763"/>
            </a:lvl4pPr>
            <a:lvl5pPr marL="2015155" indent="0">
              <a:buNone/>
              <a:defRPr sz="1763"/>
            </a:lvl5pPr>
            <a:lvl6pPr marL="2518943" indent="0">
              <a:buNone/>
              <a:defRPr sz="1763"/>
            </a:lvl6pPr>
            <a:lvl7pPr marL="3022732" indent="0">
              <a:buNone/>
              <a:defRPr sz="1763"/>
            </a:lvl7pPr>
            <a:lvl8pPr marL="3526521" indent="0">
              <a:buNone/>
              <a:defRPr sz="1763"/>
            </a:lvl8pPr>
            <a:lvl9pPr marL="4030309" indent="0">
              <a:buNone/>
              <a:defRPr sz="176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7821" y="3587004"/>
            <a:ext cx="4005511" cy="2015067"/>
          </a:xfrm>
        </p:spPr>
        <p:txBody>
          <a:bodyPr anchor="t">
            <a:normAutofit/>
          </a:bodyPr>
          <a:lstStyle>
            <a:lvl1pPr marL="0" indent="0" algn="ctr">
              <a:buNone/>
              <a:defRPr sz="1763"/>
            </a:lvl1pPr>
            <a:lvl2pPr marL="503789" indent="0">
              <a:buNone/>
              <a:defRPr sz="1322"/>
            </a:lvl2pPr>
            <a:lvl3pPr marL="1007577" indent="0">
              <a:buNone/>
              <a:defRPr sz="1102"/>
            </a:lvl3pPr>
            <a:lvl4pPr marL="1511366" indent="0">
              <a:buNone/>
              <a:defRPr sz="992"/>
            </a:lvl4pPr>
            <a:lvl5pPr marL="2015155" indent="0">
              <a:buNone/>
              <a:defRPr sz="992"/>
            </a:lvl5pPr>
            <a:lvl6pPr marL="2518943" indent="0">
              <a:buNone/>
              <a:defRPr sz="992"/>
            </a:lvl6pPr>
            <a:lvl7pPr marL="3022732" indent="0">
              <a:buNone/>
              <a:defRPr sz="992"/>
            </a:lvl7pPr>
            <a:lvl8pPr marL="3526521" indent="0">
              <a:buNone/>
              <a:defRPr sz="992"/>
            </a:lvl8pPr>
            <a:lvl9pPr marL="4030309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2/5/2014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652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" y="0"/>
            <a:ext cx="10093137" cy="75565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7822" y="1008566"/>
            <a:ext cx="7497493" cy="143666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821" y="2743761"/>
            <a:ext cx="7497495" cy="37958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9995" y="6567625"/>
            <a:ext cx="1266301" cy="30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88523B-E035-4CAE-A96A-58211FC229D1}" type="datetimeFigureOut">
              <a:rPr lang="en-US" smtClean="0"/>
              <a:t>2/5/2014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7821" y="6567625"/>
            <a:ext cx="5629313" cy="30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9156" y="6567625"/>
            <a:ext cx="436160" cy="30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47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</p:sldLayoutIdLst>
  <p:txStyles>
    <p:titleStyle>
      <a:lvl1pPr algn="ctr" defTabSz="503789" rtl="0" eaLnBrk="1" latinLnBrk="0" hangingPunct="1">
        <a:spcBef>
          <a:spcPct val="0"/>
        </a:spcBef>
        <a:buNone/>
        <a:defRPr sz="4408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14868" indent="-314868" algn="l" defTabSz="503789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SzPct val="115000"/>
        <a:buFont typeface="Arial"/>
        <a:buChar char="•"/>
        <a:defRPr sz="2645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818657" indent="-314868" algn="l" defTabSz="503789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SzPct val="115000"/>
        <a:buFont typeface="Arial"/>
        <a:buChar char="•"/>
        <a:defRPr sz="2204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322445" indent="-314868" algn="l" defTabSz="503789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SzPct val="115000"/>
        <a:buFont typeface="Arial"/>
        <a:buChar char="•"/>
        <a:defRPr sz="198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700287" indent="-188921" algn="l" defTabSz="503789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SzPct val="115000"/>
        <a:buFont typeface="Arial"/>
        <a:buChar char="•"/>
        <a:defRPr sz="176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204075" indent="-188921" algn="l" defTabSz="503789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SzPct val="115000"/>
        <a:buFont typeface="Arial"/>
        <a:buChar char="•"/>
        <a:defRPr sz="154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770838" indent="-251894" algn="l" defTabSz="503789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SzPct val="115000"/>
        <a:buFont typeface="Arial"/>
        <a:buChar char="•"/>
        <a:defRPr sz="154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3274626" indent="-251894" algn="l" defTabSz="503789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SzPct val="115000"/>
        <a:buFont typeface="Arial"/>
        <a:buChar char="•"/>
        <a:defRPr sz="154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778415" indent="-251894" algn="l" defTabSz="503789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SzPct val="115000"/>
        <a:buFont typeface="Arial"/>
        <a:buChar char="•"/>
        <a:defRPr sz="154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4282204" indent="-251894" algn="l" defTabSz="503789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SzPct val="115000"/>
        <a:buFont typeface="Arial"/>
        <a:buChar char="•"/>
        <a:defRPr sz="154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789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577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366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5155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8943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2732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6521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30309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806700" y="3378200"/>
            <a:ext cx="58293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10" b="1" dirty="0" smtClean="0">
                <a:solidFill>
                  <a:srgbClr val="000000"/>
                </a:solidFill>
                <a:latin typeface="Arial Bold"/>
                <a:cs typeface="Arial Bold"/>
              </a:rPr>
              <a:t>Control Structures</a:t>
            </a:r>
          </a:p>
          <a:p>
            <a:pPr>
              <a:lnSpc>
                <a:spcPts val="5520"/>
              </a:lnSpc>
            </a:pPr>
            <a:endParaRPr lang="en-CA" sz="4810" b="1" dirty="0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2"/>
          <p:cNvSpPr txBox="1"/>
          <p:nvPr/>
        </p:nvSpPr>
        <p:spPr>
          <a:xfrm>
            <a:off x="2641600" y="889000"/>
            <a:ext cx="74422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10" b="1" smtClean="0">
                <a:solidFill>
                  <a:srgbClr val="00007F"/>
                </a:solidFill>
                <a:latin typeface="Arial Bold"/>
                <a:cs typeface="Arial Bold"/>
              </a:rPr>
              <a:t>if-else statement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38200" y="1651000"/>
            <a:ext cx="92456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08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   if-else statement</a:t>
            </a:r>
          </a:p>
          <a:p>
            <a:pPr>
              <a:lnSpc>
                <a:spcPts val="2760"/>
              </a:lnSpc>
            </a:pPr>
            <a:endParaRPr lang="en-CA" sz="233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08100" y="2133600"/>
            <a:ext cx="8775700" cy="673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292100" algn="l"/>
              </a:tabLst>
            </a:pPr>
            <a:r>
              <a:rPr lang="en-CA" sz="150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000" smtClean="0">
                <a:solidFill>
                  <a:srgbClr val="000000"/>
                </a:solidFill>
                <a:latin typeface="Arial"/>
                <a:cs typeface="Arial"/>
              </a:rPr>
              <a:t>  used when we want to execute a certain statement if a condition is</a:t>
            </a:r>
            <a:r>
              <a:rPr lang="en-CA" sz="20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0" smtClean="0">
                <a:solidFill>
                  <a:srgbClr val="000000"/>
                </a:solidFill>
                <a:latin typeface="Times New Roman"/>
              </a:rPr>
            </a:br>
            <a:r>
              <a:rPr lang="en-CA" sz="2000" smtClean="0">
                <a:solidFill>
                  <a:srgbClr val="000000"/>
                </a:solidFill>
                <a:latin typeface="Arial"/>
                <a:cs typeface="Arial"/>
              </a:rPr>
              <a:t>	true, and a different statement if the condition is false.</a:t>
            </a:r>
          </a:p>
          <a:p>
            <a:pPr>
              <a:lnSpc>
                <a:spcPts val="22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38200" y="3124200"/>
            <a:ext cx="92456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08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   if-else statement has the form:</a:t>
            </a:r>
          </a:p>
          <a:p>
            <a:pPr>
              <a:lnSpc>
                <a:spcPts val="2760"/>
              </a:lnSpc>
            </a:pPr>
            <a:endParaRPr lang="en-CA" sz="236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25600" y="3530600"/>
            <a:ext cx="84582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457200" algn="l"/>
              </a:tabLst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if( boolean_expression ){</a:t>
            </a:r>
            <a:r>
              <a:rPr lang="en-CA" sz="20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0" smtClean="0">
                <a:solidFill>
                  <a:srgbClr val="000000"/>
                </a:solidFill>
                <a:latin typeface="Times New Roman"/>
              </a:rPr>
            </a:b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	statement1;</a:t>
            </a:r>
          </a:p>
          <a:p>
            <a:pPr>
              <a:lnSpc>
                <a:spcPts val="21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082800" y="4064000"/>
            <a:ext cx="8001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statement2;</a:t>
            </a:r>
          </a:p>
          <a:p>
            <a:pPr>
              <a:lnSpc>
                <a:spcPts val="222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25600" y="4610100"/>
            <a:ext cx="8458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3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25600" y="4902200"/>
            <a:ext cx="8458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55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else{</a:t>
            </a:r>
          </a:p>
          <a:p>
            <a:pPr>
              <a:lnSpc>
                <a:spcPts val="2055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082800" y="5168900"/>
            <a:ext cx="80010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statement3;</a:t>
            </a:r>
            <a:r>
              <a:rPr lang="en-CA" sz="20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0" smtClean="0">
                <a:solidFill>
                  <a:srgbClr val="000000"/>
                </a:solidFill>
                <a:latin typeface="Times New Roman"/>
              </a:rPr>
            </a:b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statement4;</a:t>
            </a:r>
          </a:p>
          <a:p>
            <a:pPr>
              <a:lnSpc>
                <a:spcPts val="21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625600" y="5969000"/>
            <a:ext cx="8458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3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3606800" y="889000"/>
            <a:ext cx="6477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10" b="1" smtClean="0">
                <a:solidFill>
                  <a:srgbClr val="00007F"/>
                </a:solidFill>
                <a:latin typeface="Arial Bold"/>
                <a:cs typeface="Arial Bold"/>
              </a:rPr>
              <a:t>Flowchart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20" y="2028175"/>
            <a:ext cx="4610743" cy="47536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3530600" y="889000"/>
            <a:ext cx="65532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10" b="1" smtClean="0">
                <a:solidFill>
                  <a:srgbClr val="00007F"/>
                </a:solidFill>
                <a:latin typeface="Arial Bold"/>
                <a:cs typeface="Arial Bold"/>
              </a:rPr>
              <a:t>Example 1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36600" y="2019300"/>
            <a:ext cx="9347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int grade = 68;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36600" y="2946400"/>
            <a:ext cx="9347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if( grade &gt; 60 )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68400" y="3416300"/>
            <a:ext cx="8915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System.out.println("Congratulations!");</a:t>
            </a:r>
          </a:p>
          <a:p>
            <a:pPr>
              <a:lnSpc>
                <a:spcPts val="23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36600" y="3822700"/>
            <a:ext cx="9347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else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68400" y="4292600"/>
            <a:ext cx="8915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System.out.println("Sorry you failed");</a:t>
            </a:r>
          </a:p>
          <a:p>
            <a:pPr>
              <a:lnSpc>
                <a:spcPts val="23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/>
          <p:nvPr/>
        </p:nvSpPr>
        <p:spPr>
          <a:xfrm>
            <a:off x="3530600" y="889000"/>
            <a:ext cx="65532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10" b="1" smtClean="0">
                <a:solidFill>
                  <a:srgbClr val="00007F"/>
                </a:solidFill>
                <a:latin typeface="Arial Bold"/>
                <a:cs typeface="Arial Bold"/>
              </a:rPr>
              <a:t>Example 2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36600" y="2019300"/>
            <a:ext cx="9347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int grade = 68;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36600" y="2946400"/>
            <a:ext cx="9347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if( grade &gt; 60 ){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68400" y="3314700"/>
            <a:ext cx="8915400" cy="863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System.out.println("Congratulations!");</a:t>
            </a:r>
            <a:r>
              <a:rPr lang="en-CA" sz="20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0" smtClean="0">
                <a:solidFill>
                  <a:srgbClr val="000000"/>
                </a:solidFill>
                <a:latin typeface="Times New Roman"/>
              </a:rPr>
            </a:b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System.out.println("You passed!");</a:t>
            </a:r>
          </a:p>
          <a:p>
            <a:pPr>
              <a:lnSpc>
                <a:spcPts val="33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36600" y="4241800"/>
            <a:ext cx="9347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36600" y="4699000"/>
            <a:ext cx="9347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else{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68400" y="5168900"/>
            <a:ext cx="8915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System.out.println("Sorry you failed");</a:t>
            </a:r>
          </a:p>
          <a:p>
            <a:pPr>
              <a:lnSpc>
                <a:spcPts val="23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36600" y="5588000"/>
            <a:ext cx="9347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2"/>
          <p:cNvSpPr txBox="1"/>
          <p:nvPr/>
        </p:nvSpPr>
        <p:spPr>
          <a:xfrm>
            <a:off x="2349500" y="889000"/>
            <a:ext cx="77343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10" b="1" smtClean="0">
                <a:solidFill>
                  <a:srgbClr val="00007F"/>
                </a:solidFill>
                <a:latin typeface="Arial Bold"/>
                <a:cs typeface="Arial Bold"/>
              </a:rPr>
              <a:t>Coding Guidelines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38200" y="2057400"/>
            <a:ext cx="92456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  <a:tabLst>
                <a:tab pos="330200" algn="l"/>
              </a:tabLst>
            </a:pP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1. To avoid confusion, always place the statement or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	statements of an if or if-else block inside brackets {}.</a:t>
            </a:r>
          </a:p>
          <a:p>
            <a:pPr>
              <a:lnSpc>
                <a:spcPts val="27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38200" y="2870200"/>
            <a:ext cx="92456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  <a:tabLst>
                <a:tab pos="330200" algn="l"/>
              </a:tabLst>
            </a:pP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2. You can have nested if-else blocks. This means that you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	can have other if-else blocks inside another if-else block.</a:t>
            </a:r>
          </a:p>
          <a:p>
            <a:pPr>
              <a:lnSpc>
                <a:spcPts val="27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81100" y="3683000"/>
            <a:ext cx="89027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For example,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08100" y="4127500"/>
            <a:ext cx="8775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6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if( boolean_expression ){</a:t>
            </a:r>
          </a:p>
          <a:p>
            <a:pPr>
              <a:lnSpc>
                <a:spcPts val="216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00200" y="4394200"/>
            <a:ext cx="8483600" cy="82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  <a:tabLst>
                <a:tab pos="4572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if( boolean_expression ){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	//some statements here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19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08100" y="5245100"/>
            <a:ext cx="8775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08100" y="5638800"/>
            <a:ext cx="8775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else{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057400" y="5905500"/>
            <a:ext cx="8026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6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//some statements here</a:t>
            </a:r>
          </a:p>
          <a:p>
            <a:pPr>
              <a:lnSpc>
                <a:spcPts val="186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308100" y="6286500"/>
            <a:ext cx="8775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/>
          <p:nvPr/>
        </p:nvSpPr>
        <p:spPr>
          <a:xfrm>
            <a:off x="1676400" y="889000"/>
            <a:ext cx="5620128" cy="14106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10" b="1" dirty="0" smtClean="0">
                <a:solidFill>
                  <a:srgbClr val="00007F"/>
                </a:solidFill>
                <a:latin typeface="Arial Bold"/>
                <a:cs typeface="Arial Bold"/>
              </a:rPr>
              <a:t>if-else-if statement</a:t>
            </a:r>
          </a:p>
          <a:p>
            <a:pPr>
              <a:lnSpc>
                <a:spcPts val="5520"/>
              </a:lnSpc>
            </a:pPr>
            <a:endParaRPr lang="en-CA" sz="48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38200" y="2057400"/>
            <a:ext cx="92456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  <a:tabLst>
                <a:tab pos="330200" algn="l"/>
              </a:tabLst>
            </a:pPr>
            <a:r>
              <a:rPr lang="en-CA" sz="108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   The statement in the else-clause of an if-else block can be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	another if-else structures.</a:t>
            </a:r>
          </a:p>
          <a:p>
            <a:pPr>
              <a:lnSpc>
                <a:spcPts val="27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38200" y="2870200"/>
            <a:ext cx="92456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  <a:tabLst>
                <a:tab pos="330200" algn="l"/>
              </a:tabLst>
            </a:pPr>
            <a:r>
              <a:rPr lang="en-CA" sz="108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   This cascading of structures allows us to make more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	complex selections.</a:t>
            </a:r>
          </a:p>
          <a:p>
            <a:pPr>
              <a:lnSpc>
                <a:spcPts val="27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38200" y="3683000"/>
            <a:ext cx="92456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08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   The statement has the form:</a:t>
            </a:r>
          </a:p>
          <a:p>
            <a:pPr>
              <a:lnSpc>
                <a:spcPts val="2760"/>
              </a:lnSpc>
            </a:pPr>
            <a:endParaRPr lang="en-CA" sz="235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25600" y="4076700"/>
            <a:ext cx="8458200" cy="66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457200" algn="l"/>
              </a:tabLst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if( boolean_expression1 )</a:t>
            </a:r>
            <a:r>
              <a:rPr lang="en-CA" sz="20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0" smtClean="0">
                <a:solidFill>
                  <a:srgbClr val="000000"/>
                </a:solidFill>
                <a:latin typeface="Times New Roman"/>
              </a:rPr>
            </a:b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	statement1;</a:t>
            </a:r>
          </a:p>
          <a:p>
            <a:pPr>
              <a:lnSpc>
                <a:spcPts val="22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25600" y="4622800"/>
            <a:ext cx="8458200" cy="66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457200" algn="l"/>
              </a:tabLst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else if( boolean_expression2 )</a:t>
            </a:r>
            <a:r>
              <a:rPr lang="en-CA" sz="20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0" smtClean="0">
                <a:solidFill>
                  <a:srgbClr val="000000"/>
                </a:solidFill>
                <a:latin typeface="Times New Roman"/>
              </a:rPr>
            </a:b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	statement2;</a:t>
            </a:r>
          </a:p>
          <a:p>
            <a:pPr>
              <a:lnSpc>
                <a:spcPts val="22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25600" y="5194300"/>
            <a:ext cx="8458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else</a:t>
            </a:r>
          </a:p>
          <a:p>
            <a:pPr>
              <a:lnSpc>
                <a:spcPts val="1955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082800" y="5435600"/>
            <a:ext cx="8001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50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statement3;</a:t>
            </a:r>
          </a:p>
          <a:p>
            <a:pPr>
              <a:lnSpc>
                <a:spcPts val="225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3606800" y="889000"/>
            <a:ext cx="6477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10" b="1" smtClean="0">
                <a:solidFill>
                  <a:srgbClr val="00007F"/>
                </a:solidFill>
                <a:latin typeface="Arial Bold"/>
                <a:cs typeface="Arial Bold"/>
              </a:rPr>
              <a:t>Flowchart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588" y="1835274"/>
            <a:ext cx="6201640" cy="52585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2"/>
          <p:cNvSpPr txBox="1"/>
          <p:nvPr/>
        </p:nvSpPr>
        <p:spPr>
          <a:xfrm>
            <a:off x="3784600" y="889000"/>
            <a:ext cx="62992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10" b="1" smtClean="0">
                <a:solidFill>
                  <a:srgbClr val="00007F"/>
                </a:solidFill>
                <a:latin typeface="Arial Bold"/>
                <a:cs typeface="Arial Bold"/>
              </a:rPr>
              <a:t>Example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1993900"/>
            <a:ext cx="9474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int grade = 68;</a:t>
            </a:r>
          </a:p>
          <a:p>
            <a:pPr>
              <a:lnSpc>
                <a:spcPts val="23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540000"/>
            <a:ext cx="9474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if( grade &gt; 90 ){</a:t>
            </a:r>
          </a:p>
          <a:p>
            <a:pPr>
              <a:lnSpc>
                <a:spcPts val="23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66800" y="2806700"/>
            <a:ext cx="5207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95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System.out.println("Very good!");</a:t>
            </a:r>
          </a:p>
          <a:p>
            <a:pPr>
              <a:lnSpc>
                <a:spcPts val="2195"/>
              </a:lnSpc>
            </a:pPr>
            <a:endParaRPr lang="en-CA" sz="20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073400"/>
            <a:ext cx="2794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45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145"/>
              </a:lnSpc>
            </a:pPr>
            <a:endParaRPr lang="en-CA" sz="20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352800"/>
            <a:ext cx="3467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50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else if( grade &gt; 60 ){</a:t>
            </a:r>
          </a:p>
          <a:p>
            <a:pPr>
              <a:lnSpc>
                <a:spcPts val="2150"/>
              </a:lnSpc>
            </a:pPr>
            <a:endParaRPr lang="en-CA" sz="20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66800" y="3619500"/>
            <a:ext cx="5207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35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System.out.println("Very good!");</a:t>
            </a:r>
          </a:p>
          <a:p>
            <a:pPr>
              <a:lnSpc>
                <a:spcPts val="2135"/>
              </a:lnSpc>
            </a:pPr>
            <a:endParaRPr lang="en-CA" sz="20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3898900"/>
            <a:ext cx="2794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50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150"/>
              </a:lnSpc>
            </a:pPr>
            <a:endParaRPr lang="en-CA" sz="20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4165600"/>
            <a:ext cx="8890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50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else{</a:t>
            </a:r>
          </a:p>
          <a:p>
            <a:pPr>
              <a:lnSpc>
                <a:spcPts val="2150"/>
              </a:lnSpc>
            </a:pPr>
            <a:endParaRPr lang="en-CA" sz="20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66800" y="4445000"/>
            <a:ext cx="6134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50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System.out.println("Sorry you failed");</a:t>
            </a:r>
          </a:p>
          <a:p>
            <a:pPr>
              <a:lnSpc>
                <a:spcPts val="2150"/>
              </a:lnSpc>
            </a:pPr>
            <a:endParaRPr lang="en-CA" sz="20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09600" y="4711700"/>
            <a:ext cx="342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35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135"/>
              </a:lnSpc>
            </a:pPr>
            <a:endParaRPr lang="en-CA" sz="20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/>
          <p:nvPr/>
        </p:nvSpPr>
        <p:spPr>
          <a:xfrm>
            <a:off x="2717800" y="889000"/>
            <a:ext cx="7366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10" b="1" smtClean="0">
                <a:solidFill>
                  <a:srgbClr val="00007F"/>
                </a:solidFill>
                <a:latin typeface="Arial Bold"/>
                <a:cs typeface="Arial Bold"/>
              </a:rPr>
              <a:t>Common Errors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38200" y="2057400"/>
            <a:ext cx="92456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  <a:tabLst>
                <a:tab pos="330200" algn="l"/>
              </a:tabLst>
            </a:pP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1. The condition inside the if-statement does not evaluate to a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	boolean value. For example,</a:t>
            </a:r>
          </a:p>
          <a:p>
            <a:pPr>
              <a:lnSpc>
                <a:spcPts val="27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25600" y="2743200"/>
            <a:ext cx="8458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70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//WRONG</a:t>
            </a:r>
          </a:p>
          <a:p>
            <a:pPr>
              <a:lnSpc>
                <a:spcPts val="197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25600" y="2997200"/>
            <a:ext cx="84582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int number = 0;</a:t>
            </a:r>
            <a:r>
              <a:rPr lang="en-CA" sz="20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0" smtClean="0">
                <a:solidFill>
                  <a:srgbClr val="000000"/>
                </a:solidFill>
                <a:latin typeface="Times New Roman"/>
              </a:rPr>
            </a:b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if( number ){</a:t>
            </a:r>
          </a:p>
          <a:p>
            <a:pPr>
              <a:lnSpc>
                <a:spcPts val="21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082800" y="3517900"/>
            <a:ext cx="3530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30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//some statements here</a:t>
            </a:r>
          </a:p>
          <a:p>
            <a:pPr>
              <a:lnSpc>
                <a:spcPts val="2230"/>
              </a:lnSpc>
            </a:pPr>
            <a:endParaRPr lang="en-CA" sz="20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25600" y="3784600"/>
            <a:ext cx="2921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30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130"/>
              </a:lnSpc>
            </a:pPr>
            <a:endParaRPr lang="en-CA" sz="20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68400" y="4076700"/>
            <a:ext cx="72517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The variable number does not hold a boolean value.</a:t>
            </a:r>
          </a:p>
          <a:p>
            <a:pPr>
              <a:lnSpc>
                <a:spcPts val="2760"/>
              </a:lnSpc>
            </a:pPr>
            <a:endParaRPr lang="en-CA" sz="24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38200" y="4902200"/>
            <a:ext cx="92456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2. Writing </a:t>
            </a:r>
            <a:r>
              <a:rPr lang="en-CA" sz="2400" smtClean="0">
                <a:solidFill>
                  <a:srgbClr val="FF0000"/>
                </a:solidFill>
                <a:latin typeface="Arial"/>
                <a:cs typeface="Arial"/>
              </a:rPr>
              <a:t>elseif</a:t>
            </a: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 instead of </a:t>
            </a:r>
            <a:r>
              <a:rPr lang="en-CA" sz="2400" smtClean="0">
                <a:solidFill>
                  <a:srgbClr val="FF0000"/>
                </a:solidFill>
                <a:latin typeface="Arial"/>
                <a:cs typeface="Arial"/>
              </a:rPr>
              <a:t>else if</a:t>
            </a: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.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2"/>
          <p:cNvSpPr txBox="1"/>
          <p:nvPr/>
        </p:nvSpPr>
        <p:spPr>
          <a:xfrm>
            <a:off x="2717800" y="889000"/>
            <a:ext cx="7366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10" b="1" smtClean="0">
                <a:solidFill>
                  <a:srgbClr val="00007F"/>
                </a:solidFill>
                <a:latin typeface="Arial Bold"/>
                <a:cs typeface="Arial Bold"/>
              </a:rPr>
              <a:t>Common Errors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38200" y="2057400"/>
            <a:ext cx="92456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  <a:tabLst>
                <a:tab pos="330200" algn="l"/>
              </a:tabLst>
            </a:pP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3. Using = instead of == for comparison.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	For example,</a:t>
            </a:r>
          </a:p>
          <a:p>
            <a:pPr>
              <a:lnSpc>
                <a:spcPts val="27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25600" y="2743200"/>
            <a:ext cx="8458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70"/>
              </a:lnSpc>
            </a:pPr>
            <a:r>
              <a:rPr lang="en-CA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//WRONG</a:t>
            </a:r>
          </a:p>
          <a:p>
            <a:pPr>
              <a:lnSpc>
                <a:spcPts val="1970"/>
              </a:lnSpc>
            </a:pPr>
            <a:endParaRPr lang="en-CA" sz="20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25600" y="2984500"/>
            <a:ext cx="8458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45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int number = 0;</a:t>
            </a:r>
          </a:p>
          <a:p>
            <a:pPr>
              <a:lnSpc>
                <a:spcPts val="2245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25600" y="3276600"/>
            <a:ext cx="8458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65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if( number</a:t>
            </a:r>
            <a:r>
              <a:rPr lang="en-CA" sz="2000" smtClean="0">
                <a:solidFill>
                  <a:srgbClr val="FF0000"/>
                </a:solidFill>
                <a:latin typeface="Courier New"/>
                <a:cs typeface="Courier New"/>
              </a:rPr>
              <a:t> =</a:t>
            </a: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 0 ){</a:t>
            </a:r>
          </a:p>
          <a:p>
            <a:pPr>
              <a:lnSpc>
                <a:spcPts val="2065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25600" y="3543300"/>
            <a:ext cx="84582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457200">
              <a:lnSpc>
                <a:spcPts val="2100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//some statements here</a:t>
            </a:r>
            <a:r>
              <a:rPr lang="en-CA" sz="20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0" smtClean="0">
                <a:solidFill>
                  <a:srgbClr val="000000"/>
                </a:solidFill>
                <a:latin typeface="Times New Roman"/>
              </a:rPr>
            </a:b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1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68400" y="4432300"/>
            <a:ext cx="89154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This should be written as,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25600" y="4787900"/>
            <a:ext cx="8458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60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//CORRECT</a:t>
            </a:r>
          </a:p>
          <a:p>
            <a:pPr>
              <a:lnSpc>
                <a:spcPts val="196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625600" y="5029200"/>
            <a:ext cx="8458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50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int number = 0;</a:t>
            </a:r>
          </a:p>
          <a:p>
            <a:pPr>
              <a:lnSpc>
                <a:spcPts val="225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625600" y="5321300"/>
            <a:ext cx="8458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65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if( number</a:t>
            </a:r>
            <a:r>
              <a:rPr lang="en-CA" sz="2000" smtClean="0">
                <a:solidFill>
                  <a:srgbClr val="FF0000"/>
                </a:solidFill>
                <a:latin typeface="Courier New"/>
                <a:cs typeface="Courier New"/>
              </a:rPr>
              <a:t> ==</a:t>
            </a: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 0 ){</a:t>
            </a:r>
          </a:p>
          <a:p>
            <a:pPr>
              <a:lnSpc>
                <a:spcPts val="2065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625600" y="5588000"/>
            <a:ext cx="84582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457200">
              <a:lnSpc>
                <a:spcPts val="2100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//some statements here</a:t>
            </a:r>
            <a:r>
              <a:rPr lang="en-CA" sz="20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0" smtClean="0">
                <a:solidFill>
                  <a:srgbClr val="000000"/>
                </a:solidFill>
                <a:latin typeface="Times New Roman"/>
              </a:rPr>
            </a:b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1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/>
        </p:nvSpPr>
        <p:spPr>
          <a:xfrm>
            <a:off x="3505200" y="889000"/>
            <a:ext cx="65786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10" b="1" dirty="0" smtClean="0">
                <a:solidFill>
                  <a:srgbClr val="00007F"/>
                </a:solidFill>
                <a:latin typeface="Arial Bold"/>
                <a:cs typeface="Arial Bold"/>
              </a:rPr>
              <a:t>Objectives</a:t>
            </a:r>
          </a:p>
          <a:p>
            <a:pPr>
              <a:lnSpc>
                <a:spcPts val="5520"/>
              </a:lnSpc>
            </a:pPr>
            <a:endParaRPr lang="en-CA" sz="48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38200" y="2105074"/>
            <a:ext cx="8579272" cy="41934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dirty="0" smtClean="0">
                <a:solidFill>
                  <a:srgbClr val="000000"/>
                </a:solidFill>
                <a:latin typeface="Arial"/>
                <a:cs typeface="Arial"/>
              </a:rPr>
              <a:t>At the end of the lesson, the student should be able to:</a:t>
            </a:r>
          </a:p>
          <a:p>
            <a:pPr>
              <a:lnSpc>
                <a:spcPts val="2700"/>
              </a:lnSpc>
              <a:tabLst>
                <a:tab pos="330200" algn="l"/>
              </a:tabLst>
            </a:pPr>
            <a:endParaRPr lang="en-CA" sz="24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ü"/>
              <a:tabLst>
                <a:tab pos="330200" algn="l"/>
              </a:tabLst>
            </a:pPr>
            <a:r>
              <a:rPr lang="en-CA" sz="2400" dirty="0" smtClean="0">
                <a:solidFill>
                  <a:srgbClr val="000000"/>
                </a:solidFill>
                <a:latin typeface="Arial"/>
                <a:cs typeface="Arial"/>
              </a:rPr>
              <a:t>Use </a:t>
            </a:r>
            <a:r>
              <a:rPr lang="en-CA" sz="2400" dirty="0">
                <a:solidFill>
                  <a:srgbClr val="000000"/>
                </a:solidFill>
                <a:latin typeface="Arial"/>
                <a:cs typeface="Arial"/>
              </a:rPr>
              <a:t>decision control structures (if, else, switch) which allows</a:t>
            </a:r>
            <a:r>
              <a:rPr lang="en-CA" sz="2400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>
                <a:solidFill>
                  <a:srgbClr val="000000"/>
                </a:solidFill>
                <a:latin typeface="Times New Roman"/>
              </a:rPr>
            </a:br>
            <a:r>
              <a:rPr lang="en-CA" sz="2400" dirty="0">
                <a:solidFill>
                  <a:srgbClr val="000000"/>
                </a:solidFill>
                <a:latin typeface="Arial"/>
                <a:cs typeface="Arial"/>
              </a:rPr>
              <a:t>selection of specific sections of code to be </a:t>
            </a:r>
            <a:r>
              <a:rPr lang="en-CA" sz="2400" dirty="0" smtClean="0">
                <a:solidFill>
                  <a:srgbClr val="000000"/>
                </a:solidFill>
                <a:latin typeface="Arial"/>
                <a:cs typeface="Arial"/>
              </a:rPr>
              <a:t>executed.	</a:t>
            </a:r>
            <a:endParaRPr lang="en-CA" sz="24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ü"/>
              <a:tabLst>
                <a:tab pos="330200" algn="l"/>
              </a:tabLst>
            </a:pPr>
            <a:endParaRPr lang="en-CA" sz="24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ü"/>
              <a:tabLst>
                <a:tab pos="330200" algn="l"/>
              </a:tabLst>
            </a:pPr>
            <a:r>
              <a:rPr lang="en-CA" sz="2400" dirty="0" smtClean="0">
                <a:solidFill>
                  <a:srgbClr val="000000"/>
                </a:solidFill>
                <a:latin typeface="Arial"/>
                <a:cs typeface="Arial"/>
              </a:rPr>
              <a:t>Use </a:t>
            </a:r>
            <a:r>
              <a:rPr lang="en-CA" sz="2400" dirty="0">
                <a:solidFill>
                  <a:srgbClr val="000000"/>
                </a:solidFill>
                <a:latin typeface="Arial"/>
                <a:cs typeface="Arial"/>
              </a:rPr>
              <a:t>repetition control structures (while, do-while, for) which</a:t>
            </a:r>
            <a:r>
              <a:rPr lang="en-CA" sz="2400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>
                <a:solidFill>
                  <a:srgbClr val="000000"/>
                </a:solidFill>
                <a:latin typeface="Times New Roman"/>
              </a:rPr>
            </a:br>
            <a:r>
              <a:rPr lang="en-CA" sz="2400" dirty="0" smtClean="0">
                <a:solidFill>
                  <a:srgbClr val="000000"/>
                </a:solidFill>
                <a:latin typeface="Arial"/>
                <a:cs typeface="Arial"/>
              </a:rPr>
              <a:t>allow </a:t>
            </a:r>
            <a:r>
              <a:rPr lang="en-CA" sz="2400" dirty="0">
                <a:solidFill>
                  <a:srgbClr val="000000"/>
                </a:solidFill>
                <a:latin typeface="Arial"/>
                <a:cs typeface="Arial"/>
              </a:rPr>
              <a:t>executing specific sections of code a number of </a:t>
            </a:r>
            <a:r>
              <a:rPr lang="en-CA" sz="2400" dirty="0" smtClean="0">
                <a:solidFill>
                  <a:srgbClr val="000000"/>
                </a:solidFill>
                <a:latin typeface="Arial"/>
                <a:cs typeface="Arial"/>
              </a:rPr>
              <a:t>times.</a:t>
            </a:r>
            <a:endParaRPr lang="en-CA" sz="24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ü"/>
              <a:tabLst>
                <a:tab pos="330200" algn="l"/>
              </a:tabLst>
            </a:pPr>
            <a:endParaRPr lang="en-CA" sz="24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ü"/>
              <a:tabLst>
                <a:tab pos="330200" algn="l"/>
              </a:tabLst>
            </a:pPr>
            <a:r>
              <a:rPr lang="en-CA" sz="2400" dirty="0" smtClean="0">
                <a:solidFill>
                  <a:srgbClr val="000000"/>
                </a:solidFill>
                <a:latin typeface="Arial"/>
                <a:cs typeface="Arial"/>
              </a:rPr>
              <a:t>Use </a:t>
            </a:r>
            <a:r>
              <a:rPr lang="en-CA" sz="2400" dirty="0">
                <a:solidFill>
                  <a:srgbClr val="000000"/>
                </a:solidFill>
                <a:latin typeface="Arial"/>
                <a:cs typeface="Arial"/>
              </a:rPr>
              <a:t>branching statements (break, </a:t>
            </a:r>
            <a:r>
              <a:rPr lang="en-CA" sz="2400" dirty="0" smtClean="0">
                <a:solidFill>
                  <a:srgbClr val="000000"/>
                </a:solidFill>
                <a:latin typeface="Arial"/>
                <a:cs typeface="Arial"/>
              </a:rPr>
              <a:t>continue) </a:t>
            </a:r>
            <a:r>
              <a:rPr lang="en-CA" sz="2400" dirty="0">
                <a:solidFill>
                  <a:srgbClr val="000000"/>
                </a:solidFill>
                <a:latin typeface="Arial"/>
                <a:cs typeface="Arial"/>
              </a:rPr>
              <a:t>which</a:t>
            </a:r>
            <a:r>
              <a:rPr lang="en-CA" sz="2400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>
                <a:solidFill>
                  <a:srgbClr val="000000"/>
                </a:solidFill>
                <a:latin typeface="Times New Roman"/>
              </a:rPr>
            </a:br>
            <a:r>
              <a:rPr lang="en-CA" sz="2400" dirty="0" smtClean="0">
                <a:solidFill>
                  <a:srgbClr val="000000"/>
                </a:solidFill>
                <a:latin typeface="Arial"/>
                <a:cs typeface="Arial"/>
              </a:rPr>
              <a:t>allows </a:t>
            </a:r>
            <a:r>
              <a:rPr lang="en-CA" sz="2400" dirty="0">
                <a:solidFill>
                  <a:srgbClr val="000000"/>
                </a:solidFill>
                <a:latin typeface="Arial"/>
                <a:cs typeface="Arial"/>
              </a:rPr>
              <a:t>redirection of program </a:t>
            </a:r>
            <a:r>
              <a:rPr lang="en-CA" sz="2400" dirty="0" smtClean="0">
                <a:solidFill>
                  <a:srgbClr val="000000"/>
                </a:solidFill>
                <a:latin typeface="Arial"/>
                <a:cs typeface="Arial"/>
              </a:rPr>
              <a:t>flow.</a:t>
            </a:r>
            <a:endParaRPr lang="en-CA" sz="24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ts val="2760"/>
              </a:lnSpc>
            </a:pPr>
            <a:endParaRPr lang="en-CA" sz="24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ts val="276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9412" y="2743200"/>
            <a:ext cx="65" cy="103874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  <a:tabLst>
                <a:tab pos="330200" algn="l"/>
              </a:tabLst>
            </a:pPr>
            <a:endParaRPr lang="en-CA" sz="24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ts val="2700"/>
              </a:lnSpc>
              <a:tabLst>
                <a:tab pos="330200" algn="l"/>
              </a:tabLst>
            </a:pPr>
            <a:endParaRPr lang="en-CA" sz="24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ts val="270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2"/>
          <p:cNvSpPr txBox="1"/>
          <p:nvPr/>
        </p:nvSpPr>
        <p:spPr>
          <a:xfrm>
            <a:off x="2616200" y="889000"/>
            <a:ext cx="74676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10" b="1" smtClean="0">
                <a:solidFill>
                  <a:srgbClr val="00007F"/>
                </a:solidFill>
                <a:latin typeface="Arial Bold"/>
                <a:cs typeface="Arial Bold"/>
              </a:rPr>
              <a:t>Sample Program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028700" y="1638300"/>
            <a:ext cx="8940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27305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public class Grade	{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574800" y="1905000"/>
            <a:ext cx="83947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public static void main( String[] args )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>
              <a:lnSpc>
                <a:spcPts val="1895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2260600" y="2387600"/>
            <a:ext cx="77089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double grade = 92.0;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if( grade &gt;= 90 ){</a:t>
            </a:r>
          </a:p>
          <a:p>
            <a:pPr>
              <a:lnSpc>
                <a:spcPts val="1905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2260600" y="2870200"/>
            <a:ext cx="77089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960120">
              <a:lnSpc>
                <a:spcPts val="190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System.out.println( "Excellent!" );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192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2260600" y="3352800"/>
            <a:ext cx="7708900" cy="863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  <a:tabLst>
                <a:tab pos="965200" algn="l"/>
              </a:tabLst>
            </a:pPr>
            <a:r>
              <a:rPr lang="en-CA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else if( (grade &lt; 90) &amp;&amp; (grade &gt;= 80)){</a:t>
            </a:r>
            <a:r>
              <a:rPr lang="en-CA" sz="18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CA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System.out.println</a:t>
            </a:r>
            <a:r>
              <a:rPr lang="en-CA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("Good job!" );</a:t>
            </a:r>
            <a:r>
              <a:rPr lang="en-CA" sz="18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1910"/>
              </a:lnSpc>
            </a:pPr>
            <a:endParaRPr lang="en-CA" sz="1800" dirty="0">
              <a:solidFill>
                <a:srgbClr val="000000"/>
              </a:solidFill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2260600" y="4089400"/>
            <a:ext cx="7708900" cy="863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  <a:tabLst>
                <a:tab pos="9652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else if( (grade &lt; 80) &amp;&amp; (grade &gt;= 60)){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	System.out.println("Study harder!" );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1905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260600" y="4813300"/>
            <a:ext cx="7708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else{</a:t>
            </a:r>
          </a:p>
          <a:p>
            <a:pPr>
              <a:lnSpc>
                <a:spcPts val="191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3086100" y="5054600"/>
            <a:ext cx="6883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System.out.println("Sorry, you failed.");</a:t>
            </a:r>
          </a:p>
          <a:p>
            <a:pPr>
              <a:lnSpc>
                <a:spcPts val="191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2400300" y="5765800"/>
            <a:ext cx="7569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854200" y="6032500"/>
            <a:ext cx="8115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186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295400" y="6273800"/>
            <a:ext cx="8674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192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2"/>
          <p:cNvSpPr txBox="1"/>
          <p:nvPr/>
        </p:nvSpPr>
        <p:spPr>
          <a:xfrm>
            <a:off x="2552700" y="889000"/>
            <a:ext cx="75311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10" b="1" smtClean="0">
                <a:solidFill>
                  <a:srgbClr val="00007F"/>
                </a:solidFill>
                <a:latin typeface="Arial Bold"/>
                <a:cs typeface="Arial Bold"/>
              </a:rPr>
              <a:t>switch-statement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66700" y="1612900"/>
            <a:ext cx="9817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08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   switch</a:t>
            </a:r>
          </a:p>
          <a:p>
            <a:pPr>
              <a:lnSpc>
                <a:spcPts val="2760"/>
              </a:lnSpc>
            </a:pPr>
            <a:endParaRPr lang="en-CA" sz="2268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66700" y="1943100"/>
            <a:ext cx="9817100" cy="952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467360">
              <a:lnSpc>
                <a:spcPts val="3700"/>
              </a:lnSpc>
            </a:pPr>
            <a:r>
              <a:rPr lang="en-CA" sz="150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000" smtClean="0">
                <a:solidFill>
                  <a:srgbClr val="000000"/>
                </a:solidFill>
                <a:latin typeface="Arial"/>
                <a:cs typeface="Arial"/>
              </a:rPr>
              <a:t>  allows branching on multiple outcomes.</a:t>
            </a:r>
            <a:r>
              <a:rPr lang="en-CA" sz="2361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361" smtClean="0">
                <a:solidFill>
                  <a:srgbClr val="000000"/>
                </a:solidFill>
                <a:latin typeface="Times New Roman"/>
              </a:rPr>
            </a:br>
            <a:r>
              <a:rPr lang="en-CA" sz="108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   switch statement has the form:</a:t>
            </a:r>
          </a:p>
          <a:p>
            <a:pPr>
              <a:lnSpc>
                <a:spcPts val="3700"/>
              </a:lnSpc>
            </a:pPr>
            <a:endParaRPr lang="en-CA" sz="2361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54100" y="2946400"/>
            <a:ext cx="90297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  <a:tabLst>
                <a:tab pos="4572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switch( switch_expression ){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	case case_selector1:</a:t>
            </a:r>
          </a:p>
          <a:p>
            <a:pPr>
              <a:lnSpc>
                <a:spcPts val="19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968500" y="3429000"/>
            <a:ext cx="8115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statement1;//</a:t>
            </a:r>
          </a:p>
          <a:p>
            <a:pPr>
              <a:lnSpc>
                <a:spcPts val="19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968500" y="3670300"/>
            <a:ext cx="81153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statement2;//block 1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break;</a:t>
            </a:r>
          </a:p>
          <a:p>
            <a:pPr>
              <a:lnSpc>
                <a:spcPts val="19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11300" y="4152900"/>
            <a:ext cx="85725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  <a:tabLst>
                <a:tab pos="4572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case case_selector2: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	statement1;//</a:t>
            </a:r>
          </a:p>
          <a:p>
            <a:pPr>
              <a:lnSpc>
                <a:spcPts val="20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968500" y="4648200"/>
            <a:ext cx="81153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statement2;//block 2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break;</a:t>
            </a:r>
          </a:p>
          <a:p>
            <a:pPr>
              <a:lnSpc>
                <a:spcPts val="19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425700" y="5143500"/>
            <a:ext cx="7658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85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:</a:t>
            </a:r>
          </a:p>
          <a:p>
            <a:pPr>
              <a:lnSpc>
                <a:spcPts val="1785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511300" y="5372100"/>
            <a:ext cx="8572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default:</a:t>
            </a:r>
          </a:p>
          <a:p>
            <a:pPr>
              <a:lnSpc>
                <a:spcPts val="192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968500" y="5613400"/>
            <a:ext cx="8115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95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statement1;//</a:t>
            </a:r>
          </a:p>
          <a:p>
            <a:pPr>
              <a:lnSpc>
                <a:spcPts val="1895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968500" y="5829300"/>
            <a:ext cx="3086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statement2;//block n</a:t>
            </a:r>
          </a:p>
          <a:p>
            <a:pPr>
              <a:lnSpc>
                <a:spcPts val="1970"/>
              </a:lnSpc>
            </a:pPr>
            <a:endParaRPr lang="en-CA" sz="18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54100" y="6070600"/>
            <a:ext cx="508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2552700" y="889000"/>
            <a:ext cx="75311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10" b="1" smtClean="0">
                <a:solidFill>
                  <a:srgbClr val="00007F"/>
                </a:solidFill>
                <a:latin typeface="Arial Bold"/>
                <a:cs typeface="Arial Bold"/>
              </a:rPr>
              <a:t>switch-statement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38200" y="2044700"/>
            <a:ext cx="92456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08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   where,</a:t>
            </a:r>
          </a:p>
          <a:p>
            <a:pPr>
              <a:lnSpc>
                <a:spcPts val="2760"/>
              </a:lnSpc>
            </a:pPr>
            <a:endParaRPr lang="en-CA" sz="2268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08100" y="2514600"/>
            <a:ext cx="8775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150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000" smtClean="0">
                <a:solidFill>
                  <a:srgbClr val="000000"/>
                </a:solidFill>
                <a:latin typeface="Arial"/>
                <a:cs typeface="Arial"/>
              </a:rPr>
              <a:t>  switch_expression</a:t>
            </a:r>
          </a:p>
          <a:p>
            <a:pPr>
              <a:lnSpc>
                <a:spcPts val="2400"/>
              </a:lnSpc>
            </a:pPr>
            <a:endParaRPr lang="en-CA" sz="197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816100" y="2959100"/>
            <a:ext cx="8267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719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1600" smtClean="0">
                <a:solidFill>
                  <a:srgbClr val="000000"/>
                </a:solidFill>
                <a:latin typeface="Arial"/>
                <a:cs typeface="Arial"/>
              </a:rPr>
              <a:t>   is an integer or character expression</a:t>
            </a:r>
          </a:p>
          <a:p>
            <a:pPr>
              <a:lnSpc>
                <a:spcPts val="1840"/>
              </a:lnSpc>
            </a:pPr>
            <a:endParaRPr lang="en-CA" sz="1578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08100" y="3276600"/>
            <a:ext cx="8775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150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000" smtClean="0">
                <a:solidFill>
                  <a:srgbClr val="000000"/>
                </a:solidFill>
                <a:latin typeface="Arial"/>
                <a:cs typeface="Arial"/>
              </a:rPr>
              <a:t>  case_selector1, case_selector2 and so on,</a:t>
            </a:r>
          </a:p>
          <a:p>
            <a:pPr>
              <a:lnSpc>
                <a:spcPts val="2400"/>
              </a:lnSpc>
            </a:pPr>
            <a:endParaRPr lang="en-CA" sz="1988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816100" y="3721100"/>
            <a:ext cx="8267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719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1600" smtClean="0">
                <a:solidFill>
                  <a:srgbClr val="000000"/>
                </a:solidFill>
                <a:latin typeface="Arial"/>
                <a:cs typeface="Arial"/>
              </a:rPr>
              <a:t>   are unique integer or character constants.</a:t>
            </a:r>
          </a:p>
          <a:p>
            <a:pPr>
              <a:lnSpc>
                <a:spcPts val="1840"/>
              </a:lnSpc>
            </a:pPr>
            <a:endParaRPr lang="en-CA" sz="158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/>
        </p:nvSpPr>
        <p:spPr>
          <a:xfrm>
            <a:off x="2552700" y="889000"/>
            <a:ext cx="75311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10" b="1" smtClean="0">
                <a:solidFill>
                  <a:srgbClr val="00007F"/>
                </a:solidFill>
                <a:latin typeface="Arial Bold"/>
                <a:cs typeface="Arial Bold"/>
              </a:rPr>
              <a:t>switch-statement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38200" y="2044700"/>
            <a:ext cx="92456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08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   When a switch is encountered,</a:t>
            </a:r>
          </a:p>
          <a:p>
            <a:pPr>
              <a:lnSpc>
                <a:spcPts val="2760"/>
              </a:lnSpc>
            </a:pPr>
            <a:endParaRPr lang="en-CA" sz="236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08100" y="2527300"/>
            <a:ext cx="8775700" cy="673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292100" algn="l"/>
              </a:tabLst>
            </a:pPr>
            <a:r>
              <a:rPr lang="en-CA" sz="150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000" smtClean="0">
                <a:solidFill>
                  <a:srgbClr val="000000"/>
                </a:solidFill>
                <a:latin typeface="Arial"/>
                <a:cs typeface="Arial"/>
              </a:rPr>
              <a:t>  Java first evaluates the switch_expression, and jumps to the case</a:t>
            </a:r>
            <a:r>
              <a:rPr lang="en-CA" sz="20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0" smtClean="0">
                <a:solidFill>
                  <a:srgbClr val="000000"/>
                </a:solidFill>
                <a:latin typeface="Times New Roman"/>
              </a:rPr>
            </a:br>
            <a:r>
              <a:rPr lang="en-CA" sz="2000" smtClean="0">
                <a:solidFill>
                  <a:srgbClr val="000000"/>
                </a:solidFill>
                <a:latin typeface="Arial"/>
                <a:cs typeface="Arial"/>
              </a:rPr>
              <a:t>	whose selector matches the value of the expression.</a:t>
            </a:r>
          </a:p>
          <a:p>
            <a:pPr>
              <a:lnSpc>
                <a:spcPts val="23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08100" y="3251200"/>
            <a:ext cx="8775700" cy="952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50"/>
              </a:lnSpc>
              <a:tabLst>
                <a:tab pos="292100" algn="l"/>
                <a:tab pos="292100" algn="l"/>
              </a:tabLst>
            </a:pPr>
            <a:r>
              <a:rPr lang="en-CA" sz="150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000" smtClean="0">
                <a:solidFill>
                  <a:srgbClr val="000000"/>
                </a:solidFill>
                <a:latin typeface="Arial"/>
                <a:cs typeface="Arial"/>
              </a:rPr>
              <a:t>  The program executes the statements in order from that point on</a:t>
            </a:r>
            <a:r>
              <a:rPr lang="en-CA" sz="20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0" smtClean="0">
                <a:solidFill>
                  <a:srgbClr val="000000"/>
                </a:solidFill>
                <a:latin typeface="Times New Roman"/>
              </a:rPr>
            </a:br>
            <a:r>
              <a:rPr lang="en-CA" sz="2000" smtClean="0">
                <a:solidFill>
                  <a:srgbClr val="000000"/>
                </a:solidFill>
                <a:latin typeface="Arial"/>
                <a:cs typeface="Arial"/>
              </a:rPr>
              <a:t>	until a break statement is encountered, skipping then to the first</a:t>
            </a:r>
            <a:r>
              <a:rPr lang="en-CA" sz="20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0" smtClean="0">
                <a:solidFill>
                  <a:srgbClr val="000000"/>
                </a:solidFill>
                <a:latin typeface="Times New Roman"/>
              </a:rPr>
            </a:br>
            <a:r>
              <a:rPr lang="en-CA" sz="2000" smtClean="0">
                <a:solidFill>
                  <a:srgbClr val="000000"/>
                </a:solidFill>
                <a:latin typeface="Arial"/>
                <a:cs typeface="Arial"/>
              </a:rPr>
              <a:t>	statement after the end of the switch structure.</a:t>
            </a:r>
          </a:p>
          <a:p>
            <a:pPr>
              <a:lnSpc>
                <a:spcPts val="225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08100" y="4241800"/>
            <a:ext cx="8775700" cy="673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292100" algn="l"/>
              </a:tabLst>
            </a:pPr>
            <a:r>
              <a:rPr lang="en-CA" sz="150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000" smtClean="0">
                <a:solidFill>
                  <a:srgbClr val="000000"/>
                </a:solidFill>
                <a:latin typeface="Arial"/>
                <a:cs typeface="Arial"/>
              </a:rPr>
              <a:t>  If none of the cases are satisfied, the default block is executed. Take</a:t>
            </a:r>
            <a:r>
              <a:rPr lang="en-CA" sz="20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0" smtClean="0">
                <a:solidFill>
                  <a:srgbClr val="000000"/>
                </a:solidFill>
                <a:latin typeface="Times New Roman"/>
              </a:rPr>
            </a:br>
            <a:r>
              <a:rPr lang="en-CA" sz="2000" smtClean="0">
                <a:solidFill>
                  <a:srgbClr val="000000"/>
                </a:solidFill>
                <a:latin typeface="Arial"/>
                <a:cs typeface="Arial"/>
              </a:rPr>
              <a:t>	note however, that  the default part is optional.</a:t>
            </a:r>
          </a:p>
          <a:p>
            <a:pPr>
              <a:lnSpc>
                <a:spcPts val="23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2552700" y="889000"/>
            <a:ext cx="75311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10" b="1" smtClean="0">
                <a:solidFill>
                  <a:srgbClr val="00007F"/>
                </a:solidFill>
                <a:latin typeface="Arial Bold"/>
                <a:cs typeface="Arial Bold"/>
              </a:rPr>
              <a:t>switch-statement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38200" y="2044700"/>
            <a:ext cx="92456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08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   NOTE:</a:t>
            </a:r>
          </a:p>
          <a:p>
            <a:pPr>
              <a:lnSpc>
                <a:spcPts val="2760"/>
              </a:lnSpc>
            </a:pPr>
            <a:endParaRPr lang="en-CA" sz="225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08100" y="2527300"/>
            <a:ext cx="8775700" cy="673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292100" algn="l"/>
              </a:tabLst>
            </a:pPr>
            <a:r>
              <a:rPr lang="en-CA" sz="150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000" smtClean="0">
                <a:solidFill>
                  <a:srgbClr val="000000"/>
                </a:solidFill>
                <a:latin typeface="Arial"/>
                <a:cs typeface="Arial"/>
              </a:rPr>
              <a:t>  Unlike with the if statement, the multiple statements are executed in</a:t>
            </a:r>
            <a:r>
              <a:rPr lang="en-CA" sz="20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0" smtClean="0">
                <a:solidFill>
                  <a:srgbClr val="000000"/>
                </a:solidFill>
                <a:latin typeface="Times New Roman"/>
              </a:rPr>
            </a:br>
            <a:r>
              <a:rPr lang="en-CA" sz="2000" smtClean="0">
                <a:solidFill>
                  <a:srgbClr val="000000"/>
                </a:solidFill>
                <a:latin typeface="Arial"/>
                <a:cs typeface="Arial"/>
              </a:rPr>
              <a:t>	the switch statement without needing the curly braces.</a:t>
            </a:r>
          </a:p>
          <a:p>
            <a:pPr>
              <a:lnSpc>
                <a:spcPts val="23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08100" y="3238500"/>
            <a:ext cx="8775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50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000" smtClean="0">
                <a:solidFill>
                  <a:srgbClr val="000000"/>
                </a:solidFill>
                <a:latin typeface="Arial"/>
                <a:cs typeface="Arial"/>
              </a:rPr>
              <a:t>  When a case in a switch statement has been matched, all the</a:t>
            </a:r>
          </a:p>
          <a:p>
            <a:pPr>
              <a:lnSpc>
                <a:spcPts val="2300"/>
              </a:lnSpc>
            </a:pPr>
            <a:endParaRPr lang="en-CA" sz="1991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00200" y="3530600"/>
            <a:ext cx="8483600" cy="965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50"/>
              </a:lnSpc>
            </a:pPr>
            <a:r>
              <a:rPr lang="en-CA" sz="2000" smtClean="0">
                <a:solidFill>
                  <a:srgbClr val="000000"/>
                </a:solidFill>
                <a:latin typeface="Arial"/>
                <a:cs typeface="Arial"/>
              </a:rPr>
              <a:t>statements associated with that case are executed. Not only that,</a:t>
            </a:r>
            <a:r>
              <a:rPr lang="en-CA" sz="20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0" smtClean="0">
                <a:solidFill>
                  <a:srgbClr val="000000"/>
                </a:solidFill>
                <a:latin typeface="Times New Roman"/>
              </a:rPr>
            </a:br>
            <a:r>
              <a:rPr lang="en-CA" sz="2000" smtClean="0">
                <a:solidFill>
                  <a:srgbClr val="000000"/>
                </a:solidFill>
                <a:latin typeface="Arial"/>
                <a:cs typeface="Arial"/>
              </a:rPr>
              <a:t>the statements associated with the succeeding cases are also</a:t>
            </a:r>
            <a:r>
              <a:rPr lang="en-CA" sz="20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0" smtClean="0">
                <a:solidFill>
                  <a:srgbClr val="000000"/>
                </a:solidFill>
                <a:latin typeface="Times New Roman"/>
              </a:rPr>
            </a:br>
            <a:r>
              <a:rPr lang="en-CA" sz="2000" smtClean="0">
                <a:solidFill>
                  <a:srgbClr val="000000"/>
                </a:solidFill>
                <a:latin typeface="Arial"/>
                <a:cs typeface="Arial"/>
              </a:rPr>
              <a:t>executed.</a:t>
            </a:r>
          </a:p>
          <a:p>
            <a:pPr>
              <a:lnSpc>
                <a:spcPts val="225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08100" y="4533900"/>
            <a:ext cx="8775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50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000" smtClean="0">
                <a:solidFill>
                  <a:srgbClr val="000000"/>
                </a:solidFill>
                <a:latin typeface="Arial"/>
                <a:cs typeface="Arial"/>
              </a:rPr>
              <a:t>  To prevent the program from executing statements in the</a:t>
            </a:r>
          </a:p>
          <a:p>
            <a:pPr>
              <a:lnSpc>
                <a:spcPts val="2300"/>
              </a:lnSpc>
            </a:pPr>
            <a:endParaRPr lang="en-CA" sz="1991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00200" y="4826000"/>
            <a:ext cx="8483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75"/>
              </a:lnSpc>
            </a:pPr>
            <a:r>
              <a:rPr lang="en-CA" sz="2000" smtClean="0">
                <a:solidFill>
                  <a:srgbClr val="000000"/>
                </a:solidFill>
                <a:latin typeface="Arial"/>
                <a:cs typeface="Arial"/>
              </a:rPr>
              <a:t>subsequent cases, we use a break statement as our last statement.</a:t>
            </a:r>
          </a:p>
          <a:p>
            <a:pPr>
              <a:lnSpc>
                <a:spcPts val="2175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3632200" y="660400"/>
            <a:ext cx="64516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10" b="1" smtClean="0">
                <a:solidFill>
                  <a:srgbClr val="00007F"/>
                </a:solidFill>
                <a:latin typeface="Arial Bold"/>
                <a:cs typeface="Arial Bold"/>
              </a:rPr>
              <a:t>Flowchart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60" y="557877"/>
            <a:ext cx="6573167" cy="66112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2"/>
          <p:cNvSpPr txBox="1"/>
          <p:nvPr/>
        </p:nvSpPr>
        <p:spPr>
          <a:xfrm>
            <a:off x="3810000" y="660400"/>
            <a:ext cx="62738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10" b="1" smtClean="0">
                <a:solidFill>
                  <a:srgbClr val="00007F"/>
                </a:solidFill>
                <a:latin typeface="Arial Bold"/>
                <a:cs typeface="Arial Bold"/>
              </a:rPr>
              <a:t>Example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14400" y="1854200"/>
            <a:ext cx="2692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public class Grade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657600" y="1854200"/>
            <a:ext cx="3556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00200" y="2095500"/>
            <a:ext cx="5715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public static void main( String[] args )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00200" y="2336800"/>
            <a:ext cx="469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286000" y="2578100"/>
            <a:ext cx="2286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int grade = 92;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286000" y="2819400"/>
            <a:ext cx="2146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switch(grade){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743200" y="3060700"/>
            <a:ext cx="1460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case 100: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098800" y="3302000"/>
            <a:ext cx="50292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System.out.println( "Excellent!" );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238500" y="3543300"/>
            <a:ext cx="10541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break;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2552700" y="3797300"/>
            <a:ext cx="13335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case 90: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3098800" y="4038600"/>
            <a:ext cx="4749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System.out.println("Good job!" );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3098800" y="4279900"/>
            <a:ext cx="1041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break;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743200" y="4521200"/>
            <a:ext cx="1320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case 80: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3098800" y="47625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System.out.println("Study harder!" );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3098800" y="5003800"/>
            <a:ext cx="1041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break;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2743200" y="5245100"/>
            <a:ext cx="1320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default: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3098800" y="5486400"/>
            <a:ext cx="5956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System.out.println("Sorry, you failed.");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2286000" y="5727700"/>
            <a:ext cx="469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1727200" y="5981700"/>
            <a:ext cx="469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914400" y="6223000"/>
            <a:ext cx="469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/>
        </p:nvSpPr>
        <p:spPr>
          <a:xfrm>
            <a:off x="2349500" y="889000"/>
            <a:ext cx="77343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10" b="1" smtClean="0">
                <a:solidFill>
                  <a:srgbClr val="00007F"/>
                </a:solidFill>
                <a:latin typeface="Arial Bold"/>
                <a:cs typeface="Arial Bold"/>
              </a:rPr>
              <a:t>Coding Guidelines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38200" y="2044700"/>
            <a:ext cx="92456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1. Deciding whether to use an if statement or a switch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68400" y="2400300"/>
            <a:ext cx="89154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statement is a judgment call. You can decide which to use,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based on readability and other factors.</a:t>
            </a:r>
          </a:p>
          <a:p>
            <a:pPr>
              <a:lnSpc>
                <a:spcPts val="27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38200" y="3200400"/>
            <a:ext cx="92456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2. An if statement can be used to make decisions based on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68400" y="3556000"/>
            <a:ext cx="8915400" cy="148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5"/>
              </a:lnSpc>
            </a:pP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ranges of values or conditions, whereas a switch statement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can make decisions based only on a single integer or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character value. Also, the value provided to each case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statement must be unique.</a:t>
            </a:r>
          </a:p>
          <a:p>
            <a:pPr>
              <a:lnSpc>
                <a:spcPts val="2665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774700" y="889000"/>
            <a:ext cx="93091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10" b="1" smtClean="0">
                <a:solidFill>
                  <a:srgbClr val="00007F"/>
                </a:solidFill>
                <a:latin typeface="Arial Bold"/>
                <a:cs typeface="Arial Bold"/>
              </a:rPr>
              <a:t>Repetition Control Structures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38200" y="2044700"/>
            <a:ext cx="92456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08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   Repetition control structures</a:t>
            </a:r>
          </a:p>
          <a:p>
            <a:pPr>
              <a:lnSpc>
                <a:spcPts val="2760"/>
              </a:lnSpc>
            </a:pPr>
            <a:endParaRPr lang="en-CA" sz="236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08100" y="2527300"/>
            <a:ext cx="8775700" cy="673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292100" algn="l"/>
              </a:tabLst>
            </a:pPr>
            <a:r>
              <a:rPr lang="en-CA" sz="150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000" smtClean="0">
                <a:solidFill>
                  <a:srgbClr val="000000"/>
                </a:solidFill>
                <a:latin typeface="Arial"/>
                <a:cs typeface="Arial"/>
              </a:rPr>
              <a:t>  are Java statements that allows us to execute specific blocks of</a:t>
            </a:r>
            <a:r>
              <a:rPr lang="en-CA" sz="20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0" smtClean="0">
                <a:solidFill>
                  <a:srgbClr val="000000"/>
                </a:solidFill>
                <a:latin typeface="Times New Roman"/>
              </a:rPr>
            </a:br>
            <a:r>
              <a:rPr lang="en-CA" sz="2000" smtClean="0">
                <a:solidFill>
                  <a:srgbClr val="000000"/>
                </a:solidFill>
                <a:latin typeface="Arial"/>
                <a:cs typeface="Arial"/>
              </a:rPr>
              <a:t>	code a number of times.</a:t>
            </a:r>
          </a:p>
          <a:p>
            <a:pPr>
              <a:lnSpc>
                <a:spcPts val="23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38200" y="3517900"/>
            <a:ext cx="92456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08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   Types:</a:t>
            </a:r>
          </a:p>
          <a:p>
            <a:pPr>
              <a:lnSpc>
                <a:spcPts val="2760"/>
              </a:lnSpc>
            </a:pPr>
            <a:endParaRPr lang="en-CA" sz="2268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08100" y="4000500"/>
            <a:ext cx="8775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50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000" smtClean="0">
                <a:solidFill>
                  <a:srgbClr val="000000"/>
                </a:solidFill>
                <a:latin typeface="Arial"/>
                <a:cs typeface="Arial"/>
              </a:rPr>
              <a:t>  while-loop</a:t>
            </a:r>
          </a:p>
          <a:p>
            <a:pPr>
              <a:lnSpc>
                <a:spcPts val="2300"/>
              </a:lnSpc>
            </a:pPr>
            <a:endParaRPr lang="en-CA" sz="1961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08100" y="4432300"/>
            <a:ext cx="8775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50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000" smtClean="0">
                <a:solidFill>
                  <a:srgbClr val="000000"/>
                </a:solidFill>
                <a:latin typeface="Arial"/>
                <a:cs typeface="Arial"/>
              </a:rPr>
              <a:t>  do-while loop</a:t>
            </a:r>
          </a:p>
          <a:p>
            <a:pPr>
              <a:lnSpc>
                <a:spcPts val="2300"/>
              </a:lnSpc>
            </a:pPr>
            <a:endParaRPr lang="en-CA" sz="1968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08100" y="4864100"/>
            <a:ext cx="8775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50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000" smtClean="0">
                <a:solidFill>
                  <a:srgbClr val="000000"/>
                </a:solidFill>
                <a:latin typeface="Arial"/>
                <a:cs typeface="Arial"/>
              </a:rPr>
              <a:t>  for-loop</a:t>
            </a:r>
          </a:p>
          <a:p>
            <a:pPr>
              <a:lnSpc>
                <a:spcPts val="2300"/>
              </a:lnSpc>
            </a:pPr>
            <a:endParaRPr lang="en-CA" sz="1954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/>
          <p:nvPr/>
        </p:nvSpPr>
        <p:spPr>
          <a:xfrm>
            <a:off x="3530600" y="889000"/>
            <a:ext cx="65532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10" b="1" smtClean="0">
                <a:solidFill>
                  <a:srgbClr val="00007F"/>
                </a:solidFill>
                <a:latin typeface="Arial Bold"/>
                <a:cs typeface="Arial Bold"/>
              </a:rPr>
              <a:t>while-loop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38200" y="2044700"/>
            <a:ext cx="92456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08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   while loop</a:t>
            </a:r>
          </a:p>
          <a:p>
            <a:pPr>
              <a:lnSpc>
                <a:spcPts val="2760"/>
              </a:lnSpc>
            </a:pPr>
            <a:endParaRPr lang="en-CA" sz="230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08100" y="2527300"/>
            <a:ext cx="8775700" cy="673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292100" algn="l"/>
              </a:tabLst>
            </a:pPr>
            <a:r>
              <a:rPr lang="en-CA" sz="150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000" smtClean="0">
                <a:solidFill>
                  <a:srgbClr val="000000"/>
                </a:solidFill>
                <a:latin typeface="Arial"/>
                <a:cs typeface="Arial"/>
              </a:rPr>
              <a:t>  is a statement or block of statements that is repeated as long as</a:t>
            </a:r>
            <a:r>
              <a:rPr lang="en-CA" sz="20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0" smtClean="0">
                <a:solidFill>
                  <a:srgbClr val="000000"/>
                </a:solidFill>
                <a:latin typeface="Times New Roman"/>
              </a:rPr>
            </a:br>
            <a:r>
              <a:rPr lang="en-CA" sz="2000" smtClean="0">
                <a:solidFill>
                  <a:srgbClr val="000000"/>
                </a:solidFill>
                <a:latin typeface="Arial"/>
                <a:cs typeface="Arial"/>
              </a:rPr>
              <a:t>	some condition is satisfied.</a:t>
            </a:r>
          </a:p>
          <a:p>
            <a:pPr>
              <a:lnSpc>
                <a:spcPts val="23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38200" y="3517900"/>
            <a:ext cx="92456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08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   while loop has the form:</a:t>
            </a:r>
          </a:p>
          <a:p>
            <a:pPr>
              <a:lnSpc>
                <a:spcPts val="2760"/>
              </a:lnSpc>
            </a:pPr>
            <a:endParaRPr lang="en-CA" sz="235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25600" y="3924300"/>
            <a:ext cx="8458200" cy="66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457200" algn="l"/>
              </a:tabLst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while( boolean_expression ){</a:t>
            </a:r>
            <a:r>
              <a:rPr lang="en-CA" sz="20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0" smtClean="0">
                <a:solidFill>
                  <a:srgbClr val="000000"/>
                </a:solidFill>
                <a:latin typeface="Times New Roman"/>
              </a:rPr>
            </a:b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	statement1;</a:t>
            </a:r>
          </a:p>
          <a:p>
            <a:pPr>
              <a:lnSpc>
                <a:spcPts val="22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082800" y="4483100"/>
            <a:ext cx="8001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statement2;</a:t>
            </a:r>
          </a:p>
          <a:p>
            <a:pPr>
              <a:lnSpc>
                <a:spcPts val="2075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25600" y="5003800"/>
            <a:ext cx="8458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3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08100" y="5791200"/>
            <a:ext cx="8775700" cy="673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292100" algn="l"/>
              </a:tabLst>
            </a:pPr>
            <a:r>
              <a:rPr lang="en-CA" sz="150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000" smtClean="0">
                <a:solidFill>
                  <a:srgbClr val="000000"/>
                </a:solidFill>
                <a:latin typeface="Arial"/>
                <a:cs typeface="Arial"/>
              </a:rPr>
              <a:t>  The statements inside the while loop are executed as long as the</a:t>
            </a:r>
            <a:r>
              <a:rPr lang="en-CA" sz="20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0" smtClean="0">
                <a:solidFill>
                  <a:srgbClr val="000000"/>
                </a:solidFill>
                <a:latin typeface="Times New Roman"/>
              </a:rPr>
            </a:br>
            <a:r>
              <a:rPr lang="en-CA" sz="2000" smtClean="0">
                <a:solidFill>
                  <a:srgbClr val="000000"/>
                </a:solidFill>
                <a:latin typeface="Arial"/>
                <a:cs typeface="Arial"/>
              </a:rPr>
              <a:t>	boolean_expression evaluates to true.</a:t>
            </a:r>
          </a:p>
          <a:p>
            <a:pPr>
              <a:lnSpc>
                <a:spcPts val="22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/>
          <p:nvPr/>
        </p:nvSpPr>
        <p:spPr>
          <a:xfrm>
            <a:off x="2324100" y="901700"/>
            <a:ext cx="77597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10" b="1" dirty="0" smtClean="0">
                <a:solidFill>
                  <a:srgbClr val="00007F"/>
                </a:solidFill>
                <a:latin typeface="Arial Bold"/>
                <a:cs typeface="Arial Bold"/>
              </a:rPr>
              <a:t>Control Structures</a:t>
            </a:r>
          </a:p>
          <a:p>
            <a:pPr>
              <a:lnSpc>
                <a:spcPts val="5520"/>
              </a:lnSpc>
            </a:pPr>
            <a:endParaRPr lang="en-CA" sz="48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38200" y="2044700"/>
            <a:ext cx="8452172" cy="71814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dirty="0" smtClean="0">
                <a:solidFill>
                  <a:srgbClr val="000000"/>
                </a:solidFill>
                <a:latin typeface="Arial"/>
                <a:cs typeface="Arial"/>
              </a:rPr>
              <a:t>Control structures</a:t>
            </a:r>
          </a:p>
          <a:p>
            <a:pPr>
              <a:lnSpc>
                <a:spcPts val="2760"/>
              </a:lnSpc>
            </a:pPr>
            <a:endParaRPr lang="en-CA" sz="234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08100" y="2527300"/>
            <a:ext cx="8775700" cy="673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292100" algn="l"/>
              </a:tabLst>
            </a:pPr>
            <a:r>
              <a:rPr lang="en-CA" sz="1500" dirty="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000" dirty="0" smtClean="0">
                <a:solidFill>
                  <a:srgbClr val="000000"/>
                </a:solidFill>
                <a:latin typeface="Arial"/>
                <a:cs typeface="Arial"/>
              </a:rPr>
              <a:t>  allows us to change the ordering of how the statements in our</a:t>
            </a:r>
            <a:r>
              <a:rPr lang="en-CA" sz="20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000" dirty="0" smtClean="0">
                <a:solidFill>
                  <a:srgbClr val="000000"/>
                </a:solidFill>
                <a:latin typeface="Arial"/>
                <a:cs typeface="Arial"/>
              </a:rPr>
              <a:t>	programs are executed</a:t>
            </a:r>
          </a:p>
          <a:p>
            <a:pPr>
              <a:lnSpc>
                <a:spcPts val="2300"/>
              </a:lnSpc>
            </a:pPr>
            <a:endParaRPr lang="en-CA" sz="20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38200" y="3517900"/>
            <a:ext cx="92456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080" dirty="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2400" dirty="0" smtClean="0">
                <a:solidFill>
                  <a:srgbClr val="000000"/>
                </a:solidFill>
                <a:latin typeface="Arial"/>
                <a:cs typeface="Arial"/>
              </a:rPr>
              <a:t>   Two types of Control Structures</a:t>
            </a:r>
          </a:p>
          <a:p>
            <a:pPr>
              <a:lnSpc>
                <a:spcPts val="2760"/>
              </a:lnSpc>
            </a:pPr>
            <a:endParaRPr lang="en-CA" sz="2362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08100" y="4000500"/>
            <a:ext cx="8775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500" dirty="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000" dirty="0" smtClean="0">
                <a:solidFill>
                  <a:srgbClr val="000000"/>
                </a:solidFill>
                <a:latin typeface="Arial"/>
                <a:cs typeface="Arial"/>
              </a:rPr>
              <a:t>  decision control structures</a:t>
            </a:r>
          </a:p>
          <a:p>
            <a:pPr>
              <a:lnSpc>
                <a:spcPts val="2300"/>
              </a:lnSpc>
            </a:pPr>
            <a:endParaRPr lang="en-CA" sz="1983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816100" y="4432300"/>
            <a:ext cx="8267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719" dirty="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1600" dirty="0" smtClean="0">
                <a:solidFill>
                  <a:srgbClr val="000000"/>
                </a:solidFill>
                <a:latin typeface="Arial"/>
                <a:cs typeface="Arial"/>
              </a:rPr>
              <a:t>   allows us to select specific sections of code to be executed</a:t>
            </a:r>
          </a:p>
          <a:p>
            <a:pPr>
              <a:lnSpc>
                <a:spcPts val="1840"/>
              </a:lnSpc>
            </a:pPr>
            <a:endParaRPr lang="en-CA" sz="1586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08100" y="4762500"/>
            <a:ext cx="8775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500" dirty="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000" dirty="0" smtClean="0">
                <a:solidFill>
                  <a:srgbClr val="000000"/>
                </a:solidFill>
                <a:latin typeface="Arial"/>
                <a:cs typeface="Arial"/>
              </a:rPr>
              <a:t>  repetition control structures</a:t>
            </a:r>
          </a:p>
          <a:p>
            <a:pPr>
              <a:lnSpc>
                <a:spcPts val="2300"/>
              </a:lnSpc>
            </a:pPr>
            <a:endParaRPr lang="en-CA" sz="1984" dirty="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816100" y="5194300"/>
            <a:ext cx="8267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719" dirty="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1600" dirty="0" smtClean="0">
                <a:solidFill>
                  <a:srgbClr val="000000"/>
                </a:solidFill>
                <a:latin typeface="Arial"/>
                <a:cs typeface="Arial"/>
              </a:rPr>
              <a:t>   allows us to execute specific sections of the code a number of times</a:t>
            </a:r>
          </a:p>
          <a:p>
            <a:pPr>
              <a:lnSpc>
                <a:spcPts val="1840"/>
              </a:lnSpc>
            </a:pPr>
            <a:endParaRPr lang="en-CA" sz="1587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3632200" y="660400"/>
            <a:ext cx="64516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10" b="1" smtClean="0">
                <a:solidFill>
                  <a:srgbClr val="00007F"/>
                </a:solidFill>
                <a:latin typeface="Arial Bold"/>
                <a:cs typeface="Arial Bold"/>
              </a:rPr>
              <a:t>Flowchart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581" y="1973010"/>
            <a:ext cx="3486637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3530600" y="889000"/>
            <a:ext cx="65532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10" b="1" smtClean="0">
                <a:solidFill>
                  <a:srgbClr val="00007F"/>
                </a:solidFill>
                <a:latin typeface="Arial Bold"/>
                <a:cs typeface="Arial Bold"/>
              </a:rPr>
              <a:t>Example 1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74800" y="2298700"/>
            <a:ext cx="8509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int x = 0;</a:t>
            </a:r>
          </a:p>
          <a:p>
            <a:pPr>
              <a:lnSpc>
                <a:spcPts val="23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574800" y="2832100"/>
            <a:ext cx="19431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while (x&lt;10)</a:t>
            </a:r>
          </a:p>
          <a:p>
            <a:pPr>
              <a:lnSpc>
                <a:spcPts val="2300"/>
              </a:lnSpc>
            </a:pPr>
            <a:endParaRPr lang="en-CA" sz="20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708400" y="2832100"/>
            <a:ext cx="2794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>
              <a:lnSpc>
                <a:spcPts val="2300"/>
              </a:lnSpc>
            </a:pPr>
            <a:endParaRPr lang="en-CA" sz="20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032000" y="3111500"/>
            <a:ext cx="34798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5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System.out.println(x);</a:t>
            </a:r>
          </a:p>
          <a:p>
            <a:pPr>
              <a:lnSpc>
                <a:spcPts val="2115"/>
              </a:lnSpc>
            </a:pPr>
            <a:endParaRPr lang="en-CA" sz="20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032000" y="3378200"/>
            <a:ext cx="800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55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x++;</a:t>
            </a:r>
          </a:p>
          <a:p>
            <a:pPr>
              <a:lnSpc>
                <a:spcPts val="2155"/>
              </a:lnSpc>
            </a:pPr>
            <a:endParaRPr lang="en-CA" sz="20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74800" y="3657600"/>
            <a:ext cx="342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45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145"/>
              </a:lnSpc>
            </a:pPr>
            <a:endParaRPr lang="en-CA" sz="20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3530600" y="889000"/>
            <a:ext cx="65532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10" b="1" smtClean="0">
                <a:solidFill>
                  <a:srgbClr val="00007F"/>
                </a:solidFill>
                <a:latin typeface="Arial Bold"/>
                <a:cs typeface="Arial Bold"/>
              </a:rPr>
              <a:t>Example 2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09700" y="2476500"/>
            <a:ext cx="8674100" cy="66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//infinite loop</a:t>
            </a:r>
            <a:r>
              <a:rPr lang="en-CA" sz="20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0" smtClean="0">
                <a:solidFill>
                  <a:srgbClr val="000000"/>
                </a:solidFill>
                <a:latin typeface="Times New Roman"/>
              </a:rPr>
            </a:b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while(true)</a:t>
            </a:r>
          </a:p>
          <a:p>
            <a:pPr>
              <a:lnSpc>
                <a:spcPts val="22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866900" y="3035300"/>
            <a:ext cx="8216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System.out.println(“hello”);</a:t>
            </a:r>
          </a:p>
          <a:p>
            <a:pPr>
              <a:lnSpc>
                <a:spcPts val="2075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/>
          <p:cNvSpPr txBox="1"/>
          <p:nvPr/>
        </p:nvSpPr>
        <p:spPr>
          <a:xfrm>
            <a:off x="3530600" y="889000"/>
            <a:ext cx="65532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10" b="1" dirty="0" smtClean="0">
                <a:solidFill>
                  <a:srgbClr val="00007F"/>
                </a:solidFill>
                <a:latin typeface="Arial Bold"/>
                <a:cs typeface="Arial Bold"/>
              </a:rPr>
              <a:t>Example 3</a:t>
            </a:r>
          </a:p>
          <a:p>
            <a:pPr>
              <a:lnSpc>
                <a:spcPts val="5520"/>
              </a:lnSpc>
            </a:pPr>
            <a:endParaRPr lang="en-CA" sz="48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55700" y="2336800"/>
            <a:ext cx="8928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//no loops</a:t>
            </a:r>
          </a:p>
          <a:p>
            <a:pPr>
              <a:lnSpc>
                <a:spcPts val="2300"/>
              </a:lnSpc>
            </a:pPr>
            <a:endParaRPr lang="en-CA" sz="20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55700" y="2628900"/>
            <a:ext cx="89281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// statement is not even executed</a:t>
            </a:r>
            <a:r>
              <a:rPr lang="en-CA" sz="20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while (false)</a:t>
            </a:r>
          </a:p>
          <a:p>
            <a:pPr>
              <a:lnSpc>
                <a:spcPts val="2100"/>
              </a:lnSpc>
            </a:pPr>
            <a:endParaRPr lang="en-CA" sz="20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12900" y="3162300"/>
            <a:ext cx="8470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CA" sz="20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System.out.println</a:t>
            </a:r>
            <a:r>
              <a:rPr lang="en-CA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(“hello”);</a:t>
            </a:r>
          </a:p>
          <a:p>
            <a:pPr>
              <a:lnSpc>
                <a:spcPts val="2220"/>
              </a:lnSpc>
            </a:pPr>
            <a:endParaRPr lang="en-CA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2"/>
          <p:cNvSpPr txBox="1"/>
          <p:nvPr/>
        </p:nvSpPr>
        <p:spPr>
          <a:xfrm>
            <a:off x="3060700" y="889000"/>
            <a:ext cx="70231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10" b="1" smtClean="0">
                <a:solidFill>
                  <a:srgbClr val="00007F"/>
                </a:solidFill>
                <a:latin typeface="Arial Bold"/>
                <a:cs typeface="Arial Bold"/>
              </a:rPr>
              <a:t>do-while-loop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38200" y="2044700"/>
            <a:ext cx="92456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08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   do-while loop</a:t>
            </a:r>
          </a:p>
          <a:p>
            <a:pPr>
              <a:lnSpc>
                <a:spcPts val="2760"/>
              </a:lnSpc>
            </a:pPr>
            <a:endParaRPr lang="en-CA" sz="232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08100" y="2527300"/>
            <a:ext cx="8775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50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000" smtClean="0">
                <a:solidFill>
                  <a:srgbClr val="000000"/>
                </a:solidFill>
                <a:latin typeface="Arial"/>
                <a:cs typeface="Arial"/>
              </a:rPr>
              <a:t>  is similar to the while-loop</a:t>
            </a:r>
          </a:p>
          <a:p>
            <a:pPr>
              <a:lnSpc>
                <a:spcPts val="2300"/>
              </a:lnSpc>
            </a:pPr>
            <a:endParaRPr lang="en-CA" sz="198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08100" y="2971800"/>
            <a:ext cx="8775700" cy="673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292100" algn="l"/>
              </a:tabLst>
            </a:pPr>
            <a:r>
              <a:rPr lang="en-CA" sz="150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000" smtClean="0">
                <a:solidFill>
                  <a:srgbClr val="000000"/>
                </a:solidFill>
                <a:latin typeface="Arial"/>
                <a:cs typeface="Arial"/>
              </a:rPr>
              <a:t>  statements inside a do-while loop are executed several times as</a:t>
            </a:r>
            <a:r>
              <a:rPr lang="en-CA" sz="20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0" smtClean="0">
                <a:solidFill>
                  <a:srgbClr val="000000"/>
                </a:solidFill>
                <a:latin typeface="Times New Roman"/>
              </a:rPr>
            </a:br>
            <a:r>
              <a:rPr lang="en-CA" sz="2000" smtClean="0">
                <a:solidFill>
                  <a:srgbClr val="000000"/>
                </a:solidFill>
                <a:latin typeface="Arial"/>
                <a:cs typeface="Arial"/>
              </a:rPr>
              <a:t>	long as the condition is satisfied</a:t>
            </a:r>
          </a:p>
          <a:p>
            <a:pPr>
              <a:lnSpc>
                <a:spcPts val="22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08100" y="3670300"/>
            <a:ext cx="8775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50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000" smtClean="0">
                <a:solidFill>
                  <a:srgbClr val="000000"/>
                </a:solidFill>
                <a:latin typeface="Arial"/>
                <a:cs typeface="Arial"/>
              </a:rPr>
              <a:t>  The main difference between a while and do-while loop:</a:t>
            </a:r>
          </a:p>
          <a:p>
            <a:pPr>
              <a:lnSpc>
                <a:spcPts val="2300"/>
              </a:lnSpc>
            </a:pPr>
            <a:endParaRPr lang="en-CA" sz="1991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816100" y="4102100"/>
            <a:ext cx="8267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719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1600" smtClean="0">
                <a:solidFill>
                  <a:srgbClr val="000000"/>
                </a:solidFill>
                <a:latin typeface="Arial"/>
                <a:cs typeface="Arial"/>
              </a:rPr>
              <a:t>   the statements inside a do-while loop are executed at least once.</a:t>
            </a:r>
          </a:p>
          <a:p>
            <a:pPr>
              <a:lnSpc>
                <a:spcPts val="1840"/>
              </a:lnSpc>
            </a:pPr>
            <a:endParaRPr lang="en-CA" sz="158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38200" y="4660900"/>
            <a:ext cx="92456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080" dirty="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2400" dirty="0" smtClean="0">
                <a:solidFill>
                  <a:srgbClr val="000000"/>
                </a:solidFill>
                <a:latin typeface="Arial"/>
                <a:cs typeface="Arial"/>
              </a:rPr>
              <a:t>   do-while loop has the form:</a:t>
            </a:r>
          </a:p>
          <a:p>
            <a:pPr>
              <a:lnSpc>
                <a:spcPts val="2760"/>
              </a:lnSpc>
            </a:pPr>
            <a:endParaRPr lang="en-CA" sz="2357" dirty="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25600" y="5016500"/>
            <a:ext cx="8458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60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do{</a:t>
            </a:r>
          </a:p>
          <a:p>
            <a:pPr>
              <a:lnSpc>
                <a:spcPts val="196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082800" y="5257800"/>
            <a:ext cx="8001000" cy="66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statement1;</a:t>
            </a:r>
            <a:r>
              <a:rPr lang="en-CA" sz="20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0" smtClean="0">
                <a:solidFill>
                  <a:srgbClr val="000000"/>
                </a:solidFill>
                <a:latin typeface="Times New Roman"/>
              </a:rPr>
            </a:b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statement2;</a:t>
            </a:r>
          </a:p>
          <a:p>
            <a:pPr>
              <a:lnSpc>
                <a:spcPts val="22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625600" y="6057900"/>
            <a:ext cx="8458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}while( boolean_expression );</a:t>
            </a:r>
          </a:p>
          <a:p>
            <a:pPr>
              <a:lnSpc>
                <a:spcPts val="24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3632200" y="660400"/>
            <a:ext cx="64516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10" b="1" smtClean="0">
                <a:solidFill>
                  <a:srgbClr val="00007F"/>
                </a:solidFill>
                <a:latin typeface="Arial Bold"/>
                <a:cs typeface="Arial Bold"/>
              </a:rPr>
              <a:t>Flowchart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977" y="1825352"/>
            <a:ext cx="2657846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4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3530600" y="889000"/>
            <a:ext cx="65532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10" b="1" smtClean="0">
                <a:solidFill>
                  <a:srgbClr val="00007F"/>
                </a:solidFill>
                <a:latin typeface="Arial Bold"/>
                <a:cs typeface="Arial Bold"/>
              </a:rPr>
              <a:t>Example 1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17600" y="2476500"/>
            <a:ext cx="8966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int x = 0;</a:t>
            </a:r>
          </a:p>
          <a:p>
            <a:pPr>
              <a:lnSpc>
                <a:spcPts val="23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17600" y="3009900"/>
            <a:ext cx="495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do</a:t>
            </a:r>
          </a:p>
          <a:p>
            <a:pPr>
              <a:lnSpc>
                <a:spcPts val="2300"/>
              </a:lnSpc>
            </a:pPr>
            <a:endParaRPr lang="en-CA" sz="20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27200" y="3009900"/>
            <a:ext cx="2794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>
              <a:lnSpc>
                <a:spcPts val="2300"/>
              </a:lnSpc>
            </a:pPr>
            <a:endParaRPr lang="en-CA" sz="20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74800" y="3289300"/>
            <a:ext cx="34798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5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System.out.println(x);</a:t>
            </a:r>
          </a:p>
          <a:p>
            <a:pPr>
              <a:lnSpc>
                <a:spcPts val="2115"/>
              </a:lnSpc>
            </a:pPr>
            <a:endParaRPr lang="en-CA" sz="20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574800" y="3556000"/>
            <a:ext cx="736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45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x++;</a:t>
            </a:r>
          </a:p>
          <a:p>
            <a:pPr>
              <a:lnSpc>
                <a:spcPts val="2145"/>
              </a:lnSpc>
            </a:pPr>
            <a:endParaRPr lang="en-CA" sz="20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17600" y="3835400"/>
            <a:ext cx="2324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60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}while (x&lt;10);</a:t>
            </a:r>
          </a:p>
          <a:p>
            <a:pPr>
              <a:lnSpc>
                <a:spcPts val="2160"/>
              </a:lnSpc>
            </a:pPr>
            <a:endParaRPr lang="en-CA" sz="20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3530600" y="889000"/>
            <a:ext cx="65532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10" b="1" smtClean="0">
                <a:solidFill>
                  <a:srgbClr val="00007F"/>
                </a:solidFill>
                <a:latin typeface="Arial Bold"/>
                <a:cs typeface="Arial Bold"/>
              </a:rPr>
              <a:t>Example 2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892300" y="2565400"/>
            <a:ext cx="8191500" cy="66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//infinite loop</a:t>
            </a:r>
            <a:r>
              <a:rPr lang="en-CA" sz="20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0" smtClean="0">
                <a:solidFill>
                  <a:srgbClr val="000000"/>
                </a:solidFill>
                <a:latin typeface="Times New Roman"/>
              </a:rPr>
            </a:b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do{</a:t>
            </a:r>
          </a:p>
          <a:p>
            <a:pPr>
              <a:lnSpc>
                <a:spcPts val="22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892300" y="3111500"/>
            <a:ext cx="8191500" cy="66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457200">
              <a:lnSpc>
                <a:spcPts val="2200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System.out.println(“hello”);</a:t>
            </a:r>
            <a:r>
              <a:rPr lang="en-CA" sz="20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0" smtClean="0">
                <a:solidFill>
                  <a:srgbClr val="000000"/>
                </a:solidFill>
                <a:latin typeface="Times New Roman"/>
              </a:rPr>
            </a:b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} while (true);</a:t>
            </a:r>
          </a:p>
          <a:p>
            <a:pPr>
              <a:lnSpc>
                <a:spcPts val="22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/>
          <p:cNvSpPr txBox="1"/>
          <p:nvPr/>
        </p:nvSpPr>
        <p:spPr>
          <a:xfrm>
            <a:off x="3530600" y="889000"/>
            <a:ext cx="65532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10" b="1" smtClean="0">
                <a:solidFill>
                  <a:srgbClr val="00007F"/>
                </a:solidFill>
                <a:latin typeface="Arial Bold"/>
                <a:cs typeface="Arial Bold"/>
              </a:rPr>
              <a:t>Example 3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73200" y="2400300"/>
            <a:ext cx="8610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//one loop</a:t>
            </a:r>
          </a:p>
          <a:p>
            <a:pPr>
              <a:lnSpc>
                <a:spcPts val="23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73200" y="2692400"/>
            <a:ext cx="86106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// statement is executed once</a:t>
            </a:r>
            <a:r>
              <a:rPr lang="en-CA" sz="20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0" smtClean="0">
                <a:solidFill>
                  <a:srgbClr val="000000"/>
                </a:solidFill>
                <a:latin typeface="Times New Roman"/>
              </a:rPr>
            </a:b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do</a:t>
            </a:r>
          </a:p>
          <a:p>
            <a:pPr>
              <a:lnSpc>
                <a:spcPts val="21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73200" y="3238500"/>
            <a:ext cx="86106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457200">
              <a:lnSpc>
                <a:spcPts val="2100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System.out.println(“hello”);</a:t>
            </a:r>
            <a:r>
              <a:rPr lang="en-CA" sz="20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0" smtClean="0">
                <a:solidFill>
                  <a:srgbClr val="000000"/>
                </a:solidFill>
                <a:latin typeface="Times New Roman"/>
              </a:rPr>
            </a:b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while (false);</a:t>
            </a:r>
          </a:p>
          <a:p>
            <a:pPr>
              <a:lnSpc>
                <a:spcPts val="21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/>
        </p:nvSpPr>
        <p:spPr>
          <a:xfrm>
            <a:off x="2349500" y="889000"/>
            <a:ext cx="77343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10" b="1" smtClean="0">
                <a:solidFill>
                  <a:srgbClr val="00007F"/>
                </a:solidFill>
                <a:latin typeface="Arial Bold"/>
                <a:cs typeface="Arial Bold"/>
              </a:rPr>
              <a:t>Coding Guidelines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38200" y="2057400"/>
            <a:ext cx="9245600" cy="1143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  <a:tabLst>
                <a:tab pos="330200" algn="l"/>
                <a:tab pos="330200" algn="l"/>
              </a:tabLst>
            </a:pP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1. Common programming mistakes when using the do-while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	loop is forgetting to write the semi-colon after the while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	expression.</a:t>
            </a:r>
          </a:p>
          <a:p>
            <a:pPr>
              <a:lnSpc>
                <a:spcPts val="27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68400" y="3086100"/>
            <a:ext cx="8915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70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do{</a:t>
            </a:r>
          </a:p>
          <a:p>
            <a:pPr>
              <a:lnSpc>
                <a:spcPts val="197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20800" y="3581400"/>
            <a:ext cx="8763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}while(boolean_expression)//WRONG-&gt;forgot semicolon;</a:t>
            </a:r>
          </a:p>
          <a:p>
            <a:pPr>
              <a:lnSpc>
                <a:spcPts val="24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38200" y="4508500"/>
            <a:ext cx="92456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  <a:tabLst>
                <a:tab pos="330200" algn="l"/>
              </a:tabLst>
            </a:pP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2. Just like in while loops, make sure that your do-while loops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	will terminate at some point</a:t>
            </a:r>
          </a:p>
          <a:p>
            <a:pPr>
              <a:lnSpc>
                <a:spcPts val="27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990600" y="889000"/>
            <a:ext cx="90932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10" b="1" dirty="0" smtClean="0">
                <a:solidFill>
                  <a:srgbClr val="00007F"/>
                </a:solidFill>
                <a:latin typeface="Arial Bold"/>
                <a:cs typeface="Arial Bold"/>
              </a:rPr>
              <a:t>Decision Control Structures</a:t>
            </a:r>
          </a:p>
          <a:p>
            <a:pPr>
              <a:lnSpc>
                <a:spcPts val="5520"/>
              </a:lnSpc>
            </a:pPr>
            <a:endParaRPr lang="en-CA" sz="48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38200" y="2044700"/>
            <a:ext cx="92456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080" dirty="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2400" dirty="0" smtClean="0">
                <a:solidFill>
                  <a:srgbClr val="000000"/>
                </a:solidFill>
                <a:latin typeface="Arial"/>
                <a:cs typeface="Arial"/>
              </a:rPr>
              <a:t>   Decision control structures</a:t>
            </a:r>
          </a:p>
          <a:p>
            <a:pPr>
              <a:lnSpc>
                <a:spcPts val="2760"/>
              </a:lnSpc>
            </a:pPr>
            <a:endParaRPr lang="en-CA" sz="2357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08100" y="2527300"/>
            <a:ext cx="8775700" cy="673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292100" algn="l"/>
              </a:tabLst>
            </a:pPr>
            <a:r>
              <a:rPr lang="en-CA" sz="1500" dirty="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000" dirty="0" smtClean="0">
                <a:solidFill>
                  <a:srgbClr val="000000"/>
                </a:solidFill>
                <a:latin typeface="Arial"/>
                <a:cs typeface="Arial"/>
              </a:rPr>
              <a:t>  Java statements that allows us to select and execute specific blocks</a:t>
            </a:r>
            <a:r>
              <a:rPr lang="en-CA" sz="20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000" dirty="0" smtClean="0">
                <a:solidFill>
                  <a:srgbClr val="000000"/>
                </a:solidFill>
                <a:latin typeface="Arial"/>
                <a:cs typeface="Arial"/>
              </a:rPr>
              <a:t>	of code while skipping other sections</a:t>
            </a:r>
          </a:p>
          <a:p>
            <a:pPr>
              <a:lnSpc>
                <a:spcPts val="2300"/>
              </a:lnSpc>
            </a:pPr>
            <a:endParaRPr lang="en-CA" sz="20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38200" y="3517900"/>
            <a:ext cx="92456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080" dirty="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2400" dirty="0" smtClean="0">
                <a:solidFill>
                  <a:srgbClr val="000000"/>
                </a:solidFill>
                <a:latin typeface="Arial"/>
                <a:cs typeface="Arial"/>
              </a:rPr>
              <a:t>   Types:</a:t>
            </a:r>
          </a:p>
          <a:p>
            <a:pPr>
              <a:lnSpc>
                <a:spcPts val="2760"/>
              </a:lnSpc>
            </a:pPr>
            <a:endParaRPr lang="en-CA" sz="2268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08100" y="4000500"/>
            <a:ext cx="8775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500" dirty="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000" dirty="0" smtClean="0">
                <a:solidFill>
                  <a:srgbClr val="000000"/>
                </a:solidFill>
                <a:latin typeface="Arial"/>
                <a:cs typeface="Arial"/>
              </a:rPr>
              <a:t>  if-statement</a:t>
            </a:r>
          </a:p>
          <a:p>
            <a:pPr>
              <a:lnSpc>
                <a:spcPts val="2300"/>
              </a:lnSpc>
            </a:pPr>
            <a:endParaRPr lang="en-CA" sz="1966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08100" y="4432300"/>
            <a:ext cx="8775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500" dirty="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000" dirty="0" smtClean="0">
                <a:solidFill>
                  <a:srgbClr val="000000"/>
                </a:solidFill>
                <a:latin typeface="Arial"/>
                <a:cs typeface="Arial"/>
              </a:rPr>
              <a:t>  if-else-statement</a:t>
            </a:r>
          </a:p>
          <a:p>
            <a:pPr>
              <a:lnSpc>
                <a:spcPts val="2300"/>
              </a:lnSpc>
            </a:pPr>
            <a:endParaRPr lang="en-CA" sz="1975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08100" y="4864100"/>
            <a:ext cx="8775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500" dirty="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000" dirty="0" smtClean="0">
                <a:solidFill>
                  <a:srgbClr val="000000"/>
                </a:solidFill>
                <a:latin typeface="Arial"/>
                <a:cs typeface="Arial"/>
              </a:rPr>
              <a:t>  If-else if-statement</a:t>
            </a:r>
          </a:p>
          <a:p>
            <a:pPr>
              <a:lnSpc>
                <a:spcPts val="2300"/>
              </a:lnSpc>
            </a:pPr>
            <a:endParaRPr lang="en-CA" sz="1978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2"/>
          <p:cNvSpPr txBox="1"/>
          <p:nvPr/>
        </p:nvSpPr>
        <p:spPr>
          <a:xfrm>
            <a:off x="3886200" y="889000"/>
            <a:ext cx="61976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10" b="1" smtClean="0">
                <a:solidFill>
                  <a:srgbClr val="00007F"/>
                </a:solidFill>
                <a:latin typeface="Arial Bold"/>
                <a:cs typeface="Arial Bold"/>
              </a:rPr>
              <a:t>for-loop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38200" y="2044700"/>
            <a:ext cx="92456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08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   for loop</a:t>
            </a:r>
          </a:p>
          <a:p>
            <a:pPr>
              <a:lnSpc>
                <a:spcPts val="2760"/>
              </a:lnSpc>
            </a:pPr>
            <a:endParaRPr lang="en-CA" sz="229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08100" y="2527300"/>
            <a:ext cx="8775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50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000" smtClean="0">
                <a:solidFill>
                  <a:srgbClr val="000000"/>
                </a:solidFill>
                <a:latin typeface="Arial"/>
                <a:cs typeface="Arial"/>
              </a:rPr>
              <a:t>  allows execution of the same code a number of times.</a:t>
            </a:r>
          </a:p>
          <a:p>
            <a:pPr>
              <a:lnSpc>
                <a:spcPts val="2300"/>
              </a:lnSpc>
            </a:pPr>
            <a:endParaRPr lang="en-CA" sz="199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38200" y="3238500"/>
            <a:ext cx="92456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08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   for loop has the form:</a:t>
            </a:r>
          </a:p>
          <a:p>
            <a:pPr>
              <a:lnSpc>
                <a:spcPts val="2760"/>
              </a:lnSpc>
            </a:pPr>
            <a:endParaRPr lang="en-CA" sz="2349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68400" y="3581400"/>
            <a:ext cx="89154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for(</a:t>
            </a:r>
            <a:r>
              <a:rPr lang="en-CA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InitializationExpression;LoopCondition;StepExpression</a:t>
            </a:r>
            <a:r>
              <a:rPr lang="en-CA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CA" sz="18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>
              <a:lnSpc>
                <a:spcPts val="1900"/>
              </a:lnSpc>
            </a:pPr>
            <a:endParaRPr lang="en-CA" sz="1800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25600" y="4051300"/>
            <a:ext cx="84582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statement1;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statement2;</a:t>
            </a:r>
          </a:p>
          <a:p>
            <a:pPr>
              <a:lnSpc>
                <a:spcPts val="20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68400" y="4775200"/>
            <a:ext cx="8915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08100" y="5168900"/>
            <a:ext cx="8775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50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000" smtClean="0">
                <a:solidFill>
                  <a:srgbClr val="000000"/>
                </a:solidFill>
                <a:latin typeface="Arial"/>
                <a:cs typeface="Arial"/>
              </a:rPr>
              <a:t>  where,</a:t>
            </a:r>
          </a:p>
          <a:p>
            <a:pPr>
              <a:lnSpc>
                <a:spcPts val="2300"/>
              </a:lnSpc>
            </a:pPr>
            <a:endParaRPr lang="en-CA" sz="194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816100" y="5600700"/>
            <a:ext cx="8267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719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1600" smtClean="0">
                <a:solidFill>
                  <a:srgbClr val="000000"/>
                </a:solidFill>
                <a:latin typeface="Arial"/>
                <a:cs typeface="Arial"/>
              </a:rPr>
              <a:t>   InitializationExpression -initializes the loop variable.</a:t>
            </a:r>
          </a:p>
          <a:p>
            <a:pPr>
              <a:lnSpc>
                <a:spcPts val="1840"/>
              </a:lnSpc>
            </a:pPr>
            <a:endParaRPr lang="en-CA" sz="1585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816100" y="5854700"/>
            <a:ext cx="8267700" cy="698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719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1600" smtClean="0">
                <a:solidFill>
                  <a:srgbClr val="000000"/>
                </a:solidFill>
                <a:latin typeface="Arial"/>
                <a:cs typeface="Arial"/>
              </a:rPr>
              <a:t>   LoopCondition - compares the loop variable to some limit value.</a:t>
            </a:r>
            <a:r>
              <a:rPr lang="en-CA" sz="1581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81" smtClean="0">
                <a:solidFill>
                  <a:srgbClr val="000000"/>
                </a:solidFill>
                <a:latin typeface="Times New Roman"/>
              </a:rPr>
            </a:br>
            <a:r>
              <a:rPr lang="en-CA" sz="719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1600" smtClean="0">
                <a:solidFill>
                  <a:srgbClr val="000000"/>
                </a:solidFill>
                <a:latin typeface="Arial"/>
                <a:cs typeface="Arial"/>
              </a:rPr>
              <a:t>   StepExpression  - updates the loop variable.</a:t>
            </a:r>
          </a:p>
          <a:p>
            <a:pPr>
              <a:lnSpc>
                <a:spcPts val="2600"/>
              </a:lnSpc>
            </a:pPr>
            <a:endParaRPr lang="en-CA" sz="158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3632200" y="660400"/>
            <a:ext cx="64516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10" b="1" smtClean="0">
                <a:solidFill>
                  <a:srgbClr val="00007F"/>
                </a:solidFill>
                <a:latin typeface="Arial Bold"/>
                <a:cs typeface="Arial Bold"/>
              </a:rPr>
              <a:t>Flowchart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76" y="1567687"/>
            <a:ext cx="4029637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59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/>
          <p:nvPr/>
        </p:nvSpPr>
        <p:spPr>
          <a:xfrm>
            <a:off x="3784600" y="889000"/>
            <a:ext cx="62992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10" b="1" smtClean="0">
                <a:solidFill>
                  <a:srgbClr val="00007F"/>
                </a:solidFill>
                <a:latin typeface="Arial Bold"/>
                <a:cs typeface="Arial Bold"/>
              </a:rPr>
              <a:t>Example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336800" y="2082800"/>
            <a:ext cx="7747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int i;</a:t>
            </a:r>
          </a:p>
          <a:p>
            <a:pPr>
              <a:lnSpc>
                <a:spcPts val="23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336800" y="2374900"/>
            <a:ext cx="77470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50"/>
              </a:lnSpc>
              <a:tabLst>
                <a:tab pos="457200" algn="l"/>
              </a:tabLst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for( i = 0; i &lt; 10; i++ ){</a:t>
            </a:r>
            <a:r>
              <a:rPr lang="en-CA" sz="20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0" smtClean="0">
                <a:solidFill>
                  <a:srgbClr val="000000"/>
                </a:solidFill>
                <a:latin typeface="Times New Roman"/>
              </a:rPr>
            </a:b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	System.out.println(i);</a:t>
            </a:r>
            <a:r>
              <a:rPr lang="en-CA" sz="20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0" smtClean="0">
                <a:solidFill>
                  <a:srgbClr val="000000"/>
                </a:solidFill>
                <a:latin typeface="Times New Roman"/>
              </a:rPr>
            </a:b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15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38200" y="3352800"/>
            <a:ext cx="92456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  <a:tabLst>
                <a:tab pos="330200" algn="l"/>
              </a:tabLst>
            </a:pPr>
            <a:r>
              <a:rPr lang="en-CA" sz="108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   The code shown above is equivalent to the following while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	loop.</a:t>
            </a:r>
          </a:p>
          <a:p>
            <a:pPr>
              <a:lnSpc>
                <a:spcPts val="27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171700" y="4051300"/>
            <a:ext cx="7912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int i = 0;</a:t>
            </a:r>
          </a:p>
          <a:p>
            <a:pPr>
              <a:lnSpc>
                <a:spcPts val="23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171700" y="4343400"/>
            <a:ext cx="7912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75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while( i &lt; 10 ){</a:t>
            </a:r>
          </a:p>
          <a:p>
            <a:pPr>
              <a:lnSpc>
                <a:spcPts val="2175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628900" y="4610100"/>
            <a:ext cx="7454900" cy="66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System.out.print(i);</a:t>
            </a:r>
            <a:r>
              <a:rPr lang="en-CA" sz="20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0" smtClean="0">
                <a:solidFill>
                  <a:srgbClr val="000000"/>
                </a:solidFill>
                <a:latin typeface="Times New Roman"/>
              </a:rPr>
            </a:b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i++;</a:t>
            </a:r>
          </a:p>
          <a:p>
            <a:pPr>
              <a:lnSpc>
                <a:spcPts val="22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171700" y="5181600"/>
            <a:ext cx="7912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60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196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1803400" y="889000"/>
            <a:ext cx="82804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10" b="1" smtClean="0">
                <a:solidFill>
                  <a:srgbClr val="00007F"/>
                </a:solidFill>
                <a:latin typeface="Arial Bold"/>
                <a:cs typeface="Arial Bold"/>
              </a:rPr>
              <a:t>Branching Statements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38200" y="2057400"/>
            <a:ext cx="92456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  <a:tabLst>
                <a:tab pos="330200" algn="l"/>
              </a:tabLst>
            </a:pPr>
            <a:r>
              <a:rPr lang="en-CA" sz="108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   Branching statements allows us to redirect the flow of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	program execution.</a:t>
            </a:r>
          </a:p>
          <a:p>
            <a:pPr>
              <a:lnSpc>
                <a:spcPts val="27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38200" y="3200400"/>
            <a:ext cx="5037469" cy="7181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080" dirty="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2400" dirty="0" smtClean="0">
                <a:solidFill>
                  <a:srgbClr val="000000"/>
                </a:solidFill>
                <a:latin typeface="Arial"/>
                <a:cs typeface="Arial"/>
              </a:rPr>
              <a:t>   Java offers branching statements:</a:t>
            </a:r>
          </a:p>
          <a:p>
            <a:pPr>
              <a:lnSpc>
                <a:spcPts val="2760"/>
              </a:lnSpc>
            </a:pPr>
            <a:endParaRPr lang="en-CA" sz="2369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08100" y="3683000"/>
            <a:ext cx="8775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50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000" smtClean="0">
                <a:solidFill>
                  <a:srgbClr val="000000"/>
                </a:solidFill>
                <a:latin typeface="Arial"/>
                <a:cs typeface="Arial"/>
              </a:rPr>
              <a:t>  break</a:t>
            </a:r>
          </a:p>
          <a:p>
            <a:pPr>
              <a:lnSpc>
                <a:spcPts val="2300"/>
              </a:lnSpc>
            </a:pPr>
            <a:endParaRPr lang="en-CA" sz="193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08100" y="4114800"/>
            <a:ext cx="8775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50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000" smtClean="0">
                <a:solidFill>
                  <a:srgbClr val="000000"/>
                </a:solidFill>
                <a:latin typeface="Arial"/>
                <a:cs typeface="Arial"/>
              </a:rPr>
              <a:t>  continue</a:t>
            </a:r>
          </a:p>
          <a:p>
            <a:pPr>
              <a:lnSpc>
                <a:spcPts val="2300"/>
              </a:lnSpc>
            </a:pPr>
            <a:endParaRPr lang="en-CA" sz="1954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/>
          <p:cNvSpPr txBox="1"/>
          <p:nvPr/>
        </p:nvSpPr>
        <p:spPr>
          <a:xfrm>
            <a:off x="1168400" y="889000"/>
            <a:ext cx="6033740" cy="141064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10" b="1" dirty="0">
                <a:solidFill>
                  <a:srgbClr val="00007F"/>
                </a:solidFill>
                <a:latin typeface="Arial Bold"/>
                <a:cs typeface="Arial Bold"/>
              </a:rPr>
              <a:t>B</a:t>
            </a:r>
            <a:r>
              <a:rPr lang="en-CA" sz="4810" b="1" dirty="0" smtClean="0">
                <a:solidFill>
                  <a:srgbClr val="00007F"/>
                </a:solidFill>
                <a:latin typeface="Arial Bold"/>
                <a:cs typeface="Arial Bold"/>
              </a:rPr>
              <a:t>reak statement</a:t>
            </a:r>
          </a:p>
          <a:p>
            <a:pPr>
              <a:lnSpc>
                <a:spcPts val="5520"/>
              </a:lnSpc>
            </a:pPr>
            <a:endParaRPr lang="en-CA" sz="48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08100" y="2527300"/>
            <a:ext cx="8775700" cy="673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292100" algn="l"/>
              </a:tabLst>
            </a:pPr>
            <a:r>
              <a:rPr lang="en-CA" sz="150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000" smtClean="0">
                <a:solidFill>
                  <a:srgbClr val="000000"/>
                </a:solidFill>
                <a:latin typeface="Arial"/>
                <a:cs typeface="Arial"/>
              </a:rPr>
              <a:t>  terminates the enclosing switch statement, and flow of control</a:t>
            </a:r>
            <a:r>
              <a:rPr lang="en-CA" sz="20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0" smtClean="0">
                <a:solidFill>
                  <a:srgbClr val="000000"/>
                </a:solidFill>
                <a:latin typeface="Times New Roman"/>
              </a:rPr>
            </a:br>
            <a:r>
              <a:rPr lang="en-CA" sz="2000" smtClean="0">
                <a:solidFill>
                  <a:srgbClr val="000000"/>
                </a:solidFill>
                <a:latin typeface="Arial"/>
                <a:cs typeface="Arial"/>
              </a:rPr>
              <a:t>	transfers to the statement immediately following the switch.</a:t>
            </a:r>
          </a:p>
          <a:p>
            <a:pPr>
              <a:lnSpc>
                <a:spcPts val="23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08100" y="3238500"/>
            <a:ext cx="8775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50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000" smtClean="0">
                <a:solidFill>
                  <a:srgbClr val="000000"/>
                </a:solidFill>
                <a:latin typeface="Arial"/>
                <a:cs typeface="Arial"/>
              </a:rPr>
              <a:t>  This can also be used to terminate a for, while, or do-while loop</a:t>
            </a:r>
          </a:p>
          <a:p>
            <a:pPr>
              <a:lnSpc>
                <a:spcPts val="2300"/>
              </a:lnSpc>
            </a:pPr>
            <a:endParaRPr lang="en-CA" sz="1992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3784600" y="889000"/>
            <a:ext cx="62992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10" b="1" smtClean="0">
                <a:solidFill>
                  <a:srgbClr val="00007F"/>
                </a:solidFill>
                <a:latin typeface="Arial Bold"/>
                <a:cs typeface="Arial Bold"/>
              </a:rPr>
              <a:t>Example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01540" y="2266082"/>
            <a:ext cx="806489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public class Test{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	public static void main(String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[]){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			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		for(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=0;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&lt;10;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++){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			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			if(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== 5) break;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		}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	}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723900" y="889000"/>
            <a:ext cx="5756384" cy="14106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10" b="1" dirty="0">
                <a:solidFill>
                  <a:srgbClr val="00007F"/>
                </a:solidFill>
                <a:latin typeface="Arial Bold"/>
                <a:cs typeface="Arial Bold"/>
              </a:rPr>
              <a:t>C</a:t>
            </a:r>
            <a:r>
              <a:rPr lang="en-CA" sz="4810" b="1" dirty="0" smtClean="0">
                <a:solidFill>
                  <a:srgbClr val="00007F"/>
                </a:solidFill>
                <a:latin typeface="Arial Bold"/>
                <a:cs typeface="Arial Bold"/>
              </a:rPr>
              <a:t>ontinue statement</a:t>
            </a:r>
          </a:p>
          <a:p>
            <a:pPr>
              <a:lnSpc>
                <a:spcPts val="5520"/>
              </a:lnSpc>
            </a:pPr>
            <a:endParaRPr lang="en-CA" sz="48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08100" y="2540000"/>
            <a:ext cx="8775700" cy="952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50"/>
              </a:lnSpc>
              <a:tabLst>
                <a:tab pos="292100" algn="l"/>
                <a:tab pos="292100" algn="l"/>
              </a:tabLst>
            </a:pPr>
            <a:r>
              <a:rPr lang="en-CA" sz="150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000" smtClean="0">
                <a:solidFill>
                  <a:srgbClr val="000000"/>
                </a:solidFill>
                <a:latin typeface="Arial"/>
                <a:cs typeface="Arial"/>
              </a:rPr>
              <a:t>  skips to the end of the innermost loop's body and evaluates the</a:t>
            </a:r>
            <a:r>
              <a:rPr lang="en-CA" sz="20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0" smtClean="0">
                <a:solidFill>
                  <a:srgbClr val="000000"/>
                </a:solidFill>
                <a:latin typeface="Times New Roman"/>
              </a:rPr>
            </a:br>
            <a:r>
              <a:rPr lang="en-CA" sz="2000" smtClean="0">
                <a:solidFill>
                  <a:srgbClr val="000000"/>
                </a:solidFill>
                <a:latin typeface="Arial"/>
                <a:cs typeface="Arial"/>
              </a:rPr>
              <a:t>	boolean expression that controls the loop, basically skipping the</a:t>
            </a:r>
            <a:r>
              <a:rPr lang="en-CA" sz="20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0" smtClean="0">
                <a:solidFill>
                  <a:srgbClr val="000000"/>
                </a:solidFill>
                <a:latin typeface="Times New Roman"/>
              </a:rPr>
            </a:br>
            <a:r>
              <a:rPr lang="en-CA" sz="2000" smtClean="0">
                <a:solidFill>
                  <a:srgbClr val="000000"/>
                </a:solidFill>
                <a:latin typeface="Arial"/>
                <a:cs typeface="Arial"/>
              </a:rPr>
              <a:t>	remainder of this iteration of the loop.</a:t>
            </a:r>
          </a:p>
          <a:p>
            <a:pPr>
              <a:lnSpc>
                <a:spcPts val="225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2"/>
          <p:cNvSpPr txBox="1"/>
          <p:nvPr/>
        </p:nvSpPr>
        <p:spPr>
          <a:xfrm>
            <a:off x="3784600" y="889000"/>
            <a:ext cx="62992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10" b="1" smtClean="0">
                <a:solidFill>
                  <a:srgbClr val="00007F"/>
                </a:solidFill>
                <a:latin typeface="Arial Bold"/>
                <a:cs typeface="Arial Bold"/>
              </a:rPr>
              <a:t>Example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57524" y="1802384"/>
            <a:ext cx="81369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public class Test{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	public static void main(String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[]){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			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		for(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=0;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&lt;10;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++){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			if(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== 5) continue;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			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		}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	}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2"/>
          <p:cNvSpPr txBox="1"/>
          <p:nvPr/>
        </p:nvSpPr>
        <p:spPr>
          <a:xfrm>
            <a:off x="3644900" y="889000"/>
            <a:ext cx="6438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10" b="1" smtClean="0">
                <a:solidFill>
                  <a:srgbClr val="00007F"/>
                </a:solidFill>
                <a:latin typeface="Arial Bold"/>
                <a:cs typeface="Arial Bold"/>
              </a:rPr>
              <a:t>Summary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38200" y="1739900"/>
            <a:ext cx="92456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08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   Decision Control Structures</a:t>
            </a:r>
          </a:p>
          <a:p>
            <a:pPr>
              <a:lnSpc>
                <a:spcPts val="2760"/>
              </a:lnSpc>
            </a:pPr>
            <a:endParaRPr lang="en-CA" sz="235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08100" y="2222500"/>
            <a:ext cx="8775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50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000" smtClean="0">
                <a:solidFill>
                  <a:srgbClr val="000000"/>
                </a:solidFill>
                <a:latin typeface="Arial"/>
                <a:cs typeface="Arial"/>
              </a:rPr>
              <a:t>  if</a:t>
            </a:r>
          </a:p>
          <a:p>
            <a:pPr>
              <a:lnSpc>
                <a:spcPts val="2300"/>
              </a:lnSpc>
            </a:pPr>
            <a:endParaRPr lang="en-CA" sz="19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08100" y="2641600"/>
            <a:ext cx="8775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50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000" smtClean="0">
                <a:solidFill>
                  <a:srgbClr val="000000"/>
                </a:solidFill>
                <a:latin typeface="Arial"/>
                <a:cs typeface="Arial"/>
              </a:rPr>
              <a:t>  if-else</a:t>
            </a:r>
          </a:p>
          <a:p>
            <a:pPr>
              <a:lnSpc>
                <a:spcPts val="2300"/>
              </a:lnSpc>
            </a:pPr>
            <a:endParaRPr lang="en-CA" sz="195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08100" y="3073400"/>
            <a:ext cx="8775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50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000" smtClean="0">
                <a:solidFill>
                  <a:srgbClr val="000000"/>
                </a:solidFill>
                <a:latin typeface="Arial"/>
                <a:cs typeface="Arial"/>
              </a:rPr>
              <a:t>  if - else if</a:t>
            </a:r>
          </a:p>
          <a:p>
            <a:pPr>
              <a:lnSpc>
                <a:spcPts val="2300"/>
              </a:lnSpc>
            </a:pPr>
            <a:endParaRPr lang="en-CA" sz="196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08100" y="3505200"/>
            <a:ext cx="8775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500" dirty="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000" dirty="0" smtClean="0">
                <a:solidFill>
                  <a:srgbClr val="000000"/>
                </a:solidFill>
                <a:latin typeface="Arial"/>
                <a:cs typeface="Arial"/>
              </a:rPr>
              <a:t>  switch</a:t>
            </a:r>
          </a:p>
          <a:p>
            <a:pPr>
              <a:lnSpc>
                <a:spcPts val="2300"/>
              </a:lnSpc>
            </a:pPr>
            <a:endParaRPr lang="en-CA" sz="1944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38200" y="3924300"/>
            <a:ext cx="92456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080" dirty="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2400" dirty="0" smtClean="0">
                <a:solidFill>
                  <a:srgbClr val="000000"/>
                </a:solidFill>
                <a:latin typeface="Arial"/>
                <a:cs typeface="Arial"/>
              </a:rPr>
              <a:t>   Repetition Control Structures</a:t>
            </a:r>
          </a:p>
          <a:p>
            <a:pPr>
              <a:lnSpc>
                <a:spcPts val="2760"/>
              </a:lnSpc>
            </a:pPr>
            <a:endParaRPr lang="en-CA" sz="2360" dirty="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08100" y="4406900"/>
            <a:ext cx="8775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500" dirty="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000" dirty="0" smtClean="0">
                <a:solidFill>
                  <a:srgbClr val="000000"/>
                </a:solidFill>
                <a:latin typeface="Arial"/>
                <a:cs typeface="Arial"/>
              </a:rPr>
              <a:t>  while</a:t>
            </a:r>
          </a:p>
          <a:p>
            <a:pPr>
              <a:lnSpc>
                <a:spcPts val="2300"/>
              </a:lnSpc>
            </a:pPr>
            <a:endParaRPr lang="en-CA" sz="1937" dirty="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308100" y="4838700"/>
            <a:ext cx="8775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500" dirty="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000" dirty="0" smtClean="0">
                <a:solidFill>
                  <a:srgbClr val="000000"/>
                </a:solidFill>
                <a:latin typeface="Arial"/>
                <a:cs typeface="Arial"/>
              </a:rPr>
              <a:t>  do-while</a:t>
            </a:r>
          </a:p>
          <a:p>
            <a:pPr>
              <a:lnSpc>
                <a:spcPts val="2300"/>
              </a:lnSpc>
            </a:pPr>
            <a:endParaRPr lang="en-CA" sz="1954" dirty="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308100" y="5270500"/>
            <a:ext cx="8775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500" dirty="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000" dirty="0" smtClean="0">
                <a:solidFill>
                  <a:srgbClr val="000000"/>
                </a:solidFill>
                <a:latin typeface="Arial"/>
                <a:cs typeface="Arial"/>
              </a:rPr>
              <a:t>  for</a:t>
            </a:r>
          </a:p>
          <a:p>
            <a:pPr>
              <a:lnSpc>
                <a:spcPts val="2300"/>
              </a:lnSpc>
            </a:pPr>
            <a:endParaRPr lang="en-CA" sz="1916" dirty="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38200" y="5689600"/>
            <a:ext cx="92456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080" dirty="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2400" dirty="0" smtClean="0">
                <a:solidFill>
                  <a:srgbClr val="000000"/>
                </a:solidFill>
                <a:latin typeface="Arial"/>
                <a:cs typeface="Arial"/>
              </a:rPr>
              <a:t>   Branching Statements</a:t>
            </a:r>
          </a:p>
          <a:p>
            <a:pPr>
              <a:lnSpc>
                <a:spcPts val="2760"/>
              </a:lnSpc>
            </a:pPr>
            <a:endParaRPr lang="en-CA" sz="2345" dirty="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308100" y="6172200"/>
            <a:ext cx="8775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500" dirty="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000" dirty="0" smtClean="0">
                <a:solidFill>
                  <a:srgbClr val="000000"/>
                </a:solidFill>
                <a:latin typeface="Arial"/>
                <a:cs typeface="Arial"/>
              </a:rPr>
              <a:t>  break</a:t>
            </a:r>
          </a:p>
          <a:p>
            <a:pPr>
              <a:lnSpc>
                <a:spcPts val="2300"/>
              </a:lnSpc>
            </a:pPr>
            <a:endParaRPr lang="en-CA" sz="1937" dirty="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308100" y="6604000"/>
            <a:ext cx="8775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500" dirty="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000" dirty="0" smtClean="0">
                <a:solidFill>
                  <a:srgbClr val="000000"/>
                </a:solidFill>
                <a:latin typeface="Arial"/>
                <a:cs typeface="Arial"/>
              </a:rPr>
              <a:t>  continue</a:t>
            </a:r>
          </a:p>
          <a:p>
            <a:pPr>
              <a:lnSpc>
                <a:spcPts val="2300"/>
              </a:lnSpc>
            </a:pPr>
            <a:endParaRPr lang="en-CA" sz="1954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2"/>
          <p:cNvSpPr txBox="1"/>
          <p:nvPr/>
        </p:nvSpPr>
        <p:spPr>
          <a:xfrm>
            <a:off x="3314700" y="749300"/>
            <a:ext cx="67691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10" b="1" dirty="0" smtClean="0">
                <a:solidFill>
                  <a:srgbClr val="00007F"/>
                </a:solidFill>
                <a:latin typeface="Arial Bold"/>
                <a:cs typeface="Arial Bold"/>
              </a:rPr>
              <a:t>if-statement</a:t>
            </a:r>
          </a:p>
          <a:p>
            <a:pPr>
              <a:lnSpc>
                <a:spcPts val="5520"/>
              </a:lnSpc>
            </a:pPr>
            <a:endParaRPr lang="en-CA" sz="48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38200" y="1574800"/>
            <a:ext cx="92456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080" dirty="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2400" dirty="0" smtClean="0">
                <a:solidFill>
                  <a:srgbClr val="000000"/>
                </a:solidFill>
                <a:latin typeface="Arial"/>
                <a:cs typeface="Arial"/>
              </a:rPr>
              <a:t>   if-statement</a:t>
            </a:r>
          </a:p>
          <a:p>
            <a:pPr>
              <a:lnSpc>
                <a:spcPts val="2760"/>
              </a:lnSpc>
            </a:pPr>
            <a:endParaRPr lang="en-CA" sz="2317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08100" y="2044700"/>
            <a:ext cx="8775700" cy="673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292100" algn="l"/>
              </a:tabLst>
            </a:pPr>
            <a:r>
              <a:rPr lang="en-CA" sz="1500" dirty="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000" dirty="0" smtClean="0">
                <a:solidFill>
                  <a:srgbClr val="000000"/>
                </a:solidFill>
                <a:latin typeface="Arial"/>
                <a:cs typeface="Arial"/>
              </a:rPr>
              <a:t>  specifies that a statement (or block of code) will be executed if and</a:t>
            </a:r>
            <a:r>
              <a:rPr lang="en-CA" sz="20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000" dirty="0" smtClean="0">
                <a:solidFill>
                  <a:srgbClr val="000000"/>
                </a:solidFill>
                <a:latin typeface="Arial"/>
                <a:cs typeface="Arial"/>
              </a:rPr>
              <a:t>	only if a certain </a:t>
            </a:r>
            <a:r>
              <a:rPr lang="en-CA" sz="2000" dirty="0" err="1" smtClean="0">
                <a:solidFill>
                  <a:srgbClr val="000000"/>
                </a:solidFill>
                <a:latin typeface="Arial"/>
                <a:cs typeface="Arial"/>
              </a:rPr>
              <a:t>boolean</a:t>
            </a:r>
            <a:r>
              <a:rPr lang="en-CA" sz="2000" smtClean="0">
                <a:solidFill>
                  <a:srgbClr val="000000"/>
                </a:solidFill>
                <a:latin typeface="Arial"/>
                <a:cs typeface="Arial"/>
              </a:rPr>
              <a:t> statement is true.</a:t>
            </a:r>
          </a:p>
          <a:p>
            <a:pPr>
              <a:lnSpc>
                <a:spcPts val="23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38200" y="3048000"/>
            <a:ext cx="92456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08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   if-statement has the form:</a:t>
            </a:r>
          </a:p>
          <a:p>
            <a:pPr>
              <a:lnSpc>
                <a:spcPts val="2760"/>
              </a:lnSpc>
            </a:pPr>
            <a:endParaRPr lang="en-CA" sz="235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25600" y="3441700"/>
            <a:ext cx="8458200" cy="66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457200" algn="l"/>
              </a:tabLst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if( boolean_expression )</a:t>
            </a:r>
            <a:r>
              <a:rPr lang="en-CA" sz="20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0" smtClean="0">
                <a:solidFill>
                  <a:srgbClr val="000000"/>
                </a:solidFill>
                <a:latin typeface="Times New Roman"/>
              </a:rPr>
            </a:b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	statement;</a:t>
            </a:r>
          </a:p>
          <a:p>
            <a:pPr>
              <a:lnSpc>
                <a:spcPts val="22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68400" y="4000500"/>
            <a:ext cx="89154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or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25600" y="4406900"/>
            <a:ext cx="84582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457200" algn="l"/>
              </a:tabLst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if( boolean_expression ){</a:t>
            </a:r>
            <a:r>
              <a:rPr lang="en-CA" sz="20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0" smtClean="0">
                <a:solidFill>
                  <a:srgbClr val="000000"/>
                </a:solidFill>
                <a:latin typeface="Times New Roman"/>
              </a:rPr>
            </a:b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	statement1;</a:t>
            </a:r>
          </a:p>
          <a:p>
            <a:pPr>
              <a:lnSpc>
                <a:spcPts val="21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082800" y="4914900"/>
            <a:ext cx="1854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statement2;</a:t>
            </a:r>
          </a:p>
          <a:p>
            <a:pPr>
              <a:lnSpc>
                <a:spcPts val="2200"/>
              </a:lnSpc>
            </a:pPr>
            <a:endParaRPr lang="en-CA" sz="20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625600" y="5194300"/>
            <a:ext cx="342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35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135"/>
              </a:lnSpc>
            </a:pPr>
            <a:endParaRPr lang="en-CA" sz="20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308100" y="5626100"/>
            <a:ext cx="1422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50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000" smtClean="0">
                <a:solidFill>
                  <a:srgbClr val="000000"/>
                </a:solidFill>
                <a:latin typeface="Arial"/>
                <a:cs typeface="Arial"/>
              </a:rPr>
              <a:t>  where,</a:t>
            </a:r>
          </a:p>
          <a:p>
            <a:pPr>
              <a:lnSpc>
                <a:spcPts val="2300"/>
              </a:lnSpc>
            </a:pPr>
            <a:endParaRPr lang="en-CA" sz="20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816100" y="6057900"/>
            <a:ext cx="69215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719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1600" smtClean="0">
                <a:solidFill>
                  <a:srgbClr val="000000"/>
                </a:solidFill>
                <a:latin typeface="Arial"/>
                <a:cs typeface="Arial"/>
              </a:rPr>
              <a:t>   boolean_expression is either a boolean expression or boolean variable.</a:t>
            </a:r>
          </a:p>
          <a:p>
            <a:pPr>
              <a:lnSpc>
                <a:spcPts val="1840"/>
              </a:lnSpc>
            </a:pPr>
            <a:endParaRPr lang="en-CA" sz="160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1790700" y="749300"/>
            <a:ext cx="82931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10" b="1" smtClean="0">
                <a:solidFill>
                  <a:srgbClr val="00007F"/>
                </a:solidFill>
                <a:latin typeface="Arial Bold"/>
                <a:cs typeface="Arial Bold"/>
              </a:rPr>
              <a:t>if-statement Flowchart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692" y="1834034"/>
            <a:ext cx="3172268" cy="47536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3530600" y="889000"/>
            <a:ext cx="65532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10" b="1" smtClean="0">
                <a:solidFill>
                  <a:srgbClr val="00007F"/>
                </a:solidFill>
                <a:latin typeface="Arial Bold"/>
                <a:cs typeface="Arial Bold"/>
              </a:rPr>
              <a:t>Example 1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36600" y="2032000"/>
            <a:ext cx="93472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int grade = 68;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if( grade &gt; 60 )</a:t>
            </a:r>
          </a:p>
          <a:p>
            <a:pPr>
              <a:lnSpc>
                <a:spcPts val="26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93800" y="2692400"/>
            <a:ext cx="88900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System.out.println</a:t>
            </a:r>
            <a:r>
              <a:rPr lang="en-CA" sz="2400" dirty="0" smtClean="0">
                <a:solidFill>
                  <a:srgbClr val="000000"/>
                </a:solidFill>
                <a:latin typeface="Courier New"/>
                <a:cs typeface="Courier New"/>
              </a:rPr>
              <a:t>("Congratulations!");</a:t>
            </a:r>
          </a:p>
          <a:p>
            <a:pPr>
              <a:lnSpc>
                <a:spcPts val="260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/>
        </p:nvSpPr>
        <p:spPr>
          <a:xfrm>
            <a:off x="3530600" y="889000"/>
            <a:ext cx="65532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10" b="1" smtClean="0">
                <a:solidFill>
                  <a:srgbClr val="00007F"/>
                </a:solidFill>
                <a:latin typeface="Arial Bold"/>
                <a:cs typeface="Arial Bold"/>
              </a:rPr>
              <a:t>Example 2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36600" y="2019300"/>
            <a:ext cx="9347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int grade = 68;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36600" y="2374900"/>
            <a:ext cx="9347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65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if( grade &gt; 60 ){</a:t>
            </a:r>
          </a:p>
          <a:p>
            <a:pPr>
              <a:lnSpc>
                <a:spcPts val="2565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68400" y="2717800"/>
            <a:ext cx="8915400" cy="863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System.out.println("Congratulations!");</a:t>
            </a:r>
            <a:r>
              <a:rPr lang="en-CA" sz="20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0" smtClean="0">
                <a:solidFill>
                  <a:srgbClr val="000000"/>
                </a:solidFill>
                <a:latin typeface="Times New Roman"/>
              </a:rPr>
            </a:b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System.out.println("You passed!");</a:t>
            </a:r>
          </a:p>
          <a:p>
            <a:pPr>
              <a:lnSpc>
                <a:spcPts val="33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36600" y="3644900"/>
            <a:ext cx="9347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2349500" y="889000"/>
            <a:ext cx="77343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10" b="1" smtClean="0">
                <a:solidFill>
                  <a:srgbClr val="00007F"/>
                </a:solidFill>
                <a:latin typeface="Arial Bold"/>
                <a:cs typeface="Arial Bold"/>
              </a:rPr>
              <a:t>Coding Guidelines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38200" y="2044700"/>
            <a:ext cx="92456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80"/>
              </a:lnSpc>
            </a:pP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1. The </a:t>
            </a:r>
            <a:r>
              <a:rPr lang="en-CA" sz="2410" b="1" smtClean="0">
                <a:solidFill>
                  <a:srgbClr val="000000"/>
                </a:solidFill>
                <a:latin typeface="Arial Bold"/>
                <a:cs typeface="Arial Bold"/>
              </a:rPr>
              <a:t>boolean_expression</a:t>
            </a: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 part of a statement should</a:t>
            </a:r>
          </a:p>
          <a:p>
            <a:pPr>
              <a:lnSpc>
                <a:spcPts val="288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68400" y="2413000"/>
            <a:ext cx="8915400" cy="1143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evaluate to a boolean value. That means that the execution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of the condition should either result to a value of true or a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false.</a:t>
            </a:r>
          </a:p>
          <a:p>
            <a:pPr>
              <a:lnSpc>
                <a:spcPts val="265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38200" y="3454400"/>
            <a:ext cx="9245600" cy="100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  <a:tabLst>
                <a:tab pos="342900" algn="l"/>
              </a:tabLst>
            </a:pP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2. Indent the statements inside the if-block.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	For example,</a:t>
            </a:r>
          </a:p>
          <a:p>
            <a:pPr>
              <a:lnSpc>
                <a:spcPts val="37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08100" y="4495800"/>
            <a:ext cx="87757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749300" algn="l"/>
              </a:tabLst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if( boolean_expression ){</a:t>
            </a:r>
            <a:r>
              <a:rPr lang="en-CA" sz="20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0" smtClean="0">
                <a:solidFill>
                  <a:srgbClr val="000000"/>
                </a:solidFill>
                <a:latin typeface="Times New Roman"/>
              </a:rPr>
            </a:b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	//statement1;</a:t>
            </a:r>
          </a:p>
          <a:p>
            <a:pPr>
              <a:lnSpc>
                <a:spcPts val="21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057400" y="5029200"/>
            <a:ext cx="8026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//statement2;</a:t>
            </a:r>
          </a:p>
          <a:p>
            <a:pPr>
              <a:lnSpc>
                <a:spcPts val="222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08100" y="5448300"/>
            <a:ext cx="8775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3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205</TotalTime>
  <Words>1374</Words>
  <Application>Microsoft Office PowerPoint</Application>
  <PresentationFormat>Custom</PresentationFormat>
  <Paragraphs>323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Arial Bold</vt:lpstr>
      <vt:lpstr>Calibri</vt:lpstr>
      <vt:lpstr>Courier New</vt:lpstr>
      <vt:lpstr>Garamond</vt:lpstr>
      <vt:lpstr>OpenSymbol</vt:lpstr>
      <vt:lpstr>Times New Roman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Investintech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A2E_Engine</dc:creator>
  <cp:lastModifiedBy>Laraib Atta</cp:lastModifiedBy>
  <cp:revision>29</cp:revision>
  <dcterms:created xsi:type="dcterms:W3CDTF">2014-02-03T06:44:44Z</dcterms:created>
  <dcterms:modified xsi:type="dcterms:W3CDTF">2014-02-05T09:37:53Z</dcterms:modified>
</cp:coreProperties>
</file>