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96" r:id="rId19"/>
    <p:sldId id="277" r:id="rId20"/>
    <p:sldId id="274" r:id="rId21"/>
    <p:sldId id="276" r:id="rId22"/>
    <p:sldId id="278" r:id="rId23"/>
    <p:sldId id="279" r:id="rId24"/>
    <p:sldId id="280" r:id="rId25"/>
    <p:sldId id="282" r:id="rId26"/>
    <p:sldId id="283" r:id="rId27"/>
    <p:sldId id="284" r:id="rId28"/>
    <p:sldId id="286" r:id="rId29"/>
    <p:sldId id="292" r:id="rId30"/>
    <p:sldId id="287" r:id="rId31"/>
    <p:sldId id="288" r:id="rId32"/>
    <p:sldId id="290" r:id="rId33"/>
    <p:sldId id="294" r:id="rId34"/>
    <p:sldId id="297" r:id="rId35"/>
    <p:sldId id="298" r:id="rId36"/>
    <p:sldId id="299" r:id="rId37"/>
    <p:sldId id="300" r:id="rId38"/>
    <p:sldId id="301" r:id="rId39"/>
    <p:sldId id="295" r:id="rId40"/>
    <p:sldId id="302" r:id="rId41"/>
    <p:sldId id="303" r:id="rId42"/>
    <p:sldId id="304" r:id="rId43"/>
    <p:sldId id="305" r:id="rId44"/>
    <p:sldId id="306" r:id="rId45"/>
    <p:sldId id="307" r:id="rId46"/>
    <p:sldId id="308" r:id="rId47"/>
    <p:sldId id="309" r:id="rId48"/>
    <p:sldId id="31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000044-0C5C-4781-9581-40C43F05869E}"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172210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000044-0C5C-4781-9581-40C43F05869E}"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1648666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000044-0C5C-4781-9581-40C43F05869E}"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329705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000044-0C5C-4781-9581-40C43F05869E}"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215250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000044-0C5C-4781-9581-40C43F05869E}"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53696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000044-0C5C-4781-9581-40C43F05869E}" type="datetimeFigureOut">
              <a:rPr lang="en-US" smtClean="0"/>
              <a:t>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327979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000044-0C5C-4781-9581-40C43F05869E}" type="datetimeFigureOut">
              <a:rPr lang="en-US" smtClean="0"/>
              <a:t>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357945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000044-0C5C-4781-9581-40C43F05869E}" type="datetimeFigureOut">
              <a:rPr lang="en-US" smtClean="0"/>
              <a:t>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293211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00044-0C5C-4781-9581-40C43F05869E}" type="datetimeFigureOut">
              <a:rPr lang="en-US" smtClean="0"/>
              <a:t>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152652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000044-0C5C-4781-9581-40C43F05869E}" type="datetimeFigureOut">
              <a:rPr lang="en-US" smtClean="0"/>
              <a:t>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328613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000044-0C5C-4781-9581-40C43F05869E}" type="datetimeFigureOut">
              <a:rPr lang="en-US" smtClean="0"/>
              <a:t>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E3CC6-5EC1-4EEE-87DB-0031EFBAE743}" type="slidenum">
              <a:rPr lang="en-US" smtClean="0"/>
              <a:t>‹#›</a:t>
            </a:fld>
            <a:endParaRPr lang="en-US"/>
          </a:p>
        </p:txBody>
      </p:sp>
    </p:spTree>
    <p:extLst>
      <p:ext uri="{BB962C8B-B14F-4D97-AF65-F5344CB8AC3E}">
        <p14:creationId xmlns:p14="http://schemas.microsoft.com/office/powerpoint/2010/main" val="301662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00044-0C5C-4781-9581-40C43F05869E}" type="datetimeFigureOut">
              <a:rPr lang="en-US" smtClean="0"/>
              <a:t>2/8/2014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E3CC6-5EC1-4EEE-87DB-0031EFBAE743}" type="slidenum">
              <a:rPr lang="en-US" smtClean="0"/>
              <a:t>‹#›</a:t>
            </a:fld>
            <a:endParaRPr lang="en-US"/>
          </a:p>
        </p:txBody>
      </p:sp>
    </p:spTree>
    <p:extLst>
      <p:ext uri="{BB962C8B-B14F-4D97-AF65-F5344CB8AC3E}">
        <p14:creationId xmlns:p14="http://schemas.microsoft.com/office/powerpoint/2010/main" val="368929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86141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320"/>
            <a:ext cx="10515600" cy="5967643"/>
          </a:xfrm>
        </p:spPr>
        <p:txBody>
          <a:bodyPr/>
          <a:lstStyle/>
          <a:p>
            <a:r>
              <a:rPr lang="en-US" dirty="0"/>
              <a:t>A class is a </a:t>
            </a:r>
            <a:r>
              <a:rPr lang="en-US" dirty="0" smtClean="0"/>
              <a:t>blueprint.</a:t>
            </a:r>
          </a:p>
          <a:p>
            <a:r>
              <a:rPr lang="en-US" dirty="0"/>
              <a:t> The blueprint example </a:t>
            </a:r>
            <a:r>
              <a:rPr lang="en-US" dirty="0" smtClean="0"/>
              <a:t>is.</a:t>
            </a:r>
            <a:r>
              <a:rPr lang="en-US" dirty="0"/>
              <a:t> If you want to build a house, you make a </a:t>
            </a:r>
            <a:r>
              <a:rPr lang="en-US" dirty="0" smtClean="0"/>
              <a:t>blueprint (Map) </a:t>
            </a:r>
            <a:r>
              <a:rPr lang="en-US" dirty="0"/>
              <a:t>first</a:t>
            </a:r>
            <a:r>
              <a:rPr lang="en-US" dirty="0" smtClean="0"/>
              <a:t>. </a:t>
            </a:r>
            <a:r>
              <a:rPr lang="en-US" dirty="0"/>
              <a:t>It describes everything about how that house will be built, but it isn't the house. You then use that blueprint to build the </a:t>
            </a:r>
            <a:r>
              <a:rPr lang="en-US" dirty="0" smtClean="0"/>
              <a:t>house</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0840" y="2258459"/>
            <a:ext cx="10152960" cy="3918504"/>
          </a:xfrm>
          <a:prstGeom prst="rect">
            <a:avLst/>
          </a:prstGeom>
        </p:spPr>
      </p:pic>
    </p:spTree>
    <p:extLst>
      <p:ext uri="{BB962C8B-B14F-4D97-AF65-F5344CB8AC3E}">
        <p14:creationId xmlns:p14="http://schemas.microsoft.com/office/powerpoint/2010/main" val="589844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a:t>
            </a:r>
            <a:r>
              <a:rPr lang="en-US" dirty="0" smtClean="0"/>
              <a:t>e </a:t>
            </a:r>
            <a:r>
              <a:rPr lang="en-US" dirty="0"/>
              <a:t>write the class then use the class to create the object. And just as we could use the same </a:t>
            </a:r>
            <a:r>
              <a:rPr lang="en-US" dirty="0" smtClean="0"/>
              <a:t>blueprint(Map) </a:t>
            </a:r>
            <a:r>
              <a:rPr lang="en-US" dirty="0"/>
              <a:t>to build one, two, or a hundred houses, we can define the class once and then create a thousand objects based on that one class, but the class comes first. The class comes first, that's what we </a:t>
            </a:r>
            <a:r>
              <a:rPr lang="en-US" dirty="0" smtClean="0"/>
              <a:t>write</a:t>
            </a:r>
          </a:p>
          <a:p>
            <a:endParaRPr lang="en-US" dirty="0"/>
          </a:p>
          <a:p>
            <a:r>
              <a:rPr lang="en-US" dirty="0"/>
              <a:t>A</a:t>
            </a:r>
            <a:r>
              <a:rPr lang="en-US" dirty="0" smtClean="0"/>
              <a:t> </a:t>
            </a:r>
            <a:r>
              <a:rPr lang="en-US" dirty="0"/>
              <a:t>class has a </a:t>
            </a:r>
            <a:r>
              <a:rPr lang="en-US" dirty="0" smtClean="0"/>
              <a:t>name</a:t>
            </a:r>
            <a:r>
              <a:rPr lang="en-US" dirty="0"/>
              <a:t>,</a:t>
            </a:r>
            <a:r>
              <a:rPr lang="en-US" dirty="0" smtClean="0"/>
              <a:t> </a:t>
            </a:r>
            <a:r>
              <a:rPr lang="en-US" dirty="0"/>
              <a:t>attributes and behavior</a:t>
            </a:r>
          </a:p>
          <a:p>
            <a:endParaRPr lang="en-US" dirty="0"/>
          </a:p>
        </p:txBody>
      </p:sp>
    </p:spTree>
    <p:extLst>
      <p:ext uri="{BB962C8B-B14F-4D97-AF65-F5344CB8AC3E}">
        <p14:creationId xmlns:p14="http://schemas.microsoft.com/office/powerpoint/2010/main" val="4028006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0629"/>
          </a:xfrm>
        </p:spPr>
        <p:txBody>
          <a:bodyPr/>
          <a:lstStyle/>
          <a:p>
            <a:r>
              <a:rPr lang="en-US" dirty="0" smtClean="0"/>
              <a:t>Creating a Class</a:t>
            </a:r>
            <a:endParaRPr lang="en-US" dirty="0"/>
          </a:p>
        </p:txBody>
      </p:sp>
      <p:sp>
        <p:nvSpPr>
          <p:cNvPr id="3" name="Content Placeholder 2"/>
          <p:cNvSpPr>
            <a:spLocks noGrp="1"/>
          </p:cNvSpPr>
          <p:nvPr>
            <p:ph idx="1"/>
          </p:nvPr>
        </p:nvSpPr>
        <p:spPr>
          <a:xfrm>
            <a:off x="838200" y="1277957"/>
            <a:ext cx="10515600" cy="4899006"/>
          </a:xfrm>
        </p:spPr>
        <p:txBody>
          <a:bodyPr/>
          <a:lstStyle/>
          <a:p>
            <a:r>
              <a:rPr lang="en-US" u="sng" dirty="0" smtClean="0">
                <a:solidFill>
                  <a:srgbClr val="00B0F0"/>
                </a:solidFill>
              </a:rPr>
              <a:t>Name(Type):</a:t>
            </a:r>
            <a:r>
              <a:rPr lang="en-US" dirty="0" smtClean="0">
                <a:solidFill>
                  <a:srgbClr val="00B0F0"/>
                </a:solidFill>
              </a:rPr>
              <a:t> </a:t>
            </a:r>
            <a:r>
              <a:rPr lang="en-US" dirty="0" smtClean="0"/>
              <a:t>What is it?</a:t>
            </a:r>
          </a:p>
          <a:p>
            <a:pPr lvl="1"/>
            <a:r>
              <a:rPr lang="en-US" dirty="0" smtClean="0"/>
              <a:t>Employee, </a:t>
            </a:r>
            <a:r>
              <a:rPr lang="en-US" dirty="0" err="1" smtClean="0"/>
              <a:t>BankAccount</a:t>
            </a:r>
            <a:r>
              <a:rPr lang="en-US" dirty="0" smtClean="0"/>
              <a:t>, Student, </a:t>
            </a:r>
            <a:r>
              <a:rPr lang="en-US" dirty="0" err="1" smtClean="0"/>
              <a:t>MarkAttendence</a:t>
            </a:r>
            <a:endParaRPr lang="en-US" dirty="0" smtClean="0"/>
          </a:p>
          <a:p>
            <a:pPr lvl="1"/>
            <a:endParaRPr lang="en-US" dirty="0" smtClean="0">
              <a:solidFill>
                <a:srgbClr val="00B0F0"/>
              </a:solidFill>
            </a:endParaRPr>
          </a:p>
          <a:p>
            <a:r>
              <a:rPr lang="en-US" u="sng" dirty="0" smtClean="0">
                <a:solidFill>
                  <a:srgbClr val="00B0F0"/>
                </a:solidFill>
              </a:rPr>
              <a:t>Attribute(Properties/Data/Variable Name):</a:t>
            </a:r>
            <a:r>
              <a:rPr lang="en-US" dirty="0" smtClean="0">
                <a:solidFill>
                  <a:srgbClr val="00B0F0"/>
                </a:solidFill>
              </a:rPr>
              <a:t> </a:t>
            </a:r>
            <a:r>
              <a:rPr lang="en-US" dirty="0" smtClean="0"/>
              <a:t>What Describe it?</a:t>
            </a:r>
          </a:p>
          <a:p>
            <a:pPr lvl="1"/>
            <a:r>
              <a:rPr lang="en-US" dirty="0" smtClean="0"/>
              <a:t>Width, Height, Amount, Roll#, </a:t>
            </a:r>
            <a:r>
              <a:rPr lang="en-US" dirty="0" err="1" smtClean="0"/>
              <a:t>IsPresent</a:t>
            </a:r>
            <a:endParaRPr lang="en-US" dirty="0" smtClean="0"/>
          </a:p>
          <a:p>
            <a:pPr lvl="1"/>
            <a:endParaRPr lang="en-US" dirty="0" smtClean="0">
              <a:solidFill>
                <a:srgbClr val="00B0F0"/>
              </a:solidFill>
            </a:endParaRPr>
          </a:p>
          <a:p>
            <a:r>
              <a:rPr lang="en-US" u="sng" dirty="0" err="1" smtClean="0">
                <a:solidFill>
                  <a:srgbClr val="00B0F0"/>
                </a:solidFill>
              </a:rPr>
              <a:t>Behaviour</a:t>
            </a:r>
            <a:r>
              <a:rPr lang="en-US" u="sng" dirty="0" smtClean="0">
                <a:solidFill>
                  <a:srgbClr val="00B0F0"/>
                </a:solidFill>
              </a:rPr>
              <a:t>(Operation/Method):</a:t>
            </a:r>
            <a:r>
              <a:rPr lang="en-US" dirty="0" smtClean="0">
                <a:solidFill>
                  <a:srgbClr val="00B0F0"/>
                </a:solidFill>
              </a:rPr>
              <a:t> </a:t>
            </a:r>
            <a:r>
              <a:rPr lang="en-US" dirty="0" smtClean="0"/>
              <a:t>What can it do?</a:t>
            </a:r>
          </a:p>
          <a:p>
            <a:pPr lvl="1"/>
            <a:r>
              <a:rPr lang="en-US" dirty="0" smtClean="0"/>
              <a:t>Open, Close, </a:t>
            </a:r>
            <a:r>
              <a:rPr lang="en-US" dirty="0" err="1" smtClean="0"/>
              <a:t>WithDraw</a:t>
            </a:r>
            <a:r>
              <a:rPr lang="en-US" dirty="0" smtClean="0"/>
              <a:t>, Search, Delete, Insert</a:t>
            </a:r>
            <a:br>
              <a:rPr lang="en-US" dirty="0" smtClean="0"/>
            </a:br>
            <a:endParaRPr lang="en-US" u="sng" dirty="0"/>
          </a:p>
        </p:txBody>
      </p:sp>
    </p:spTree>
    <p:extLst>
      <p:ext uri="{BB962C8B-B14F-4D97-AF65-F5344CB8AC3E}">
        <p14:creationId xmlns:p14="http://schemas.microsoft.com/office/powerpoint/2010/main" val="4284366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3680"/>
          </a:xfrm>
        </p:spPr>
        <p:txBody>
          <a:bodyPr/>
          <a:lstStyle/>
          <a:p>
            <a:r>
              <a:rPr lang="en-US" dirty="0" smtClean="0"/>
              <a:t>Class/Objects</a:t>
            </a:r>
            <a:endParaRPr lang="en-US" dirty="0"/>
          </a:p>
        </p:txBody>
      </p:sp>
      <p:sp>
        <p:nvSpPr>
          <p:cNvPr id="3" name="Content Placeholder 2"/>
          <p:cNvSpPr>
            <a:spLocks noGrp="1"/>
          </p:cNvSpPr>
          <p:nvPr>
            <p:ph idx="1"/>
          </p:nvPr>
        </p:nvSpPr>
        <p:spPr/>
        <p:txBody>
          <a:bodyPr/>
          <a:lstStyle/>
          <a:p>
            <a:r>
              <a:rPr lang="en-US" dirty="0" smtClean="0"/>
              <a:t>If we create a </a:t>
            </a:r>
            <a:r>
              <a:rPr lang="en-US" dirty="0" err="1" smtClean="0"/>
              <a:t>BankAccount</a:t>
            </a:r>
            <a:r>
              <a:rPr lang="en-US" dirty="0" smtClean="0"/>
              <a:t> class?</a:t>
            </a:r>
          </a:p>
          <a:p>
            <a:r>
              <a:rPr lang="en-US" dirty="0" smtClean="0"/>
              <a:t>What Attribute &amp; </a:t>
            </a:r>
            <a:r>
              <a:rPr lang="en-US" dirty="0" err="1" smtClean="0"/>
              <a:t>Behaviour</a:t>
            </a:r>
            <a:r>
              <a:rPr lang="en-US" dirty="0" smtClean="0"/>
              <a:t> we create?</a:t>
            </a:r>
            <a:endParaRPr lang="en-US" dirty="0"/>
          </a:p>
        </p:txBody>
      </p:sp>
    </p:spTree>
    <p:extLst>
      <p:ext uri="{BB962C8B-B14F-4D97-AF65-F5344CB8AC3E}">
        <p14:creationId xmlns:p14="http://schemas.microsoft.com/office/powerpoint/2010/main" val="2362203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641"/>
            <a:ext cx="7391400" cy="5758322"/>
          </a:xfrm>
        </p:spPr>
        <p:txBody>
          <a:bodyPr/>
          <a:lstStyle/>
          <a:p>
            <a:r>
              <a:rPr lang="en-US" dirty="0"/>
              <a:t>The class says that each object has an </a:t>
            </a:r>
            <a:r>
              <a:rPr lang="en-US" dirty="0" err="1"/>
              <a:t>accountNumber</a:t>
            </a:r>
            <a:r>
              <a:rPr lang="en-US" dirty="0"/>
              <a:t>, but it doesn't say what the account number is</a:t>
            </a:r>
            <a:r>
              <a:rPr lang="en-US" dirty="0" smtClean="0"/>
              <a:t>.</a:t>
            </a:r>
            <a:r>
              <a:rPr lang="en-US" dirty="0"/>
              <a:t> </a:t>
            </a:r>
            <a:endParaRPr lang="en-US" dirty="0" smtClean="0"/>
          </a:p>
          <a:p>
            <a:r>
              <a:rPr lang="en-US" dirty="0" smtClean="0"/>
              <a:t>It </a:t>
            </a:r>
            <a:r>
              <a:rPr lang="en-US" dirty="0"/>
              <a:t>says each object will have a balance, but it doesn't say what that balance is. </a:t>
            </a:r>
            <a:endParaRPr lang="en-US" dirty="0" smtClean="0"/>
          </a:p>
          <a:p>
            <a:pPr marL="0" indent="0">
              <a:buNone/>
            </a:pPr>
            <a:endParaRPr lang="en-US" dirty="0" smtClean="0"/>
          </a:p>
          <a:p>
            <a:r>
              <a:rPr lang="en-US" dirty="0" smtClean="0"/>
              <a:t>And </a:t>
            </a:r>
            <a:r>
              <a:rPr lang="en-US" dirty="0"/>
              <a:t>behavior might say we have got open, closed, and deposit and withdraw. </a:t>
            </a:r>
            <a:endParaRPr lang="en-US" dirty="0" smtClean="0"/>
          </a:p>
          <a:p>
            <a:r>
              <a:rPr lang="en-US" dirty="0"/>
              <a:t>A</a:t>
            </a:r>
            <a:r>
              <a:rPr lang="en-US" dirty="0" smtClean="0"/>
              <a:t>fter </a:t>
            </a:r>
            <a:r>
              <a:rPr lang="en-US" dirty="0"/>
              <a:t>writing the class, we can then create objects based on that </a:t>
            </a:r>
            <a:r>
              <a:rPr lang="en-US" dirty="0" smtClean="0"/>
              <a:t>class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64521"/>
          <a:stretch/>
        </p:blipFill>
        <p:spPr>
          <a:xfrm>
            <a:off x="8308208" y="928111"/>
            <a:ext cx="3508300" cy="4563112"/>
          </a:xfrm>
          <a:prstGeom prst="rect">
            <a:avLst/>
          </a:prstGeom>
        </p:spPr>
      </p:pic>
    </p:spTree>
    <p:extLst>
      <p:ext uri="{BB962C8B-B14F-4D97-AF65-F5344CB8AC3E}">
        <p14:creationId xmlns:p14="http://schemas.microsoft.com/office/powerpoint/2010/main" val="2822108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Object</a:t>
            </a:r>
            <a:endParaRPr lang="en-US" dirty="0"/>
          </a:p>
        </p:txBody>
      </p:sp>
      <p:sp>
        <p:nvSpPr>
          <p:cNvPr id="3" name="Content Placeholder 2"/>
          <p:cNvSpPr>
            <a:spLocks noGrp="1"/>
          </p:cNvSpPr>
          <p:nvPr>
            <p:ph idx="1"/>
          </p:nvPr>
        </p:nvSpPr>
        <p:spPr/>
        <p:txBody>
          <a:bodyPr/>
          <a:lstStyle/>
          <a:p>
            <a:r>
              <a:rPr lang="en-US" dirty="0" smtClean="0"/>
              <a:t>Means we </a:t>
            </a:r>
            <a:r>
              <a:rPr lang="en-US" dirty="0"/>
              <a:t>are creating instances of a class, </a:t>
            </a:r>
            <a:endParaRPr lang="en-US" dirty="0" smtClean="0"/>
          </a:p>
          <a:p>
            <a:r>
              <a:rPr lang="en-US" dirty="0" smtClean="0"/>
              <a:t>each </a:t>
            </a:r>
            <a:r>
              <a:rPr lang="en-US" dirty="0"/>
              <a:t>object is an instance of a particular class. </a:t>
            </a:r>
            <a:endParaRPr lang="en-US" dirty="0" smtClean="0"/>
          </a:p>
          <a:p>
            <a:r>
              <a:rPr lang="en-US" dirty="0" smtClean="0"/>
              <a:t>Now </a:t>
            </a:r>
            <a:r>
              <a:rPr lang="en-US" dirty="0"/>
              <a:t>each </a:t>
            </a:r>
            <a:r>
              <a:rPr lang="en-US" dirty="0" smtClean="0"/>
              <a:t>instance/object-</a:t>
            </a:r>
            <a:r>
              <a:rPr lang="en-US" dirty="0"/>
              <a:t>- whether one, two, or a thousand--has its own identity independent from other objects and its own data and its own behavior. So the class says that each object has a balance, but the individual objects say, well, my balance is 500 or -50 or 7500.</a:t>
            </a:r>
          </a:p>
        </p:txBody>
      </p:sp>
    </p:spTree>
    <p:extLst>
      <p:ext uri="{BB962C8B-B14F-4D97-AF65-F5344CB8AC3E}">
        <p14:creationId xmlns:p14="http://schemas.microsoft.com/office/powerpoint/2010/main" val="2117487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294" y="1825625"/>
            <a:ext cx="9429412" cy="4351338"/>
          </a:xfrm>
        </p:spPr>
      </p:pic>
    </p:spTree>
    <p:extLst>
      <p:ext uri="{BB962C8B-B14F-4D97-AF65-F5344CB8AC3E}">
        <p14:creationId xmlns:p14="http://schemas.microsoft.com/office/powerpoint/2010/main" val="1715572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838200" y="166821"/>
            <a:ext cx="10515600" cy="715963"/>
          </a:xfrm>
        </p:spPr>
        <p:txBody>
          <a:bodyPr/>
          <a:lstStyle/>
          <a:p>
            <a:pPr algn="ctr"/>
            <a:r>
              <a:rPr lang="en-US" dirty="0" smtClean="0"/>
              <a:t>Define Fields in a class</a:t>
            </a:r>
          </a:p>
        </p:txBody>
      </p:sp>
      <p:sp>
        <p:nvSpPr>
          <p:cNvPr id="15362" name="Content Placeholder 2"/>
          <p:cNvSpPr>
            <a:spLocks noGrp="1"/>
          </p:cNvSpPr>
          <p:nvPr>
            <p:ph idx="1"/>
          </p:nvPr>
        </p:nvSpPr>
        <p:spPr>
          <a:xfrm>
            <a:off x="838200" y="1046602"/>
            <a:ext cx="10515600" cy="5130361"/>
          </a:xfrm>
        </p:spPr>
        <p:txBody>
          <a:bodyPr>
            <a:normAutofit/>
          </a:bodyPr>
          <a:lstStyle/>
          <a:p>
            <a:r>
              <a:rPr lang="en-US" sz="2000" dirty="0" smtClean="0"/>
              <a:t>A class can contain any of the following variable types.</a:t>
            </a:r>
          </a:p>
          <a:p>
            <a:r>
              <a:rPr lang="en-US" sz="2000" b="1" u="sng" dirty="0" smtClean="0">
                <a:solidFill>
                  <a:srgbClr val="00B0F0"/>
                </a:solidFill>
              </a:rPr>
              <a:t>Local variables.</a:t>
            </a:r>
            <a:r>
              <a:rPr lang="en-US" sz="2000" b="1" dirty="0" smtClean="0"/>
              <a:t> </a:t>
            </a:r>
            <a:r>
              <a:rPr lang="en-US" sz="2000" dirty="0" smtClean="0"/>
              <a:t>variables defined inside methods, constructors or blocks are called local variables. The variable will be declared and initialized within the method and the variable will be destroyed when the method has completed.</a:t>
            </a:r>
          </a:p>
          <a:p>
            <a:r>
              <a:rPr lang="en-US" sz="2000" b="1" u="sng" dirty="0" smtClean="0">
                <a:solidFill>
                  <a:srgbClr val="00B0F0"/>
                </a:solidFill>
              </a:rPr>
              <a:t>Instance variables or  Member variable or Fields or Attributes</a:t>
            </a:r>
            <a:r>
              <a:rPr lang="en-US" sz="2000" b="1" dirty="0" smtClean="0"/>
              <a:t> . </a:t>
            </a:r>
            <a:r>
              <a:rPr lang="en-US" sz="2000" dirty="0" smtClean="0"/>
              <a:t>Instance variables are variables within a class but outside any method. These variables are instantiated when the class is loaded. Instance variables can be accessed from inside any method, constructor or blocks of particular class. Instance variables stores the state of the object. Each class would have its own copy of the variable.</a:t>
            </a:r>
          </a:p>
          <a:p>
            <a:pPr>
              <a:defRPr/>
            </a:pPr>
            <a:r>
              <a:rPr lang="en-US" sz="2000" dirty="0"/>
              <a:t>private </a:t>
            </a:r>
            <a:r>
              <a:rPr lang="en-US" sz="2000" dirty="0" err="1"/>
              <a:t>int</a:t>
            </a:r>
            <a:r>
              <a:rPr lang="en-US" sz="2000" dirty="0"/>
              <a:t> </a:t>
            </a:r>
            <a:r>
              <a:rPr lang="en-US" sz="2000" dirty="0" err="1"/>
              <a:t>abc</a:t>
            </a:r>
            <a:r>
              <a:rPr lang="en-US" sz="2000" dirty="0"/>
              <a:t>; //fields variables</a:t>
            </a:r>
          </a:p>
          <a:p>
            <a:pPr>
              <a:defRPr/>
            </a:pPr>
            <a:r>
              <a:rPr lang="en-US" sz="2000" dirty="0"/>
              <a:t>public </a:t>
            </a:r>
            <a:r>
              <a:rPr lang="en-US" sz="2000" dirty="0" err="1"/>
              <a:t>int</a:t>
            </a:r>
            <a:r>
              <a:rPr lang="en-US" sz="2000" dirty="0"/>
              <a:t> </a:t>
            </a:r>
            <a:r>
              <a:rPr lang="en-US" sz="2000" dirty="0" err="1"/>
              <a:t>abc</a:t>
            </a:r>
            <a:r>
              <a:rPr lang="en-US" sz="2000" dirty="0"/>
              <a:t> //member </a:t>
            </a:r>
            <a:r>
              <a:rPr lang="en-US" sz="2000" dirty="0" smtClean="0"/>
              <a:t>variables</a:t>
            </a:r>
          </a:p>
          <a:p>
            <a:r>
              <a:rPr lang="en-US" sz="2000" b="1" u="sng" dirty="0" smtClean="0">
                <a:solidFill>
                  <a:srgbClr val="00B0F0"/>
                </a:solidFill>
              </a:rPr>
              <a:t>Class variables or static variable</a:t>
            </a:r>
            <a:r>
              <a:rPr lang="en-US" sz="2000" b="1" u="sng" dirty="0" smtClean="0"/>
              <a:t>.</a:t>
            </a:r>
            <a:r>
              <a:rPr lang="en-US" sz="2000" b="1" dirty="0" smtClean="0"/>
              <a:t> </a:t>
            </a:r>
            <a:r>
              <a:rPr lang="en-US" sz="2000" dirty="0" smtClean="0"/>
              <a:t>Class variables are variables declared with in a class, outside any method, with the static keyword.</a:t>
            </a:r>
          </a:p>
          <a:p>
            <a:r>
              <a:rPr lang="en-US" sz="2000" dirty="0"/>
              <a:t>public static </a:t>
            </a:r>
            <a:r>
              <a:rPr lang="en-US" sz="2000" dirty="0" err="1"/>
              <a:t>int</a:t>
            </a:r>
            <a:r>
              <a:rPr lang="en-US" sz="2000" dirty="0"/>
              <a:t> </a:t>
            </a:r>
            <a:r>
              <a:rPr lang="en-US" sz="2000" dirty="0" err="1"/>
              <a:t>abc</a:t>
            </a:r>
            <a:r>
              <a:rPr lang="en-US" sz="2000" dirty="0" smtClean="0"/>
              <a:t>;</a:t>
            </a:r>
          </a:p>
        </p:txBody>
      </p:sp>
    </p:spTree>
    <p:extLst>
      <p:ext uri="{BB962C8B-B14F-4D97-AF65-F5344CB8AC3E}">
        <p14:creationId xmlns:p14="http://schemas.microsoft.com/office/powerpoint/2010/main" val="2751248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7410"/>
          </a:xfrm>
        </p:spPr>
        <p:txBody>
          <a:bodyPr>
            <a:normAutofit fontScale="90000"/>
          </a:bodyPr>
          <a:lstStyle/>
          <a:p>
            <a:r>
              <a:rPr lang="en-US" dirty="0" smtClean="0"/>
              <a:t>Access Modifier</a:t>
            </a:r>
            <a:endParaRPr lang="en-US" dirty="0"/>
          </a:p>
        </p:txBody>
      </p:sp>
      <p:sp>
        <p:nvSpPr>
          <p:cNvPr id="3" name="Content Placeholder 2"/>
          <p:cNvSpPr>
            <a:spLocks noGrp="1"/>
          </p:cNvSpPr>
          <p:nvPr>
            <p:ph idx="1"/>
          </p:nvPr>
        </p:nvSpPr>
        <p:spPr>
          <a:xfrm>
            <a:off x="838199" y="1333041"/>
            <a:ext cx="6565136" cy="4843922"/>
          </a:xfrm>
        </p:spPr>
        <p:txBody>
          <a:bodyPr/>
          <a:lstStyle/>
          <a:p>
            <a:r>
              <a:rPr lang="en-US" u="sng" dirty="0" smtClean="0">
                <a:solidFill>
                  <a:srgbClr val="FF0000"/>
                </a:solidFill>
              </a:rPr>
              <a:t>Default: </a:t>
            </a:r>
            <a:r>
              <a:rPr lang="en-US" dirty="0" smtClean="0"/>
              <a:t>has scope only inside the package.</a:t>
            </a:r>
          </a:p>
          <a:p>
            <a:r>
              <a:rPr lang="en-US" u="sng" dirty="0" smtClean="0">
                <a:solidFill>
                  <a:srgbClr val="FF0000"/>
                </a:solidFill>
              </a:rPr>
              <a:t>Public: </a:t>
            </a:r>
            <a:r>
              <a:rPr lang="en-US" dirty="0" smtClean="0"/>
              <a:t>scope is visible every where</a:t>
            </a:r>
          </a:p>
          <a:p>
            <a:r>
              <a:rPr lang="en-US" u="sng" dirty="0" smtClean="0">
                <a:solidFill>
                  <a:srgbClr val="FF0000"/>
                </a:solidFill>
              </a:rPr>
              <a:t>Protected: </a:t>
            </a:r>
            <a:r>
              <a:rPr lang="en-US" dirty="0" smtClean="0"/>
              <a:t>has scope with in the package and all subclasses.</a:t>
            </a:r>
          </a:p>
          <a:p>
            <a:r>
              <a:rPr lang="en-US" u="sng" dirty="0" smtClean="0">
                <a:solidFill>
                  <a:srgbClr val="FF0000"/>
                </a:solidFill>
              </a:rPr>
              <a:t>Private: </a:t>
            </a:r>
            <a:r>
              <a:rPr lang="en-US" dirty="0" smtClean="0"/>
              <a:t>has scope with in the class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470" y="233367"/>
            <a:ext cx="4274544" cy="5495403"/>
          </a:xfrm>
          <a:prstGeom prst="rect">
            <a:avLst/>
          </a:prstGeom>
        </p:spPr>
      </p:pic>
    </p:spTree>
    <p:extLst>
      <p:ext uri="{BB962C8B-B14F-4D97-AF65-F5344CB8AC3E}">
        <p14:creationId xmlns:p14="http://schemas.microsoft.com/office/powerpoint/2010/main" val="465177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38200" y="365125"/>
            <a:ext cx="10515600" cy="777875"/>
          </a:xfrm>
        </p:spPr>
        <p:txBody>
          <a:bodyPr/>
          <a:lstStyle/>
          <a:p>
            <a:pPr algn="ctr"/>
            <a:r>
              <a:rPr lang="en-US" smtClean="0"/>
              <a:t>Constructor</a:t>
            </a:r>
          </a:p>
        </p:txBody>
      </p:sp>
      <p:sp>
        <p:nvSpPr>
          <p:cNvPr id="17410" name="Content Placeholder 2"/>
          <p:cNvSpPr>
            <a:spLocks noGrp="1"/>
          </p:cNvSpPr>
          <p:nvPr>
            <p:ph idx="1"/>
          </p:nvPr>
        </p:nvSpPr>
        <p:spPr>
          <a:xfrm>
            <a:off x="838200" y="1257300"/>
            <a:ext cx="10515600" cy="4919663"/>
          </a:xfrm>
        </p:spPr>
        <p:txBody>
          <a:bodyPr/>
          <a:lstStyle/>
          <a:p>
            <a:r>
              <a:rPr lang="en-US" smtClean="0"/>
              <a:t>Every class has a constructor. If we do not explicitly write a constructor for a class the java compiler builds a default constructor for that class.</a:t>
            </a:r>
          </a:p>
          <a:p>
            <a:r>
              <a:rPr lang="en-US" smtClean="0"/>
              <a:t>The main rule of constructors is that they should have the same name as the class. A class can have more than one constructor.</a:t>
            </a:r>
          </a:p>
          <a:p>
            <a:r>
              <a:rPr lang="en-US" smtClean="0"/>
              <a:t>Constructor is a special type of method which have no return type</a:t>
            </a:r>
          </a:p>
          <a:p>
            <a:r>
              <a:rPr lang="en-US" smtClean="0"/>
              <a:t>constructors for initializing new objects or declarations for the fields</a:t>
            </a:r>
          </a:p>
        </p:txBody>
      </p:sp>
    </p:spTree>
    <p:extLst>
      <p:ext uri="{BB962C8B-B14F-4D97-AF65-F5344CB8AC3E}">
        <p14:creationId xmlns:p14="http://schemas.microsoft.com/office/powerpoint/2010/main" val="3610463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01348"/>
          </a:xfrm>
        </p:spPr>
        <p:txBody>
          <a:bodyPr/>
          <a:lstStyle/>
          <a:p>
            <a:pPr algn="ctr"/>
            <a:r>
              <a:rPr lang="en-US" dirty="0" smtClean="0"/>
              <a:t>Object</a:t>
            </a:r>
            <a:endParaRPr lang="en-US" dirty="0"/>
          </a:p>
        </p:txBody>
      </p:sp>
      <p:sp>
        <p:nvSpPr>
          <p:cNvPr id="3" name="Content Placeholder 2"/>
          <p:cNvSpPr>
            <a:spLocks noGrp="1"/>
          </p:cNvSpPr>
          <p:nvPr>
            <p:ph type="subTitle" idx="1"/>
          </p:nvPr>
        </p:nvSpPr>
        <p:spPr>
          <a:xfrm>
            <a:off x="1524000" y="3007605"/>
            <a:ext cx="9144000" cy="2250195"/>
          </a:xfrm>
        </p:spPr>
        <p:txBody>
          <a:bodyPr>
            <a:normAutofit/>
          </a:bodyPr>
          <a:lstStyle/>
          <a:p>
            <a:r>
              <a:rPr lang="en-US" sz="3200" dirty="0" smtClean="0"/>
              <a:t>What is Object in Computer Programing</a:t>
            </a:r>
          </a:p>
          <a:p>
            <a:pPr marL="0" indent="0">
              <a:buNone/>
            </a:pPr>
            <a:endParaRPr lang="en-US" sz="3200" dirty="0" smtClean="0"/>
          </a:p>
          <a:p>
            <a:r>
              <a:rPr lang="en-US" sz="3200" dirty="0" smtClean="0"/>
              <a:t>What is Object in Real World</a:t>
            </a:r>
          </a:p>
          <a:p>
            <a:endParaRPr lang="en-US" sz="3200" dirty="0"/>
          </a:p>
        </p:txBody>
      </p:sp>
    </p:spTree>
    <p:extLst>
      <p:ext uri="{BB962C8B-B14F-4D97-AF65-F5344CB8AC3E}">
        <p14:creationId xmlns:p14="http://schemas.microsoft.com/office/powerpoint/2010/main" val="1386863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804231"/>
            <a:ext cx="5181600" cy="5372732"/>
          </a:xfrm>
        </p:spPr>
        <p:txBody>
          <a:bodyPr>
            <a:normAutofit lnSpcReduction="10000"/>
          </a:bodyPr>
          <a:lstStyle/>
          <a:p>
            <a:r>
              <a:rPr lang="en-US" sz="1600" dirty="0"/>
              <a:t>class Box {</a:t>
            </a:r>
          </a:p>
          <a:p>
            <a:r>
              <a:rPr lang="en-US" sz="1600" dirty="0"/>
              <a:t>	double width;</a:t>
            </a:r>
          </a:p>
          <a:p>
            <a:r>
              <a:rPr lang="en-US" sz="1600" dirty="0"/>
              <a:t>	double height;</a:t>
            </a:r>
          </a:p>
          <a:p>
            <a:r>
              <a:rPr lang="en-US" sz="1600" dirty="0"/>
              <a:t>	double depth;</a:t>
            </a:r>
          </a:p>
          <a:p>
            <a:pPr marL="0" indent="0">
              <a:buNone/>
            </a:pPr>
            <a:endParaRPr lang="en-US" sz="1600" dirty="0" smtClean="0"/>
          </a:p>
          <a:p>
            <a:pPr marL="0" indent="0">
              <a:buNone/>
            </a:pPr>
            <a:r>
              <a:rPr lang="en-US" sz="1600" dirty="0"/>
              <a:t>	public static void main(String </a:t>
            </a:r>
            <a:r>
              <a:rPr lang="en-US" sz="1600" dirty="0" err="1"/>
              <a:t>args</a:t>
            </a:r>
            <a:r>
              <a:rPr lang="en-US" sz="1600" dirty="0"/>
              <a:t>[]) {</a:t>
            </a:r>
          </a:p>
          <a:p>
            <a:r>
              <a:rPr lang="en-US" sz="1600" dirty="0"/>
              <a:t>		Box </a:t>
            </a:r>
            <a:r>
              <a:rPr lang="en-US" sz="1600" dirty="0" err="1"/>
              <a:t>mybox</a:t>
            </a:r>
            <a:r>
              <a:rPr lang="en-US" sz="1600" dirty="0"/>
              <a:t> = new Box();</a:t>
            </a:r>
          </a:p>
          <a:p>
            <a:r>
              <a:rPr lang="en-US" sz="1600" dirty="0"/>
              <a:t>		double </a:t>
            </a:r>
            <a:r>
              <a:rPr lang="en-US" sz="1600" dirty="0" err="1"/>
              <a:t>vol</a:t>
            </a:r>
            <a:r>
              <a:rPr lang="en-US" sz="1600" dirty="0"/>
              <a:t>;</a:t>
            </a:r>
          </a:p>
          <a:p>
            <a:r>
              <a:rPr lang="en-US" sz="1600" dirty="0"/>
              <a:t>		</a:t>
            </a:r>
            <a:r>
              <a:rPr lang="en-US" sz="1600" dirty="0" err="1"/>
              <a:t>mybox.width</a:t>
            </a:r>
            <a:r>
              <a:rPr lang="en-US" sz="1600" dirty="0"/>
              <a:t> = 10;</a:t>
            </a:r>
          </a:p>
          <a:p>
            <a:r>
              <a:rPr lang="en-US" sz="1600" dirty="0"/>
              <a:t>		</a:t>
            </a:r>
            <a:r>
              <a:rPr lang="en-US" sz="1600" dirty="0" err="1"/>
              <a:t>mybox.height</a:t>
            </a:r>
            <a:r>
              <a:rPr lang="en-US" sz="1600" dirty="0"/>
              <a:t> = 20;</a:t>
            </a:r>
          </a:p>
          <a:p>
            <a:r>
              <a:rPr lang="en-US" sz="1600" dirty="0"/>
              <a:t>		</a:t>
            </a:r>
            <a:r>
              <a:rPr lang="en-US" sz="1600" dirty="0" err="1"/>
              <a:t>mybox.depth</a:t>
            </a:r>
            <a:r>
              <a:rPr lang="en-US" sz="1600" dirty="0"/>
              <a:t> = 15</a:t>
            </a:r>
            <a:r>
              <a:rPr lang="en-US" sz="1600" dirty="0" smtClean="0"/>
              <a:t>;</a:t>
            </a:r>
            <a:r>
              <a:rPr lang="en-US" sz="1600" dirty="0"/>
              <a:t>		</a:t>
            </a:r>
          </a:p>
          <a:p>
            <a:r>
              <a:rPr lang="en-US" sz="1600" dirty="0"/>
              <a:t>	</a:t>
            </a:r>
            <a:r>
              <a:rPr lang="en-US" sz="1600" dirty="0" err="1" smtClean="0"/>
              <a:t>vol</a:t>
            </a:r>
            <a:r>
              <a:rPr lang="en-US" sz="1600" dirty="0" smtClean="0"/>
              <a:t> </a:t>
            </a:r>
            <a:r>
              <a:rPr lang="en-US" sz="1600" dirty="0"/>
              <a:t>= </a:t>
            </a:r>
            <a:r>
              <a:rPr lang="en-US" sz="1600" dirty="0" err="1"/>
              <a:t>mybox.width</a:t>
            </a:r>
            <a:r>
              <a:rPr lang="en-US" sz="1600" dirty="0"/>
              <a:t> * </a:t>
            </a:r>
            <a:r>
              <a:rPr lang="en-US" sz="1600" dirty="0" err="1"/>
              <a:t>mybox.height</a:t>
            </a:r>
            <a:r>
              <a:rPr lang="en-US" sz="1600" dirty="0"/>
              <a:t> * </a:t>
            </a:r>
            <a:r>
              <a:rPr lang="en-US" sz="1600" dirty="0" err="1"/>
              <a:t>mybox.depth</a:t>
            </a:r>
            <a:r>
              <a:rPr lang="en-US" sz="1600" dirty="0"/>
              <a:t>;</a:t>
            </a:r>
          </a:p>
          <a:p>
            <a:r>
              <a:rPr lang="en-US" sz="1600" dirty="0"/>
              <a:t>		</a:t>
            </a:r>
            <a:r>
              <a:rPr lang="en-US" sz="1600" dirty="0" err="1"/>
              <a:t>System.out.println</a:t>
            </a:r>
            <a:r>
              <a:rPr lang="en-US" sz="1600" dirty="0"/>
              <a:t>("Volume is " + </a:t>
            </a:r>
            <a:r>
              <a:rPr lang="en-US" sz="1600" dirty="0" err="1"/>
              <a:t>vol</a:t>
            </a:r>
            <a:r>
              <a:rPr lang="en-US" sz="1600" dirty="0"/>
              <a:t>);</a:t>
            </a:r>
          </a:p>
          <a:p>
            <a:r>
              <a:rPr lang="en-US" sz="1600" dirty="0"/>
              <a:t>	}</a:t>
            </a:r>
          </a:p>
          <a:p>
            <a:r>
              <a:rPr lang="en-US" sz="1600" dirty="0" smtClean="0"/>
              <a:t>}</a:t>
            </a:r>
            <a:endParaRPr lang="en-US" sz="1600" dirty="0" smtClean="0"/>
          </a:p>
        </p:txBody>
      </p:sp>
      <p:sp>
        <p:nvSpPr>
          <p:cNvPr id="4" name="Content Placeholder 3"/>
          <p:cNvSpPr>
            <a:spLocks noGrp="1"/>
          </p:cNvSpPr>
          <p:nvPr>
            <p:ph sz="half" idx="2"/>
          </p:nvPr>
        </p:nvSpPr>
        <p:spPr>
          <a:xfrm>
            <a:off x="6172200" y="804231"/>
            <a:ext cx="5181600" cy="5372732"/>
          </a:xfrm>
        </p:spPr>
        <p:txBody>
          <a:bodyPr>
            <a:normAutofit lnSpcReduction="10000"/>
          </a:bodyPr>
          <a:lstStyle/>
          <a:p>
            <a:r>
              <a:rPr lang="en-US" dirty="0"/>
              <a:t>The </a:t>
            </a:r>
            <a:r>
              <a:rPr lang="en-US" sz="3600" b="1" dirty="0"/>
              <a:t>new</a:t>
            </a:r>
            <a:r>
              <a:rPr lang="en-US" dirty="0"/>
              <a:t> Operator dynamically allocates memory for an Object</a:t>
            </a:r>
          </a:p>
          <a:p>
            <a:endParaRPr lang="en-US" dirty="0"/>
          </a:p>
        </p:txBody>
      </p:sp>
    </p:spTree>
    <p:extLst>
      <p:ext uri="{BB962C8B-B14F-4D97-AF65-F5344CB8AC3E}">
        <p14:creationId xmlns:p14="http://schemas.microsoft.com/office/powerpoint/2010/main" val="2270393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26474" y="121515"/>
            <a:ext cx="3422072" cy="4351338"/>
          </a:xfrm>
        </p:spPr>
        <p:txBody>
          <a:bodyPr/>
          <a:lstStyle/>
          <a:p>
            <a:r>
              <a:rPr lang="en-US" dirty="0"/>
              <a:t>class Box {</a:t>
            </a:r>
          </a:p>
          <a:p>
            <a:r>
              <a:rPr lang="en-US" dirty="0"/>
              <a:t>	double width;</a:t>
            </a:r>
          </a:p>
          <a:p>
            <a:r>
              <a:rPr lang="en-US" dirty="0"/>
              <a:t>	double height;</a:t>
            </a:r>
          </a:p>
          <a:p>
            <a:r>
              <a:rPr lang="en-US" dirty="0"/>
              <a:t>	double depth;</a:t>
            </a:r>
          </a:p>
          <a:p>
            <a:r>
              <a:rPr lang="en-US" dirty="0"/>
              <a:t>}</a:t>
            </a:r>
          </a:p>
          <a:p>
            <a:endParaRPr lang="en-US" dirty="0"/>
          </a:p>
        </p:txBody>
      </p:sp>
      <p:sp>
        <p:nvSpPr>
          <p:cNvPr id="6" name="Content Placeholder 5"/>
          <p:cNvSpPr>
            <a:spLocks noGrp="1"/>
          </p:cNvSpPr>
          <p:nvPr>
            <p:ph sz="half" idx="2"/>
          </p:nvPr>
        </p:nvSpPr>
        <p:spPr>
          <a:xfrm>
            <a:off x="4561609" y="121515"/>
            <a:ext cx="6639791" cy="6591011"/>
          </a:xfrm>
        </p:spPr>
        <p:txBody>
          <a:bodyPr/>
          <a:lstStyle/>
          <a:p>
            <a:r>
              <a:rPr lang="en-US" sz="1600" dirty="0"/>
              <a:t>class </a:t>
            </a:r>
            <a:r>
              <a:rPr lang="en-US" sz="1600" dirty="0" err="1"/>
              <a:t>BoxDemo</a:t>
            </a:r>
            <a:r>
              <a:rPr lang="en-US" sz="1600" dirty="0"/>
              <a:t> {</a:t>
            </a:r>
          </a:p>
          <a:p>
            <a:r>
              <a:rPr lang="en-US" sz="1600" dirty="0"/>
              <a:t>	public static void main(String </a:t>
            </a:r>
            <a:r>
              <a:rPr lang="en-US" sz="1600" dirty="0" err="1"/>
              <a:t>args</a:t>
            </a:r>
            <a:r>
              <a:rPr lang="en-US" sz="1600" dirty="0"/>
              <a:t>[]) {</a:t>
            </a:r>
          </a:p>
          <a:p>
            <a:r>
              <a:rPr lang="en-US" sz="1600" dirty="0"/>
              <a:t>		Box mybox1 = new Box();</a:t>
            </a:r>
          </a:p>
          <a:p>
            <a:r>
              <a:rPr lang="en-US" sz="1600" dirty="0"/>
              <a:t>		Box mybox2 = new Box();</a:t>
            </a:r>
          </a:p>
          <a:p>
            <a:r>
              <a:rPr lang="en-US" sz="1600" dirty="0"/>
              <a:t>		mybox1.width = 10;</a:t>
            </a:r>
          </a:p>
          <a:p>
            <a:r>
              <a:rPr lang="en-US" sz="1600" dirty="0"/>
              <a:t>		mybox1.height = 20;</a:t>
            </a:r>
          </a:p>
          <a:p>
            <a:r>
              <a:rPr lang="en-US" sz="1600" dirty="0"/>
              <a:t>		mybox1.depth = 15;</a:t>
            </a:r>
          </a:p>
          <a:p>
            <a:r>
              <a:rPr lang="en-US" sz="1600" dirty="0"/>
              <a:t>		mybox2.width = 3;</a:t>
            </a:r>
          </a:p>
          <a:p>
            <a:r>
              <a:rPr lang="en-US" sz="1600" dirty="0"/>
              <a:t>		mybox2.height = 6;</a:t>
            </a:r>
          </a:p>
          <a:p>
            <a:r>
              <a:rPr lang="en-US" sz="1600" dirty="0"/>
              <a:t>		mybox2.depth = 9;</a:t>
            </a:r>
          </a:p>
          <a:p>
            <a:r>
              <a:rPr lang="en-US" sz="1600" dirty="0"/>
              <a:t>		</a:t>
            </a:r>
            <a:r>
              <a:rPr lang="en-US" sz="1600" dirty="0" err="1"/>
              <a:t>vol</a:t>
            </a:r>
            <a:r>
              <a:rPr lang="en-US" sz="1600" dirty="0"/>
              <a:t> = mybox1.width * mybox1.height * mybox1.depth;</a:t>
            </a:r>
          </a:p>
          <a:p>
            <a:r>
              <a:rPr lang="en-US" sz="1600" dirty="0"/>
              <a:t>		</a:t>
            </a:r>
            <a:r>
              <a:rPr lang="en-US" sz="1600" dirty="0" err="1"/>
              <a:t>System.out.println</a:t>
            </a:r>
            <a:r>
              <a:rPr lang="en-US" sz="1600" dirty="0"/>
              <a:t>("Volume is " + </a:t>
            </a:r>
            <a:r>
              <a:rPr lang="en-US" sz="1600" dirty="0" err="1"/>
              <a:t>vol</a:t>
            </a:r>
            <a:r>
              <a:rPr lang="en-US" sz="1600" dirty="0"/>
              <a:t>);</a:t>
            </a:r>
          </a:p>
          <a:p>
            <a:r>
              <a:rPr lang="en-US" sz="1600" dirty="0"/>
              <a:t>		</a:t>
            </a:r>
            <a:r>
              <a:rPr lang="en-US" sz="1600" dirty="0" err="1"/>
              <a:t>vol</a:t>
            </a:r>
            <a:r>
              <a:rPr lang="en-US" sz="1600" dirty="0"/>
              <a:t> = mybox2.width * mybox2.height * mybox2.depth;</a:t>
            </a:r>
          </a:p>
          <a:p>
            <a:r>
              <a:rPr lang="en-US" sz="1600" dirty="0"/>
              <a:t>		</a:t>
            </a:r>
            <a:r>
              <a:rPr lang="en-US" sz="1600" dirty="0" err="1"/>
              <a:t>System.out.println</a:t>
            </a:r>
            <a:r>
              <a:rPr lang="en-US" sz="1600" dirty="0"/>
              <a:t>("Volume is " + </a:t>
            </a:r>
            <a:r>
              <a:rPr lang="en-US" sz="1600" dirty="0" err="1"/>
              <a:t>vol</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22805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05246" y="187036"/>
            <a:ext cx="5125222" cy="6265719"/>
          </a:xfrm>
        </p:spPr>
        <p:txBody>
          <a:bodyPr/>
          <a:lstStyle/>
          <a:p>
            <a:r>
              <a:rPr lang="en-US" sz="1800" dirty="0"/>
              <a:t>class Box {</a:t>
            </a:r>
          </a:p>
          <a:p>
            <a:r>
              <a:rPr lang="en-US" sz="1800" dirty="0"/>
              <a:t>	double width;</a:t>
            </a:r>
          </a:p>
          <a:p>
            <a:r>
              <a:rPr lang="en-US" sz="1800" dirty="0"/>
              <a:t>	double height;</a:t>
            </a:r>
          </a:p>
          <a:p>
            <a:r>
              <a:rPr lang="en-US" sz="1800" dirty="0"/>
              <a:t>	double depth;</a:t>
            </a:r>
          </a:p>
          <a:p>
            <a:endParaRPr lang="en-US" sz="1800" dirty="0"/>
          </a:p>
          <a:p>
            <a:r>
              <a:rPr lang="en-US" sz="1800" dirty="0"/>
              <a:t>	Box() {</a:t>
            </a:r>
          </a:p>
          <a:p>
            <a:r>
              <a:rPr lang="en-US" sz="1800" dirty="0"/>
              <a:t>		</a:t>
            </a:r>
            <a:r>
              <a:rPr lang="en-US" sz="1800" dirty="0" err="1"/>
              <a:t>System.out.println</a:t>
            </a:r>
            <a:r>
              <a:rPr lang="en-US" sz="1800" dirty="0"/>
              <a:t>("Constructing Box");</a:t>
            </a:r>
          </a:p>
          <a:p>
            <a:r>
              <a:rPr lang="en-US" sz="1800" dirty="0"/>
              <a:t>		width = 10;</a:t>
            </a:r>
          </a:p>
          <a:p>
            <a:r>
              <a:rPr lang="en-US" sz="1800" dirty="0"/>
              <a:t>		height = 10;</a:t>
            </a:r>
          </a:p>
          <a:p>
            <a:r>
              <a:rPr lang="en-US" sz="1800" dirty="0"/>
              <a:t>		depth = 10;</a:t>
            </a:r>
          </a:p>
          <a:p>
            <a:r>
              <a:rPr lang="en-US" sz="1800" dirty="0"/>
              <a:t>	</a:t>
            </a:r>
            <a:r>
              <a:rPr lang="en-US" sz="1800" dirty="0" smtClean="0"/>
              <a:t>}</a:t>
            </a:r>
            <a:endParaRPr lang="en-US" sz="1800" dirty="0"/>
          </a:p>
          <a:p>
            <a:r>
              <a:rPr lang="en-US" sz="1800" dirty="0" smtClean="0"/>
              <a:t>}</a:t>
            </a:r>
            <a:endParaRPr lang="en-US" sz="1800" dirty="0"/>
          </a:p>
        </p:txBody>
      </p:sp>
      <p:sp>
        <p:nvSpPr>
          <p:cNvPr id="6" name="Content Placeholder 5"/>
          <p:cNvSpPr>
            <a:spLocks noGrp="1"/>
          </p:cNvSpPr>
          <p:nvPr>
            <p:ph sz="half" idx="2"/>
          </p:nvPr>
        </p:nvSpPr>
        <p:spPr>
          <a:xfrm>
            <a:off x="6172200" y="187036"/>
            <a:ext cx="5673436" cy="6265719"/>
          </a:xfrm>
        </p:spPr>
        <p:txBody>
          <a:bodyPr/>
          <a:lstStyle/>
          <a:p>
            <a:r>
              <a:rPr lang="en-US" sz="1800" dirty="0"/>
              <a:t>class BoxDemo6 {</a:t>
            </a:r>
          </a:p>
          <a:p>
            <a:r>
              <a:rPr lang="en-US" sz="1800" dirty="0"/>
              <a:t>	public static void main(String </a:t>
            </a:r>
            <a:r>
              <a:rPr lang="en-US" sz="1800" dirty="0" err="1"/>
              <a:t>args</a:t>
            </a:r>
            <a:r>
              <a:rPr lang="en-US" sz="1800" dirty="0"/>
              <a:t>[]) {</a:t>
            </a:r>
          </a:p>
          <a:p>
            <a:r>
              <a:rPr lang="en-US" sz="1800" dirty="0"/>
              <a:t>		Box mybox1 = new Box</a:t>
            </a:r>
            <a:r>
              <a:rPr lang="en-US" sz="1800" dirty="0" smtClean="0"/>
              <a:t>();                      </a:t>
            </a:r>
          </a:p>
          <a:p>
            <a:r>
              <a:rPr lang="en-US" sz="1800" dirty="0"/>
              <a:t> </a:t>
            </a:r>
            <a:r>
              <a:rPr lang="en-US" sz="1800" dirty="0" smtClean="0"/>
              <a:t>                              double </a:t>
            </a:r>
            <a:r>
              <a:rPr lang="en-US" sz="1800" dirty="0" err="1"/>
              <a:t>vol</a:t>
            </a:r>
            <a:r>
              <a:rPr lang="en-US" sz="1800" dirty="0"/>
              <a:t>;</a:t>
            </a:r>
          </a:p>
          <a:p>
            <a:r>
              <a:rPr lang="en-US" sz="1800" dirty="0" smtClean="0"/>
              <a:t>      </a:t>
            </a:r>
            <a:r>
              <a:rPr lang="en-US" sz="1600" dirty="0" err="1" smtClean="0"/>
              <a:t>vol</a:t>
            </a:r>
            <a:r>
              <a:rPr lang="en-US" sz="1600" dirty="0" smtClean="0"/>
              <a:t> </a:t>
            </a:r>
            <a:r>
              <a:rPr lang="en-US" sz="1600" dirty="0"/>
              <a:t>= </a:t>
            </a:r>
            <a:r>
              <a:rPr lang="en-US" sz="1600" dirty="0" smtClean="0"/>
              <a:t>mybox1.width </a:t>
            </a:r>
            <a:r>
              <a:rPr lang="en-US" sz="1600" dirty="0"/>
              <a:t>* </a:t>
            </a:r>
            <a:r>
              <a:rPr lang="en-US" sz="1600" dirty="0" smtClean="0"/>
              <a:t>mybox1.height </a:t>
            </a:r>
            <a:r>
              <a:rPr lang="en-US" sz="1600" dirty="0"/>
              <a:t>* </a:t>
            </a:r>
            <a:r>
              <a:rPr lang="en-US" sz="1600" dirty="0" smtClean="0"/>
              <a:t>mybox.1depth;</a:t>
            </a:r>
            <a:endParaRPr lang="en-US" sz="1800" dirty="0"/>
          </a:p>
          <a:p>
            <a:r>
              <a:rPr lang="en-US" sz="1800" dirty="0"/>
              <a:t>	</a:t>
            </a:r>
            <a:r>
              <a:rPr lang="en-US" sz="1800" dirty="0" smtClean="0"/>
              <a:t>         </a:t>
            </a:r>
            <a:r>
              <a:rPr lang="en-US" sz="1800" dirty="0" err="1" smtClean="0"/>
              <a:t>System.out.println</a:t>
            </a:r>
            <a:r>
              <a:rPr lang="en-US" sz="1800" dirty="0"/>
              <a:t>("Volume is " + </a:t>
            </a:r>
            <a:r>
              <a:rPr lang="en-US" sz="1800" dirty="0" err="1"/>
              <a:t>vol</a:t>
            </a:r>
            <a:r>
              <a:rPr lang="en-US" sz="1800" dirty="0" smtClean="0"/>
              <a:t>);</a:t>
            </a:r>
          </a:p>
          <a:p>
            <a:endParaRPr lang="en-US" sz="1800" dirty="0"/>
          </a:p>
          <a:p>
            <a:r>
              <a:rPr lang="en-US" sz="1800" dirty="0"/>
              <a:t>	</a:t>
            </a:r>
            <a:r>
              <a:rPr lang="en-US" sz="1400" dirty="0" smtClean="0"/>
              <a:t>}</a:t>
            </a:r>
            <a:endParaRPr lang="en-US" sz="1400" dirty="0"/>
          </a:p>
          <a:p>
            <a:r>
              <a:rPr lang="en-US" sz="1800" dirty="0"/>
              <a:t>}</a:t>
            </a:r>
          </a:p>
        </p:txBody>
      </p:sp>
    </p:spTree>
    <p:extLst>
      <p:ext uri="{BB962C8B-B14F-4D97-AF65-F5344CB8AC3E}">
        <p14:creationId xmlns:p14="http://schemas.microsoft.com/office/powerpoint/2010/main" val="2289547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53"/>
            <a:ext cx="10515600" cy="715530"/>
          </a:xfrm>
        </p:spPr>
        <p:txBody>
          <a:bodyPr/>
          <a:lstStyle/>
          <a:p>
            <a:r>
              <a:rPr lang="en-US" dirty="0"/>
              <a:t>Assigning Object Reference Variables</a:t>
            </a:r>
          </a:p>
        </p:txBody>
      </p:sp>
      <p:sp>
        <p:nvSpPr>
          <p:cNvPr id="3" name="Content Placeholder 2"/>
          <p:cNvSpPr>
            <a:spLocks noGrp="1"/>
          </p:cNvSpPr>
          <p:nvPr>
            <p:ph idx="1"/>
          </p:nvPr>
        </p:nvSpPr>
        <p:spPr>
          <a:xfrm>
            <a:off x="838200" y="1059873"/>
            <a:ext cx="10515600" cy="5117090"/>
          </a:xfrm>
        </p:spPr>
        <p:txBody>
          <a:bodyPr/>
          <a:lstStyle/>
          <a:p>
            <a:r>
              <a:rPr lang="en-US" sz="1800" dirty="0"/>
              <a:t>Box b1 = new Box();</a:t>
            </a:r>
          </a:p>
          <a:p>
            <a:r>
              <a:rPr lang="en-US" sz="1800" dirty="0"/>
              <a:t>Box b2 = </a:t>
            </a:r>
            <a:r>
              <a:rPr lang="en-US" sz="1800" dirty="0" smtClean="0"/>
              <a:t>b1</a:t>
            </a:r>
          </a:p>
          <a:p>
            <a:r>
              <a:rPr lang="en-US" sz="1800" dirty="0"/>
              <a:t>That is, you might think that </a:t>
            </a:r>
            <a:r>
              <a:rPr lang="en-US" sz="1800" dirty="0" smtClean="0"/>
              <a:t>b1 and b2 refer </a:t>
            </a:r>
            <a:r>
              <a:rPr lang="en-US" sz="1800" dirty="0"/>
              <a:t>to separate and distinct objects</a:t>
            </a:r>
            <a:r>
              <a:rPr lang="en-US" sz="1800" dirty="0" smtClean="0"/>
              <a:t>. However</a:t>
            </a:r>
            <a:r>
              <a:rPr lang="en-US" sz="1800" dirty="0"/>
              <a:t>, this would be wrong. Instead, after this fragment </a:t>
            </a:r>
            <a:r>
              <a:rPr lang="en-US" sz="1800" dirty="0" smtClean="0"/>
              <a:t>executes,b1 and b2 will both </a:t>
            </a:r>
            <a:r>
              <a:rPr lang="en-US" sz="1800" dirty="0"/>
              <a:t>refer to </a:t>
            </a:r>
            <a:r>
              <a:rPr lang="en-US" sz="1800" dirty="0" smtClean="0"/>
              <a:t>the same object</a:t>
            </a:r>
            <a:r>
              <a:rPr lang="en-US" sz="1800" dirty="0"/>
              <a:t>. The assignment </a:t>
            </a:r>
            <a:r>
              <a:rPr lang="en-US" sz="1800" dirty="0" smtClean="0"/>
              <a:t>of b1 to b2 did </a:t>
            </a:r>
            <a:r>
              <a:rPr lang="en-US" sz="1800" dirty="0"/>
              <a:t>not allocate any </a:t>
            </a:r>
            <a:r>
              <a:rPr lang="en-US" sz="1800" dirty="0" smtClean="0"/>
              <a:t>memory or </a:t>
            </a:r>
            <a:r>
              <a:rPr lang="en-US" sz="1800" dirty="0"/>
              <a:t>copy any part of the original object. It simply </a:t>
            </a:r>
            <a:r>
              <a:rPr lang="en-US" sz="1800" dirty="0" smtClean="0"/>
              <a:t>makes b2 refer </a:t>
            </a:r>
            <a:r>
              <a:rPr lang="en-US" sz="1800" dirty="0"/>
              <a:t>to the same object </a:t>
            </a:r>
            <a:r>
              <a:rPr lang="en-US" sz="1800" dirty="0" smtClean="0"/>
              <a:t>as does b1</a:t>
            </a:r>
            <a:r>
              <a:rPr lang="en-US" sz="1800" dirty="0"/>
              <a:t>. Thus, any changes made to the object through </a:t>
            </a:r>
            <a:r>
              <a:rPr lang="en-US" sz="1800" dirty="0" smtClean="0"/>
              <a:t>b2 will </a:t>
            </a:r>
            <a:r>
              <a:rPr lang="en-US" sz="1800" dirty="0"/>
              <a:t>affect the object </a:t>
            </a:r>
            <a:r>
              <a:rPr lang="en-US" sz="1800" dirty="0" smtClean="0"/>
              <a:t>to which b1 is </a:t>
            </a:r>
            <a:r>
              <a:rPr lang="en-US" sz="1800" dirty="0"/>
              <a:t>referring, since they are the same </a:t>
            </a:r>
            <a:r>
              <a:rPr lang="en-US" sz="1800" dirty="0" smtClean="0"/>
              <a:t>object</a:t>
            </a:r>
          </a:p>
          <a:p>
            <a:r>
              <a:rPr lang="en-US" sz="1800" dirty="0"/>
              <a:t>Although b1 and b2 both refer to the same object, b1 from the original object without affecting the object b2. For example:</a:t>
            </a:r>
          </a:p>
          <a:p>
            <a:r>
              <a:rPr lang="en-US" sz="1800" dirty="0"/>
              <a:t>Box b1 = new Box();</a:t>
            </a:r>
          </a:p>
          <a:p>
            <a:r>
              <a:rPr lang="en-US" sz="1800" dirty="0"/>
              <a:t>Box b2 = b1;</a:t>
            </a:r>
          </a:p>
          <a:p>
            <a:r>
              <a:rPr lang="en-US" sz="1800" dirty="0"/>
              <a:t>// ...</a:t>
            </a:r>
          </a:p>
          <a:p>
            <a:r>
              <a:rPr lang="en-US" sz="1800" dirty="0"/>
              <a:t>b1 = null;</a:t>
            </a:r>
          </a:p>
          <a:p>
            <a:r>
              <a:rPr lang="en-US" sz="1800" dirty="0"/>
              <a:t>Here,b1 has been set to null , but b2 still points to the original object</a:t>
            </a:r>
            <a:r>
              <a:rPr lang="en-US" sz="1800" dirty="0" smtClean="0"/>
              <a:t>. When </a:t>
            </a:r>
            <a:r>
              <a:rPr lang="en-US" sz="1800" dirty="0"/>
              <a:t>you assign one object reference variable to another object reference variable, </a:t>
            </a:r>
            <a:r>
              <a:rPr lang="en-US" sz="1800" dirty="0" smtClean="0"/>
              <a:t>you are </a:t>
            </a:r>
            <a:r>
              <a:rPr lang="en-US" sz="1800" dirty="0"/>
              <a:t>not creating a copy of the object, you are only making a copy of the reference.</a:t>
            </a:r>
            <a:endParaRPr lang="en-US" sz="1800" dirty="0" smtClean="0"/>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274" y="3532908"/>
            <a:ext cx="6249272" cy="1485901"/>
          </a:xfrm>
          <a:prstGeom prst="rect">
            <a:avLst/>
          </a:prstGeom>
        </p:spPr>
      </p:pic>
    </p:spTree>
    <p:extLst>
      <p:ext uri="{BB962C8B-B14F-4D97-AF65-F5344CB8AC3E}">
        <p14:creationId xmlns:p14="http://schemas.microsoft.com/office/powerpoint/2010/main" val="2171320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US" dirty="0"/>
              <a:t>Introducing Methods</a:t>
            </a:r>
          </a:p>
        </p:txBody>
      </p:sp>
      <p:sp>
        <p:nvSpPr>
          <p:cNvPr id="3" name="Content Placeholder 2"/>
          <p:cNvSpPr>
            <a:spLocks noGrp="1"/>
          </p:cNvSpPr>
          <p:nvPr>
            <p:ph idx="1"/>
          </p:nvPr>
        </p:nvSpPr>
        <p:spPr>
          <a:xfrm>
            <a:off x="838200" y="1122218"/>
            <a:ext cx="10515600" cy="5054745"/>
          </a:xfrm>
        </p:spPr>
        <p:txBody>
          <a:bodyPr>
            <a:normAutofit fontScale="92500" lnSpcReduction="10000"/>
          </a:bodyPr>
          <a:lstStyle/>
          <a:p>
            <a:r>
              <a:rPr lang="en-US" sz="1800" dirty="0"/>
              <a:t>Although it is perfectly fine to create a class that contains only data, it rarely happens. Most of the time you will use methods to access the instance variables defined by the </a:t>
            </a:r>
            <a:r>
              <a:rPr lang="en-US" sz="1800" dirty="0" smtClean="0"/>
              <a:t>class</a:t>
            </a:r>
          </a:p>
          <a:p>
            <a:r>
              <a:rPr lang="en-US" sz="1800" dirty="0" smtClean="0"/>
              <a:t>classes usually </a:t>
            </a:r>
            <a:r>
              <a:rPr lang="en-US" sz="1800" dirty="0"/>
              <a:t>consist of two things</a:t>
            </a:r>
            <a:r>
              <a:rPr lang="en-US" sz="1800" dirty="0" smtClean="0"/>
              <a:t>: instance </a:t>
            </a:r>
            <a:r>
              <a:rPr lang="en-US" sz="1800" dirty="0"/>
              <a:t>variables and </a:t>
            </a:r>
            <a:r>
              <a:rPr lang="en-US" sz="1800" dirty="0" smtClean="0"/>
              <a:t>methods</a:t>
            </a:r>
          </a:p>
          <a:p>
            <a:r>
              <a:rPr lang="en-US" sz="1800" dirty="0"/>
              <a:t>This is the general form of a method:</a:t>
            </a:r>
          </a:p>
          <a:p>
            <a:r>
              <a:rPr lang="en-US" sz="1800" b="1" dirty="0" smtClean="0"/>
              <a:t>modifier type </a:t>
            </a:r>
            <a:r>
              <a:rPr lang="en-US" sz="1800" b="1" dirty="0"/>
              <a:t>name(parameter-list) </a:t>
            </a:r>
            <a:r>
              <a:rPr lang="en-US" sz="1800" b="1" dirty="0" smtClean="0"/>
              <a:t>Exception{</a:t>
            </a:r>
            <a:endParaRPr lang="en-US" sz="1800" b="1" dirty="0"/>
          </a:p>
          <a:p>
            <a:r>
              <a:rPr lang="en-US" sz="1800" b="1" dirty="0"/>
              <a:t>// body of method</a:t>
            </a:r>
          </a:p>
          <a:p>
            <a:r>
              <a:rPr lang="en-US" sz="1800" b="1" dirty="0" smtClean="0"/>
              <a:t>}</a:t>
            </a:r>
          </a:p>
          <a:p>
            <a:pPr marL="342900" indent="-342900">
              <a:buFont typeface="+mj-lt"/>
              <a:buAutoNum type="arabicPeriod"/>
            </a:pPr>
            <a:r>
              <a:rPr lang="en-US" sz="1800" dirty="0" smtClean="0"/>
              <a:t>Modifiers—such </a:t>
            </a:r>
            <a:r>
              <a:rPr lang="en-US" sz="1800" dirty="0"/>
              <a:t>as public, </a:t>
            </a:r>
            <a:r>
              <a:rPr lang="en-US" sz="1800" dirty="0" smtClean="0"/>
              <a:t>private, protected</a:t>
            </a:r>
            <a:endParaRPr lang="en-US" sz="1800" dirty="0"/>
          </a:p>
          <a:p>
            <a:pPr marL="342900" indent="-342900">
              <a:buFont typeface="+mj-lt"/>
              <a:buAutoNum type="arabicPeriod"/>
            </a:pPr>
            <a:r>
              <a:rPr lang="en-US" sz="1800" dirty="0"/>
              <a:t>The return type—the data type of the value returned by the method, or void if the method does not return a value.</a:t>
            </a:r>
          </a:p>
          <a:p>
            <a:pPr marL="342900" indent="-342900">
              <a:buFont typeface="+mj-lt"/>
              <a:buAutoNum type="arabicPeriod"/>
            </a:pPr>
            <a:r>
              <a:rPr lang="en-US" sz="1800" dirty="0"/>
              <a:t>The method </a:t>
            </a:r>
            <a:r>
              <a:rPr lang="en-US" sz="1800" dirty="0" smtClean="0"/>
              <a:t>name—any name .</a:t>
            </a:r>
            <a:endParaRPr lang="en-US" sz="1800" dirty="0"/>
          </a:p>
          <a:p>
            <a:pPr marL="342900" indent="-342900">
              <a:buFont typeface="+mj-lt"/>
              <a:buAutoNum type="arabicPeriod"/>
            </a:pPr>
            <a:r>
              <a:rPr lang="en-US" sz="1800" dirty="0"/>
              <a:t>The parameter list in parenthesis—a comma-delimited list of input parameters, preceded by their data types, enclosed by parentheses, (). If there are no parameters, you must use empty parentheses</a:t>
            </a:r>
          </a:p>
          <a:p>
            <a:pPr marL="342900" indent="-342900">
              <a:buFont typeface="+mj-lt"/>
              <a:buAutoNum type="arabicPeriod"/>
            </a:pPr>
            <a:r>
              <a:rPr lang="en-US" sz="1800" dirty="0"/>
              <a:t>An </a:t>
            </a:r>
            <a:r>
              <a:rPr lang="en-US" sz="1800" dirty="0" smtClean="0"/>
              <a:t>exception—is an optional to </a:t>
            </a:r>
            <a:r>
              <a:rPr lang="en-US" sz="1800" dirty="0"/>
              <a:t>be discussed later</a:t>
            </a:r>
          </a:p>
          <a:p>
            <a:pPr marL="342900" indent="-342900">
              <a:buFont typeface="+mj-lt"/>
              <a:buAutoNum type="arabicPeriod"/>
            </a:pPr>
            <a:r>
              <a:rPr lang="en-US" sz="1800" dirty="0"/>
              <a:t>The method body, enclosed between braces—the method's code, including the declaration of local variables, goes here</a:t>
            </a:r>
          </a:p>
          <a:p>
            <a:endParaRPr lang="en-US" sz="1800" dirty="0" smtClean="0"/>
          </a:p>
        </p:txBody>
      </p:sp>
    </p:spTree>
    <p:extLst>
      <p:ext uri="{BB962C8B-B14F-4D97-AF65-F5344CB8AC3E}">
        <p14:creationId xmlns:p14="http://schemas.microsoft.com/office/powerpoint/2010/main" val="15355192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207818"/>
            <a:ext cx="5181600" cy="5969145"/>
          </a:xfrm>
        </p:spPr>
        <p:txBody>
          <a:bodyPr/>
          <a:lstStyle/>
          <a:p>
            <a:r>
              <a:rPr lang="en-US" sz="1800" dirty="0"/>
              <a:t>class Box {</a:t>
            </a:r>
          </a:p>
          <a:p>
            <a:r>
              <a:rPr lang="en-US" sz="1800" dirty="0"/>
              <a:t>	double width;</a:t>
            </a:r>
          </a:p>
          <a:p>
            <a:r>
              <a:rPr lang="en-US" sz="1800" dirty="0"/>
              <a:t>	double height;</a:t>
            </a:r>
          </a:p>
          <a:p>
            <a:r>
              <a:rPr lang="en-US" sz="1800" dirty="0"/>
              <a:t>	double depth;</a:t>
            </a:r>
          </a:p>
          <a:p>
            <a:endParaRPr lang="en-US" sz="1800" dirty="0"/>
          </a:p>
          <a:p>
            <a:r>
              <a:rPr lang="en-US" sz="1800" dirty="0"/>
              <a:t>	void volume() {</a:t>
            </a:r>
          </a:p>
          <a:p>
            <a:r>
              <a:rPr lang="en-US" sz="1800" dirty="0"/>
              <a:t>	</a:t>
            </a:r>
            <a:r>
              <a:rPr lang="en-US" sz="1800" dirty="0" err="1"/>
              <a:t>System.out.print</a:t>
            </a:r>
            <a:r>
              <a:rPr lang="en-US" sz="1800" dirty="0"/>
              <a:t>("Volume is ");</a:t>
            </a:r>
          </a:p>
          <a:p>
            <a:r>
              <a:rPr lang="en-US" sz="1800" dirty="0"/>
              <a:t>	</a:t>
            </a:r>
            <a:r>
              <a:rPr lang="en-US" sz="1800" dirty="0" err="1"/>
              <a:t>System.out.println</a:t>
            </a:r>
            <a:r>
              <a:rPr lang="en-US" sz="1800" dirty="0"/>
              <a:t>(width * height * depth);</a:t>
            </a:r>
          </a:p>
          <a:p>
            <a:r>
              <a:rPr lang="en-US" sz="1800" dirty="0"/>
              <a:t>	}</a:t>
            </a:r>
          </a:p>
          <a:p>
            <a:r>
              <a:rPr lang="en-US" sz="1800" dirty="0"/>
              <a:t>}</a:t>
            </a:r>
          </a:p>
        </p:txBody>
      </p:sp>
      <p:sp>
        <p:nvSpPr>
          <p:cNvPr id="6" name="Content Placeholder 5"/>
          <p:cNvSpPr>
            <a:spLocks noGrp="1"/>
          </p:cNvSpPr>
          <p:nvPr>
            <p:ph sz="half" idx="2"/>
          </p:nvPr>
        </p:nvSpPr>
        <p:spPr>
          <a:xfrm>
            <a:off x="6172200" y="103909"/>
            <a:ext cx="5181600" cy="6400800"/>
          </a:xfrm>
        </p:spPr>
        <p:txBody>
          <a:bodyPr/>
          <a:lstStyle/>
          <a:p>
            <a:r>
              <a:rPr lang="en-US" sz="2000" dirty="0"/>
              <a:t>class BoxDemo3 {</a:t>
            </a:r>
          </a:p>
          <a:p>
            <a:r>
              <a:rPr lang="en-US" sz="2000" dirty="0"/>
              <a:t>	public static void main(String </a:t>
            </a:r>
            <a:r>
              <a:rPr lang="en-US" sz="2000" dirty="0" err="1"/>
              <a:t>args</a:t>
            </a:r>
            <a:r>
              <a:rPr lang="en-US" sz="2000" dirty="0"/>
              <a:t>[]) {</a:t>
            </a:r>
          </a:p>
          <a:p>
            <a:r>
              <a:rPr lang="en-US" sz="2000" dirty="0"/>
              <a:t>		Box mybox1 = new Box();</a:t>
            </a:r>
          </a:p>
          <a:p>
            <a:r>
              <a:rPr lang="en-US" sz="2000" dirty="0"/>
              <a:t>		Box mybox2 = new Box</a:t>
            </a:r>
            <a:r>
              <a:rPr lang="en-US" sz="2000" dirty="0" smtClean="0"/>
              <a:t>();</a:t>
            </a:r>
            <a:endParaRPr lang="en-US" sz="2000" dirty="0"/>
          </a:p>
          <a:p>
            <a:r>
              <a:rPr lang="en-US" sz="2000" dirty="0"/>
              <a:t>			mybox1.width = 10;</a:t>
            </a:r>
          </a:p>
          <a:p>
            <a:r>
              <a:rPr lang="en-US" sz="2000" dirty="0"/>
              <a:t>			mybox1.height = 20;</a:t>
            </a:r>
          </a:p>
          <a:p>
            <a:r>
              <a:rPr lang="en-US" sz="2000" dirty="0"/>
              <a:t>			mybox1.depth = 15</a:t>
            </a:r>
            <a:r>
              <a:rPr lang="en-US" sz="2000" dirty="0" smtClean="0"/>
              <a:t>;</a:t>
            </a:r>
          </a:p>
          <a:p>
            <a:endParaRPr lang="en-US" sz="2000" dirty="0"/>
          </a:p>
          <a:p>
            <a:r>
              <a:rPr lang="en-US" sz="2000" dirty="0"/>
              <a:t>			mybox2.width = 3;</a:t>
            </a:r>
          </a:p>
          <a:p>
            <a:r>
              <a:rPr lang="en-US" sz="2000" dirty="0"/>
              <a:t>			mybox2.height = 6;</a:t>
            </a:r>
          </a:p>
          <a:p>
            <a:r>
              <a:rPr lang="en-US" sz="2000" dirty="0"/>
              <a:t>			mybox2.depth = 9</a:t>
            </a:r>
            <a:r>
              <a:rPr lang="en-US" sz="2000" dirty="0" smtClean="0"/>
              <a:t>;</a:t>
            </a:r>
          </a:p>
          <a:p>
            <a:endParaRPr lang="en-US" sz="2000" dirty="0"/>
          </a:p>
          <a:p>
            <a:r>
              <a:rPr lang="en-US" sz="2000" dirty="0"/>
              <a:t>			</a:t>
            </a:r>
            <a:r>
              <a:rPr lang="en-US" sz="2000" dirty="0" smtClean="0"/>
              <a:t>mybox1.volume</a:t>
            </a:r>
            <a:r>
              <a:rPr lang="en-US" sz="2000" dirty="0"/>
              <a:t>();</a:t>
            </a:r>
          </a:p>
          <a:p>
            <a:r>
              <a:rPr lang="en-US" sz="2000" dirty="0"/>
              <a:t>			mybox2.volume();</a:t>
            </a:r>
          </a:p>
          <a:p>
            <a:r>
              <a:rPr lang="en-US" sz="2000" dirty="0"/>
              <a:t>	}</a:t>
            </a:r>
          </a:p>
          <a:p>
            <a:r>
              <a:rPr lang="en-US" sz="2000" dirty="0"/>
              <a:t>}</a:t>
            </a:r>
          </a:p>
          <a:p>
            <a:endParaRPr lang="en-US" sz="2000" dirty="0"/>
          </a:p>
        </p:txBody>
      </p:sp>
    </p:spTree>
    <p:extLst>
      <p:ext uri="{BB962C8B-B14F-4D97-AF65-F5344CB8AC3E}">
        <p14:creationId xmlns:p14="http://schemas.microsoft.com/office/powerpoint/2010/main" val="2301264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320"/>
          </a:xfrm>
        </p:spPr>
        <p:txBody>
          <a:bodyPr>
            <a:normAutofit fontScale="90000"/>
          </a:bodyPr>
          <a:lstStyle/>
          <a:p>
            <a:r>
              <a:rPr lang="en-US" dirty="0"/>
              <a:t>Returning a Value</a:t>
            </a:r>
          </a:p>
        </p:txBody>
      </p:sp>
      <p:sp>
        <p:nvSpPr>
          <p:cNvPr id="3" name="Content Placeholder 2"/>
          <p:cNvSpPr>
            <a:spLocks noGrp="1"/>
          </p:cNvSpPr>
          <p:nvPr>
            <p:ph sz="half" idx="1"/>
          </p:nvPr>
        </p:nvSpPr>
        <p:spPr>
          <a:xfrm>
            <a:off x="838199" y="1111827"/>
            <a:ext cx="10872355" cy="5065136"/>
          </a:xfrm>
        </p:spPr>
        <p:txBody>
          <a:bodyPr>
            <a:normAutofit/>
          </a:bodyPr>
          <a:lstStyle/>
          <a:p>
            <a:pPr marL="342900" indent="-342900">
              <a:buFont typeface="+mj-lt"/>
              <a:buAutoNum type="arabicPeriod"/>
            </a:pPr>
            <a:r>
              <a:rPr lang="en-US" sz="1800" dirty="0" smtClean="0"/>
              <a:t>completes </a:t>
            </a:r>
            <a:r>
              <a:rPr lang="en-US" sz="1800" dirty="0"/>
              <a:t>all the statements in the method,</a:t>
            </a:r>
          </a:p>
          <a:p>
            <a:pPr marL="342900" indent="-342900">
              <a:buFont typeface="+mj-lt"/>
              <a:buAutoNum type="arabicPeriod"/>
            </a:pPr>
            <a:r>
              <a:rPr lang="en-US" sz="1800" dirty="0"/>
              <a:t>reaches a return </a:t>
            </a:r>
            <a:r>
              <a:rPr lang="en-US" sz="1800" dirty="0" smtClean="0"/>
              <a:t>statement</a:t>
            </a:r>
          </a:p>
          <a:p>
            <a:pPr marL="342900" indent="-342900">
              <a:buFont typeface="+mj-lt"/>
              <a:buAutoNum type="arabicPeriod"/>
            </a:pPr>
            <a:r>
              <a:rPr lang="en-US" sz="1800" dirty="0" smtClean="0"/>
              <a:t>You </a:t>
            </a:r>
            <a:r>
              <a:rPr lang="en-US" sz="1800" dirty="0"/>
              <a:t>declare a method's return type in its method declaration. Within the body of the method, you use the return statement to return the value</a:t>
            </a:r>
            <a:r>
              <a:rPr lang="en-US" sz="1800" dirty="0" smtClean="0"/>
              <a:t>.</a:t>
            </a:r>
          </a:p>
          <a:p>
            <a:r>
              <a:rPr lang="en-US" sz="1800" dirty="0"/>
              <a:t>Any method declared void doesn't return a value. It does not need to contain a return statement, but it may do so. In such a case, a return statement can be used to branch out of a control flow block and exit the method and is simply used like this</a:t>
            </a:r>
            <a:r>
              <a:rPr lang="en-US" sz="1800" dirty="0" smtClean="0"/>
              <a:t>:</a:t>
            </a:r>
            <a:endParaRPr lang="en-US" sz="1800" dirty="0"/>
          </a:p>
          <a:p>
            <a:r>
              <a:rPr lang="en-US" sz="1800" b="1" dirty="0"/>
              <a:t>return</a:t>
            </a:r>
            <a:r>
              <a:rPr lang="en-US" sz="1800" dirty="0" smtClean="0"/>
              <a:t>;</a:t>
            </a:r>
            <a:endParaRPr lang="en-US" sz="1800" dirty="0"/>
          </a:p>
          <a:p>
            <a:r>
              <a:rPr lang="en-US" sz="1800" dirty="0"/>
              <a:t>If you try to return a value from a method that is declared void, you will get a compiler error</a:t>
            </a:r>
            <a:r>
              <a:rPr lang="en-US" sz="1800" dirty="0" smtClean="0"/>
              <a:t>.</a:t>
            </a:r>
            <a:endParaRPr lang="en-US" sz="1800" dirty="0"/>
          </a:p>
          <a:p>
            <a:r>
              <a:rPr lang="en-US" sz="1800" dirty="0"/>
              <a:t>Any method that is not declared void must contain a return statement with a corresponding return value, like this</a:t>
            </a:r>
            <a:r>
              <a:rPr lang="en-US" sz="1800" dirty="0" smtClean="0"/>
              <a:t>:</a:t>
            </a:r>
            <a:endParaRPr lang="en-US" sz="1800" dirty="0"/>
          </a:p>
          <a:p>
            <a:r>
              <a:rPr lang="en-US" sz="1800" b="1" dirty="0"/>
              <a:t>return </a:t>
            </a:r>
            <a:r>
              <a:rPr lang="en-US" sz="1800" b="1" dirty="0" err="1"/>
              <a:t>returnValue</a:t>
            </a:r>
            <a:r>
              <a:rPr lang="en-US" sz="1800" dirty="0" smtClean="0"/>
              <a:t>;</a:t>
            </a:r>
            <a:endParaRPr lang="en-US" sz="1800" dirty="0"/>
          </a:p>
          <a:p>
            <a:r>
              <a:rPr lang="en-US" sz="1800" dirty="0"/>
              <a:t>The data type of the return value must match the method's declared return type; you can't return an integer value from a method declared to return a </a:t>
            </a:r>
            <a:r>
              <a:rPr lang="en-US" sz="1800" dirty="0" err="1"/>
              <a:t>boolean</a:t>
            </a:r>
            <a:r>
              <a:rPr lang="en-US" sz="1800" dirty="0"/>
              <a:t>.</a:t>
            </a:r>
          </a:p>
        </p:txBody>
      </p:sp>
    </p:spTree>
    <p:extLst>
      <p:ext uri="{BB962C8B-B14F-4D97-AF65-F5344CB8AC3E}">
        <p14:creationId xmlns:p14="http://schemas.microsoft.com/office/powerpoint/2010/main" val="1745783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07818"/>
            <a:ext cx="4668982" cy="5969145"/>
          </a:xfrm>
        </p:spPr>
        <p:txBody>
          <a:bodyPr/>
          <a:lstStyle/>
          <a:p>
            <a:r>
              <a:rPr lang="en-US" sz="1600" dirty="0"/>
              <a:t>class Box {</a:t>
            </a:r>
          </a:p>
          <a:p>
            <a:r>
              <a:rPr lang="en-US" sz="1600" dirty="0"/>
              <a:t>	double width;</a:t>
            </a:r>
          </a:p>
          <a:p>
            <a:r>
              <a:rPr lang="en-US" sz="1600" dirty="0"/>
              <a:t>	double height;</a:t>
            </a:r>
          </a:p>
          <a:p>
            <a:r>
              <a:rPr lang="en-US" sz="1600" dirty="0"/>
              <a:t>	double depth;</a:t>
            </a:r>
          </a:p>
          <a:p>
            <a:r>
              <a:rPr lang="en-US" sz="1600" dirty="0"/>
              <a:t>	</a:t>
            </a:r>
          </a:p>
          <a:p>
            <a:r>
              <a:rPr lang="en-US" sz="1600" dirty="0"/>
              <a:t>	double volume() {</a:t>
            </a:r>
          </a:p>
          <a:p>
            <a:r>
              <a:rPr lang="en-US" sz="1600" dirty="0"/>
              <a:t>		return width * height * depth;</a:t>
            </a:r>
          </a:p>
          <a:p>
            <a:r>
              <a:rPr lang="en-US" sz="1600" dirty="0"/>
              <a:t>	}</a:t>
            </a:r>
          </a:p>
          <a:p>
            <a:r>
              <a:rPr lang="en-US" sz="1600" dirty="0"/>
              <a:t>}</a:t>
            </a:r>
          </a:p>
        </p:txBody>
      </p:sp>
      <p:sp>
        <p:nvSpPr>
          <p:cNvPr id="4" name="Content Placeholder 3"/>
          <p:cNvSpPr>
            <a:spLocks noGrp="1"/>
          </p:cNvSpPr>
          <p:nvPr>
            <p:ph sz="half" idx="2"/>
          </p:nvPr>
        </p:nvSpPr>
        <p:spPr>
          <a:xfrm>
            <a:off x="6130636" y="207818"/>
            <a:ext cx="5223164" cy="5969145"/>
          </a:xfrm>
        </p:spPr>
        <p:txBody>
          <a:bodyPr/>
          <a:lstStyle/>
          <a:p>
            <a:r>
              <a:rPr lang="en-US" sz="1600" dirty="0"/>
              <a:t>class BoxDemo4 {</a:t>
            </a:r>
          </a:p>
          <a:p>
            <a:r>
              <a:rPr lang="en-US" sz="1600" dirty="0"/>
              <a:t>	public static void main(String </a:t>
            </a:r>
            <a:r>
              <a:rPr lang="en-US" sz="1600" dirty="0" err="1"/>
              <a:t>args</a:t>
            </a:r>
            <a:r>
              <a:rPr lang="en-US" sz="1600" dirty="0"/>
              <a:t>[]) {</a:t>
            </a:r>
          </a:p>
          <a:p>
            <a:r>
              <a:rPr lang="en-US" sz="1600" dirty="0"/>
              <a:t>		Box mybox1 = new Box();</a:t>
            </a:r>
          </a:p>
          <a:p>
            <a:r>
              <a:rPr lang="en-US" sz="1600" dirty="0"/>
              <a:t>		Box mybox2 = new Box();</a:t>
            </a:r>
          </a:p>
          <a:p>
            <a:r>
              <a:rPr lang="en-US" sz="1600" dirty="0"/>
              <a:t>		double </a:t>
            </a:r>
            <a:r>
              <a:rPr lang="en-US" sz="1600" dirty="0" err="1"/>
              <a:t>vol</a:t>
            </a:r>
            <a:r>
              <a:rPr lang="en-US" sz="1600" dirty="0"/>
              <a:t>;</a:t>
            </a:r>
          </a:p>
          <a:p>
            <a:r>
              <a:rPr lang="en-US" sz="1600" dirty="0"/>
              <a:t>		mybox1.width = 10;</a:t>
            </a:r>
          </a:p>
          <a:p>
            <a:r>
              <a:rPr lang="en-US" sz="1600" dirty="0"/>
              <a:t>		mybox1.height = 20;</a:t>
            </a:r>
          </a:p>
          <a:p>
            <a:r>
              <a:rPr lang="en-US" sz="1600" dirty="0"/>
              <a:t>		mybox1.depth = 15;</a:t>
            </a:r>
          </a:p>
          <a:p>
            <a:r>
              <a:rPr lang="en-US" sz="1600" dirty="0"/>
              <a:t>		mybox2.width = 3;</a:t>
            </a:r>
          </a:p>
          <a:p>
            <a:r>
              <a:rPr lang="en-US" sz="1600" dirty="0"/>
              <a:t>		mybox2.height = 6;</a:t>
            </a:r>
          </a:p>
          <a:p>
            <a:r>
              <a:rPr lang="en-US" sz="1600" dirty="0"/>
              <a:t>		mybox2.depth = 9;</a:t>
            </a:r>
          </a:p>
          <a:p>
            <a:r>
              <a:rPr lang="en-US" sz="1600" dirty="0"/>
              <a:t>		</a:t>
            </a:r>
            <a:r>
              <a:rPr lang="en-US" sz="1600" dirty="0" err="1"/>
              <a:t>vol</a:t>
            </a:r>
            <a:r>
              <a:rPr lang="en-US" sz="1600" dirty="0"/>
              <a:t> = mybox1.volume();</a:t>
            </a:r>
          </a:p>
          <a:p>
            <a:r>
              <a:rPr lang="en-US" sz="1600" dirty="0"/>
              <a:t>		</a:t>
            </a:r>
            <a:r>
              <a:rPr lang="en-US" sz="1600" dirty="0" err="1"/>
              <a:t>System.out.println</a:t>
            </a:r>
            <a:r>
              <a:rPr lang="en-US" sz="1600" dirty="0"/>
              <a:t>("Volume is " + </a:t>
            </a:r>
            <a:r>
              <a:rPr lang="en-US" sz="1600" dirty="0" err="1"/>
              <a:t>vol</a:t>
            </a:r>
            <a:r>
              <a:rPr lang="en-US" sz="1600" dirty="0"/>
              <a:t>);</a:t>
            </a:r>
          </a:p>
          <a:p>
            <a:r>
              <a:rPr lang="en-US" sz="1600" dirty="0"/>
              <a:t>		</a:t>
            </a:r>
            <a:r>
              <a:rPr lang="en-US" sz="1600" dirty="0" err="1"/>
              <a:t>vol</a:t>
            </a:r>
            <a:r>
              <a:rPr lang="en-US" sz="1600" dirty="0"/>
              <a:t> = mybox2.volume();</a:t>
            </a:r>
          </a:p>
          <a:p>
            <a:r>
              <a:rPr lang="en-US" sz="1600" dirty="0"/>
              <a:t>		</a:t>
            </a:r>
            <a:r>
              <a:rPr lang="en-US" sz="1600" dirty="0" err="1"/>
              <a:t>System.out.println</a:t>
            </a:r>
            <a:r>
              <a:rPr lang="en-US" sz="1600" dirty="0"/>
              <a:t>("Volume is " + </a:t>
            </a:r>
            <a:r>
              <a:rPr lang="en-US" sz="1600" dirty="0" err="1"/>
              <a:t>vol</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2027940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748"/>
          </a:xfrm>
        </p:spPr>
        <p:txBody>
          <a:bodyPr>
            <a:normAutofit fontScale="90000"/>
          </a:bodyPr>
          <a:lstStyle/>
          <a:p>
            <a:r>
              <a:rPr lang="en-US" dirty="0"/>
              <a:t>Adding a Method That Takes Parameters</a:t>
            </a:r>
          </a:p>
        </p:txBody>
      </p:sp>
      <p:sp>
        <p:nvSpPr>
          <p:cNvPr id="3" name="Content Placeholder 2"/>
          <p:cNvSpPr>
            <a:spLocks noGrp="1"/>
          </p:cNvSpPr>
          <p:nvPr>
            <p:ph idx="1"/>
          </p:nvPr>
        </p:nvSpPr>
        <p:spPr>
          <a:xfrm>
            <a:off x="838200" y="1402773"/>
            <a:ext cx="10515600" cy="4774190"/>
          </a:xfrm>
        </p:spPr>
        <p:txBody>
          <a:bodyPr/>
          <a:lstStyle/>
          <a:p>
            <a:r>
              <a:rPr lang="en-US" sz="1800" dirty="0"/>
              <a:t>Parameters allow a method to </a:t>
            </a:r>
            <a:r>
              <a:rPr lang="en-US" sz="1800" dirty="0" smtClean="0"/>
              <a:t>be generalized</a:t>
            </a:r>
          </a:p>
          <a:p>
            <a:r>
              <a:rPr lang="en-US" sz="1800" dirty="0"/>
              <a:t>Here is a method that returns the square of the number </a:t>
            </a:r>
            <a:r>
              <a:rPr lang="en-US" sz="1800" dirty="0" smtClean="0"/>
              <a:t>10</a:t>
            </a:r>
          </a:p>
          <a:p>
            <a:r>
              <a:rPr lang="en-US" sz="1800" dirty="0" err="1"/>
              <a:t>int</a:t>
            </a:r>
            <a:r>
              <a:rPr lang="en-US" sz="1800" dirty="0"/>
              <a:t> square()</a:t>
            </a:r>
          </a:p>
          <a:p>
            <a:r>
              <a:rPr lang="en-US" sz="1800" dirty="0"/>
              <a:t>{</a:t>
            </a:r>
          </a:p>
          <a:p>
            <a:r>
              <a:rPr lang="en-US" sz="1800" dirty="0"/>
              <a:t>	return 10 * 10;</a:t>
            </a:r>
          </a:p>
          <a:p>
            <a:r>
              <a:rPr lang="en-US" sz="1800" dirty="0" smtClean="0"/>
              <a:t>}</a:t>
            </a:r>
          </a:p>
          <a:p>
            <a:r>
              <a:rPr lang="en-US" sz="1800" dirty="0"/>
              <a:t>While this method does, indeed, return the value of 10 squared, its use is </a:t>
            </a:r>
            <a:r>
              <a:rPr lang="en-US" sz="1800" dirty="0" smtClean="0"/>
              <a:t>very limited</a:t>
            </a:r>
            <a:r>
              <a:rPr lang="en-US" sz="1800" dirty="0"/>
              <a:t>. However, if you modify the method so that it takes a parameter, as </a:t>
            </a:r>
            <a:r>
              <a:rPr lang="en-US" sz="1800" dirty="0" smtClean="0"/>
              <a:t>shown next</a:t>
            </a:r>
            <a:r>
              <a:rPr lang="en-US" sz="1800" dirty="0"/>
              <a:t>, then you can make square( ) much more </a:t>
            </a:r>
            <a:r>
              <a:rPr lang="en-US" sz="1800" dirty="0" smtClean="0"/>
              <a:t>useful</a:t>
            </a:r>
          </a:p>
          <a:p>
            <a:r>
              <a:rPr lang="en-US" sz="1800" dirty="0" err="1"/>
              <a:t>int</a:t>
            </a:r>
            <a:r>
              <a:rPr lang="en-US" sz="1800" dirty="0"/>
              <a:t> square(</a:t>
            </a:r>
            <a:r>
              <a:rPr lang="en-US" sz="1800" dirty="0" err="1"/>
              <a:t>int</a:t>
            </a:r>
            <a:r>
              <a:rPr lang="en-US" sz="1800" dirty="0"/>
              <a:t> </a:t>
            </a:r>
            <a:r>
              <a:rPr lang="en-US" sz="1800" dirty="0" err="1"/>
              <a:t>i</a:t>
            </a:r>
            <a:r>
              <a:rPr lang="en-US" sz="1800" dirty="0"/>
              <a:t>)</a:t>
            </a:r>
          </a:p>
          <a:p>
            <a:r>
              <a:rPr lang="en-US" sz="1800" dirty="0"/>
              <a:t>{</a:t>
            </a:r>
          </a:p>
          <a:p>
            <a:r>
              <a:rPr lang="en-US" sz="1800" dirty="0"/>
              <a:t>	return </a:t>
            </a:r>
            <a:r>
              <a:rPr lang="en-US" sz="1800" dirty="0" err="1"/>
              <a:t>i</a:t>
            </a:r>
            <a:r>
              <a:rPr lang="en-US" sz="1800" dirty="0"/>
              <a:t> * </a:t>
            </a:r>
            <a:r>
              <a:rPr lang="en-US" sz="1800" dirty="0" err="1"/>
              <a:t>i</a:t>
            </a:r>
            <a:r>
              <a:rPr lang="en-US" sz="1800" dirty="0"/>
              <a:t>;</a:t>
            </a:r>
          </a:p>
          <a:p>
            <a:r>
              <a:rPr lang="en-US" sz="1800" dirty="0"/>
              <a:t>}</a:t>
            </a:r>
          </a:p>
        </p:txBody>
      </p:sp>
    </p:spTree>
    <p:extLst>
      <p:ext uri="{BB962C8B-B14F-4D97-AF65-F5344CB8AC3E}">
        <p14:creationId xmlns:p14="http://schemas.microsoft.com/office/powerpoint/2010/main" val="464514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894" y="385591"/>
            <a:ext cx="9530581" cy="5738904"/>
          </a:xfrm>
        </p:spPr>
      </p:pic>
    </p:spTree>
    <p:extLst>
      <p:ext uri="{BB962C8B-B14F-4D97-AF65-F5344CB8AC3E}">
        <p14:creationId xmlns:p14="http://schemas.microsoft.com/office/powerpoint/2010/main" val="488997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in Real Life</a:t>
            </a:r>
            <a:endParaRPr lang="en-US" dirty="0"/>
          </a:p>
        </p:txBody>
      </p:sp>
      <p:sp>
        <p:nvSpPr>
          <p:cNvPr id="3" name="Content Placeholder 2"/>
          <p:cNvSpPr>
            <a:spLocks noGrp="1"/>
          </p:cNvSpPr>
          <p:nvPr>
            <p:ph idx="1"/>
          </p:nvPr>
        </p:nvSpPr>
        <p:spPr/>
        <p:txBody>
          <a:bodyPr/>
          <a:lstStyle/>
          <a:p>
            <a:r>
              <a:rPr lang="en-US" dirty="0" smtClean="0"/>
              <a:t>Object is a thing</a:t>
            </a:r>
          </a:p>
          <a:p>
            <a:r>
              <a:rPr lang="en-US" dirty="0"/>
              <a:t> So </a:t>
            </a:r>
            <a:r>
              <a:rPr lang="en-US" dirty="0" smtClean="0"/>
              <a:t>is </a:t>
            </a:r>
            <a:r>
              <a:rPr lang="en-US" dirty="0"/>
              <a:t>apple an object in real life? </a:t>
            </a:r>
            <a:endParaRPr lang="en-US" dirty="0" smtClean="0"/>
          </a:p>
          <a:p>
            <a:r>
              <a:rPr lang="en-US" dirty="0" smtClean="0"/>
              <a:t>Is desk</a:t>
            </a:r>
            <a:r>
              <a:rPr lang="en-US" dirty="0"/>
              <a:t>? </a:t>
            </a:r>
            <a:endParaRPr lang="en-US" dirty="0" smtClean="0"/>
          </a:p>
          <a:p>
            <a:r>
              <a:rPr lang="en-US" dirty="0" smtClean="0"/>
              <a:t>This Laptop? </a:t>
            </a:r>
          </a:p>
          <a:p>
            <a:r>
              <a:rPr lang="en-US" dirty="0" smtClean="0"/>
              <a:t>A mug?</a:t>
            </a:r>
          </a:p>
          <a:p>
            <a:r>
              <a:rPr lang="en-US" dirty="0" smtClean="0"/>
              <a:t>They </a:t>
            </a:r>
            <a:r>
              <a:rPr lang="en-US" dirty="0"/>
              <a:t>are all objects, these are all things.</a:t>
            </a:r>
          </a:p>
        </p:txBody>
      </p:sp>
    </p:spTree>
    <p:extLst>
      <p:ext uri="{BB962C8B-B14F-4D97-AF65-F5344CB8AC3E}">
        <p14:creationId xmlns:p14="http://schemas.microsoft.com/office/powerpoint/2010/main" val="3924310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smtClean="0"/>
              <a:t>Argument </a:t>
            </a:r>
            <a:r>
              <a:rPr lang="en-US" dirty="0"/>
              <a:t>Passing</a:t>
            </a:r>
          </a:p>
        </p:txBody>
      </p:sp>
      <p:sp>
        <p:nvSpPr>
          <p:cNvPr id="3" name="Content Placeholder 2"/>
          <p:cNvSpPr>
            <a:spLocks noGrp="1"/>
          </p:cNvSpPr>
          <p:nvPr>
            <p:ph idx="1"/>
          </p:nvPr>
        </p:nvSpPr>
        <p:spPr>
          <a:xfrm>
            <a:off x="838200" y="1319645"/>
            <a:ext cx="10515600" cy="4857318"/>
          </a:xfrm>
        </p:spPr>
        <p:txBody>
          <a:bodyPr/>
          <a:lstStyle/>
          <a:p>
            <a:r>
              <a:rPr lang="en-US" dirty="0"/>
              <a:t>there are two ways that a computer language can pass an argument.  </a:t>
            </a:r>
            <a:r>
              <a:rPr lang="en-US" dirty="0">
                <a:solidFill>
                  <a:srgbClr val="FF0000"/>
                </a:solidFill>
              </a:rPr>
              <a:t>call-by-value</a:t>
            </a:r>
            <a:r>
              <a:rPr lang="en-US" dirty="0"/>
              <a:t> and </a:t>
            </a:r>
            <a:r>
              <a:rPr lang="en-US" dirty="0">
                <a:solidFill>
                  <a:srgbClr val="FF0000"/>
                </a:solidFill>
              </a:rPr>
              <a:t>call-by-reference</a:t>
            </a:r>
          </a:p>
          <a:p>
            <a:r>
              <a:rPr lang="en-US" u="sng" dirty="0" smtClean="0">
                <a:solidFill>
                  <a:srgbClr val="FF0000"/>
                </a:solidFill>
              </a:rPr>
              <a:t>call-by-value:- </a:t>
            </a:r>
            <a:r>
              <a:rPr lang="en-US" dirty="0" smtClean="0"/>
              <a:t>copy of an argument value is pass to a method. Changes made to the argument value inside the method will have no effect on the argument</a:t>
            </a:r>
          </a:p>
          <a:p>
            <a:r>
              <a:rPr lang="en-US" u="sng" dirty="0" smtClean="0">
                <a:solidFill>
                  <a:srgbClr val="FF0000"/>
                </a:solidFill>
              </a:rPr>
              <a:t>call-by-reference </a:t>
            </a:r>
            <a:r>
              <a:rPr lang="en-US" dirty="0" smtClean="0"/>
              <a:t>reference of an argument is pass to a method. Any changes made inside the method will affect the argument value.</a:t>
            </a:r>
          </a:p>
          <a:p>
            <a:r>
              <a:rPr lang="en-US" dirty="0" smtClean="0"/>
              <a:t>In java you pass a data type to a method it is pass-by-value when you pass an object to a method it is pass-by-reference</a:t>
            </a:r>
            <a:r>
              <a:rPr lang="en-US" u="sng" dirty="0" smtClean="0"/>
              <a:t> </a:t>
            </a:r>
            <a:endParaRPr lang="en-US" dirty="0">
              <a:solidFill>
                <a:srgbClr val="FF0000"/>
              </a:solidFill>
            </a:endParaRPr>
          </a:p>
        </p:txBody>
      </p:sp>
    </p:spTree>
    <p:extLst>
      <p:ext uri="{BB962C8B-B14F-4D97-AF65-F5344CB8AC3E}">
        <p14:creationId xmlns:p14="http://schemas.microsoft.com/office/powerpoint/2010/main" val="1089738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1827213"/>
            <a:ext cx="5181600" cy="4349750"/>
          </a:xfrm>
        </p:spPr>
        <p:txBody>
          <a:bodyPr>
            <a:normAutofit fontScale="92500" lnSpcReduction="20000"/>
          </a:bodyPr>
          <a:lstStyle/>
          <a:p>
            <a:r>
              <a:rPr lang="en-US" dirty="0"/>
              <a:t>class Test {</a:t>
            </a:r>
          </a:p>
          <a:p>
            <a:r>
              <a:rPr lang="en-US" dirty="0"/>
              <a:t>	void meth(</a:t>
            </a:r>
            <a:r>
              <a:rPr lang="en-US" dirty="0" err="1"/>
              <a:t>int</a:t>
            </a:r>
            <a:r>
              <a:rPr lang="en-US" dirty="0"/>
              <a:t> </a:t>
            </a:r>
            <a:r>
              <a:rPr lang="en-US" dirty="0" err="1"/>
              <a:t>i</a:t>
            </a:r>
            <a:r>
              <a:rPr lang="en-US" dirty="0"/>
              <a:t>, </a:t>
            </a:r>
            <a:r>
              <a:rPr lang="en-US" dirty="0" err="1"/>
              <a:t>int</a:t>
            </a:r>
            <a:r>
              <a:rPr lang="en-US" dirty="0"/>
              <a:t> j) {</a:t>
            </a:r>
          </a:p>
          <a:p>
            <a:r>
              <a:rPr lang="en-US" dirty="0"/>
              <a:t>		</a:t>
            </a:r>
            <a:r>
              <a:rPr lang="en-US" dirty="0" err="1"/>
              <a:t>i</a:t>
            </a:r>
            <a:r>
              <a:rPr lang="en-US" dirty="0"/>
              <a:t> *= 2;</a:t>
            </a:r>
          </a:p>
          <a:p>
            <a:r>
              <a:rPr lang="en-US" dirty="0"/>
              <a:t>		j /= 2;</a:t>
            </a:r>
          </a:p>
          <a:p>
            <a:r>
              <a:rPr lang="en-US" dirty="0"/>
              <a:t>	}</a:t>
            </a:r>
          </a:p>
          <a:p>
            <a:r>
              <a:rPr lang="en-US" dirty="0" smtClean="0"/>
              <a:t>}</a:t>
            </a:r>
          </a:p>
          <a:p>
            <a:endParaRPr lang="en-US" dirty="0"/>
          </a:p>
          <a:p>
            <a:r>
              <a:rPr lang="en-US" b="1" dirty="0"/>
              <a:t>The output from this program is shown here:</a:t>
            </a:r>
          </a:p>
          <a:p>
            <a:r>
              <a:rPr lang="en-US" b="1" dirty="0"/>
              <a:t>a and b before call: 15 20</a:t>
            </a:r>
          </a:p>
          <a:p>
            <a:r>
              <a:rPr lang="en-US" b="1" dirty="0"/>
              <a:t>a and b after call: 15 20</a:t>
            </a:r>
          </a:p>
          <a:p>
            <a:endParaRPr lang="en-US" dirty="0"/>
          </a:p>
        </p:txBody>
      </p:sp>
      <p:sp>
        <p:nvSpPr>
          <p:cNvPr id="6" name="Content Placeholder 5"/>
          <p:cNvSpPr>
            <a:spLocks noGrp="1"/>
          </p:cNvSpPr>
          <p:nvPr>
            <p:ph sz="half" idx="2"/>
          </p:nvPr>
        </p:nvSpPr>
        <p:spPr>
          <a:xfrm>
            <a:off x="6172200" y="228600"/>
            <a:ext cx="5181600" cy="5948363"/>
          </a:xfrm>
        </p:spPr>
        <p:txBody>
          <a:bodyPr>
            <a:normAutofit fontScale="92500" lnSpcReduction="20000"/>
          </a:bodyPr>
          <a:lstStyle/>
          <a:p>
            <a:r>
              <a:rPr lang="en-US" sz="1800" dirty="0"/>
              <a:t>class </a:t>
            </a:r>
            <a:r>
              <a:rPr lang="en-US" sz="1800" dirty="0" err="1"/>
              <a:t>CallByValue</a:t>
            </a:r>
            <a:r>
              <a:rPr lang="en-US" sz="1800" dirty="0"/>
              <a:t> {</a:t>
            </a:r>
          </a:p>
          <a:p>
            <a:r>
              <a:rPr lang="en-US" sz="1800" dirty="0"/>
              <a:t>public static void main(String </a:t>
            </a:r>
            <a:r>
              <a:rPr lang="en-US" sz="1800" dirty="0" err="1"/>
              <a:t>args</a:t>
            </a:r>
            <a:r>
              <a:rPr lang="en-US" sz="1800" dirty="0"/>
              <a:t>[]) {</a:t>
            </a:r>
          </a:p>
          <a:p>
            <a:r>
              <a:rPr lang="en-US" sz="1800" dirty="0"/>
              <a:t>Test </a:t>
            </a:r>
            <a:r>
              <a:rPr lang="en-US" sz="1800" dirty="0" err="1"/>
              <a:t>ob</a:t>
            </a:r>
            <a:r>
              <a:rPr lang="en-US" sz="1800" dirty="0"/>
              <a:t> = new Test();</a:t>
            </a:r>
          </a:p>
          <a:p>
            <a:r>
              <a:rPr lang="en-US" sz="1800" dirty="0" err="1"/>
              <a:t>int</a:t>
            </a:r>
            <a:r>
              <a:rPr lang="en-US" sz="1800" dirty="0"/>
              <a:t> a = 15, b = 20</a:t>
            </a:r>
            <a:r>
              <a:rPr lang="en-US" sz="1800" dirty="0" smtClean="0"/>
              <a:t>;</a:t>
            </a:r>
          </a:p>
          <a:p>
            <a:endParaRPr lang="en-US" sz="1800" dirty="0"/>
          </a:p>
          <a:p>
            <a:r>
              <a:rPr lang="en-US" sz="1800" dirty="0" err="1"/>
              <a:t>System.out.println</a:t>
            </a:r>
            <a:r>
              <a:rPr lang="en-US" sz="1800" dirty="0"/>
              <a:t>("a and b before call: " +</a:t>
            </a:r>
          </a:p>
          <a:p>
            <a:r>
              <a:rPr lang="en-US" sz="1800" dirty="0"/>
              <a:t>a + " " + b);</a:t>
            </a:r>
          </a:p>
          <a:p>
            <a:endParaRPr lang="en-US" sz="1800" dirty="0" smtClean="0"/>
          </a:p>
          <a:p>
            <a:r>
              <a:rPr lang="en-US" sz="1800" dirty="0" err="1" smtClean="0"/>
              <a:t>ob.meth</a:t>
            </a:r>
            <a:r>
              <a:rPr lang="en-US" sz="1800" dirty="0" smtClean="0"/>
              <a:t>(a</a:t>
            </a:r>
            <a:r>
              <a:rPr lang="en-US" sz="1800" dirty="0"/>
              <a:t>, b);</a:t>
            </a:r>
          </a:p>
          <a:p>
            <a:endParaRPr lang="en-US" sz="1800" dirty="0" smtClean="0"/>
          </a:p>
          <a:p>
            <a:r>
              <a:rPr lang="en-US" sz="1800" dirty="0" err="1" smtClean="0"/>
              <a:t>System.out.println</a:t>
            </a:r>
            <a:r>
              <a:rPr lang="en-US" sz="1800" dirty="0"/>
              <a:t>("a and b after call: " +</a:t>
            </a:r>
          </a:p>
          <a:p>
            <a:r>
              <a:rPr lang="en-US" sz="1800" dirty="0"/>
              <a:t>a + " " + b</a:t>
            </a:r>
            <a:r>
              <a:rPr lang="en-US" sz="1800" dirty="0" smtClean="0"/>
              <a:t>);</a:t>
            </a:r>
          </a:p>
          <a:p>
            <a:endParaRPr lang="en-US" sz="1800" dirty="0" smtClean="0"/>
          </a:p>
          <a:p>
            <a:r>
              <a:rPr lang="en-US" sz="1800" dirty="0" smtClean="0"/>
              <a:t>}</a:t>
            </a:r>
          </a:p>
          <a:p>
            <a:r>
              <a:rPr lang="en-US" sz="1800" dirty="0"/>
              <a:t>}</a:t>
            </a:r>
          </a:p>
        </p:txBody>
      </p:sp>
      <p:sp>
        <p:nvSpPr>
          <p:cNvPr id="7" name="Title 4"/>
          <p:cNvSpPr>
            <a:spLocks noGrp="1"/>
          </p:cNvSpPr>
          <p:nvPr>
            <p:ph type="title"/>
          </p:nvPr>
        </p:nvSpPr>
        <p:spPr>
          <a:xfrm>
            <a:off x="838200" y="365126"/>
            <a:ext cx="5181600" cy="835714"/>
          </a:xfrm>
        </p:spPr>
        <p:txBody>
          <a:bodyPr/>
          <a:lstStyle/>
          <a:p>
            <a:r>
              <a:rPr lang="en-US" dirty="0" err="1"/>
              <a:t>CallByValue</a:t>
            </a:r>
            <a:endParaRPr lang="en-US" dirty="0"/>
          </a:p>
        </p:txBody>
      </p:sp>
    </p:spTree>
    <p:extLst>
      <p:ext uri="{BB962C8B-B14F-4D97-AF65-F5344CB8AC3E}">
        <p14:creationId xmlns:p14="http://schemas.microsoft.com/office/powerpoint/2010/main" val="2524316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1641513"/>
            <a:ext cx="4575464" cy="4535450"/>
          </a:xfrm>
        </p:spPr>
        <p:txBody>
          <a:bodyPr>
            <a:normAutofit lnSpcReduction="10000"/>
          </a:bodyPr>
          <a:lstStyle/>
          <a:p>
            <a:r>
              <a:rPr lang="en-US" sz="2000" dirty="0"/>
              <a:t>class Test {</a:t>
            </a:r>
          </a:p>
          <a:p>
            <a:r>
              <a:rPr lang="en-US" sz="2000" dirty="0"/>
              <a:t>	</a:t>
            </a:r>
            <a:r>
              <a:rPr lang="en-US" sz="2000" dirty="0" err="1"/>
              <a:t>int</a:t>
            </a:r>
            <a:r>
              <a:rPr lang="en-US" sz="2000" dirty="0"/>
              <a:t> a, b;</a:t>
            </a:r>
          </a:p>
          <a:p>
            <a:r>
              <a:rPr lang="en-US" sz="2000" dirty="0"/>
              <a:t>	</a:t>
            </a:r>
          </a:p>
          <a:p>
            <a:r>
              <a:rPr lang="en-US" sz="2000" dirty="0"/>
              <a:t>	Test(</a:t>
            </a:r>
            <a:r>
              <a:rPr lang="en-US" sz="2000" dirty="0" err="1"/>
              <a:t>int</a:t>
            </a:r>
            <a:r>
              <a:rPr lang="en-US" sz="2000" dirty="0"/>
              <a:t> </a:t>
            </a:r>
            <a:r>
              <a:rPr lang="en-US" sz="2000" dirty="0" err="1"/>
              <a:t>i</a:t>
            </a:r>
            <a:r>
              <a:rPr lang="en-US" sz="2000" dirty="0"/>
              <a:t>, </a:t>
            </a:r>
            <a:r>
              <a:rPr lang="en-US" sz="2000" dirty="0" err="1"/>
              <a:t>int</a:t>
            </a:r>
            <a:r>
              <a:rPr lang="en-US" sz="2000" dirty="0"/>
              <a:t> j) {</a:t>
            </a:r>
          </a:p>
          <a:p>
            <a:r>
              <a:rPr lang="en-US" sz="2000" dirty="0"/>
              <a:t>		a = </a:t>
            </a:r>
            <a:r>
              <a:rPr lang="en-US" sz="2000" dirty="0" err="1"/>
              <a:t>i</a:t>
            </a:r>
            <a:r>
              <a:rPr lang="en-US" sz="2000" dirty="0"/>
              <a:t>;</a:t>
            </a:r>
          </a:p>
          <a:p>
            <a:r>
              <a:rPr lang="en-US" sz="2000" dirty="0"/>
              <a:t>		b = j;</a:t>
            </a:r>
          </a:p>
          <a:p>
            <a:r>
              <a:rPr lang="en-US" sz="2000" dirty="0"/>
              <a:t>	}</a:t>
            </a:r>
          </a:p>
          <a:p>
            <a:r>
              <a:rPr lang="en-US" sz="2000" dirty="0"/>
              <a:t>	void meth(Test o) {</a:t>
            </a:r>
          </a:p>
          <a:p>
            <a:r>
              <a:rPr lang="en-US" sz="2000" dirty="0"/>
              <a:t>		</a:t>
            </a:r>
            <a:r>
              <a:rPr lang="en-US" sz="2000" dirty="0" err="1"/>
              <a:t>o.a</a:t>
            </a:r>
            <a:r>
              <a:rPr lang="en-US" sz="2000" dirty="0"/>
              <a:t> *=  2;</a:t>
            </a:r>
          </a:p>
          <a:p>
            <a:r>
              <a:rPr lang="en-US" sz="2000" dirty="0"/>
              <a:t>		</a:t>
            </a:r>
            <a:r>
              <a:rPr lang="en-US" sz="2000" dirty="0" err="1"/>
              <a:t>o.b</a:t>
            </a:r>
            <a:r>
              <a:rPr lang="en-US" sz="2000" dirty="0"/>
              <a:t> /= 2;</a:t>
            </a:r>
          </a:p>
          <a:p>
            <a:r>
              <a:rPr lang="en-US" sz="2000" dirty="0"/>
              <a:t>	</a:t>
            </a:r>
            <a:r>
              <a:rPr lang="en-US" sz="2000" dirty="0" smtClean="0"/>
              <a:t>}</a:t>
            </a:r>
            <a:endParaRPr lang="en-US" sz="2000" dirty="0"/>
          </a:p>
          <a:p>
            <a:r>
              <a:rPr lang="en-US" sz="2000" dirty="0"/>
              <a:t>}</a:t>
            </a:r>
          </a:p>
        </p:txBody>
      </p:sp>
      <p:sp>
        <p:nvSpPr>
          <p:cNvPr id="6" name="Content Placeholder 5"/>
          <p:cNvSpPr>
            <a:spLocks noGrp="1"/>
          </p:cNvSpPr>
          <p:nvPr>
            <p:ph sz="half" idx="2"/>
          </p:nvPr>
        </p:nvSpPr>
        <p:spPr>
          <a:xfrm>
            <a:off x="5413664" y="197429"/>
            <a:ext cx="5940136" cy="6265716"/>
          </a:xfrm>
        </p:spPr>
        <p:txBody>
          <a:bodyPr>
            <a:normAutofit lnSpcReduction="10000"/>
          </a:bodyPr>
          <a:lstStyle/>
          <a:p>
            <a:endParaRPr lang="en-US" sz="2000" dirty="0" smtClean="0"/>
          </a:p>
          <a:p>
            <a:r>
              <a:rPr lang="en-US" sz="2000" dirty="0" smtClean="0"/>
              <a:t>class </a:t>
            </a:r>
            <a:r>
              <a:rPr lang="en-US" sz="2000" dirty="0" err="1"/>
              <a:t>CallByRef</a:t>
            </a:r>
            <a:r>
              <a:rPr lang="en-US" sz="2000" dirty="0"/>
              <a:t> {</a:t>
            </a:r>
          </a:p>
          <a:p>
            <a:r>
              <a:rPr lang="en-US" sz="2000" dirty="0"/>
              <a:t>	public static void main(String </a:t>
            </a:r>
            <a:r>
              <a:rPr lang="en-US" sz="2000" dirty="0" err="1"/>
              <a:t>args</a:t>
            </a:r>
            <a:r>
              <a:rPr lang="en-US" sz="2000" dirty="0"/>
              <a:t>[]) </a:t>
            </a:r>
            <a:r>
              <a:rPr lang="en-US" sz="2000" dirty="0" smtClean="0"/>
              <a:t>{</a:t>
            </a:r>
            <a:endParaRPr lang="en-US" sz="2000" dirty="0"/>
          </a:p>
          <a:p>
            <a:r>
              <a:rPr lang="en-US" sz="2000" dirty="0"/>
              <a:t>		Test </a:t>
            </a:r>
            <a:r>
              <a:rPr lang="en-US" sz="2000" dirty="0" err="1"/>
              <a:t>ob</a:t>
            </a:r>
            <a:r>
              <a:rPr lang="en-US" sz="2000" dirty="0"/>
              <a:t> = new Test(15, 20);</a:t>
            </a:r>
          </a:p>
          <a:p>
            <a:endParaRPr lang="en-US" sz="2000" dirty="0"/>
          </a:p>
          <a:p>
            <a:r>
              <a:rPr lang="en-US" sz="2000" dirty="0"/>
              <a:t>		</a:t>
            </a:r>
            <a:r>
              <a:rPr lang="en-US" sz="2000" dirty="0" err="1"/>
              <a:t>System.out.println</a:t>
            </a:r>
            <a:r>
              <a:rPr lang="en-US" sz="2000" dirty="0"/>
              <a:t>("</a:t>
            </a:r>
            <a:r>
              <a:rPr lang="en-US" sz="2000" dirty="0" err="1"/>
              <a:t>ob.a</a:t>
            </a:r>
            <a:r>
              <a:rPr lang="en-US" sz="2000" dirty="0"/>
              <a:t> and </a:t>
            </a:r>
            <a:r>
              <a:rPr lang="en-US" sz="2000" dirty="0" err="1"/>
              <a:t>ob.b</a:t>
            </a:r>
            <a:r>
              <a:rPr lang="en-US" sz="2000" dirty="0"/>
              <a:t> before call: " + </a:t>
            </a:r>
            <a:r>
              <a:rPr lang="en-US" sz="2000" dirty="0" err="1"/>
              <a:t>ob.a</a:t>
            </a:r>
            <a:r>
              <a:rPr lang="en-US" sz="2000" dirty="0"/>
              <a:t> + " " + </a:t>
            </a:r>
            <a:r>
              <a:rPr lang="en-US" sz="2000" dirty="0" err="1"/>
              <a:t>ob.b</a:t>
            </a:r>
            <a:r>
              <a:rPr lang="en-US" sz="2000" dirty="0"/>
              <a:t>);</a:t>
            </a:r>
          </a:p>
          <a:p>
            <a:endParaRPr lang="en-US" sz="2000" dirty="0"/>
          </a:p>
          <a:p>
            <a:r>
              <a:rPr lang="en-US" sz="2000" dirty="0"/>
              <a:t>		</a:t>
            </a:r>
            <a:r>
              <a:rPr lang="en-US" sz="2000" dirty="0" err="1"/>
              <a:t>ob.meth</a:t>
            </a:r>
            <a:r>
              <a:rPr lang="en-US" sz="2000" dirty="0"/>
              <a:t>(</a:t>
            </a:r>
            <a:r>
              <a:rPr lang="en-US" sz="2000" dirty="0" err="1"/>
              <a:t>ob</a:t>
            </a:r>
            <a:r>
              <a:rPr lang="en-US" sz="2000" dirty="0"/>
              <a:t>);</a:t>
            </a:r>
          </a:p>
          <a:p>
            <a:endParaRPr lang="en-US" sz="2000" dirty="0"/>
          </a:p>
          <a:p>
            <a:r>
              <a:rPr lang="en-US" sz="2000" dirty="0"/>
              <a:t>		</a:t>
            </a:r>
            <a:r>
              <a:rPr lang="en-US" sz="2000" dirty="0" err="1"/>
              <a:t>System.out.println</a:t>
            </a:r>
            <a:r>
              <a:rPr lang="en-US" sz="2000" dirty="0"/>
              <a:t>("</a:t>
            </a:r>
            <a:r>
              <a:rPr lang="en-US" sz="2000" dirty="0" err="1"/>
              <a:t>ob.a</a:t>
            </a:r>
            <a:r>
              <a:rPr lang="en-US" sz="2000" dirty="0"/>
              <a:t> and </a:t>
            </a:r>
            <a:r>
              <a:rPr lang="en-US" sz="2000" dirty="0" err="1"/>
              <a:t>ob.b</a:t>
            </a:r>
            <a:r>
              <a:rPr lang="en-US" sz="2000" dirty="0"/>
              <a:t> after call: " +</a:t>
            </a:r>
            <a:r>
              <a:rPr lang="en-US" sz="2000" dirty="0" err="1"/>
              <a:t>ob.a</a:t>
            </a:r>
            <a:r>
              <a:rPr lang="en-US" sz="2000" dirty="0"/>
              <a:t> + " " + </a:t>
            </a:r>
            <a:r>
              <a:rPr lang="en-US" sz="2000" dirty="0" err="1"/>
              <a:t>ob.b</a:t>
            </a:r>
            <a:r>
              <a:rPr lang="en-US" sz="2000" dirty="0"/>
              <a:t>);</a:t>
            </a:r>
          </a:p>
          <a:p>
            <a:r>
              <a:rPr lang="en-US" sz="2000" dirty="0"/>
              <a:t>	}</a:t>
            </a:r>
          </a:p>
          <a:p>
            <a:r>
              <a:rPr lang="en-US" sz="2000" dirty="0" smtClean="0"/>
              <a:t>}</a:t>
            </a:r>
          </a:p>
          <a:p>
            <a:r>
              <a:rPr lang="en-US" sz="2000" b="1" dirty="0"/>
              <a:t>This program generates the following output:</a:t>
            </a:r>
          </a:p>
          <a:p>
            <a:r>
              <a:rPr lang="en-US" sz="2000" b="1" dirty="0" err="1"/>
              <a:t>ob.a</a:t>
            </a:r>
            <a:r>
              <a:rPr lang="en-US" sz="2000" b="1" dirty="0"/>
              <a:t> and </a:t>
            </a:r>
            <a:r>
              <a:rPr lang="en-US" sz="2000" b="1" dirty="0" err="1"/>
              <a:t>ob.b</a:t>
            </a:r>
            <a:r>
              <a:rPr lang="en-US" sz="2000" b="1" dirty="0"/>
              <a:t> before call: 15 20</a:t>
            </a:r>
          </a:p>
          <a:p>
            <a:r>
              <a:rPr lang="en-US" sz="2000" b="1" dirty="0" err="1"/>
              <a:t>ob.a</a:t>
            </a:r>
            <a:r>
              <a:rPr lang="en-US" sz="2000" b="1" dirty="0"/>
              <a:t> and </a:t>
            </a:r>
            <a:r>
              <a:rPr lang="en-US" sz="2000" b="1" dirty="0" err="1"/>
              <a:t>ob.b</a:t>
            </a:r>
            <a:r>
              <a:rPr lang="en-US" sz="2000" b="1" dirty="0"/>
              <a:t> after call: 30 </a:t>
            </a:r>
            <a:r>
              <a:rPr lang="en-US" sz="2000" b="1" dirty="0" smtClean="0"/>
              <a:t>10</a:t>
            </a:r>
            <a:endParaRPr lang="en-US" sz="2000" b="1" dirty="0"/>
          </a:p>
        </p:txBody>
      </p:sp>
      <p:sp>
        <p:nvSpPr>
          <p:cNvPr id="7" name="Title 4"/>
          <p:cNvSpPr>
            <a:spLocks noGrp="1"/>
          </p:cNvSpPr>
          <p:nvPr>
            <p:ph type="title"/>
          </p:nvPr>
        </p:nvSpPr>
        <p:spPr>
          <a:xfrm>
            <a:off x="761082" y="197428"/>
            <a:ext cx="4152441" cy="1080530"/>
          </a:xfrm>
        </p:spPr>
        <p:txBody>
          <a:bodyPr/>
          <a:lstStyle/>
          <a:p>
            <a:pPr algn="ctr"/>
            <a:r>
              <a:rPr lang="en-US" dirty="0" err="1" smtClean="0"/>
              <a:t>CallByReference</a:t>
            </a:r>
            <a:endParaRPr lang="en-US" dirty="0"/>
          </a:p>
        </p:txBody>
      </p:sp>
    </p:spTree>
    <p:extLst>
      <p:ext uri="{BB962C8B-B14F-4D97-AF65-F5344CB8AC3E}">
        <p14:creationId xmlns:p14="http://schemas.microsoft.com/office/powerpoint/2010/main" val="27261491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1178805"/>
            <a:ext cx="5181600" cy="5429812"/>
          </a:xfrm>
        </p:spPr>
        <p:txBody>
          <a:bodyPr>
            <a:normAutofit/>
          </a:bodyPr>
          <a:lstStyle/>
          <a:p>
            <a:r>
              <a:rPr lang="en-US" sz="2000" dirty="0"/>
              <a:t>class Box {</a:t>
            </a:r>
          </a:p>
          <a:p>
            <a:r>
              <a:rPr lang="en-US" sz="2000" dirty="0"/>
              <a:t>	double width;</a:t>
            </a:r>
          </a:p>
          <a:p>
            <a:r>
              <a:rPr lang="en-US" sz="2000" dirty="0"/>
              <a:t>	double height;</a:t>
            </a:r>
          </a:p>
          <a:p>
            <a:r>
              <a:rPr lang="en-US" sz="2000" dirty="0"/>
              <a:t>	double depth</a:t>
            </a:r>
            <a:r>
              <a:rPr lang="en-US" sz="2000" dirty="0" smtClean="0"/>
              <a:t>;</a:t>
            </a:r>
            <a:endParaRPr lang="en-US" sz="2000" dirty="0"/>
          </a:p>
          <a:p>
            <a:r>
              <a:rPr lang="en-US" sz="2000" dirty="0"/>
              <a:t>	Box(double w, double h, double d) {</a:t>
            </a:r>
          </a:p>
          <a:p>
            <a:r>
              <a:rPr lang="en-US" sz="2000" dirty="0"/>
              <a:t>		width = w;</a:t>
            </a:r>
          </a:p>
          <a:p>
            <a:r>
              <a:rPr lang="en-US" sz="2000" dirty="0"/>
              <a:t>		height = h;</a:t>
            </a:r>
          </a:p>
          <a:p>
            <a:r>
              <a:rPr lang="en-US" sz="2000" dirty="0"/>
              <a:t>		depth = d;</a:t>
            </a:r>
          </a:p>
          <a:p>
            <a:r>
              <a:rPr lang="en-US" sz="2000" dirty="0" smtClean="0"/>
              <a:t>}</a:t>
            </a:r>
            <a:endParaRPr lang="en-US" sz="2000" dirty="0"/>
          </a:p>
          <a:p>
            <a:r>
              <a:rPr lang="en-US" sz="2000" dirty="0"/>
              <a:t>	double volume() {</a:t>
            </a:r>
          </a:p>
          <a:p>
            <a:r>
              <a:rPr lang="en-US" sz="2000" dirty="0"/>
              <a:t>		return width * height * depth;</a:t>
            </a:r>
          </a:p>
          <a:p>
            <a:r>
              <a:rPr lang="en-US" sz="2000" dirty="0"/>
              <a:t>	}</a:t>
            </a:r>
          </a:p>
          <a:p>
            <a:r>
              <a:rPr lang="en-US" sz="2000" dirty="0"/>
              <a:t>}</a:t>
            </a:r>
          </a:p>
        </p:txBody>
      </p:sp>
      <p:sp>
        <p:nvSpPr>
          <p:cNvPr id="6" name="Content Placeholder 5"/>
          <p:cNvSpPr>
            <a:spLocks noGrp="1"/>
          </p:cNvSpPr>
          <p:nvPr>
            <p:ph sz="half" idx="2"/>
          </p:nvPr>
        </p:nvSpPr>
        <p:spPr>
          <a:xfrm>
            <a:off x="6172200" y="1178805"/>
            <a:ext cx="5181600" cy="5429812"/>
          </a:xfrm>
        </p:spPr>
        <p:txBody>
          <a:bodyPr>
            <a:normAutofit/>
          </a:bodyPr>
          <a:lstStyle/>
          <a:p>
            <a:r>
              <a:rPr lang="en-US" sz="1800" dirty="0"/>
              <a:t>class BoxDemo7 {</a:t>
            </a:r>
          </a:p>
          <a:p>
            <a:r>
              <a:rPr lang="en-US" sz="1800" dirty="0"/>
              <a:t>	public static void main(String </a:t>
            </a:r>
            <a:r>
              <a:rPr lang="en-US" sz="1800" dirty="0" err="1"/>
              <a:t>args</a:t>
            </a:r>
            <a:r>
              <a:rPr lang="en-US" sz="1800" dirty="0"/>
              <a:t>[]) {</a:t>
            </a:r>
          </a:p>
          <a:p>
            <a:r>
              <a:rPr lang="en-US" sz="1800" dirty="0"/>
              <a:t>	</a:t>
            </a:r>
            <a:r>
              <a:rPr lang="en-US" sz="1800" dirty="0" smtClean="0"/>
              <a:t>      Box </a:t>
            </a:r>
            <a:r>
              <a:rPr lang="en-US" sz="1800" dirty="0"/>
              <a:t>mybox1 = new Box(10, 20, 15);</a:t>
            </a:r>
          </a:p>
          <a:p>
            <a:r>
              <a:rPr lang="en-US" sz="1800" dirty="0"/>
              <a:t>	</a:t>
            </a:r>
            <a:r>
              <a:rPr lang="en-US" sz="1800" dirty="0" smtClean="0"/>
              <a:t>      Box </a:t>
            </a:r>
            <a:r>
              <a:rPr lang="en-US" sz="1800" dirty="0"/>
              <a:t>mybox2 = new Box(3, 6, 9);</a:t>
            </a:r>
          </a:p>
          <a:p>
            <a:r>
              <a:rPr lang="en-US" sz="1800" dirty="0"/>
              <a:t>		double </a:t>
            </a:r>
            <a:r>
              <a:rPr lang="en-US" sz="1800" dirty="0" err="1"/>
              <a:t>vol</a:t>
            </a:r>
            <a:r>
              <a:rPr lang="en-US" sz="1800" dirty="0"/>
              <a:t>;</a:t>
            </a:r>
          </a:p>
          <a:p>
            <a:r>
              <a:rPr lang="en-US" sz="1800" dirty="0"/>
              <a:t>		</a:t>
            </a:r>
            <a:r>
              <a:rPr lang="en-US" sz="1800" dirty="0" err="1"/>
              <a:t>vol</a:t>
            </a:r>
            <a:r>
              <a:rPr lang="en-US" sz="1800" dirty="0"/>
              <a:t> = mybox1.volume();</a:t>
            </a:r>
          </a:p>
          <a:p>
            <a:r>
              <a:rPr lang="en-US" sz="1800" dirty="0"/>
              <a:t>	</a:t>
            </a:r>
            <a:r>
              <a:rPr lang="en-US" sz="1800" dirty="0" err="1" smtClean="0"/>
              <a:t>System.out.println</a:t>
            </a:r>
            <a:r>
              <a:rPr lang="en-US" sz="1800" dirty="0"/>
              <a:t>("Volume is " + </a:t>
            </a:r>
            <a:r>
              <a:rPr lang="en-US" sz="1800" dirty="0" err="1"/>
              <a:t>vol</a:t>
            </a:r>
            <a:r>
              <a:rPr lang="en-US" sz="1800" dirty="0"/>
              <a:t>);</a:t>
            </a:r>
          </a:p>
          <a:p>
            <a:r>
              <a:rPr lang="en-US" sz="1800" dirty="0"/>
              <a:t>		</a:t>
            </a:r>
            <a:r>
              <a:rPr lang="en-US" sz="1800" dirty="0" err="1"/>
              <a:t>vol</a:t>
            </a:r>
            <a:r>
              <a:rPr lang="en-US" sz="1800" dirty="0"/>
              <a:t> = mybox2.volume();</a:t>
            </a:r>
          </a:p>
          <a:p>
            <a:r>
              <a:rPr lang="en-US" sz="1800" dirty="0"/>
              <a:t>	</a:t>
            </a:r>
            <a:r>
              <a:rPr lang="en-US" sz="1800" dirty="0" err="1" smtClean="0"/>
              <a:t>System.out.println</a:t>
            </a:r>
            <a:r>
              <a:rPr lang="en-US" sz="1800" dirty="0"/>
              <a:t>("Volume is " + </a:t>
            </a:r>
            <a:r>
              <a:rPr lang="en-US" sz="1800" dirty="0" err="1"/>
              <a:t>vol</a:t>
            </a:r>
            <a:r>
              <a:rPr lang="en-US" sz="1800" dirty="0"/>
              <a:t>);</a:t>
            </a:r>
          </a:p>
          <a:p>
            <a:r>
              <a:rPr lang="en-US" sz="1800" dirty="0"/>
              <a:t>	}</a:t>
            </a:r>
          </a:p>
          <a:p>
            <a:r>
              <a:rPr lang="en-US" sz="1800" dirty="0"/>
              <a:t>}</a:t>
            </a:r>
          </a:p>
        </p:txBody>
      </p:sp>
      <p:sp>
        <p:nvSpPr>
          <p:cNvPr id="4" name="Title 4"/>
          <p:cNvSpPr>
            <a:spLocks noGrp="1"/>
          </p:cNvSpPr>
          <p:nvPr>
            <p:ph type="title"/>
          </p:nvPr>
        </p:nvSpPr>
        <p:spPr>
          <a:xfrm>
            <a:off x="838200" y="365126"/>
            <a:ext cx="10515600" cy="692494"/>
          </a:xfrm>
        </p:spPr>
        <p:txBody>
          <a:bodyPr>
            <a:normAutofit fontScale="90000"/>
          </a:bodyPr>
          <a:lstStyle/>
          <a:p>
            <a:r>
              <a:rPr lang="en-US" dirty="0" smtClean="0"/>
              <a:t>Parameterized Constructor</a:t>
            </a:r>
            <a:endParaRPr lang="en-US" dirty="0"/>
          </a:p>
        </p:txBody>
      </p:sp>
    </p:spTree>
    <p:extLst>
      <p:ext uri="{BB962C8B-B14F-4D97-AF65-F5344CB8AC3E}">
        <p14:creationId xmlns:p14="http://schemas.microsoft.com/office/powerpoint/2010/main" val="2726969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611"/>
          </a:xfrm>
        </p:spPr>
        <p:txBody>
          <a:bodyPr/>
          <a:lstStyle/>
          <a:p>
            <a:r>
              <a:rPr lang="en-US" dirty="0"/>
              <a:t>Returning Objects</a:t>
            </a:r>
          </a:p>
        </p:txBody>
      </p:sp>
      <p:sp>
        <p:nvSpPr>
          <p:cNvPr id="3" name="Content Placeholder 2"/>
          <p:cNvSpPr>
            <a:spLocks noGrp="1"/>
          </p:cNvSpPr>
          <p:nvPr>
            <p:ph idx="1"/>
          </p:nvPr>
        </p:nvSpPr>
        <p:spPr>
          <a:xfrm>
            <a:off x="838200" y="1215736"/>
            <a:ext cx="10515600" cy="4961227"/>
          </a:xfrm>
        </p:spPr>
        <p:txBody>
          <a:bodyPr/>
          <a:lstStyle/>
          <a:p>
            <a:r>
              <a:rPr lang="en-US" dirty="0"/>
              <a:t>A method can return any type of data, including class types that you create. </a:t>
            </a:r>
            <a:r>
              <a:rPr lang="en-US" dirty="0" smtClean="0"/>
              <a:t>For example</a:t>
            </a:r>
            <a:r>
              <a:rPr lang="en-US" dirty="0"/>
              <a:t>, in the following program, the </a:t>
            </a:r>
            <a:r>
              <a:rPr lang="en-US" dirty="0" err="1"/>
              <a:t>incrByTen</a:t>
            </a:r>
            <a:r>
              <a:rPr lang="en-US" dirty="0"/>
              <a:t>( ) method returns an object </a:t>
            </a:r>
            <a:r>
              <a:rPr lang="en-US" dirty="0" smtClean="0"/>
              <a:t>in which </a:t>
            </a:r>
            <a:r>
              <a:rPr lang="en-US" dirty="0"/>
              <a:t>the value </a:t>
            </a:r>
            <a:r>
              <a:rPr lang="en-US" dirty="0" smtClean="0"/>
              <a:t>of a </a:t>
            </a:r>
            <a:r>
              <a:rPr lang="en-US" dirty="0"/>
              <a:t>is ten greater than it is in the invoking object</a:t>
            </a:r>
          </a:p>
        </p:txBody>
      </p:sp>
    </p:spTree>
    <p:extLst>
      <p:ext uri="{BB962C8B-B14F-4D97-AF65-F5344CB8AC3E}">
        <p14:creationId xmlns:p14="http://schemas.microsoft.com/office/powerpoint/2010/main" val="191542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270164"/>
            <a:ext cx="5181600" cy="5906799"/>
          </a:xfrm>
        </p:spPr>
        <p:txBody>
          <a:bodyPr>
            <a:normAutofit lnSpcReduction="10000"/>
          </a:bodyPr>
          <a:lstStyle/>
          <a:p>
            <a:r>
              <a:rPr lang="en-US" sz="1800" dirty="0"/>
              <a:t>class Test {</a:t>
            </a:r>
          </a:p>
          <a:p>
            <a:r>
              <a:rPr lang="en-US" sz="1800" dirty="0"/>
              <a:t>	</a:t>
            </a:r>
            <a:r>
              <a:rPr lang="en-US" sz="1800" dirty="0" err="1"/>
              <a:t>int</a:t>
            </a:r>
            <a:r>
              <a:rPr lang="en-US" sz="1800" dirty="0"/>
              <a:t> a;</a:t>
            </a:r>
          </a:p>
          <a:p>
            <a:r>
              <a:rPr lang="en-US" sz="1800" dirty="0"/>
              <a:t>	</a:t>
            </a:r>
          </a:p>
          <a:p>
            <a:r>
              <a:rPr lang="en-US" sz="1800" dirty="0"/>
              <a:t>	Test(</a:t>
            </a:r>
            <a:r>
              <a:rPr lang="en-US" sz="1800" dirty="0" err="1"/>
              <a:t>int</a:t>
            </a:r>
            <a:r>
              <a:rPr lang="en-US" sz="1800" dirty="0"/>
              <a:t> </a:t>
            </a:r>
            <a:r>
              <a:rPr lang="en-US" sz="1800" dirty="0" err="1"/>
              <a:t>i</a:t>
            </a:r>
            <a:r>
              <a:rPr lang="en-US" sz="1800" dirty="0"/>
              <a:t>) {</a:t>
            </a:r>
          </a:p>
          <a:p>
            <a:r>
              <a:rPr lang="en-US" sz="1800" dirty="0"/>
              <a:t>		a = </a:t>
            </a:r>
            <a:r>
              <a:rPr lang="en-US" sz="1800" dirty="0" err="1"/>
              <a:t>i</a:t>
            </a:r>
            <a:r>
              <a:rPr lang="en-US" sz="1800" dirty="0"/>
              <a:t>;</a:t>
            </a:r>
          </a:p>
          <a:p>
            <a:r>
              <a:rPr lang="en-US" sz="1800" dirty="0"/>
              <a:t>	}</a:t>
            </a:r>
          </a:p>
          <a:p>
            <a:endParaRPr lang="en-US" sz="1800" dirty="0"/>
          </a:p>
          <a:p>
            <a:r>
              <a:rPr lang="en-US" sz="1800" dirty="0"/>
              <a:t>	Test </a:t>
            </a:r>
            <a:r>
              <a:rPr lang="en-US" sz="1800" dirty="0" err="1"/>
              <a:t>incrByTen</a:t>
            </a:r>
            <a:r>
              <a:rPr lang="en-US" sz="1800" dirty="0"/>
              <a:t>() {</a:t>
            </a:r>
          </a:p>
          <a:p>
            <a:r>
              <a:rPr lang="en-US" sz="1800" dirty="0"/>
              <a:t>		Test temp = new Test(a+10);</a:t>
            </a:r>
          </a:p>
          <a:p>
            <a:r>
              <a:rPr lang="en-US" sz="1800" dirty="0"/>
              <a:t>		return temp;</a:t>
            </a:r>
          </a:p>
          <a:p>
            <a:r>
              <a:rPr lang="en-US" sz="1800" dirty="0"/>
              <a:t>	}</a:t>
            </a:r>
          </a:p>
          <a:p>
            <a:r>
              <a:rPr lang="en-US" sz="1800" dirty="0"/>
              <a:t>}</a:t>
            </a:r>
          </a:p>
        </p:txBody>
      </p:sp>
      <p:sp>
        <p:nvSpPr>
          <p:cNvPr id="6" name="Content Placeholder 5"/>
          <p:cNvSpPr>
            <a:spLocks noGrp="1"/>
          </p:cNvSpPr>
          <p:nvPr>
            <p:ph sz="half" idx="2"/>
          </p:nvPr>
        </p:nvSpPr>
        <p:spPr>
          <a:xfrm>
            <a:off x="6172200" y="270164"/>
            <a:ext cx="5181600" cy="5906799"/>
          </a:xfrm>
        </p:spPr>
        <p:txBody>
          <a:bodyPr>
            <a:normAutofit lnSpcReduction="10000"/>
          </a:bodyPr>
          <a:lstStyle/>
          <a:p>
            <a:r>
              <a:rPr lang="en-US" sz="1800" dirty="0"/>
              <a:t>class </a:t>
            </a:r>
            <a:r>
              <a:rPr lang="en-US" sz="1800" dirty="0" err="1"/>
              <a:t>RetOb</a:t>
            </a:r>
            <a:r>
              <a:rPr lang="en-US" sz="1800" dirty="0"/>
              <a:t> {</a:t>
            </a:r>
          </a:p>
          <a:p>
            <a:r>
              <a:rPr lang="en-US" sz="1800" dirty="0"/>
              <a:t>	public static void main(String </a:t>
            </a:r>
            <a:r>
              <a:rPr lang="en-US" sz="1800" dirty="0" err="1"/>
              <a:t>args</a:t>
            </a:r>
            <a:r>
              <a:rPr lang="en-US" sz="1800" dirty="0"/>
              <a:t>[]) </a:t>
            </a:r>
            <a:r>
              <a:rPr lang="en-US" sz="1800" dirty="0" smtClean="0"/>
              <a:t>{</a:t>
            </a:r>
            <a:endParaRPr lang="en-US" sz="1800" dirty="0"/>
          </a:p>
          <a:p>
            <a:r>
              <a:rPr lang="en-US" sz="1800" dirty="0"/>
              <a:t>		Test ob1 = new Test(2</a:t>
            </a:r>
            <a:r>
              <a:rPr lang="en-US" sz="1800" dirty="0" smtClean="0"/>
              <a:t>);</a:t>
            </a:r>
            <a:endParaRPr lang="en-US" sz="1800" dirty="0"/>
          </a:p>
          <a:p>
            <a:r>
              <a:rPr lang="en-US" sz="1800" dirty="0"/>
              <a:t>		Test ob2</a:t>
            </a:r>
            <a:r>
              <a:rPr lang="en-US" sz="1800" dirty="0" smtClean="0"/>
              <a:t>;</a:t>
            </a:r>
            <a:endParaRPr lang="en-US" sz="1800" dirty="0"/>
          </a:p>
          <a:p>
            <a:r>
              <a:rPr lang="en-US" sz="1800" dirty="0"/>
              <a:t>		ob2 = ob1.incrByTen</a:t>
            </a:r>
            <a:r>
              <a:rPr lang="en-US" sz="1800" dirty="0" smtClean="0"/>
              <a:t>();</a:t>
            </a:r>
            <a:endParaRPr lang="en-US" sz="1800" dirty="0"/>
          </a:p>
          <a:p>
            <a:r>
              <a:rPr lang="en-US" sz="1800" dirty="0"/>
              <a:t>		</a:t>
            </a:r>
            <a:r>
              <a:rPr lang="en-US" sz="1800" dirty="0" err="1"/>
              <a:t>System.out.println</a:t>
            </a:r>
            <a:r>
              <a:rPr lang="en-US" sz="1800" dirty="0"/>
              <a:t>("ob1.a: " + ob1.a);</a:t>
            </a:r>
          </a:p>
          <a:p>
            <a:endParaRPr lang="en-US" sz="1800" dirty="0"/>
          </a:p>
          <a:p>
            <a:r>
              <a:rPr lang="en-US" sz="1800" dirty="0"/>
              <a:t>		</a:t>
            </a:r>
            <a:r>
              <a:rPr lang="en-US" sz="1800" dirty="0" err="1"/>
              <a:t>System.out.println</a:t>
            </a:r>
            <a:r>
              <a:rPr lang="en-US" sz="1800" dirty="0"/>
              <a:t>("ob2.a: " + ob2.a);</a:t>
            </a:r>
          </a:p>
          <a:p>
            <a:endParaRPr lang="en-US" sz="1800" dirty="0"/>
          </a:p>
          <a:p>
            <a:r>
              <a:rPr lang="en-US" sz="1800" dirty="0"/>
              <a:t>		ob2 = ob2.incrByTen();</a:t>
            </a:r>
          </a:p>
          <a:p>
            <a:endParaRPr lang="en-US" sz="1800" dirty="0"/>
          </a:p>
          <a:p>
            <a:r>
              <a:rPr lang="en-US" sz="1800" dirty="0"/>
              <a:t>		</a:t>
            </a:r>
            <a:r>
              <a:rPr lang="en-US" sz="1800" dirty="0" err="1"/>
              <a:t>System.out.println</a:t>
            </a:r>
            <a:r>
              <a:rPr lang="en-US" sz="1800" dirty="0"/>
              <a:t>("ob2.a after second increase: "+ ob2.a);</a:t>
            </a:r>
          </a:p>
          <a:p>
            <a:r>
              <a:rPr lang="en-US" sz="1800" dirty="0"/>
              <a:t>	}</a:t>
            </a:r>
          </a:p>
          <a:p>
            <a:r>
              <a:rPr lang="en-US" sz="1800" dirty="0"/>
              <a:t>}</a:t>
            </a:r>
          </a:p>
        </p:txBody>
      </p:sp>
    </p:spTree>
    <p:extLst>
      <p:ext uri="{BB962C8B-B14F-4D97-AF65-F5344CB8AC3E}">
        <p14:creationId xmlns:p14="http://schemas.microsoft.com/office/powerpoint/2010/main" val="33418863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809048"/>
          </a:xfrm>
        </p:spPr>
        <p:txBody>
          <a:bodyPr/>
          <a:lstStyle/>
          <a:p>
            <a:r>
              <a:rPr lang="en-US" dirty="0" smtClean="0"/>
              <a:t>Define Last Example</a:t>
            </a:r>
            <a:endParaRPr lang="en-US" dirty="0"/>
          </a:p>
        </p:txBody>
      </p:sp>
      <p:sp>
        <p:nvSpPr>
          <p:cNvPr id="6" name="Content Placeholder 5"/>
          <p:cNvSpPr>
            <a:spLocks noGrp="1"/>
          </p:cNvSpPr>
          <p:nvPr>
            <p:ph idx="1"/>
          </p:nvPr>
        </p:nvSpPr>
        <p:spPr>
          <a:xfrm>
            <a:off x="838200" y="1392382"/>
            <a:ext cx="10515600" cy="4784581"/>
          </a:xfrm>
        </p:spPr>
        <p:txBody>
          <a:bodyPr/>
          <a:lstStyle/>
          <a:p>
            <a:r>
              <a:rPr lang="en-US" sz="1600" b="1" dirty="0"/>
              <a:t>The output generated by this program is shown here:</a:t>
            </a:r>
          </a:p>
          <a:p>
            <a:r>
              <a:rPr lang="en-US" sz="1600" b="1" dirty="0"/>
              <a:t>ob1.a: 2</a:t>
            </a:r>
          </a:p>
          <a:p>
            <a:r>
              <a:rPr lang="en-US" sz="1600" b="1" dirty="0"/>
              <a:t>ob2.a: 12</a:t>
            </a:r>
          </a:p>
          <a:p>
            <a:r>
              <a:rPr lang="en-US" sz="1600" b="1" dirty="0"/>
              <a:t>ob2.a after second increase: </a:t>
            </a:r>
            <a:r>
              <a:rPr lang="en-US" sz="1600" b="1" dirty="0" smtClean="0"/>
              <a:t>22</a:t>
            </a:r>
          </a:p>
          <a:p>
            <a:r>
              <a:rPr lang="en-US" sz="2400" dirty="0"/>
              <a:t>As you can see, each </a:t>
            </a:r>
            <a:r>
              <a:rPr lang="en-US" sz="2400" dirty="0" err="1"/>
              <a:t>timeincrByTen</a:t>
            </a:r>
            <a:r>
              <a:rPr lang="en-US" sz="2400" dirty="0"/>
              <a:t>( ) is invoked, a new object is created, and </a:t>
            </a:r>
            <a:r>
              <a:rPr lang="en-US" sz="2400" dirty="0" smtClean="0"/>
              <a:t>a reference </a:t>
            </a:r>
            <a:r>
              <a:rPr lang="en-US" sz="2400" dirty="0"/>
              <a:t>to it is returned to the calling routine</a:t>
            </a:r>
            <a:r>
              <a:rPr lang="en-US" sz="2400" dirty="0" smtClean="0"/>
              <a:t>. The </a:t>
            </a:r>
            <a:r>
              <a:rPr lang="en-US" sz="2400" dirty="0"/>
              <a:t>preceding program makes another important </a:t>
            </a:r>
            <a:r>
              <a:rPr lang="en-US" sz="2400" dirty="0" smtClean="0"/>
              <a:t>point</a:t>
            </a:r>
            <a:endParaRPr lang="en-US" sz="2400" dirty="0"/>
          </a:p>
        </p:txBody>
      </p:sp>
    </p:spTree>
    <p:extLst>
      <p:ext uri="{BB962C8B-B14F-4D97-AF65-F5344CB8AC3E}">
        <p14:creationId xmlns:p14="http://schemas.microsoft.com/office/powerpoint/2010/main" val="3307870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920"/>
          </a:xfrm>
        </p:spPr>
        <p:txBody>
          <a:bodyPr/>
          <a:lstStyle/>
          <a:p>
            <a:r>
              <a:rPr lang="en-US" b="1" dirty="0"/>
              <a:t>“static” Keyword = Class </a:t>
            </a:r>
            <a:r>
              <a:rPr lang="en-US" b="1" dirty="0" smtClean="0"/>
              <a:t>Variables</a:t>
            </a:r>
            <a:endParaRPr lang="en-US" dirty="0"/>
          </a:p>
        </p:txBody>
      </p:sp>
      <p:sp>
        <p:nvSpPr>
          <p:cNvPr id="3" name="Content Placeholder 2"/>
          <p:cNvSpPr>
            <a:spLocks noGrp="1"/>
          </p:cNvSpPr>
          <p:nvPr>
            <p:ph idx="1"/>
          </p:nvPr>
        </p:nvSpPr>
        <p:spPr>
          <a:xfrm>
            <a:off x="838200" y="1194955"/>
            <a:ext cx="10515600" cy="4982008"/>
          </a:xfrm>
        </p:spPr>
        <p:txBody>
          <a:bodyPr/>
          <a:lstStyle/>
          <a:p>
            <a:r>
              <a:rPr lang="en-US" sz="2000" dirty="0" smtClean="0"/>
              <a:t>Variables </a:t>
            </a:r>
            <a:r>
              <a:rPr lang="en-US" sz="2000" dirty="0"/>
              <a:t>can be declared with the “static” keyword. Example</a:t>
            </a:r>
            <a:r>
              <a:rPr lang="en-US" sz="2000" dirty="0" smtClean="0"/>
              <a:t>:</a:t>
            </a:r>
          </a:p>
          <a:p>
            <a:r>
              <a:rPr lang="en-US" sz="2000" dirty="0"/>
              <a:t>static </a:t>
            </a:r>
            <a:r>
              <a:rPr lang="en-US" sz="2000" dirty="0" err="1"/>
              <a:t>int</a:t>
            </a:r>
            <a:r>
              <a:rPr lang="en-US" sz="2000" dirty="0"/>
              <a:t> y = 0</a:t>
            </a:r>
            <a:r>
              <a:rPr lang="en-US" sz="2000" dirty="0" smtClean="0"/>
              <a:t>;</a:t>
            </a:r>
          </a:p>
          <a:p>
            <a:r>
              <a:rPr lang="en-US" sz="2000" dirty="0"/>
              <a:t>When a variable is declared with the keyword “static”, its called a “</a:t>
            </a:r>
            <a:r>
              <a:rPr lang="en-US" sz="2000" b="1" dirty="0"/>
              <a:t>class variable</a:t>
            </a:r>
            <a:r>
              <a:rPr lang="en-US" sz="2000" dirty="0"/>
              <a:t>”. All instances share the same copy of the variable. A class variable can be accessed directly with the class, without the need to create a instance</a:t>
            </a:r>
            <a:r>
              <a:rPr lang="en-US" sz="2000" dirty="0" smtClean="0"/>
              <a:t>.</a:t>
            </a:r>
          </a:p>
          <a:p>
            <a:r>
              <a:rPr lang="en-US" sz="2000" dirty="0" smtClean="0"/>
              <a:t>A static variable call any method or constructor </a:t>
            </a:r>
            <a:endParaRPr lang="en-US" sz="2000" dirty="0" smtClean="0"/>
          </a:p>
        </p:txBody>
      </p:sp>
    </p:spTree>
    <p:extLst>
      <p:ext uri="{BB962C8B-B14F-4D97-AF65-F5344CB8AC3E}">
        <p14:creationId xmlns:p14="http://schemas.microsoft.com/office/powerpoint/2010/main" val="6033657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166254"/>
            <a:ext cx="5181600" cy="6307281"/>
          </a:xfrm>
        </p:spPr>
        <p:txBody>
          <a:bodyPr>
            <a:normAutofit lnSpcReduction="10000"/>
          </a:bodyPr>
          <a:lstStyle/>
          <a:p>
            <a:r>
              <a:rPr lang="en-US" sz="1400" dirty="0"/>
              <a:t>class T2 {</a:t>
            </a:r>
          </a:p>
          <a:p>
            <a:r>
              <a:rPr lang="en-US" sz="1400" dirty="0"/>
              <a:t>    </a:t>
            </a:r>
            <a:r>
              <a:rPr lang="en-US" sz="1400" dirty="0" err="1"/>
              <a:t>int</a:t>
            </a:r>
            <a:r>
              <a:rPr lang="en-US" sz="1400" dirty="0"/>
              <a:t> x = 0; // instance variable</a:t>
            </a:r>
          </a:p>
          <a:p>
            <a:r>
              <a:rPr lang="en-US" sz="1400" dirty="0"/>
              <a:t>    static </a:t>
            </a:r>
            <a:r>
              <a:rPr lang="en-US" sz="1400" dirty="0" err="1"/>
              <a:t>int</a:t>
            </a:r>
            <a:r>
              <a:rPr lang="en-US" sz="1400" dirty="0"/>
              <a:t> y = 0; // class </a:t>
            </a:r>
            <a:r>
              <a:rPr lang="en-US" sz="1400" dirty="0" smtClean="0"/>
              <a:t>variable</a:t>
            </a:r>
          </a:p>
          <a:p>
            <a:endParaRPr lang="en-US" sz="1400" dirty="0"/>
          </a:p>
          <a:p>
            <a:r>
              <a:rPr lang="en-US" sz="1400" dirty="0"/>
              <a:t>    void </a:t>
            </a:r>
            <a:r>
              <a:rPr lang="en-US" sz="1400" dirty="0" err="1"/>
              <a:t>setX</a:t>
            </a:r>
            <a:r>
              <a:rPr lang="en-US" sz="1400" dirty="0"/>
              <a:t> (</a:t>
            </a:r>
            <a:r>
              <a:rPr lang="en-US" sz="1400" dirty="0" err="1"/>
              <a:t>int</a:t>
            </a:r>
            <a:r>
              <a:rPr lang="en-US" sz="1400" dirty="0"/>
              <a:t> n) { x = n;}</a:t>
            </a:r>
          </a:p>
          <a:p>
            <a:r>
              <a:rPr lang="en-US" sz="1400" dirty="0"/>
              <a:t>    void </a:t>
            </a:r>
            <a:r>
              <a:rPr lang="en-US" sz="1400" dirty="0" err="1"/>
              <a:t>setY</a:t>
            </a:r>
            <a:r>
              <a:rPr lang="en-US" sz="1400" dirty="0"/>
              <a:t> (</a:t>
            </a:r>
            <a:r>
              <a:rPr lang="en-US" sz="1400" dirty="0" err="1"/>
              <a:t>int</a:t>
            </a:r>
            <a:r>
              <a:rPr lang="en-US" sz="1400" dirty="0"/>
              <a:t> n) { y = n</a:t>
            </a:r>
            <a:r>
              <a:rPr lang="en-US" sz="1400" dirty="0" smtClean="0"/>
              <a:t>;}</a:t>
            </a:r>
            <a:endParaRPr lang="en-US" sz="1400" dirty="0"/>
          </a:p>
          <a:p>
            <a:r>
              <a:rPr lang="en-US" sz="1400" dirty="0"/>
              <a:t>    </a:t>
            </a:r>
            <a:r>
              <a:rPr lang="en-US" sz="1400" dirty="0" err="1"/>
              <a:t>int</a:t>
            </a:r>
            <a:r>
              <a:rPr lang="en-US" sz="1400" dirty="0"/>
              <a:t> </a:t>
            </a:r>
            <a:r>
              <a:rPr lang="en-US" sz="1400" dirty="0" err="1"/>
              <a:t>getX</a:t>
            </a:r>
            <a:r>
              <a:rPr lang="en-US" sz="1400" dirty="0"/>
              <a:t> () { return x;}</a:t>
            </a:r>
          </a:p>
          <a:p>
            <a:r>
              <a:rPr lang="en-US" sz="1400" dirty="0"/>
              <a:t>    </a:t>
            </a:r>
            <a:r>
              <a:rPr lang="en-US" sz="1400" dirty="0" err="1"/>
              <a:t>int</a:t>
            </a:r>
            <a:r>
              <a:rPr lang="en-US" sz="1400" dirty="0"/>
              <a:t> </a:t>
            </a:r>
            <a:r>
              <a:rPr lang="en-US" sz="1400" dirty="0" err="1"/>
              <a:t>getY</a:t>
            </a:r>
            <a:r>
              <a:rPr lang="en-US" sz="1400" dirty="0"/>
              <a:t> () { return y;}</a:t>
            </a:r>
          </a:p>
          <a:p>
            <a:r>
              <a:rPr lang="en-US" sz="1400" dirty="0"/>
              <a:t>}</a:t>
            </a:r>
          </a:p>
          <a:p>
            <a:endParaRPr lang="en-US" sz="1400" dirty="0" smtClean="0"/>
          </a:p>
          <a:p>
            <a:r>
              <a:rPr lang="en-US" sz="1400" dirty="0"/>
              <a:t>class T1 {</a:t>
            </a:r>
          </a:p>
          <a:p>
            <a:r>
              <a:rPr lang="en-US" sz="1400" dirty="0"/>
              <a:t>    public static void main(String[] </a:t>
            </a:r>
            <a:r>
              <a:rPr lang="en-US" sz="1400" dirty="0" err="1"/>
              <a:t>arg</a:t>
            </a:r>
            <a:r>
              <a:rPr lang="en-US" sz="1400" dirty="0"/>
              <a:t>) </a:t>
            </a:r>
            <a:r>
              <a:rPr lang="en-US" sz="1400" dirty="0" smtClean="0"/>
              <a:t>{</a:t>
            </a:r>
            <a:endParaRPr lang="en-US" sz="1400" dirty="0"/>
          </a:p>
          <a:p>
            <a:r>
              <a:rPr lang="en-US" sz="1400" dirty="0"/>
              <a:t>        T2 b1 = new T2();</a:t>
            </a:r>
          </a:p>
          <a:p>
            <a:r>
              <a:rPr lang="en-US" sz="1400" dirty="0"/>
              <a:t>        T2 b2 = new T2</a:t>
            </a:r>
            <a:r>
              <a:rPr lang="en-US" sz="1400" dirty="0" smtClean="0"/>
              <a:t>();</a:t>
            </a:r>
            <a:endParaRPr lang="en-US" sz="1400" dirty="0"/>
          </a:p>
          <a:p>
            <a:endParaRPr lang="en-US" sz="1400" dirty="0" smtClean="0"/>
          </a:p>
          <a:p>
            <a:r>
              <a:rPr lang="en-US" sz="1400" dirty="0" smtClean="0"/>
              <a:t>        </a:t>
            </a:r>
            <a:r>
              <a:rPr lang="en-US" sz="1400" dirty="0"/>
              <a:t>b1.setX(5);</a:t>
            </a:r>
          </a:p>
          <a:p>
            <a:r>
              <a:rPr lang="en-US" sz="1400" dirty="0"/>
              <a:t>        b2.setX(10);</a:t>
            </a:r>
          </a:p>
          <a:p>
            <a:r>
              <a:rPr lang="en-US" sz="1400" dirty="0"/>
              <a:t> </a:t>
            </a:r>
            <a:r>
              <a:rPr lang="en-US" sz="1400" dirty="0" smtClean="0"/>
              <a:t>      b1.setY(15</a:t>
            </a:r>
            <a:r>
              <a:rPr lang="en-US" sz="1400" dirty="0"/>
              <a:t>);</a:t>
            </a:r>
          </a:p>
          <a:p>
            <a:r>
              <a:rPr lang="en-US" sz="1400" dirty="0"/>
              <a:t>        b2.setY(20);</a:t>
            </a:r>
          </a:p>
        </p:txBody>
      </p:sp>
      <p:sp>
        <p:nvSpPr>
          <p:cNvPr id="6" name="Content Placeholder 5"/>
          <p:cNvSpPr>
            <a:spLocks noGrp="1"/>
          </p:cNvSpPr>
          <p:nvPr>
            <p:ph sz="half" idx="2"/>
          </p:nvPr>
        </p:nvSpPr>
        <p:spPr>
          <a:xfrm>
            <a:off x="6172200" y="166254"/>
            <a:ext cx="5181600" cy="6010709"/>
          </a:xfrm>
        </p:spPr>
        <p:txBody>
          <a:bodyPr>
            <a:normAutofit lnSpcReduction="10000"/>
          </a:bodyPr>
          <a:lstStyle/>
          <a:p>
            <a:r>
              <a:rPr lang="en-US" sz="1400" dirty="0" smtClean="0"/>
              <a:t>        </a:t>
            </a:r>
            <a:r>
              <a:rPr lang="en-US" sz="1400" dirty="0"/>
              <a:t>// each b1 and b2 has separate copies of x</a:t>
            </a:r>
          </a:p>
          <a:p>
            <a:r>
              <a:rPr lang="en-US" sz="1400" dirty="0"/>
              <a:t>        </a:t>
            </a:r>
            <a:r>
              <a:rPr lang="en-US" sz="1400" dirty="0" err="1"/>
              <a:t>System.out.println</a:t>
            </a:r>
            <a:r>
              <a:rPr lang="en-US" sz="1400" dirty="0"/>
              <a:t>( b1.getX() );</a:t>
            </a:r>
          </a:p>
          <a:p>
            <a:r>
              <a:rPr lang="en-US" sz="1400" dirty="0"/>
              <a:t>        </a:t>
            </a:r>
            <a:r>
              <a:rPr lang="en-US" sz="1400" dirty="0" err="1"/>
              <a:t>System.out.println</a:t>
            </a:r>
            <a:r>
              <a:rPr lang="en-US" sz="1400" dirty="0"/>
              <a:t>( b2.getX() );</a:t>
            </a:r>
          </a:p>
          <a:p>
            <a:endParaRPr lang="en-US" sz="1400" dirty="0"/>
          </a:p>
          <a:p>
            <a:r>
              <a:rPr lang="en-US" sz="1400" dirty="0"/>
              <a:t>	// both have same value</a:t>
            </a:r>
          </a:p>
          <a:p>
            <a:r>
              <a:rPr lang="en-US" sz="1400" dirty="0"/>
              <a:t>        </a:t>
            </a:r>
            <a:r>
              <a:rPr lang="en-US" sz="1400" dirty="0" err="1"/>
              <a:t>System.out.println</a:t>
            </a:r>
            <a:r>
              <a:rPr lang="en-US" sz="1400" dirty="0"/>
              <a:t>( b1.getY() );</a:t>
            </a:r>
          </a:p>
          <a:p>
            <a:r>
              <a:rPr lang="en-US" sz="1400" dirty="0"/>
              <a:t>        </a:t>
            </a:r>
            <a:r>
              <a:rPr lang="en-US" sz="1400" dirty="0" err="1"/>
              <a:t>System.out.println</a:t>
            </a:r>
            <a:r>
              <a:rPr lang="en-US" sz="1400" dirty="0"/>
              <a:t>( b2.getY() );</a:t>
            </a:r>
          </a:p>
          <a:p>
            <a:endParaRPr lang="en-US" sz="1400" dirty="0"/>
          </a:p>
          <a:p>
            <a:r>
              <a:rPr lang="en-US" sz="1400" dirty="0"/>
              <a:t>        // class variable can be used directly without a instance of it.</a:t>
            </a:r>
          </a:p>
          <a:p>
            <a:r>
              <a:rPr lang="en-US" sz="1400" dirty="0"/>
              <a:t>        //(if changed to T2.x, it won't compile)</a:t>
            </a:r>
          </a:p>
          <a:p>
            <a:r>
              <a:rPr lang="en-US" sz="1400" dirty="0"/>
              <a:t>        </a:t>
            </a:r>
            <a:r>
              <a:rPr lang="en-US" sz="1400" dirty="0" err="1"/>
              <a:t>System.out.println</a:t>
            </a:r>
            <a:r>
              <a:rPr lang="en-US" sz="1400" dirty="0"/>
              <a:t>( T2.y );</a:t>
            </a:r>
          </a:p>
          <a:p>
            <a:r>
              <a:rPr lang="en-US" sz="1400" dirty="0"/>
              <a:t>        T2.y = 7;</a:t>
            </a:r>
          </a:p>
          <a:p>
            <a:r>
              <a:rPr lang="en-US" sz="1400" dirty="0"/>
              <a:t>        </a:t>
            </a:r>
            <a:r>
              <a:rPr lang="en-US" sz="1400" dirty="0" err="1"/>
              <a:t>System.out.println</a:t>
            </a:r>
            <a:r>
              <a:rPr lang="en-US" sz="1400" dirty="0"/>
              <a:t>( T2.y );</a:t>
            </a:r>
          </a:p>
          <a:p>
            <a:endParaRPr lang="en-US" sz="1400" dirty="0"/>
          </a:p>
          <a:p>
            <a:r>
              <a:rPr lang="en-US" sz="1400" dirty="0"/>
              <a:t>        // class variable can be manipulated thru methods as usual</a:t>
            </a:r>
          </a:p>
          <a:p>
            <a:r>
              <a:rPr lang="en-US" sz="1400" dirty="0"/>
              <a:t>        b1.setY(T2.y+1);</a:t>
            </a:r>
          </a:p>
          <a:p>
            <a:r>
              <a:rPr lang="en-US" sz="1400" dirty="0"/>
              <a:t>        </a:t>
            </a:r>
            <a:r>
              <a:rPr lang="en-US" sz="1400" dirty="0" err="1"/>
              <a:t>System.out.println</a:t>
            </a:r>
            <a:r>
              <a:rPr lang="en-US" sz="1400" dirty="0"/>
              <a:t>( b1.getY() );</a:t>
            </a:r>
          </a:p>
          <a:p>
            <a:r>
              <a:rPr lang="en-US" sz="1400" dirty="0"/>
              <a:t>    }</a:t>
            </a:r>
          </a:p>
          <a:p>
            <a:r>
              <a:rPr lang="en-US" sz="1400" dirty="0"/>
              <a:t>}</a:t>
            </a:r>
          </a:p>
        </p:txBody>
      </p:sp>
    </p:spTree>
    <p:extLst>
      <p:ext uri="{BB962C8B-B14F-4D97-AF65-F5344CB8AC3E}">
        <p14:creationId xmlns:p14="http://schemas.microsoft.com/office/powerpoint/2010/main" val="4066565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Output Of Last Program</a:t>
            </a:r>
            <a:endParaRPr lang="en-US" dirty="0"/>
          </a:p>
        </p:txBody>
      </p:sp>
      <p:sp>
        <p:nvSpPr>
          <p:cNvPr id="6" name="Content Placeholder 5"/>
          <p:cNvSpPr>
            <a:spLocks noGrp="1"/>
          </p:cNvSpPr>
          <p:nvPr>
            <p:ph idx="1"/>
          </p:nvPr>
        </p:nvSpPr>
        <p:spPr/>
        <p:txBody>
          <a:bodyPr/>
          <a:lstStyle/>
          <a:p>
            <a:r>
              <a:rPr lang="en-US" dirty="0"/>
              <a:t>5</a:t>
            </a:r>
          </a:p>
          <a:p>
            <a:r>
              <a:rPr lang="en-US" dirty="0"/>
              <a:t>10</a:t>
            </a:r>
          </a:p>
          <a:p>
            <a:r>
              <a:rPr lang="en-US" dirty="0"/>
              <a:t>20</a:t>
            </a:r>
          </a:p>
          <a:p>
            <a:r>
              <a:rPr lang="en-US" dirty="0"/>
              <a:t>20</a:t>
            </a:r>
          </a:p>
          <a:p>
            <a:r>
              <a:rPr lang="en-US" dirty="0"/>
              <a:t>20</a:t>
            </a:r>
          </a:p>
          <a:p>
            <a:r>
              <a:rPr lang="en-US" dirty="0"/>
              <a:t>7</a:t>
            </a:r>
          </a:p>
          <a:p>
            <a:r>
              <a:rPr lang="en-US" dirty="0"/>
              <a:t>8</a:t>
            </a:r>
            <a:endParaRPr lang="en-US" dirty="0"/>
          </a:p>
        </p:txBody>
      </p:sp>
    </p:spTree>
    <p:extLst>
      <p:ext uri="{BB962C8B-B14F-4D97-AF65-F5344CB8AC3E}">
        <p14:creationId xmlns:p14="http://schemas.microsoft.com/office/powerpoint/2010/main" val="1156737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573"/>
            <a:ext cx="10515600" cy="5802390"/>
          </a:xfrm>
        </p:spPr>
        <p:txBody>
          <a:bodyPr>
            <a:normAutofit lnSpcReduction="10000"/>
          </a:bodyPr>
          <a:lstStyle/>
          <a:p>
            <a:r>
              <a:rPr lang="en-US" dirty="0"/>
              <a:t>We understand that objects are separate from one another. They have their own existence, their own </a:t>
            </a:r>
            <a:r>
              <a:rPr lang="en-US" dirty="0" smtClean="0"/>
              <a:t>identity(object name) </a:t>
            </a:r>
            <a:r>
              <a:rPr lang="en-US" dirty="0"/>
              <a:t>that is independent of other objects. This is a </a:t>
            </a:r>
            <a:r>
              <a:rPr lang="en-US" dirty="0" smtClean="0"/>
              <a:t>Laptop, </a:t>
            </a:r>
            <a:r>
              <a:rPr lang="en-US" dirty="0"/>
              <a:t>and this is a </a:t>
            </a:r>
            <a:r>
              <a:rPr lang="en-US" dirty="0" smtClean="0"/>
              <a:t>Laptop, </a:t>
            </a:r>
            <a:r>
              <a:rPr lang="en-US" dirty="0"/>
              <a:t>but they are not the same </a:t>
            </a:r>
            <a:r>
              <a:rPr lang="en-US" dirty="0" smtClean="0"/>
              <a:t>Laptop, </a:t>
            </a:r>
            <a:r>
              <a:rPr lang="en-US" dirty="0"/>
              <a:t>they are not the same object. They are different objects, they have their own identity</a:t>
            </a:r>
            <a:r>
              <a:rPr lang="en-US" dirty="0" smtClean="0"/>
              <a:t>.</a:t>
            </a:r>
          </a:p>
          <a:p>
            <a:pPr marL="0" indent="0">
              <a:buNone/>
            </a:pPr>
            <a:r>
              <a:rPr lang="en-US" u="sng" dirty="0" smtClean="0">
                <a:solidFill>
                  <a:srgbClr val="FF0000"/>
                </a:solidFill>
              </a:rPr>
              <a:t>We </a:t>
            </a:r>
            <a:r>
              <a:rPr lang="en-US" u="sng" dirty="0">
                <a:solidFill>
                  <a:srgbClr val="FF0000"/>
                </a:solidFill>
              </a:rPr>
              <a:t>know that objects have </a:t>
            </a:r>
            <a:r>
              <a:rPr lang="en-US" u="sng" dirty="0" smtClean="0">
                <a:solidFill>
                  <a:srgbClr val="FF0000"/>
                </a:solidFill>
              </a:rPr>
              <a:t>Attribute (Variable)</a:t>
            </a:r>
          </a:p>
          <a:p>
            <a:pPr>
              <a:buFont typeface="Wingdings" panose="05000000000000000000" pitchFamily="2" charset="2"/>
              <a:buChar char="Ø"/>
            </a:pPr>
            <a:r>
              <a:rPr lang="en-US" dirty="0"/>
              <a:t> A </a:t>
            </a:r>
            <a:r>
              <a:rPr lang="en-US" dirty="0" smtClean="0"/>
              <a:t>Laptop </a:t>
            </a:r>
            <a:r>
              <a:rPr lang="en-US" dirty="0"/>
              <a:t>can be </a:t>
            </a:r>
            <a:r>
              <a:rPr lang="en-US" dirty="0" smtClean="0"/>
              <a:t>Open </a:t>
            </a:r>
            <a:r>
              <a:rPr lang="en-US" dirty="0"/>
              <a:t>or </a:t>
            </a:r>
            <a:r>
              <a:rPr lang="en-US" dirty="0" smtClean="0"/>
              <a:t>Close.</a:t>
            </a:r>
            <a:r>
              <a:rPr lang="en-US" dirty="0"/>
              <a:t> </a:t>
            </a:r>
            <a:endParaRPr lang="en-US" dirty="0" smtClean="0"/>
          </a:p>
          <a:p>
            <a:pPr>
              <a:buFont typeface="Wingdings" panose="05000000000000000000" pitchFamily="2" charset="2"/>
              <a:buChar char="Ø"/>
            </a:pPr>
            <a:r>
              <a:rPr lang="en-US" dirty="0" smtClean="0"/>
              <a:t>An </a:t>
            </a:r>
            <a:r>
              <a:rPr lang="en-US" dirty="0"/>
              <a:t>apple can be green or red, </a:t>
            </a:r>
            <a:endParaRPr lang="en-US" dirty="0" smtClean="0"/>
          </a:p>
          <a:p>
            <a:pPr>
              <a:buFont typeface="Wingdings" panose="05000000000000000000" pitchFamily="2" charset="2"/>
              <a:buChar char="Ø"/>
            </a:pPr>
            <a:r>
              <a:rPr lang="en-US" dirty="0"/>
              <a:t>A</a:t>
            </a:r>
            <a:r>
              <a:rPr lang="en-US" dirty="0" smtClean="0"/>
              <a:t> </a:t>
            </a:r>
            <a:r>
              <a:rPr lang="en-US" dirty="0"/>
              <a:t>lamp can be off or on. </a:t>
            </a:r>
            <a:endParaRPr lang="en-US" dirty="0" smtClean="0"/>
          </a:p>
          <a:p>
            <a:pPr>
              <a:buFont typeface="Wingdings" panose="05000000000000000000" pitchFamily="2" charset="2"/>
              <a:buChar char="Ø"/>
            </a:pPr>
            <a:r>
              <a:rPr lang="en-US" dirty="0" smtClean="0"/>
              <a:t>A mug can be full or empty.</a:t>
            </a:r>
          </a:p>
          <a:p>
            <a:r>
              <a:rPr lang="en-US" dirty="0" smtClean="0"/>
              <a:t>These </a:t>
            </a:r>
            <a:r>
              <a:rPr lang="en-US" dirty="0"/>
              <a:t>are the attributes of any object, things like color, weight, and size. They describe the current state of an object and the state of one object is independent of another. We turn one lamp off, it does not turn all the lamps in the world off.</a:t>
            </a:r>
          </a:p>
        </p:txBody>
      </p:sp>
    </p:spTree>
    <p:extLst>
      <p:ext uri="{BB962C8B-B14F-4D97-AF65-F5344CB8AC3E}">
        <p14:creationId xmlns:p14="http://schemas.microsoft.com/office/powerpoint/2010/main" val="2105291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9048"/>
          </a:xfrm>
        </p:spPr>
        <p:txBody>
          <a:bodyPr/>
          <a:lstStyle/>
          <a:p>
            <a:r>
              <a:rPr lang="en-US" b="1" dirty="0"/>
              <a:t>Instance </a:t>
            </a:r>
            <a:r>
              <a:rPr lang="en-US" b="1" dirty="0" err="1" smtClean="0"/>
              <a:t>Metod</a:t>
            </a:r>
            <a:r>
              <a:rPr lang="en-US" b="1" dirty="0" smtClean="0"/>
              <a:t> </a:t>
            </a:r>
            <a:r>
              <a:rPr lang="en-US" b="1" dirty="0" err="1"/>
              <a:t>vs</a:t>
            </a:r>
            <a:r>
              <a:rPr lang="en-US" b="1" dirty="0"/>
              <a:t> Class </a:t>
            </a:r>
            <a:r>
              <a:rPr lang="en-US" b="1" dirty="0" smtClean="0"/>
              <a:t>Methods</a:t>
            </a:r>
            <a:endParaRPr lang="en-US" dirty="0"/>
          </a:p>
        </p:txBody>
      </p:sp>
      <p:sp>
        <p:nvSpPr>
          <p:cNvPr id="5" name="Content Placeholder 4"/>
          <p:cNvSpPr>
            <a:spLocks noGrp="1"/>
          </p:cNvSpPr>
          <p:nvPr>
            <p:ph idx="1"/>
          </p:nvPr>
        </p:nvSpPr>
        <p:spPr>
          <a:xfrm>
            <a:off x="838200" y="1174174"/>
            <a:ext cx="10515600" cy="5002789"/>
          </a:xfrm>
        </p:spPr>
        <p:txBody>
          <a:bodyPr/>
          <a:lstStyle/>
          <a:p>
            <a:r>
              <a:rPr lang="en-US" dirty="0"/>
              <a:t>Methods can also be declared with the keyword “static”. When a method is declared static, it can be used without having to create a object first. For example, you can define a collection of math functions in a class, all static, using them like functions. </a:t>
            </a:r>
            <a:endParaRPr lang="en-US" dirty="0" smtClean="0"/>
          </a:p>
          <a:p>
            <a:r>
              <a:rPr lang="en-US" dirty="0"/>
              <a:t>Methods declared as static have several restrictions:</a:t>
            </a:r>
          </a:p>
          <a:p>
            <a:r>
              <a:rPr lang="en-US" dirty="0"/>
              <a:t>■ They can only call other static methods.</a:t>
            </a:r>
          </a:p>
          <a:p>
            <a:r>
              <a:rPr lang="en-US" dirty="0"/>
              <a:t>■ They must only access static data.</a:t>
            </a:r>
          </a:p>
          <a:p>
            <a:r>
              <a:rPr lang="en-US" dirty="0"/>
              <a:t>■ They cannot refer to this or super in any way. (The keyword super relates </a:t>
            </a:r>
            <a:r>
              <a:rPr lang="en-US" dirty="0" smtClean="0"/>
              <a:t>to inheritance </a:t>
            </a:r>
            <a:r>
              <a:rPr lang="en-US" dirty="0"/>
              <a:t>and is described </a:t>
            </a:r>
            <a:r>
              <a:rPr lang="en-US" dirty="0" smtClean="0"/>
              <a:t>Later.)</a:t>
            </a:r>
            <a:endParaRPr lang="en-US" dirty="0"/>
          </a:p>
          <a:p>
            <a:pPr marL="0" indent="0">
              <a:buNone/>
            </a:pPr>
            <a:endParaRPr lang="en-US" dirty="0"/>
          </a:p>
        </p:txBody>
      </p:sp>
    </p:spTree>
    <p:extLst>
      <p:ext uri="{BB962C8B-B14F-4D97-AF65-F5344CB8AC3E}">
        <p14:creationId xmlns:p14="http://schemas.microsoft.com/office/powerpoint/2010/main" val="32340655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0"/>
            <a:ext cx="5181600" cy="3148445"/>
          </a:xfrm>
        </p:spPr>
        <p:txBody>
          <a:bodyPr/>
          <a:lstStyle/>
          <a:p>
            <a:r>
              <a:rPr lang="en-US" dirty="0"/>
              <a:t>// A class with a static method</a:t>
            </a:r>
          </a:p>
          <a:p>
            <a:r>
              <a:rPr lang="en-US" dirty="0"/>
              <a:t>class T2 { </a:t>
            </a:r>
          </a:p>
          <a:p>
            <a:r>
              <a:rPr lang="en-US" dirty="0"/>
              <a:t>	static </a:t>
            </a:r>
            <a:r>
              <a:rPr lang="en-US" dirty="0" err="1"/>
              <a:t>int</a:t>
            </a:r>
            <a:r>
              <a:rPr lang="en-US" dirty="0"/>
              <a:t> </a:t>
            </a:r>
            <a:r>
              <a:rPr lang="en-US" dirty="0" smtClean="0"/>
              <a:t>triple </a:t>
            </a:r>
            <a:r>
              <a:rPr lang="en-US" dirty="0"/>
              <a:t>(</a:t>
            </a:r>
            <a:r>
              <a:rPr lang="en-US" dirty="0" err="1"/>
              <a:t>int</a:t>
            </a:r>
            <a:r>
              <a:rPr lang="en-US" dirty="0"/>
              <a:t> n) {</a:t>
            </a:r>
          </a:p>
          <a:p>
            <a:r>
              <a:rPr lang="en-US" dirty="0"/>
              <a:t>		return </a:t>
            </a:r>
            <a:r>
              <a:rPr lang="en-US" dirty="0" smtClean="0"/>
              <a:t>3*n</a:t>
            </a:r>
            <a:r>
              <a:rPr lang="en-US" dirty="0"/>
              <a:t>;</a:t>
            </a:r>
          </a:p>
          <a:p>
            <a:r>
              <a:rPr lang="en-US" dirty="0"/>
              <a:t>	}</a:t>
            </a:r>
          </a:p>
          <a:p>
            <a:r>
              <a:rPr lang="en-US" dirty="0"/>
              <a:t>}</a:t>
            </a:r>
          </a:p>
          <a:p>
            <a:endParaRPr lang="en-US" dirty="0"/>
          </a:p>
        </p:txBody>
      </p:sp>
      <p:sp>
        <p:nvSpPr>
          <p:cNvPr id="6" name="Content Placeholder 5"/>
          <p:cNvSpPr>
            <a:spLocks noGrp="1"/>
          </p:cNvSpPr>
          <p:nvPr>
            <p:ph sz="half" idx="2"/>
          </p:nvPr>
        </p:nvSpPr>
        <p:spPr>
          <a:xfrm>
            <a:off x="6019800" y="0"/>
            <a:ext cx="5181600" cy="4351338"/>
          </a:xfrm>
        </p:spPr>
        <p:txBody>
          <a:bodyPr/>
          <a:lstStyle/>
          <a:p>
            <a:r>
              <a:rPr lang="en-US" sz="1600" dirty="0"/>
              <a:t>class T1 {</a:t>
            </a:r>
          </a:p>
          <a:p>
            <a:r>
              <a:rPr lang="en-US" sz="1600" dirty="0"/>
              <a:t>    public static void main(String[] </a:t>
            </a:r>
            <a:r>
              <a:rPr lang="en-US" sz="1600" dirty="0" err="1"/>
              <a:t>arg</a:t>
            </a:r>
            <a:r>
              <a:rPr lang="en-US" sz="1600" dirty="0"/>
              <a:t>) {</a:t>
            </a:r>
          </a:p>
          <a:p>
            <a:endParaRPr lang="en-US" sz="1600" dirty="0"/>
          </a:p>
          <a:p>
            <a:r>
              <a:rPr lang="en-US" sz="1600" dirty="0"/>
              <a:t>        // calling static methods without creating a instance</a:t>
            </a:r>
          </a:p>
          <a:p>
            <a:r>
              <a:rPr lang="en-US" sz="1600" dirty="0"/>
              <a:t>        </a:t>
            </a:r>
            <a:r>
              <a:rPr lang="en-US" sz="1600" dirty="0" err="1"/>
              <a:t>System.out.println</a:t>
            </a:r>
            <a:r>
              <a:rPr lang="en-US" sz="1600" dirty="0"/>
              <a:t>( </a:t>
            </a:r>
            <a:r>
              <a:rPr lang="en-US" sz="1600" dirty="0" smtClean="0"/>
              <a:t>T2.triple(4</a:t>
            </a:r>
            <a:r>
              <a:rPr lang="en-US" sz="1600" dirty="0"/>
              <a:t>) );</a:t>
            </a:r>
          </a:p>
          <a:p>
            <a:endParaRPr lang="en-US" sz="1600" dirty="0"/>
          </a:p>
          <a:p>
            <a:r>
              <a:rPr lang="en-US" sz="1600" dirty="0"/>
              <a:t>        // calling static methods thru a instance is also allowed</a:t>
            </a:r>
          </a:p>
          <a:p>
            <a:r>
              <a:rPr lang="en-US" sz="1600" dirty="0"/>
              <a:t>        T2 x1 = new T2();</a:t>
            </a:r>
          </a:p>
          <a:p>
            <a:r>
              <a:rPr lang="en-US" sz="1600" dirty="0"/>
              <a:t>        </a:t>
            </a:r>
            <a:r>
              <a:rPr lang="en-US" sz="1600" dirty="0" err="1"/>
              <a:t>System.out.println</a:t>
            </a:r>
            <a:r>
              <a:rPr lang="en-US" sz="1600" dirty="0"/>
              <a:t>( x1.triple(5) );</a:t>
            </a:r>
          </a:p>
          <a:p>
            <a:r>
              <a:rPr lang="en-US" sz="1600" dirty="0"/>
              <a:t>    }</a:t>
            </a:r>
          </a:p>
          <a:p>
            <a:r>
              <a:rPr lang="en-US" sz="1600" dirty="0"/>
              <a:t>}</a:t>
            </a:r>
          </a:p>
        </p:txBody>
      </p:sp>
      <p:sp>
        <p:nvSpPr>
          <p:cNvPr id="8" name="Content Placeholder 4"/>
          <p:cNvSpPr txBox="1">
            <a:spLocks/>
          </p:cNvSpPr>
          <p:nvPr/>
        </p:nvSpPr>
        <p:spPr bwMode="auto">
          <a:xfrm>
            <a:off x="637309" y="4873336"/>
            <a:ext cx="11145982" cy="17041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Methods declared with “static” keyword are called “</a:t>
            </a:r>
            <a:r>
              <a:rPr lang="en-US" b="1" dirty="0"/>
              <a:t>class methods</a:t>
            </a:r>
            <a:r>
              <a:rPr lang="en-US" dirty="0"/>
              <a:t>”. Otherwise they are “</a:t>
            </a:r>
            <a:r>
              <a:rPr lang="en-US" b="1" dirty="0"/>
              <a:t>instance methods</a:t>
            </a:r>
            <a:r>
              <a:rPr lang="en-US" dirty="0"/>
              <a:t>”.</a:t>
            </a:r>
          </a:p>
        </p:txBody>
      </p:sp>
    </p:spTree>
    <p:extLst>
      <p:ext uri="{BB962C8B-B14F-4D97-AF65-F5344CB8AC3E}">
        <p14:creationId xmlns:p14="http://schemas.microsoft.com/office/powerpoint/2010/main" val="12393604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75402"/>
          </a:xfrm>
        </p:spPr>
        <p:txBody>
          <a:bodyPr/>
          <a:lstStyle/>
          <a:p>
            <a:r>
              <a:rPr lang="en-US" sz="4000" b="1" dirty="0"/>
              <a:t>Static Methods Cannot Access Non-Static </a:t>
            </a:r>
            <a:r>
              <a:rPr lang="en-US" sz="4000" b="1" dirty="0" smtClean="0"/>
              <a:t>Variables</a:t>
            </a:r>
            <a:r>
              <a:rPr lang="en-US" b="1" dirty="0" smtClean="0"/>
              <a:t/>
            </a:r>
            <a:br>
              <a:rPr lang="en-US" b="1" dirty="0" smtClean="0"/>
            </a:br>
            <a:r>
              <a:rPr lang="en-US" sz="1800" dirty="0" smtClean="0"/>
              <a:t/>
            </a:r>
            <a:br>
              <a:rPr lang="en-US" sz="1800" dirty="0" smtClean="0"/>
            </a:br>
            <a:r>
              <a:rPr lang="en-US" sz="1800" dirty="0"/>
              <a:t>M</a:t>
            </a:r>
            <a:r>
              <a:rPr lang="en-US" sz="1800" dirty="0" smtClean="0"/>
              <a:t>ethods </a:t>
            </a:r>
            <a:r>
              <a:rPr lang="en-US" sz="1800" dirty="0"/>
              <a:t>declared with “static” cannot access variables declared without “static”. The following gives a compilation error, unless x is also static.</a:t>
            </a:r>
          </a:p>
        </p:txBody>
      </p:sp>
      <p:sp>
        <p:nvSpPr>
          <p:cNvPr id="3" name="Content Placeholder 2"/>
          <p:cNvSpPr>
            <a:spLocks noGrp="1"/>
          </p:cNvSpPr>
          <p:nvPr>
            <p:ph sz="half" idx="1"/>
          </p:nvPr>
        </p:nvSpPr>
        <p:spPr>
          <a:xfrm>
            <a:off x="838200" y="2140527"/>
            <a:ext cx="5181600" cy="4036436"/>
          </a:xfrm>
        </p:spPr>
        <p:txBody>
          <a:bodyPr/>
          <a:lstStyle/>
          <a:p>
            <a:r>
              <a:rPr lang="en-US" dirty="0"/>
              <a:t>class T2 {</a:t>
            </a:r>
          </a:p>
          <a:p>
            <a:r>
              <a:rPr lang="en-US" dirty="0"/>
              <a:t>	</a:t>
            </a:r>
            <a:r>
              <a:rPr lang="en-US" dirty="0" err="1"/>
              <a:t>int</a:t>
            </a:r>
            <a:r>
              <a:rPr lang="en-US" dirty="0"/>
              <a:t> x = 3;</a:t>
            </a:r>
          </a:p>
          <a:p>
            <a:r>
              <a:rPr lang="en-US" dirty="0"/>
              <a:t>	static </a:t>
            </a:r>
            <a:r>
              <a:rPr lang="en-US" dirty="0" err="1"/>
              <a:t>int</a:t>
            </a:r>
            <a:r>
              <a:rPr lang="en-US" dirty="0"/>
              <a:t> </a:t>
            </a:r>
            <a:r>
              <a:rPr lang="en-US" dirty="0" err="1"/>
              <a:t>returnIt</a:t>
            </a:r>
            <a:r>
              <a:rPr lang="en-US" dirty="0"/>
              <a:t> () { </a:t>
            </a:r>
          </a:p>
          <a:p>
            <a:r>
              <a:rPr lang="en-US" dirty="0"/>
              <a:t>		return x;</a:t>
            </a:r>
          </a:p>
          <a:p>
            <a:r>
              <a:rPr lang="en-US" dirty="0"/>
              <a:t>	}</a:t>
            </a:r>
          </a:p>
          <a:p>
            <a:r>
              <a:rPr lang="en-US" dirty="0"/>
              <a:t>}</a:t>
            </a:r>
          </a:p>
          <a:p>
            <a:endParaRPr lang="en-US" dirty="0"/>
          </a:p>
        </p:txBody>
      </p:sp>
      <p:sp>
        <p:nvSpPr>
          <p:cNvPr id="4" name="Content Placeholder 3"/>
          <p:cNvSpPr>
            <a:spLocks noGrp="1"/>
          </p:cNvSpPr>
          <p:nvPr>
            <p:ph sz="half" idx="2"/>
          </p:nvPr>
        </p:nvSpPr>
        <p:spPr>
          <a:xfrm>
            <a:off x="6172200" y="2140527"/>
            <a:ext cx="5181600" cy="4036436"/>
          </a:xfrm>
        </p:spPr>
        <p:txBody>
          <a:bodyPr/>
          <a:lstStyle/>
          <a:p>
            <a:r>
              <a:rPr lang="en-US" sz="1800" dirty="0"/>
              <a:t>class T1 {</a:t>
            </a:r>
          </a:p>
          <a:p>
            <a:r>
              <a:rPr lang="en-US" sz="1800" dirty="0"/>
              <a:t>	public static void main(String[] </a:t>
            </a:r>
            <a:r>
              <a:rPr lang="en-US" sz="1800" dirty="0" err="1"/>
              <a:t>arg</a:t>
            </a:r>
            <a:r>
              <a:rPr lang="en-US" sz="1800" dirty="0"/>
              <a:t>) {</a:t>
            </a:r>
          </a:p>
          <a:p>
            <a:r>
              <a:rPr lang="en-US" sz="1800" dirty="0"/>
              <a:t>        	</a:t>
            </a:r>
            <a:r>
              <a:rPr lang="en-US" sz="1800" dirty="0" err="1"/>
              <a:t>System.out.println</a:t>
            </a:r>
            <a:r>
              <a:rPr lang="en-US" sz="1800" dirty="0"/>
              <a:t>( T2.returnIt() );</a:t>
            </a:r>
          </a:p>
          <a:p>
            <a:r>
              <a:rPr lang="en-US" sz="1800" dirty="0"/>
              <a:t>    	}</a:t>
            </a:r>
          </a:p>
          <a:p>
            <a:r>
              <a:rPr lang="en-US" sz="1800" dirty="0"/>
              <a:t>}</a:t>
            </a:r>
          </a:p>
          <a:p>
            <a:endParaRPr lang="en-US" sz="1800" dirty="0"/>
          </a:p>
        </p:txBody>
      </p:sp>
    </p:spTree>
    <p:extLst>
      <p:ext uri="{BB962C8B-B14F-4D97-AF65-F5344CB8AC3E}">
        <p14:creationId xmlns:p14="http://schemas.microsoft.com/office/powerpoint/2010/main" val="924036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4357"/>
          </a:xfrm>
        </p:spPr>
        <p:txBody>
          <a:bodyPr>
            <a:normAutofit fontScale="90000"/>
          </a:bodyPr>
          <a:lstStyle/>
          <a:p>
            <a:r>
              <a:rPr lang="en-US" dirty="0" smtClean="0"/>
              <a:t>static </a:t>
            </a:r>
            <a:r>
              <a:rPr lang="en-US" dirty="0"/>
              <a:t>variables, methods, and blocks</a:t>
            </a:r>
          </a:p>
        </p:txBody>
      </p:sp>
      <p:sp>
        <p:nvSpPr>
          <p:cNvPr id="3" name="Content Placeholder 2"/>
          <p:cNvSpPr>
            <a:spLocks noGrp="1"/>
          </p:cNvSpPr>
          <p:nvPr>
            <p:ph sz="half" idx="1"/>
          </p:nvPr>
        </p:nvSpPr>
        <p:spPr/>
        <p:txBody>
          <a:bodyPr/>
          <a:lstStyle/>
          <a:p>
            <a:r>
              <a:rPr lang="en-US" sz="1800" dirty="0"/>
              <a:t>class </a:t>
            </a:r>
            <a:r>
              <a:rPr lang="en-US" sz="1800" dirty="0" err="1"/>
              <a:t>UseStatic</a:t>
            </a:r>
            <a:r>
              <a:rPr lang="en-US" sz="1800" dirty="0"/>
              <a:t> {</a:t>
            </a:r>
          </a:p>
          <a:p>
            <a:r>
              <a:rPr lang="en-US" sz="1800" dirty="0"/>
              <a:t>	static </a:t>
            </a:r>
            <a:r>
              <a:rPr lang="en-US" sz="1800" dirty="0" err="1"/>
              <a:t>int</a:t>
            </a:r>
            <a:r>
              <a:rPr lang="en-US" sz="1800" dirty="0"/>
              <a:t> a = 3;</a:t>
            </a:r>
          </a:p>
          <a:p>
            <a:r>
              <a:rPr lang="en-US" sz="1800" dirty="0"/>
              <a:t>	static </a:t>
            </a:r>
            <a:r>
              <a:rPr lang="en-US" sz="1800" dirty="0" err="1"/>
              <a:t>int</a:t>
            </a:r>
            <a:r>
              <a:rPr lang="en-US" sz="1800" dirty="0"/>
              <a:t> b;</a:t>
            </a:r>
          </a:p>
          <a:p>
            <a:r>
              <a:rPr lang="en-US" sz="1800" dirty="0"/>
              <a:t>	</a:t>
            </a:r>
          </a:p>
          <a:p>
            <a:r>
              <a:rPr lang="en-US" sz="1800" dirty="0"/>
              <a:t>	static void meth(</a:t>
            </a:r>
            <a:r>
              <a:rPr lang="en-US" sz="1800" dirty="0" err="1"/>
              <a:t>int</a:t>
            </a:r>
            <a:r>
              <a:rPr lang="en-US" sz="1800" dirty="0"/>
              <a:t> x) {</a:t>
            </a:r>
          </a:p>
          <a:p>
            <a:r>
              <a:rPr lang="en-US" sz="1800" dirty="0"/>
              <a:t>		</a:t>
            </a:r>
            <a:r>
              <a:rPr lang="en-US" sz="1800" dirty="0" err="1"/>
              <a:t>System.out.println</a:t>
            </a:r>
            <a:r>
              <a:rPr lang="en-US" sz="1800" dirty="0"/>
              <a:t>("x = " + x);</a:t>
            </a:r>
          </a:p>
          <a:p>
            <a:r>
              <a:rPr lang="en-US" sz="1800" dirty="0"/>
              <a:t>		</a:t>
            </a:r>
            <a:r>
              <a:rPr lang="en-US" sz="1800" dirty="0" err="1"/>
              <a:t>System.out.println</a:t>
            </a:r>
            <a:r>
              <a:rPr lang="en-US" sz="1800" dirty="0"/>
              <a:t>("a = " + a);</a:t>
            </a:r>
          </a:p>
          <a:p>
            <a:r>
              <a:rPr lang="en-US" sz="1800" dirty="0"/>
              <a:t>		</a:t>
            </a:r>
            <a:r>
              <a:rPr lang="en-US" sz="1800" dirty="0" err="1"/>
              <a:t>System.out.println</a:t>
            </a:r>
            <a:r>
              <a:rPr lang="en-US" sz="1800" dirty="0"/>
              <a:t>("b = " + b);</a:t>
            </a:r>
          </a:p>
          <a:p>
            <a:r>
              <a:rPr lang="en-US" sz="1800" dirty="0"/>
              <a:t>	}</a:t>
            </a:r>
          </a:p>
          <a:p>
            <a:endParaRPr lang="en-US" sz="1800" dirty="0"/>
          </a:p>
          <a:p>
            <a:r>
              <a:rPr lang="en-US" sz="1800" dirty="0"/>
              <a:t>	</a:t>
            </a:r>
          </a:p>
        </p:txBody>
      </p:sp>
      <p:sp>
        <p:nvSpPr>
          <p:cNvPr id="4" name="Content Placeholder 3"/>
          <p:cNvSpPr>
            <a:spLocks noGrp="1"/>
          </p:cNvSpPr>
          <p:nvPr>
            <p:ph sz="half" idx="2"/>
          </p:nvPr>
        </p:nvSpPr>
        <p:spPr/>
        <p:txBody>
          <a:bodyPr/>
          <a:lstStyle/>
          <a:p>
            <a:r>
              <a:rPr lang="en-US" sz="1800" dirty="0"/>
              <a:t>static {</a:t>
            </a:r>
          </a:p>
          <a:p>
            <a:r>
              <a:rPr lang="en-US" sz="1800" dirty="0" err="1" smtClean="0"/>
              <a:t>System.out.println</a:t>
            </a:r>
            <a:r>
              <a:rPr lang="en-US" sz="1800" dirty="0"/>
              <a:t>("Static block initialized.");</a:t>
            </a:r>
          </a:p>
          <a:p>
            <a:r>
              <a:rPr lang="en-US" sz="1800" dirty="0"/>
              <a:t>		b = a * 4;</a:t>
            </a:r>
          </a:p>
          <a:p>
            <a:r>
              <a:rPr lang="en-US" sz="1800" dirty="0"/>
              <a:t>	}</a:t>
            </a:r>
          </a:p>
          <a:p>
            <a:endParaRPr lang="en-US" sz="1800" dirty="0"/>
          </a:p>
          <a:p>
            <a:r>
              <a:rPr lang="en-US" sz="1800" dirty="0"/>
              <a:t>	public static void main(String </a:t>
            </a:r>
            <a:r>
              <a:rPr lang="en-US" sz="1800" dirty="0" err="1"/>
              <a:t>args</a:t>
            </a:r>
            <a:r>
              <a:rPr lang="en-US" sz="1800" dirty="0"/>
              <a:t>[]) {</a:t>
            </a:r>
          </a:p>
          <a:p>
            <a:r>
              <a:rPr lang="en-US" sz="1800" dirty="0"/>
              <a:t>		meth(42);</a:t>
            </a:r>
          </a:p>
          <a:p>
            <a:r>
              <a:rPr lang="en-US" sz="1800" dirty="0"/>
              <a:t>	}</a:t>
            </a:r>
          </a:p>
          <a:p>
            <a:r>
              <a:rPr lang="en-US" sz="1800" dirty="0"/>
              <a:t>}</a:t>
            </a:r>
          </a:p>
          <a:p>
            <a:endParaRPr lang="en-US" sz="1800" dirty="0"/>
          </a:p>
        </p:txBody>
      </p:sp>
    </p:spTree>
    <p:extLst>
      <p:ext uri="{BB962C8B-B14F-4D97-AF65-F5344CB8AC3E}">
        <p14:creationId xmlns:p14="http://schemas.microsoft.com/office/powerpoint/2010/main" val="435647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Define last program</a:t>
            </a:r>
            <a:endParaRPr lang="en-US" dirty="0"/>
          </a:p>
        </p:txBody>
      </p:sp>
      <p:sp>
        <p:nvSpPr>
          <p:cNvPr id="6" name="Content Placeholder 5"/>
          <p:cNvSpPr>
            <a:spLocks noGrp="1"/>
          </p:cNvSpPr>
          <p:nvPr>
            <p:ph idx="1"/>
          </p:nvPr>
        </p:nvSpPr>
        <p:spPr/>
        <p:txBody>
          <a:bodyPr/>
          <a:lstStyle/>
          <a:p>
            <a:r>
              <a:rPr lang="en-US" sz="1800" dirty="0" smtClean="0"/>
              <a:t>Out put is</a:t>
            </a:r>
          </a:p>
          <a:p>
            <a:r>
              <a:rPr lang="en-US" sz="1800" dirty="0" smtClean="0"/>
              <a:t>Static block </a:t>
            </a:r>
            <a:r>
              <a:rPr lang="en-US" sz="1800" dirty="0" err="1" smtClean="0"/>
              <a:t>initlize</a:t>
            </a:r>
            <a:endParaRPr lang="en-US" sz="1800" dirty="0" smtClean="0"/>
          </a:p>
          <a:p>
            <a:r>
              <a:rPr lang="en-US" sz="1800" dirty="0" smtClean="0"/>
              <a:t>X=42</a:t>
            </a:r>
          </a:p>
          <a:p>
            <a:r>
              <a:rPr lang="en-US" sz="1800" dirty="0" smtClean="0"/>
              <a:t>a=3</a:t>
            </a:r>
          </a:p>
          <a:p>
            <a:r>
              <a:rPr lang="en-US" sz="1800" dirty="0" smtClean="0"/>
              <a:t>b=12</a:t>
            </a:r>
          </a:p>
          <a:p>
            <a:r>
              <a:rPr lang="en-US" sz="1800" dirty="0" smtClean="0"/>
              <a:t>The </a:t>
            </a:r>
            <a:r>
              <a:rPr lang="en-US" sz="1800" dirty="0" err="1" smtClean="0"/>
              <a:t>UseStaticclass</a:t>
            </a:r>
            <a:r>
              <a:rPr lang="en-US" sz="1800" dirty="0" smtClean="0"/>
              <a:t> </a:t>
            </a:r>
            <a:r>
              <a:rPr lang="en-US" sz="1800" dirty="0"/>
              <a:t>is loaded, all of the static statements are run. </a:t>
            </a:r>
            <a:r>
              <a:rPr lang="en-US" sz="1800" dirty="0" smtClean="0"/>
              <a:t>First, a </a:t>
            </a:r>
            <a:r>
              <a:rPr lang="en-US" sz="1800" dirty="0"/>
              <a:t>is set to 3, then the static block executes (printing a message), and finally</a:t>
            </a:r>
            <a:r>
              <a:rPr lang="en-US" sz="1800" dirty="0" smtClean="0"/>
              <a:t>, b is initialized </a:t>
            </a:r>
            <a:r>
              <a:rPr lang="en-US" sz="1800" dirty="0"/>
              <a:t>to a * 4 or 12. Then main( )is called, which </a:t>
            </a:r>
            <a:r>
              <a:rPr lang="en-US" sz="1800" dirty="0" err="1"/>
              <a:t>callsmeth</a:t>
            </a:r>
            <a:r>
              <a:rPr lang="en-US" sz="1800" dirty="0"/>
              <a:t>( ), passing </a:t>
            </a:r>
            <a:r>
              <a:rPr lang="en-US" sz="1800" dirty="0" smtClean="0"/>
              <a:t>42 to x. The </a:t>
            </a:r>
            <a:r>
              <a:rPr lang="en-US" sz="1800" dirty="0" err="1"/>
              <a:t>threeprintln</a:t>
            </a:r>
            <a:r>
              <a:rPr lang="en-US" sz="1800" dirty="0"/>
              <a:t>( )statements refer to the two static variables a and b, as well </a:t>
            </a:r>
            <a:r>
              <a:rPr lang="en-US" sz="1800" dirty="0" smtClean="0"/>
              <a:t>as to </a:t>
            </a:r>
            <a:r>
              <a:rPr lang="en-US" sz="1800" dirty="0"/>
              <a:t>the local variable x.</a:t>
            </a:r>
          </a:p>
        </p:txBody>
      </p:sp>
    </p:spTree>
    <p:extLst>
      <p:ext uri="{BB962C8B-B14F-4D97-AF65-F5344CB8AC3E}">
        <p14:creationId xmlns:p14="http://schemas.microsoft.com/office/powerpoint/2010/main" val="2909130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dirty="0" smtClean="0"/>
              <a:t>Inner Class</a:t>
            </a:r>
            <a:endParaRPr lang="en-US" dirty="0"/>
          </a:p>
        </p:txBody>
      </p:sp>
      <p:sp>
        <p:nvSpPr>
          <p:cNvPr id="3" name="Content Placeholder 2"/>
          <p:cNvSpPr>
            <a:spLocks noGrp="1"/>
          </p:cNvSpPr>
          <p:nvPr>
            <p:ph idx="1"/>
          </p:nvPr>
        </p:nvSpPr>
        <p:spPr>
          <a:xfrm>
            <a:off x="838200" y="1122218"/>
            <a:ext cx="10515600" cy="5054745"/>
          </a:xfrm>
        </p:spPr>
        <p:txBody>
          <a:bodyPr/>
          <a:lstStyle/>
          <a:p>
            <a:r>
              <a:rPr lang="en-US" sz="1400" dirty="0"/>
              <a:t>An instance of </a:t>
            </a:r>
            <a:r>
              <a:rPr lang="en-US" sz="1400" dirty="0" err="1"/>
              <a:t>InnerClass</a:t>
            </a:r>
            <a:r>
              <a:rPr lang="en-US" sz="1400" dirty="0"/>
              <a:t> can exist only within an instance of </a:t>
            </a:r>
            <a:r>
              <a:rPr lang="en-US" sz="1400" dirty="0" err="1"/>
              <a:t>OuterClass</a:t>
            </a:r>
            <a:r>
              <a:rPr lang="en-US" sz="1400" dirty="0"/>
              <a:t> and has direct access to the methods and fields of its enclosing instance. The next figure illustrates this </a:t>
            </a:r>
            <a:r>
              <a:rPr lang="en-US" sz="1400" dirty="0" smtClean="0"/>
              <a:t>idea.</a:t>
            </a:r>
          </a:p>
          <a:p>
            <a:r>
              <a:rPr lang="en-US" sz="1400" dirty="0" smtClean="0"/>
              <a:t>class </a:t>
            </a:r>
            <a:r>
              <a:rPr lang="en-US" sz="1400" dirty="0" err="1"/>
              <a:t>OuterClass</a:t>
            </a:r>
            <a:r>
              <a:rPr lang="en-US" sz="1400" dirty="0"/>
              <a:t> {</a:t>
            </a:r>
          </a:p>
          <a:p>
            <a:r>
              <a:rPr lang="en-US" sz="1400" dirty="0"/>
              <a:t>    ...</a:t>
            </a:r>
          </a:p>
          <a:p>
            <a:r>
              <a:rPr lang="en-US" sz="1400" dirty="0"/>
              <a:t>    class </a:t>
            </a:r>
            <a:r>
              <a:rPr lang="en-US" sz="1400" dirty="0" err="1"/>
              <a:t>InnerClass</a:t>
            </a:r>
            <a:r>
              <a:rPr lang="en-US" sz="1400" dirty="0"/>
              <a:t> {</a:t>
            </a:r>
          </a:p>
          <a:p>
            <a:r>
              <a:rPr lang="en-US" sz="1400" dirty="0"/>
              <a:t>        ...</a:t>
            </a:r>
          </a:p>
          <a:p>
            <a:r>
              <a:rPr lang="en-US" sz="1400" dirty="0"/>
              <a:t>    }</a:t>
            </a:r>
          </a:p>
          <a:p>
            <a:r>
              <a:rPr lang="en-US" sz="1400" dirty="0"/>
              <a:t>}</a:t>
            </a:r>
          </a:p>
          <a:p>
            <a:endParaRPr lang="en-US" sz="1400" dirty="0"/>
          </a:p>
        </p:txBody>
      </p:sp>
    </p:spTree>
    <p:extLst>
      <p:ext uri="{BB962C8B-B14F-4D97-AF65-F5344CB8AC3E}">
        <p14:creationId xmlns:p14="http://schemas.microsoft.com/office/powerpoint/2010/main" val="4115851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838200" y="124691"/>
            <a:ext cx="5181600" cy="6052272"/>
          </a:xfrm>
        </p:spPr>
        <p:txBody>
          <a:bodyPr/>
          <a:lstStyle/>
          <a:p>
            <a:r>
              <a:rPr lang="en-US" sz="1800" dirty="0"/>
              <a:t>class Outer {</a:t>
            </a:r>
          </a:p>
          <a:p>
            <a:r>
              <a:rPr lang="en-US" sz="1800" dirty="0"/>
              <a:t>	</a:t>
            </a:r>
            <a:r>
              <a:rPr lang="en-US" sz="1800" dirty="0" err="1"/>
              <a:t>int</a:t>
            </a:r>
            <a:r>
              <a:rPr lang="en-US" sz="1800" dirty="0"/>
              <a:t> </a:t>
            </a:r>
            <a:r>
              <a:rPr lang="en-US" sz="1800" dirty="0" err="1"/>
              <a:t>outer_x</a:t>
            </a:r>
            <a:r>
              <a:rPr lang="en-US" sz="1800" dirty="0"/>
              <a:t> = 100;</a:t>
            </a:r>
          </a:p>
          <a:p>
            <a:endParaRPr lang="en-US" sz="1800" dirty="0"/>
          </a:p>
          <a:p>
            <a:r>
              <a:rPr lang="en-US" sz="1800" dirty="0"/>
              <a:t>	void test() {</a:t>
            </a:r>
          </a:p>
          <a:p>
            <a:r>
              <a:rPr lang="en-US" sz="1800" dirty="0"/>
              <a:t>		Inner </a:t>
            </a:r>
            <a:r>
              <a:rPr lang="en-US" sz="1800" dirty="0" err="1"/>
              <a:t>inner</a:t>
            </a:r>
            <a:r>
              <a:rPr lang="en-US" sz="1800" dirty="0"/>
              <a:t> = new Inner();</a:t>
            </a:r>
          </a:p>
          <a:p>
            <a:r>
              <a:rPr lang="en-US" sz="1800" dirty="0"/>
              <a:t>		</a:t>
            </a:r>
            <a:r>
              <a:rPr lang="en-US" sz="1800" dirty="0" err="1"/>
              <a:t>inner.display</a:t>
            </a:r>
            <a:r>
              <a:rPr lang="en-US" sz="1800" dirty="0"/>
              <a:t>();</a:t>
            </a:r>
          </a:p>
          <a:p>
            <a:r>
              <a:rPr lang="en-US" sz="1800" dirty="0"/>
              <a:t>	}</a:t>
            </a:r>
          </a:p>
          <a:p>
            <a:endParaRPr lang="en-US" sz="1800" dirty="0"/>
          </a:p>
          <a:p>
            <a:r>
              <a:rPr lang="en-US" sz="1800" dirty="0"/>
              <a:t>// this is an inner class</a:t>
            </a:r>
          </a:p>
          <a:p>
            <a:r>
              <a:rPr lang="en-US" sz="1800" dirty="0"/>
              <a:t>	class Inner {</a:t>
            </a:r>
          </a:p>
          <a:p>
            <a:r>
              <a:rPr lang="en-US" sz="1800" dirty="0"/>
              <a:t>		void display() {</a:t>
            </a:r>
          </a:p>
          <a:p>
            <a:r>
              <a:rPr lang="en-US" sz="1800" dirty="0"/>
              <a:t>	</a:t>
            </a:r>
            <a:r>
              <a:rPr lang="en-US" sz="1800" dirty="0" err="1"/>
              <a:t>System.out.println</a:t>
            </a:r>
            <a:r>
              <a:rPr lang="en-US" sz="1800" dirty="0"/>
              <a:t>("display: </a:t>
            </a:r>
            <a:r>
              <a:rPr lang="en-US" sz="1800" dirty="0" err="1"/>
              <a:t>outer_x</a:t>
            </a:r>
            <a:r>
              <a:rPr lang="en-US" sz="1800" dirty="0"/>
              <a:t> = " + </a:t>
            </a:r>
            <a:r>
              <a:rPr lang="en-US" sz="1800" dirty="0" err="1"/>
              <a:t>outer_x</a:t>
            </a:r>
            <a:r>
              <a:rPr lang="en-US" sz="1800" dirty="0"/>
              <a:t>);</a:t>
            </a:r>
          </a:p>
          <a:p>
            <a:r>
              <a:rPr lang="en-US" sz="1800" dirty="0"/>
              <a:t>		}</a:t>
            </a:r>
          </a:p>
          <a:p>
            <a:r>
              <a:rPr lang="en-US" sz="1800" dirty="0"/>
              <a:t>	}</a:t>
            </a:r>
          </a:p>
          <a:p>
            <a:r>
              <a:rPr lang="en-US" sz="1800" dirty="0"/>
              <a:t>}</a:t>
            </a:r>
          </a:p>
          <a:p>
            <a:endParaRPr lang="en-US" sz="1800" dirty="0"/>
          </a:p>
        </p:txBody>
      </p:sp>
      <p:sp>
        <p:nvSpPr>
          <p:cNvPr id="5" name="Content Placeholder 4"/>
          <p:cNvSpPr>
            <a:spLocks noGrp="1"/>
          </p:cNvSpPr>
          <p:nvPr>
            <p:ph sz="half" idx="2"/>
          </p:nvPr>
        </p:nvSpPr>
        <p:spPr>
          <a:xfrm>
            <a:off x="6172200" y="218209"/>
            <a:ext cx="5181600" cy="6380018"/>
          </a:xfrm>
        </p:spPr>
        <p:txBody>
          <a:bodyPr/>
          <a:lstStyle/>
          <a:p>
            <a:r>
              <a:rPr lang="en-US" sz="1800" dirty="0"/>
              <a:t>class </a:t>
            </a:r>
            <a:r>
              <a:rPr lang="en-US" sz="1800" dirty="0" err="1"/>
              <a:t>InnerClassDemo</a:t>
            </a:r>
            <a:r>
              <a:rPr lang="en-US" sz="1800" dirty="0"/>
              <a:t> {</a:t>
            </a:r>
          </a:p>
          <a:p>
            <a:r>
              <a:rPr lang="en-US" sz="1800" dirty="0"/>
              <a:t>	public static void main(String </a:t>
            </a:r>
            <a:r>
              <a:rPr lang="en-US" sz="1800" dirty="0" err="1"/>
              <a:t>args</a:t>
            </a:r>
            <a:r>
              <a:rPr lang="en-US" sz="1800" dirty="0"/>
              <a:t>[]) {</a:t>
            </a:r>
          </a:p>
          <a:p>
            <a:r>
              <a:rPr lang="en-US" sz="1800" dirty="0"/>
              <a:t>		Outer </a:t>
            </a:r>
            <a:r>
              <a:rPr lang="en-US" sz="1800" dirty="0" err="1"/>
              <a:t>outer</a:t>
            </a:r>
            <a:r>
              <a:rPr lang="en-US" sz="1800" dirty="0"/>
              <a:t> = new Outer();</a:t>
            </a:r>
          </a:p>
          <a:p>
            <a:r>
              <a:rPr lang="en-US" sz="1800" dirty="0"/>
              <a:t>		</a:t>
            </a:r>
            <a:r>
              <a:rPr lang="en-US" sz="1800" dirty="0" err="1"/>
              <a:t>outer.test</a:t>
            </a:r>
            <a:r>
              <a:rPr lang="en-US" sz="1800" dirty="0"/>
              <a:t>();</a:t>
            </a:r>
          </a:p>
          <a:p>
            <a:r>
              <a:rPr lang="en-US" sz="1800" dirty="0"/>
              <a:t>	}</a:t>
            </a:r>
          </a:p>
          <a:p>
            <a:r>
              <a:rPr lang="en-US" sz="1800" dirty="0"/>
              <a:t>}</a:t>
            </a:r>
          </a:p>
          <a:p>
            <a:r>
              <a:rPr lang="en-US" sz="1800" dirty="0" smtClean="0"/>
              <a:t>                               OR</a:t>
            </a:r>
          </a:p>
          <a:p>
            <a:r>
              <a:rPr lang="en-US" sz="1800" dirty="0"/>
              <a:t>class </a:t>
            </a:r>
            <a:r>
              <a:rPr lang="en-US" sz="1800" dirty="0" err="1"/>
              <a:t>InnerClassDemo</a:t>
            </a:r>
            <a:r>
              <a:rPr lang="en-US" sz="1800" dirty="0"/>
              <a:t> {</a:t>
            </a:r>
          </a:p>
          <a:p>
            <a:r>
              <a:rPr lang="en-US" sz="1800" dirty="0"/>
              <a:t>	public static void main(String </a:t>
            </a:r>
            <a:r>
              <a:rPr lang="en-US" sz="1800" dirty="0" err="1"/>
              <a:t>args</a:t>
            </a:r>
            <a:r>
              <a:rPr lang="en-US" sz="1800" dirty="0"/>
              <a:t>[]) {</a:t>
            </a:r>
          </a:p>
          <a:p>
            <a:r>
              <a:rPr lang="en-US" sz="1800" dirty="0"/>
              <a:t>		Outer </a:t>
            </a:r>
            <a:r>
              <a:rPr lang="en-US" sz="1800" dirty="0" err="1"/>
              <a:t>outer</a:t>
            </a:r>
            <a:r>
              <a:rPr lang="en-US" sz="1800" dirty="0"/>
              <a:t> = new Outer();</a:t>
            </a:r>
          </a:p>
          <a:p>
            <a:r>
              <a:rPr lang="en-US" sz="1800" dirty="0"/>
              <a:t>		</a:t>
            </a:r>
            <a:r>
              <a:rPr lang="en-US" sz="1800" dirty="0" err="1"/>
              <a:t>Outer.Inner</a:t>
            </a:r>
            <a:r>
              <a:rPr lang="en-US" sz="1800" dirty="0"/>
              <a:t> </a:t>
            </a:r>
            <a:r>
              <a:rPr lang="en-US" sz="1800" dirty="0" err="1"/>
              <a:t>innerObject</a:t>
            </a:r>
            <a:r>
              <a:rPr lang="en-US" sz="1800" dirty="0"/>
              <a:t> = </a:t>
            </a:r>
            <a:r>
              <a:rPr lang="en-US" sz="1800" dirty="0" err="1"/>
              <a:t>outer.new</a:t>
            </a:r>
            <a:r>
              <a:rPr lang="en-US" sz="1800" dirty="0"/>
              <a:t> Inner();</a:t>
            </a:r>
          </a:p>
          <a:p>
            <a:r>
              <a:rPr lang="en-US" sz="1800" dirty="0"/>
              <a:t>		</a:t>
            </a:r>
            <a:r>
              <a:rPr lang="en-US" sz="1800" dirty="0" err="1"/>
              <a:t>outer.test</a:t>
            </a:r>
            <a:r>
              <a:rPr lang="en-US" sz="1800" dirty="0"/>
              <a:t>();</a:t>
            </a:r>
          </a:p>
          <a:p>
            <a:r>
              <a:rPr lang="en-US" sz="1800" dirty="0"/>
              <a:t>		</a:t>
            </a:r>
            <a:r>
              <a:rPr lang="en-US" sz="1800" dirty="0" err="1"/>
              <a:t>innerObject.display</a:t>
            </a:r>
            <a:r>
              <a:rPr lang="en-US" sz="1800" smtClean="0"/>
              <a:t>();</a:t>
            </a:r>
            <a:endParaRPr lang="en-US" sz="1800" dirty="0"/>
          </a:p>
          <a:p>
            <a:r>
              <a:rPr lang="en-US" sz="1800" dirty="0"/>
              <a:t>	}</a:t>
            </a:r>
          </a:p>
          <a:p>
            <a:r>
              <a:rPr lang="en-US" sz="1800" dirty="0" smtClean="0"/>
              <a:t>}</a:t>
            </a:r>
            <a:endParaRPr lang="en-US" sz="1800" dirty="0"/>
          </a:p>
        </p:txBody>
      </p:sp>
    </p:spTree>
    <p:extLst>
      <p:ext uri="{BB962C8B-B14F-4D97-AF65-F5344CB8AC3E}">
        <p14:creationId xmlns:p14="http://schemas.microsoft.com/office/powerpoint/2010/main" val="2378970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838200" y="135082"/>
            <a:ext cx="5181600" cy="6041881"/>
          </a:xfrm>
        </p:spPr>
        <p:txBody>
          <a:bodyPr/>
          <a:lstStyle/>
          <a:p>
            <a:r>
              <a:rPr lang="en-US" sz="1800" dirty="0"/>
              <a:t>class Outer {</a:t>
            </a:r>
          </a:p>
          <a:p>
            <a:r>
              <a:rPr lang="en-US" sz="1800" dirty="0" smtClean="0"/>
              <a:t>            </a:t>
            </a:r>
            <a:r>
              <a:rPr lang="en-US" sz="1800" dirty="0" err="1" smtClean="0"/>
              <a:t>int</a:t>
            </a:r>
            <a:r>
              <a:rPr lang="en-US" sz="1800" dirty="0" smtClean="0"/>
              <a:t> </a:t>
            </a:r>
            <a:r>
              <a:rPr lang="en-US" sz="1800" dirty="0" err="1"/>
              <a:t>outer_x</a:t>
            </a:r>
            <a:r>
              <a:rPr lang="en-US" sz="1800" dirty="0"/>
              <a:t> = 100;</a:t>
            </a:r>
          </a:p>
          <a:p>
            <a:r>
              <a:rPr lang="en-US" sz="1800" dirty="0" smtClean="0"/>
              <a:t>           void </a:t>
            </a:r>
            <a:r>
              <a:rPr lang="en-US" sz="1800" dirty="0"/>
              <a:t>test() {</a:t>
            </a:r>
          </a:p>
          <a:p>
            <a:r>
              <a:rPr lang="en-US" sz="1800" dirty="0" smtClean="0"/>
              <a:t>                        Inner </a:t>
            </a:r>
            <a:r>
              <a:rPr lang="en-US" sz="1800" dirty="0" err="1"/>
              <a:t>inner</a:t>
            </a:r>
            <a:r>
              <a:rPr lang="en-US" sz="1800" dirty="0"/>
              <a:t> = new Inner();</a:t>
            </a:r>
          </a:p>
          <a:p>
            <a:r>
              <a:rPr lang="en-US" sz="1800" dirty="0" smtClean="0"/>
              <a:t>                        </a:t>
            </a:r>
            <a:r>
              <a:rPr lang="en-US" sz="1800" dirty="0" err="1" smtClean="0"/>
              <a:t>inner.display</a:t>
            </a:r>
            <a:r>
              <a:rPr lang="en-US" sz="1800" dirty="0"/>
              <a:t>();</a:t>
            </a:r>
          </a:p>
          <a:p>
            <a:r>
              <a:rPr lang="en-US" sz="1800" dirty="0" smtClean="0"/>
              <a:t>            }</a:t>
            </a:r>
            <a:endParaRPr lang="en-US" sz="1800" dirty="0"/>
          </a:p>
          <a:p>
            <a:r>
              <a:rPr lang="en-US" sz="1800" dirty="0"/>
              <a:t>// this is an inner </a:t>
            </a:r>
            <a:r>
              <a:rPr lang="en-US" sz="1800" dirty="0" smtClean="0"/>
              <a:t>class</a:t>
            </a:r>
          </a:p>
          <a:p>
            <a:endParaRPr lang="en-US" sz="1800" dirty="0" smtClean="0"/>
          </a:p>
          <a:p>
            <a:r>
              <a:rPr lang="en-US" sz="1800" dirty="0" smtClean="0"/>
              <a:t>            class </a:t>
            </a:r>
            <a:r>
              <a:rPr lang="en-US" sz="1800" dirty="0"/>
              <a:t>Inner {</a:t>
            </a:r>
          </a:p>
          <a:p>
            <a:r>
              <a:rPr lang="en-US" sz="1800" dirty="0" smtClean="0"/>
              <a:t>                     </a:t>
            </a:r>
            <a:r>
              <a:rPr lang="en-US" sz="1800" dirty="0" err="1" smtClean="0"/>
              <a:t>int</a:t>
            </a:r>
            <a:r>
              <a:rPr lang="en-US" sz="1800" dirty="0" smtClean="0"/>
              <a:t> </a:t>
            </a:r>
            <a:r>
              <a:rPr lang="en-US" sz="1800" dirty="0"/>
              <a:t>y = 10; // y is local to Inner</a:t>
            </a:r>
          </a:p>
          <a:p>
            <a:r>
              <a:rPr lang="en-US" sz="1800" dirty="0" smtClean="0"/>
              <a:t>                  void </a:t>
            </a:r>
            <a:r>
              <a:rPr lang="en-US" sz="1800" dirty="0"/>
              <a:t>display() {</a:t>
            </a:r>
          </a:p>
          <a:p>
            <a:r>
              <a:rPr lang="en-US" sz="1800" dirty="0" err="1"/>
              <a:t>System.out.println</a:t>
            </a:r>
            <a:r>
              <a:rPr lang="en-US" sz="1800" dirty="0"/>
              <a:t>("display: </a:t>
            </a:r>
            <a:r>
              <a:rPr lang="en-US" sz="1800" dirty="0" err="1"/>
              <a:t>outer_x</a:t>
            </a:r>
            <a:r>
              <a:rPr lang="en-US" sz="1800" dirty="0"/>
              <a:t> = " + </a:t>
            </a:r>
            <a:r>
              <a:rPr lang="en-US" sz="1800" dirty="0" err="1"/>
              <a:t>outer_x</a:t>
            </a:r>
            <a:r>
              <a:rPr lang="en-US" sz="1800" dirty="0"/>
              <a:t>);</a:t>
            </a:r>
          </a:p>
          <a:p>
            <a:r>
              <a:rPr lang="en-US" sz="1800" dirty="0" smtClean="0"/>
              <a:t>                     }</a:t>
            </a:r>
            <a:endParaRPr lang="en-US" sz="1800" dirty="0"/>
          </a:p>
          <a:p>
            <a:r>
              <a:rPr lang="en-US" sz="1800" dirty="0" smtClean="0"/>
              <a:t>           }</a:t>
            </a:r>
            <a:endParaRPr lang="en-US" sz="1800" dirty="0"/>
          </a:p>
          <a:p>
            <a:endParaRPr lang="en-US" sz="1800" dirty="0"/>
          </a:p>
        </p:txBody>
      </p:sp>
      <p:sp>
        <p:nvSpPr>
          <p:cNvPr id="9" name="Content Placeholder 8"/>
          <p:cNvSpPr>
            <a:spLocks noGrp="1"/>
          </p:cNvSpPr>
          <p:nvPr>
            <p:ph sz="half" idx="2"/>
          </p:nvPr>
        </p:nvSpPr>
        <p:spPr>
          <a:xfrm>
            <a:off x="6172200" y="135082"/>
            <a:ext cx="5181600" cy="6041881"/>
          </a:xfrm>
        </p:spPr>
        <p:txBody>
          <a:bodyPr/>
          <a:lstStyle/>
          <a:p>
            <a:r>
              <a:rPr lang="en-US" sz="1800" dirty="0" smtClean="0"/>
              <a:t>void </a:t>
            </a:r>
            <a:r>
              <a:rPr lang="en-US" sz="1800" dirty="0"/>
              <a:t>showy() {</a:t>
            </a:r>
          </a:p>
          <a:p>
            <a:r>
              <a:rPr lang="en-US" sz="1800" dirty="0" err="1"/>
              <a:t>System.out.println</a:t>
            </a:r>
            <a:r>
              <a:rPr lang="en-US" sz="1800" dirty="0"/>
              <a:t>(y); // error, y not known here!</a:t>
            </a:r>
          </a:p>
          <a:p>
            <a:r>
              <a:rPr lang="en-US" sz="1800" dirty="0"/>
              <a:t>}</a:t>
            </a:r>
          </a:p>
          <a:p>
            <a:r>
              <a:rPr lang="en-US" sz="1800" dirty="0"/>
              <a:t>}</a:t>
            </a:r>
          </a:p>
          <a:p>
            <a:endParaRPr lang="en-US" sz="1800" dirty="0" smtClean="0"/>
          </a:p>
          <a:p>
            <a:r>
              <a:rPr lang="en-US" sz="1800" dirty="0"/>
              <a:t>class </a:t>
            </a:r>
            <a:r>
              <a:rPr lang="en-US" sz="1800" dirty="0" err="1"/>
              <a:t>InnerClassDemo</a:t>
            </a:r>
            <a:r>
              <a:rPr lang="en-US" sz="1800" dirty="0"/>
              <a:t> {</a:t>
            </a:r>
          </a:p>
          <a:p>
            <a:r>
              <a:rPr lang="en-US" sz="1800" dirty="0" smtClean="0"/>
              <a:t>              public </a:t>
            </a:r>
            <a:r>
              <a:rPr lang="en-US" sz="1800" dirty="0"/>
              <a:t>static void main(String </a:t>
            </a:r>
            <a:r>
              <a:rPr lang="en-US" sz="1800" dirty="0" err="1"/>
              <a:t>args</a:t>
            </a:r>
            <a:r>
              <a:rPr lang="en-US" sz="1800" dirty="0"/>
              <a:t>[]) {</a:t>
            </a:r>
          </a:p>
          <a:p>
            <a:r>
              <a:rPr lang="en-US" sz="1800" dirty="0" smtClean="0"/>
              <a:t>                      Outer </a:t>
            </a:r>
            <a:r>
              <a:rPr lang="en-US" sz="1800" dirty="0" err="1"/>
              <a:t>outer</a:t>
            </a:r>
            <a:r>
              <a:rPr lang="en-US" sz="1800" dirty="0"/>
              <a:t> = new Outer();</a:t>
            </a:r>
          </a:p>
          <a:p>
            <a:r>
              <a:rPr lang="en-US" sz="1800" dirty="0" smtClean="0"/>
              <a:t>                       </a:t>
            </a:r>
            <a:r>
              <a:rPr lang="en-US" sz="1800" dirty="0" err="1" smtClean="0"/>
              <a:t>outer.test</a:t>
            </a:r>
            <a:r>
              <a:rPr lang="en-US" sz="1800" dirty="0"/>
              <a:t>();</a:t>
            </a:r>
          </a:p>
          <a:p>
            <a:r>
              <a:rPr lang="en-US" sz="1800" dirty="0" smtClean="0"/>
              <a:t>               }</a:t>
            </a:r>
            <a:endParaRPr lang="en-US" sz="1800" dirty="0"/>
          </a:p>
          <a:p>
            <a:r>
              <a:rPr lang="en-US" sz="1800" dirty="0"/>
              <a:t>}</a:t>
            </a:r>
          </a:p>
        </p:txBody>
      </p:sp>
    </p:spTree>
    <p:extLst>
      <p:ext uri="{BB962C8B-B14F-4D97-AF65-F5344CB8AC3E}">
        <p14:creationId xmlns:p14="http://schemas.microsoft.com/office/powerpoint/2010/main" val="3157807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35082"/>
            <a:ext cx="10515600" cy="6452754"/>
          </a:xfrm>
        </p:spPr>
        <p:txBody>
          <a:bodyPr>
            <a:normAutofit lnSpcReduction="10000"/>
          </a:bodyPr>
          <a:lstStyle/>
          <a:p>
            <a:r>
              <a:rPr lang="en-US" sz="1600" dirty="0"/>
              <a:t>class Outer {</a:t>
            </a:r>
          </a:p>
          <a:p>
            <a:r>
              <a:rPr lang="en-US" sz="1600" dirty="0"/>
              <a:t>	</a:t>
            </a:r>
            <a:r>
              <a:rPr lang="en-US" sz="1600" dirty="0" err="1"/>
              <a:t>int</a:t>
            </a:r>
            <a:r>
              <a:rPr lang="en-US" sz="1600" dirty="0"/>
              <a:t> </a:t>
            </a:r>
            <a:r>
              <a:rPr lang="en-US" sz="1600" dirty="0" err="1"/>
              <a:t>outer_x</a:t>
            </a:r>
            <a:r>
              <a:rPr lang="en-US" sz="1600" dirty="0"/>
              <a:t> = 100</a:t>
            </a:r>
            <a:r>
              <a:rPr lang="en-US" sz="1600" dirty="0" smtClean="0"/>
              <a:t>;</a:t>
            </a:r>
            <a:endParaRPr lang="en-US" sz="1600" dirty="0"/>
          </a:p>
          <a:p>
            <a:r>
              <a:rPr lang="en-US" sz="1600" dirty="0"/>
              <a:t>	void test() {</a:t>
            </a:r>
          </a:p>
          <a:p>
            <a:r>
              <a:rPr lang="en-US" sz="1600" dirty="0"/>
              <a:t>		for(</a:t>
            </a:r>
            <a:r>
              <a:rPr lang="en-US" sz="1600" dirty="0" err="1"/>
              <a:t>int</a:t>
            </a:r>
            <a:r>
              <a:rPr lang="en-US" sz="1600" dirty="0"/>
              <a:t> </a:t>
            </a:r>
            <a:r>
              <a:rPr lang="en-US" sz="1600" dirty="0" err="1"/>
              <a:t>i</a:t>
            </a:r>
            <a:r>
              <a:rPr lang="en-US" sz="1600" dirty="0"/>
              <a:t>=0; </a:t>
            </a:r>
            <a:r>
              <a:rPr lang="en-US" sz="1600" dirty="0" err="1"/>
              <a:t>i</a:t>
            </a:r>
            <a:r>
              <a:rPr lang="en-US" sz="1600" dirty="0"/>
              <a:t>&lt;10; </a:t>
            </a:r>
            <a:r>
              <a:rPr lang="en-US" sz="1600" dirty="0" err="1"/>
              <a:t>i</a:t>
            </a:r>
            <a:r>
              <a:rPr lang="en-US" sz="1600" dirty="0"/>
              <a:t>++) {</a:t>
            </a:r>
          </a:p>
          <a:p>
            <a:r>
              <a:rPr lang="en-US" sz="1600" dirty="0"/>
              <a:t>			class Inner {</a:t>
            </a:r>
          </a:p>
          <a:p>
            <a:r>
              <a:rPr lang="en-US" sz="1600" dirty="0"/>
              <a:t>				void display() {</a:t>
            </a:r>
          </a:p>
          <a:p>
            <a:r>
              <a:rPr lang="en-US" sz="1600" dirty="0"/>
              <a:t>					</a:t>
            </a:r>
            <a:r>
              <a:rPr lang="en-US" sz="1600" dirty="0" err="1"/>
              <a:t>System.out.println</a:t>
            </a:r>
            <a:r>
              <a:rPr lang="en-US" sz="1600" dirty="0"/>
              <a:t>("display: </a:t>
            </a:r>
            <a:r>
              <a:rPr lang="en-US" sz="1600" dirty="0" err="1"/>
              <a:t>outer_x</a:t>
            </a:r>
            <a:r>
              <a:rPr lang="en-US" sz="1600" dirty="0"/>
              <a:t> = " + </a:t>
            </a:r>
            <a:r>
              <a:rPr lang="en-US" sz="1600" dirty="0" err="1"/>
              <a:t>outer_x</a:t>
            </a:r>
            <a:r>
              <a:rPr lang="en-US" sz="1600" dirty="0"/>
              <a:t>);</a:t>
            </a:r>
          </a:p>
          <a:p>
            <a:r>
              <a:rPr lang="en-US" sz="1600" dirty="0"/>
              <a:t>				}</a:t>
            </a:r>
          </a:p>
          <a:p>
            <a:r>
              <a:rPr lang="en-US" sz="1600" dirty="0"/>
              <a:t>			}</a:t>
            </a:r>
          </a:p>
          <a:p>
            <a:r>
              <a:rPr lang="en-US" sz="1600" dirty="0"/>
              <a:t>			Inner </a:t>
            </a:r>
            <a:r>
              <a:rPr lang="en-US" sz="1600" dirty="0" err="1"/>
              <a:t>inner</a:t>
            </a:r>
            <a:r>
              <a:rPr lang="en-US" sz="1600" dirty="0"/>
              <a:t> = new Inner();</a:t>
            </a:r>
          </a:p>
          <a:p>
            <a:r>
              <a:rPr lang="en-US" sz="1600" dirty="0"/>
              <a:t>			</a:t>
            </a:r>
            <a:r>
              <a:rPr lang="en-US" sz="1600" dirty="0" err="1"/>
              <a:t>inner.display</a:t>
            </a:r>
            <a:r>
              <a:rPr lang="en-US" sz="1600" dirty="0"/>
              <a:t>();</a:t>
            </a:r>
          </a:p>
          <a:p>
            <a:r>
              <a:rPr lang="en-US" sz="1600" dirty="0"/>
              <a:t>		}</a:t>
            </a:r>
          </a:p>
          <a:p>
            <a:r>
              <a:rPr lang="en-US" sz="1600" dirty="0"/>
              <a:t>	}</a:t>
            </a:r>
          </a:p>
          <a:p>
            <a:r>
              <a:rPr lang="en-US" sz="1600" dirty="0" smtClean="0"/>
              <a:t>}</a:t>
            </a:r>
          </a:p>
          <a:p>
            <a:r>
              <a:rPr lang="en-US" sz="1600" dirty="0"/>
              <a:t>class </a:t>
            </a:r>
            <a:r>
              <a:rPr lang="en-US" sz="1600" dirty="0" err="1"/>
              <a:t>InnerClassDemo</a:t>
            </a:r>
            <a:r>
              <a:rPr lang="en-US" sz="1600" dirty="0"/>
              <a:t> {</a:t>
            </a:r>
          </a:p>
          <a:p>
            <a:r>
              <a:rPr lang="en-US" sz="1600" dirty="0"/>
              <a:t>	public static void main(String </a:t>
            </a:r>
            <a:r>
              <a:rPr lang="en-US" sz="1600" dirty="0" err="1"/>
              <a:t>args</a:t>
            </a:r>
            <a:r>
              <a:rPr lang="en-US" sz="1600" dirty="0"/>
              <a:t>[]) {</a:t>
            </a:r>
          </a:p>
          <a:p>
            <a:r>
              <a:rPr lang="en-US" sz="1600" dirty="0"/>
              <a:t>		Outer </a:t>
            </a:r>
            <a:r>
              <a:rPr lang="en-US" sz="1600" dirty="0" err="1"/>
              <a:t>outer</a:t>
            </a:r>
            <a:r>
              <a:rPr lang="en-US" sz="1600" dirty="0"/>
              <a:t> = new Outer();</a:t>
            </a:r>
          </a:p>
          <a:p>
            <a:r>
              <a:rPr lang="en-US" sz="1600" dirty="0"/>
              <a:t>		</a:t>
            </a:r>
            <a:r>
              <a:rPr lang="en-US" sz="1600" dirty="0" err="1"/>
              <a:t>outer.test</a:t>
            </a:r>
            <a:r>
              <a:rPr lang="en-US" sz="1600" dirty="0"/>
              <a:t>();</a:t>
            </a:r>
          </a:p>
          <a:p>
            <a:r>
              <a:rPr lang="en-US" sz="1600" dirty="0"/>
              <a:t>	</a:t>
            </a:r>
            <a:r>
              <a:rPr lang="en-US" sz="1600" dirty="0" smtClean="0"/>
              <a:t>} }</a:t>
            </a:r>
            <a:endParaRPr lang="en-US" sz="1600" dirty="0"/>
          </a:p>
          <a:p>
            <a:pPr marL="0" indent="0">
              <a:buNone/>
            </a:pPr>
            <a:endParaRPr lang="en-US" sz="1600" dirty="0"/>
          </a:p>
        </p:txBody>
      </p:sp>
    </p:spTree>
    <p:extLst>
      <p:ext uri="{BB962C8B-B14F-4D97-AF65-F5344CB8AC3E}">
        <p14:creationId xmlns:p14="http://schemas.microsoft.com/office/powerpoint/2010/main" val="138046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253"/>
            <a:ext cx="10515600" cy="6011710"/>
          </a:xfrm>
        </p:spPr>
        <p:txBody>
          <a:bodyPr/>
          <a:lstStyle/>
          <a:p>
            <a:r>
              <a:rPr lang="en-US" dirty="0"/>
              <a:t>And most objects have multiple attributes. A </a:t>
            </a:r>
            <a:r>
              <a:rPr lang="en-US" dirty="0" smtClean="0"/>
              <a:t>mug </a:t>
            </a:r>
            <a:r>
              <a:rPr lang="en-US" dirty="0"/>
              <a:t>can be full or empty </a:t>
            </a:r>
            <a:r>
              <a:rPr lang="en-US" dirty="0" smtClean="0"/>
              <a:t>but </a:t>
            </a:r>
            <a:r>
              <a:rPr lang="en-US" dirty="0"/>
              <a:t>at the same time it could be black or white or some other color. It could be large or </a:t>
            </a:r>
            <a:r>
              <a:rPr lang="en-US" dirty="0" smtClean="0"/>
              <a:t>small.</a:t>
            </a:r>
          </a:p>
          <a:p>
            <a:r>
              <a:rPr lang="en-US" dirty="0" smtClean="0"/>
              <a:t> </a:t>
            </a:r>
            <a:r>
              <a:rPr lang="en-US" u="sng" dirty="0" smtClean="0">
                <a:solidFill>
                  <a:srgbClr val="FF0000"/>
                </a:solidFill>
              </a:rPr>
              <a:t>In real </a:t>
            </a:r>
            <a:r>
              <a:rPr lang="en-US" u="sng" dirty="0">
                <a:solidFill>
                  <a:srgbClr val="FF0000"/>
                </a:solidFill>
              </a:rPr>
              <a:t>world objects have </a:t>
            </a:r>
            <a:r>
              <a:rPr lang="en-US" u="sng" dirty="0" smtClean="0">
                <a:solidFill>
                  <a:srgbClr val="FF0000"/>
                </a:solidFill>
              </a:rPr>
              <a:t>behavior</a:t>
            </a:r>
            <a:r>
              <a:rPr lang="en-US" u="sng" dirty="0"/>
              <a:t> </a:t>
            </a:r>
            <a:r>
              <a:rPr lang="en-US" u="sng" dirty="0" smtClean="0"/>
              <a:t>(Methods)</a:t>
            </a:r>
            <a:endParaRPr lang="en-US" u="sng" dirty="0"/>
          </a:p>
          <a:p>
            <a:pPr>
              <a:buFont typeface="Wingdings" panose="05000000000000000000" pitchFamily="2" charset="2"/>
              <a:buChar char="Ø"/>
            </a:pPr>
            <a:r>
              <a:rPr lang="en-US" dirty="0" smtClean="0"/>
              <a:t>a</a:t>
            </a:r>
            <a:r>
              <a:rPr lang="en-US" dirty="0"/>
              <a:t> telephone can ring, </a:t>
            </a:r>
          </a:p>
          <a:p>
            <a:pPr>
              <a:buFont typeface="Wingdings" panose="05000000000000000000" pitchFamily="2" charset="2"/>
              <a:buChar char="Ø"/>
            </a:pPr>
            <a:r>
              <a:rPr lang="en-US" dirty="0" smtClean="0"/>
              <a:t>an </a:t>
            </a:r>
            <a:r>
              <a:rPr lang="en-US" dirty="0"/>
              <a:t>airplane can fly, </a:t>
            </a:r>
            <a:endParaRPr lang="en-US" dirty="0" smtClean="0"/>
          </a:p>
          <a:p>
            <a:r>
              <a:rPr lang="en-US" dirty="0" smtClean="0">
                <a:solidFill>
                  <a:srgbClr val="FF0000"/>
                </a:solidFill>
              </a:rPr>
              <a:t>A behavior is specific to the type of object</a:t>
            </a:r>
            <a:endParaRPr lang="en-US" dirty="0">
              <a:solidFill>
                <a:srgbClr val="FF0000"/>
              </a:solidFill>
            </a:endParaRPr>
          </a:p>
          <a:p>
            <a:pPr>
              <a:buFont typeface="Wingdings" panose="05000000000000000000" pitchFamily="2" charset="2"/>
              <a:buChar char="Ø"/>
            </a:pPr>
            <a:r>
              <a:rPr lang="en-US" dirty="0"/>
              <a:t>a</a:t>
            </a:r>
            <a:r>
              <a:rPr lang="en-US" dirty="0" smtClean="0"/>
              <a:t>n </a:t>
            </a:r>
            <a:r>
              <a:rPr lang="en-US" dirty="0"/>
              <a:t>apple does not ring, </a:t>
            </a:r>
            <a:endParaRPr lang="en-US" dirty="0" smtClean="0"/>
          </a:p>
          <a:p>
            <a:pPr>
              <a:buFont typeface="Wingdings" panose="05000000000000000000" pitchFamily="2" charset="2"/>
              <a:buChar char="Ø"/>
            </a:pPr>
            <a:r>
              <a:rPr lang="en-US" dirty="0" smtClean="0"/>
              <a:t>a </a:t>
            </a:r>
            <a:r>
              <a:rPr lang="en-US" dirty="0"/>
              <a:t>telephone does not </a:t>
            </a:r>
            <a:r>
              <a:rPr lang="en-US" dirty="0" smtClean="0"/>
              <a:t>fly.</a:t>
            </a:r>
          </a:p>
          <a:p>
            <a:r>
              <a:rPr lang="en-US" dirty="0" smtClean="0"/>
              <a:t>But </a:t>
            </a:r>
            <a:r>
              <a:rPr lang="en-US" dirty="0"/>
              <a:t>those three things, </a:t>
            </a:r>
            <a:r>
              <a:rPr lang="en-US" dirty="0" smtClean="0"/>
              <a:t>identity, </a:t>
            </a:r>
            <a:r>
              <a:rPr lang="en-US" dirty="0"/>
              <a:t>attributes, and behavior are the same </a:t>
            </a:r>
            <a:r>
              <a:rPr lang="en-US" dirty="0" smtClean="0"/>
              <a:t>three things </a:t>
            </a:r>
            <a:r>
              <a:rPr lang="en-US" dirty="0"/>
              <a:t>that describe an object in an object-oriented programming language.</a:t>
            </a:r>
          </a:p>
        </p:txBody>
      </p:sp>
    </p:spTree>
    <p:extLst>
      <p:ext uri="{BB962C8B-B14F-4D97-AF65-F5344CB8AC3E}">
        <p14:creationId xmlns:p14="http://schemas.microsoft.com/office/powerpoint/2010/main" val="3492772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in Computer Programing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Objects </a:t>
            </a:r>
            <a:r>
              <a:rPr lang="en-US" dirty="0" smtClean="0"/>
              <a:t>have </a:t>
            </a:r>
            <a:r>
              <a:rPr lang="en-US" dirty="0"/>
              <a:t>identity separate from other objects. They also have their own attributes. Information that describes their current state, and they have their own behavior, things they can do. </a:t>
            </a:r>
            <a:endParaRPr lang="en-US" dirty="0" smtClean="0"/>
          </a:p>
          <a:p>
            <a:pPr>
              <a:buFont typeface="Wingdings" panose="05000000000000000000" pitchFamily="2" charset="2"/>
              <a:buChar char="Ø"/>
            </a:pPr>
            <a:r>
              <a:rPr lang="en-US" dirty="0" smtClean="0"/>
              <a:t>Now </a:t>
            </a:r>
            <a:r>
              <a:rPr lang="en-US" dirty="0"/>
              <a:t>while in the real world we tend to only use the word object for things we can see and touch, but in computing we can take it further</a:t>
            </a:r>
            <a:r>
              <a:rPr lang="en-US" dirty="0" smtClean="0"/>
              <a:t>. </a:t>
            </a:r>
          </a:p>
          <a:p>
            <a:pPr>
              <a:buFont typeface="Wingdings" panose="05000000000000000000" pitchFamily="2" charset="2"/>
              <a:buChar char="Ø"/>
            </a:pPr>
            <a:r>
              <a:rPr lang="en-US" dirty="0" smtClean="0"/>
              <a:t>Sure</a:t>
            </a:r>
            <a:r>
              <a:rPr lang="en-US" dirty="0"/>
              <a:t>, in a computer program, we often have objects that represent real </a:t>
            </a:r>
            <a:r>
              <a:rPr lang="en-US" dirty="0" smtClean="0"/>
              <a:t>world items </a:t>
            </a:r>
            <a:r>
              <a:rPr lang="en-US" dirty="0"/>
              <a:t>like car, house, apple, but also a date could be an object, a time, </a:t>
            </a:r>
            <a:r>
              <a:rPr lang="en-US" dirty="0" err="1"/>
              <a:t>abank</a:t>
            </a:r>
            <a:r>
              <a:rPr lang="en-US" dirty="0"/>
              <a:t> account could be an object, and you can't touch and hold a bank account in real life.</a:t>
            </a:r>
          </a:p>
        </p:txBody>
      </p:sp>
    </p:spTree>
    <p:extLst>
      <p:ext uri="{BB962C8B-B14F-4D97-AF65-F5344CB8AC3E}">
        <p14:creationId xmlns:p14="http://schemas.microsoft.com/office/powerpoint/2010/main" val="3375345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5422"/>
            <a:ext cx="10515600" cy="5901541"/>
          </a:xfrm>
        </p:spPr>
        <p:txBody>
          <a:bodyPr/>
          <a:lstStyle/>
          <a:p>
            <a:r>
              <a:rPr lang="en-US" dirty="0"/>
              <a:t>But it is still a well-defined idea, and even in real life it meets our definition of object. </a:t>
            </a:r>
            <a:endParaRPr lang="en-US" dirty="0" smtClean="0"/>
          </a:p>
          <a:p>
            <a:r>
              <a:rPr lang="en-US" dirty="0" smtClean="0">
                <a:solidFill>
                  <a:srgbClr val="FF0000"/>
                </a:solidFill>
              </a:rPr>
              <a:t>It </a:t>
            </a:r>
            <a:r>
              <a:rPr lang="en-US" dirty="0">
                <a:solidFill>
                  <a:srgbClr val="FF0000"/>
                </a:solidFill>
              </a:rPr>
              <a:t>has identity</a:t>
            </a:r>
            <a:r>
              <a:rPr lang="en-US" dirty="0"/>
              <a:t>. One bank account is separate from another bank account. </a:t>
            </a:r>
            <a:endParaRPr lang="en-US" dirty="0" smtClean="0"/>
          </a:p>
          <a:p>
            <a:r>
              <a:rPr lang="en-US" dirty="0" smtClean="0">
                <a:solidFill>
                  <a:srgbClr val="FF0000"/>
                </a:solidFill>
              </a:rPr>
              <a:t>It </a:t>
            </a:r>
            <a:r>
              <a:rPr lang="en-US" dirty="0">
                <a:solidFill>
                  <a:srgbClr val="FF0000"/>
                </a:solidFill>
              </a:rPr>
              <a:t>has attributes</a:t>
            </a:r>
            <a:r>
              <a:rPr lang="en-US" dirty="0"/>
              <a:t> or data that describe its current state. An account number, a balance, an account holder </a:t>
            </a:r>
            <a:r>
              <a:rPr lang="en-US" dirty="0" smtClean="0"/>
              <a:t>name. </a:t>
            </a:r>
          </a:p>
          <a:p>
            <a:r>
              <a:rPr lang="en-US" dirty="0" smtClean="0">
                <a:solidFill>
                  <a:srgbClr val="FF0000"/>
                </a:solidFill>
              </a:rPr>
              <a:t>It </a:t>
            </a:r>
            <a:r>
              <a:rPr lang="en-US" dirty="0">
                <a:solidFill>
                  <a:srgbClr val="FF0000"/>
                </a:solidFill>
              </a:rPr>
              <a:t>has behavior</a:t>
            </a:r>
            <a:r>
              <a:rPr lang="en-US" dirty="0"/>
              <a:t>. You can deposit to a bank account, you can withdraw from it, you can open it or close it. </a:t>
            </a:r>
            <a:endParaRPr lang="en-US" dirty="0" smtClean="0"/>
          </a:p>
          <a:p>
            <a:r>
              <a:rPr lang="en-US" dirty="0" smtClean="0"/>
              <a:t>And </a:t>
            </a:r>
            <a:r>
              <a:rPr lang="en-US" dirty="0"/>
              <a:t>just as they don't have to be physical items, objects in a </a:t>
            </a:r>
            <a:r>
              <a:rPr lang="en-US" dirty="0" smtClean="0"/>
              <a:t>computer program </a:t>
            </a:r>
            <a:r>
              <a:rPr lang="en-US" dirty="0"/>
              <a:t>are not just the things with a visual appearance on the computer screen</a:t>
            </a:r>
          </a:p>
        </p:txBody>
      </p:sp>
    </p:spTree>
    <p:extLst>
      <p:ext uri="{BB962C8B-B14F-4D97-AF65-F5344CB8AC3E}">
        <p14:creationId xmlns:p14="http://schemas.microsoft.com/office/powerpoint/2010/main" val="4172901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42422" y="2045962"/>
            <a:ext cx="6939708" cy="4351338"/>
          </a:xfrm>
        </p:spPr>
        <p:txBody>
          <a:bodyPr/>
          <a:lstStyle/>
          <a:p>
            <a:r>
              <a:rPr lang="en-US" dirty="0"/>
              <a:t>And the entire point of Object-Oriented Design is not about objects, it's about </a:t>
            </a:r>
            <a:r>
              <a:rPr lang="en-US" dirty="0" smtClean="0"/>
              <a:t>classes </a:t>
            </a:r>
            <a:r>
              <a:rPr lang="en-US" dirty="0"/>
              <a:t> because we use classes to create objects</a:t>
            </a:r>
            <a:r>
              <a:rPr lang="en-US" dirty="0" smtClean="0"/>
              <a:t>.</a:t>
            </a:r>
            <a:endParaRPr lang="en-US" dirty="0"/>
          </a:p>
        </p:txBody>
      </p:sp>
    </p:spTree>
    <p:extLst>
      <p:ext uri="{BB962C8B-B14F-4D97-AF65-F5344CB8AC3E}">
        <p14:creationId xmlns:p14="http://schemas.microsoft.com/office/powerpoint/2010/main" val="1000036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Class?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029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1935</Words>
  <Application>Microsoft Office PowerPoint</Application>
  <PresentationFormat>Widescreen</PresentationFormat>
  <Paragraphs>552</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Object Oriented</vt:lpstr>
      <vt:lpstr>Object</vt:lpstr>
      <vt:lpstr>Object in Real Life</vt:lpstr>
      <vt:lpstr>PowerPoint Presentation</vt:lpstr>
      <vt:lpstr>PowerPoint Presentation</vt:lpstr>
      <vt:lpstr>Object in Computer Programing</vt:lpstr>
      <vt:lpstr>PowerPoint Presentation</vt:lpstr>
      <vt:lpstr>PowerPoint Presentation</vt:lpstr>
      <vt:lpstr>What is Class?</vt:lpstr>
      <vt:lpstr>PowerPoint Presentation</vt:lpstr>
      <vt:lpstr>PowerPoint Presentation</vt:lpstr>
      <vt:lpstr>Creating a Class</vt:lpstr>
      <vt:lpstr>Class/Objects</vt:lpstr>
      <vt:lpstr>PowerPoint Presentation</vt:lpstr>
      <vt:lpstr>Create Object</vt:lpstr>
      <vt:lpstr>PowerPoint Presentation</vt:lpstr>
      <vt:lpstr>Define Fields in a class</vt:lpstr>
      <vt:lpstr>Access Modifier</vt:lpstr>
      <vt:lpstr>Constructor</vt:lpstr>
      <vt:lpstr>PowerPoint Presentation</vt:lpstr>
      <vt:lpstr>PowerPoint Presentation</vt:lpstr>
      <vt:lpstr>PowerPoint Presentation</vt:lpstr>
      <vt:lpstr>Assigning Object Reference Variables</vt:lpstr>
      <vt:lpstr>Introducing Methods</vt:lpstr>
      <vt:lpstr>PowerPoint Presentation</vt:lpstr>
      <vt:lpstr>Returning a Value</vt:lpstr>
      <vt:lpstr>PowerPoint Presentation</vt:lpstr>
      <vt:lpstr>Adding a Method That Takes Parameters</vt:lpstr>
      <vt:lpstr>PowerPoint Presentation</vt:lpstr>
      <vt:lpstr>Argument Passing</vt:lpstr>
      <vt:lpstr>CallByValue</vt:lpstr>
      <vt:lpstr>CallByReference</vt:lpstr>
      <vt:lpstr>Parameterized Constructor</vt:lpstr>
      <vt:lpstr>Returning Objects</vt:lpstr>
      <vt:lpstr>PowerPoint Presentation</vt:lpstr>
      <vt:lpstr>Define Last Example</vt:lpstr>
      <vt:lpstr>“static” Keyword = Class Variables</vt:lpstr>
      <vt:lpstr>PowerPoint Presentation</vt:lpstr>
      <vt:lpstr>Output Of Last Program</vt:lpstr>
      <vt:lpstr>Instance Metod vs Class Methods</vt:lpstr>
      <vt:lpstr>PowerPoint Presentation</vt:lpstr>
      <vt:lpstr>Static Methods Cannot Access Non-Static Variables  Methods declared with “static” cannot access variables declared without “static”. The following gives a compilation error, unless x is also static.</vt:lpstr>
      <vt:lpstr>static variables, methods, and blocks</vt:lpstr>
      <vt:lpstr>Define last program</vt:lpstr>
      <vt:lpstr>Inner Class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dc:title>
  <dc:creator>Shahzad Nazeer Jatt</dc:creator>
  <cp:lastModifiedBy>Shahzad Nazeer Jatt</cp:lastModifiedBy>
  <cp:revision>41</cp:revision>
  <dcterms:created xsi:type="dcterms:W3CDTF">2014-02-06T11:40:57Z</dcterms:created>
  <dcterms:modified xsi:type="dcterms:W3CDTF">2014-02-08T12:59:24Z</dcterms:modified>
</cp:coreProperties>
</file>