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8" r:id="rId12"/>
    <p:sldId id="269" r:id="rId13"/>
    <p:sldId id="284" r:id="rId14"/>
    <p:sldId id="271" r:id="rId15"/>
    <p:sldId id="270" r:id="rId16"/>
    <p:sldId id="272" r:id="rId17"/>
    <p:sldId id="273" r:id="rId18"/>
    <p:sldId id="274" r:id="rId19"/>
    <p:sldId id="279" r:id="rId20"/>
    <p:sldId id="276" r:id="rId21"/>
    <p:sldId id="278" r:id="rId22"/>
    <p:sldId id="275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0F4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C787-6B8C-4C4C-A32F-8BAAA48FC237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Welcome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  <a:ln>
            <a:noFill/>
            <a:prstDash val="dash"/>
          </a:ln>
        </p:spPr>
        <p:txBody>
          <a:bodyPr/>
          <a:lstStyle/>
          <a:p>
            <a:pPr algn="r">
              <a:buNone/>
            </a:pPr>
            <a:r>
              <a:rPr lang="en-US" dirty="0" smtClean="0"/>
              <a:t>		turn right</a:t>
            </a:r>
          </a:p>
          <a:p>
            <a:pPr algn="r">
              <a:buNone/>
            </a:pPr>
            <a:r>
              <a:rPr lang="en-US" dirty="0" smtClean="0"/>
              <a:t>		drive one mile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010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rot="10800000">
            <a:off x="7543800" y="4953000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86500" y="3695700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>
            <a:off x="6477000" y="5105400"/>
            <a:ext cx="16764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6324600" y="4953000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434 " pathEditMode="relative" ptsTypes="AA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  <a:ln>
            <a:noFill/>
            <a:prstDash val="dash"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200 + 300 = 500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80010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20574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</p:cNvCxnSpPr>
          <p:nvPr/>
        </p:nvCxnSpPr>
        <p:spPr>
          <a:xfrm rot="10800000">
            <a:off x="7620000" y="4953000"/>
            <a:ext cx="381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7048500" y="4381500"/>
            <a:ext cx="1143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6477000" y="3810000"/>
            <a:ext cx="1066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676900" y="3009900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410200" y="2209800"/>
            <a:ext cx="1066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3400" y="3581400"/>
            <a:ext cx="38862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3581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BASIC</a:t>
            </a:r>
            <a:r>
              <a:rPr lang="en-US" dirty="0" smtClean="0"/>
              <a:t>	LET Balance 	=	500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AppleScript</a:t>
            </a:r>
            <a:r>
              <a:rPr lang="en-US" dirty="0" smtClean="0"/>
              <a:t>	set balance to 500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Java</a:t>
            </a:r>
            <a:r>
              <a:rPr lang="en-US" dirty="0" smtClean="0"/>
              <a:t>	balance 		= 500;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COBOL</a:t>
            </a:r>
            <a:r>
              <a:rPr lang="en-US" dirty="0" smtClean="0"/>
              <a:t>	MOVE 500 TO BALANCE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01000" cy="1588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“programming is the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ability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to take this idea in your head, break it apart into its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individual pieces” </a:t>
            </a:r>
            <a:endParaRPr lang="en-US" sz="4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latin typeface="Arial" pitchFamily="34" charset="0"/>
                <a:cs typeface="Arial" pitchFamily="34" charset="0"/>
              </a:rPr>
              <a:t>PROGRAMMING LANGUAGE? </a:t>
            </a:r>
            <a:endParaRPr lang="en-US" sz="4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994"/>
            <a:ext cx="8229600" cy="6620806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 descr="image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"/>
            <a:ext cx="7620000" cy="6511775"/>
          </a:xfrm>
        </p:spPr>
      </p:pic>
      <p:sp>
        <p:nvSpPr>
          <p:cNvPr id="13" name="TextBox 12"/>
          <p:cNvSpPr txBox="1"/>
          <p:nvPr/>
        </p:nvSpPr>
        <p:spPr>
          <a:xfrm>
            <a:off x="4419600" y="990600"/>
            <a:ext cx="251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C</a:t>
            </a:r>
          </a:p>
          <a:p>
            <a:pPr algn="r"/>
            <a:r>
              <a:rPr lang="en-US" sz="2800" b="1" dirty="0" smtClean="0"/>
              <a:t>C++</a:t>
            </a:r>
          </a:p>
          <a:p>
            <a:pPr algn="r"/>
            <a:r>
              <a:rPr lang="en-US" sz="2800" b="1" dirty="0" smtClean="0"/>
              <a:t>C#</a:t>
            </a:r>
          </a:p>
          <a:p>
            <a:pPr algn="r"/>
            <a:r>
              <a:rPr lang="en-US" sz="2800" b="1" dirty="0" smtClean="0"/>
              <a:t>Java</a:t>
            </a:r>
          </a:p>
          <a:p>
            <a:pPr algn="r"/>
            <a:r>
              <a:rPr lang="en-US" sz="2800" b="1" dirty="0" smtClean="0"/>
              <a:t>JavaScript</a:t>
            </a:r>
          </a:p>
          <a:p>
            <a:pPr algn="r"/>
            <a:r>
              <a:rPr lang="en-US" sz="2800" b="1" dirty="0" smtClean="0"/>
              <a:t>Perl</a:t>
            </a:r>
          </a:p>
          <a:p>
            <a:pPr algn="r"/>
            <a:r>
              <a:rPr lang="en-US" sz="2800" b="1" dirty="0" smtClean="0"/>
              <a:t>PHP</a:t>
            </a:r>
          </a:p>
          <a:p>
            <a:pPr algn="r"/>
            <a:r>
              <a:rPr lang="en-US" sz="2800" b="1" dirty="0" smtClean="0"/>
              <a:t>Python</a:t>
            </a:r>
          </a:p>
          <a:p>
            <a:pPr algn="r"/>
            <a:r>
              <a:rPr lang="en-US" sz="2800" b="1" dirty="0" smtClean="0"/>
              <a:t>Objective-C</a:t>
            </a:r>
          </a:p>
          <a:p>
            <a:pPr algn="r"/>
            <a:r>
              <a:rPr lang="en-US" sz="2800" b="1" dirty="0" smtClean="0"/>
              <a:t>Ruby</a:t>
            </a:r>
          </a:p>
          <a:p>
            <a:pPr algn="r"/>
            <a:r>
              <a:rPr lang="en-US" sz="2800" b="1" dirty="0" smtClean="0"/>
              <a:t>Visual basic</a:t>
            </a:r>
            <a:endParaRPr lang="en-US" sz="2800" b="1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5638800"/>
          </a:xfrm>
        </p:spPr>
        <p:txBody>
          <a:bodyPr numCol="12">
            <a:noAutofit/>
          </a:bodyPr>
          <a:lstStyle/>
          <a:p>
            <a:pPr algn="just">
              <a:buNone/>
            </a:pPr>
            <a:r>
              <a:rPr lang="en-US" sz="1400" dirty="0" smtClean="0"/>
              <a:t>6A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04</a:t>
            </a:r>
          </a:p>
          <a:p>
            <a:pPr algn="just">
              <a:buNone/>
            </a:pPr>
            <a:r>
              <a:rPr lang="en-US" sz="1400" dirty="0" smtClean="0"/>
              <a:t>0C</a:t>
            </a:r>
          </a:p>
          <a:p>
            <a:pPr algn="just">
              <a:buNone/>
            </a:pPr>
            <a:r>
              <a:rPr lang="en-US" sz="1400" dirty="0" smtClean="0"/>
              <a:t>55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EC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4C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FA</a:t>
            </a:r>
          </a:p>
          <a:p>
            <a:pPr algn="just">
              <a:buNone/>
            </a:pPr>
            <a:r>
              <a:rPr lang="en-US" sz="1400" dirty="0" smtClean="0"/>
              <a:t>83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4D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12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81</a:t>
            </a:r>
          </a:p>
          <a:p>
            <a:pPr algn="just">
              <a:buNone/>
            </a:pPr>
            <a:r>
              <a:rPr lang="en-US" sz="1400" dirty="0" smtClean="0"/>
              <a:t>G4</a:t>
            </a:r>
          </a:p>
          <a:p>
            <a:pPr algn="just">
              <a:buNone/>
            </a:pPr>
            <a:r>
              <a:rPr lang="en-US" sz="1400" dirty="0" smtClean="0"/>
              <a:t>2G</a:t>
            </a:r>
          </a:p>
          <a:p>
            <a:pPr algn="just">
              <a:buNone/>
            </a:pPr>
            <a:r>
              <a:rPr lang="en-US" sz="1400" dirty="0" smtClean="0"/>
              <a:t>6B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5G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E8</a:t>
            </a:r>
          </a:p>
          <a:p>
            <a:pPr algn="just">
              <a:buNone/>
            </a:pPr>
            <a:r>
              <a:rPr lang="en-US" sz="1400" dirty="0" smtClean="0"/>
              <a:t>88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0B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1A</a:t>
            </a:r>
          </a:p>
          <a:p>
            <a:pPr algn="just">
              <a:buNone/>
            </a:pPr>
            <a:r>
              <a:rPr lang="en-US" sz="1400" dirty="0" smtClean="0"/>
              <a:t>2B</a:t>
            </a:r>
          </a:p>
          <a:p>
            <a:pPr algn="just">
              <a:buNone/>
            </a:pPr>
            <a:r>
              <a:rPr lang="en-US" sz="1400" dirty="0" smtClean="0"/>
              <a:t>2A</a:t>
            </a:r>
          </a:p>
          <a:p>
            <a:pPr algn="just">
              <a:buNone/>
            </a:pPr>
            <a:r>
              <a:rPr lang="en-US" sz="1400" dirty="0" smtClean="0"/>
              <a:t>3C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r>
              <a:rPr lang="en-US" sz="1400" dirty="0" smtClean="0"/>
              <a:t>C8</a:t>
            </a:r>
          </a:p>
          <a:p>
            <a:pPr algn="just">
              <a:buNone/>
            </a:pPr>
            <a:r>
              <a:rPr lang="en-US" sz="1400" dirty="0" smtClean="0"/>
              <a:t>C9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20</a:t>
            </a:r>
          </a:p>
          <a:p>
            <a:pPr algn="just">
              <a:buNone/>
            </a:pPr>
            <a:r>
              <a:rPr lang="en-US" sz="1400" dirty="0" smtClean="0"/>
              <a:t>2F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6A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04</a:t>
            </a:r>
          </a:p>
          <a:p>
            <a:pPr algn="just">
              <a:buNone/>
            </a:pPr>
            <a:r>
              <a:rPr lang="en-US" sz="1400" dirty="0" smtClean="0"/>
              <a:t>0C</a:t>
            </a:r>
          </a:p>
          <a:p>
            <a:pPr algn="just">
              <a:buNone/>
            </a:pPr>
            <a:r>
              <a:rPr lang="en-US" sz="1400" dirty="0" smtClean="0"/>
              <a:t>55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EC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4C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FA</a:t>
            </a:r>
          </a:p>
          <a:p>
            <a:pPr algn="just">
              <a:buNone/>
            </a:pPr>
            <a:r>
              <a:rPr lang="en-US" sz="1400" dirty="0" smtClean="0"/>
              <a:t>83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4D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12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81</a:t>
            </a:r>
          </a:p>
          <a:p>
            <a:pPr algn="just">
              <a:buNone/>
            </a:pPr>
            <a:r>
              <a:rPr lang="en-US" sz="1400" dirty="0" smtClean="0"/>
              <a:t>G4</a:t>
            </a:r>
          </a:p>
          <a:p>
            <a:pPr algn="just">
              <a:buNone/>
            </a:pPr>
            <a:r>
              <a:rPr lang="en-US" sz="1400" dirty="0" smtClean="0"/>
              <a:t>2G</a:t>
            </a:r>
          </a:p>
          <a:p>
            <a:pPr algn="just">
              <a:buNone/>
            </a:pPr>
            <a:r>
              <a:rPr lang="en-US" sz="1400" dirty="0" smtClean="0"/>
              <a:t>6B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5G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E8</a:t>
            </a:r>
          </a:p>
          <a:p>
            <a:pPr algn="just">
              <a:buNone/>
            </a:pPr>
            <a:r>
              <a:rPr lang="en-US" sz="1400" dirty="0" smtClean="0"/>
              <a:t>88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0B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1A</a:t>
            </a:r>
          </a:p>
          <a:p>
            <a:pPr algn="just">
              <a:buNone/>
            </a:pPr>
            <a:r>
              <a:rPr lang="en-US" sz="1400" dirty="0" smtClean="0"/>
              <a:t>2B</a:t>
            </a:r>
          </a:p>
          <a:p>
            <a:pPr algn="just">
              <a:buNone/>
            </a:pPr>
            <a:r>
              <a:rPr lang="en-US" sz="1400" dirty="0" smtClean="0"/>
              <a:t>2A</a:t>
            </a:r>
          </a:p>
          <a:p>
            <a:pPr algn="just">
              <a:buNone/>
            </a:pPr>
            <a:r>
              <a:rPr lang="en-US" sz="1400" dirty="0" smtClean="0"/>
              <a:t>3C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r>
              <a:rPr lang="en-US" sz="1400" dirty="0" smtClean="0"/>
              <a:t>C8</a:t>
            </a:r>
          </a:p>
          <a:p>
            <a:pPr algn="just">
              <a:buNone/>
            </a:pPr>
            <a:r>
              <a:rPr lang="en-US" sz="1400" dirty="0" smtClean="0"/>
              <a:t>C9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20</a:t>
            </a:r>
          </a:p>
          <a:p>
            <a:pPr algn="just">
              <a:buNone/>
            </a:pPr>
            <a:r>
              <a:rPr lang="en-US" sz="1400" dirty="0" smtClean="0"/>
              <a:t>2F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F3</a:t>
            </a:r>
          </a:p>
          <a:p>
            <a:pPr algn="just">
              <a:buNone/>
            </a:pPr>
            <a:r>
              <a:rPr lang="en-US" sz="1400" dirty="0" smtClean="0"/>
              <a:t>D5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A2</a:t>
            </a:r>
          </a:p>
          <a:p>
            <a:pPr algn="just">
              <a:buNone/>
            </a:pPr>
            <a:r>
              <a:rPr lang="en-US" sz="1400" dirty="0" smtClean="0"/>
              <a:t>A5</a:t>
            </a:r>
          </a:p>
          <a:p>
            <a:pPr algn="just">
              <a:buNone/>
            </a:pPr>
            <a:r>
              <a:rPr lang="en-US" sz="1400" dirty="0" smtClean="0"/>
              <a:t>B2</a:t>
            </a:r>
          </a:p>
          <a:p>
            <a:pPr algn="just">
              <a:buNone/>
            </a:pPr>
            <a:r>
              <a:rPr lang="en-US" sz="1400" dirty="0" smtClean="0"/>
              <a:t>B5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4D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5D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B0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F3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3B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50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D1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5D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B0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F3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3B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50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D1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58746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Machine code</a:t>
            </a:r>
          </a:p>
          <a:p>
            <a:pPr algn="ctr"/>
            <a:r>
              <a:rPr lang="en-US" sz="2400" b="1" dirty="0" smtClean="0"/>
              <a:t>CPU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4648200" y="304800"/>
            <a:ext cx="38100" cy="5569803"/>
          </a:xfrm>
          <a:prstGeom prst="straightConnector1">
            <a:avLst/>
          </a:prstGeom>
          <a:ln w="3810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5105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41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724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Low-Level Languages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3821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373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Java, C#, VB.NET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3135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1688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Ruby, Python, PHP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76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JavaScript, </a:t>
            </a:r>
            <a:r>
              <a:rPr lang="en-US" dirty="0" err="1" smtClean="0"/>
              <a:t>ActionScript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High-Level Languages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5" grpId="0"/>
      <p:bldP spid="1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latin typeface="Arial" pitchFamily="34" charset="0"/>
                <a:cs typeface="Arial" pitchFamily="34" charset="0"/>
              </a:rPr>
              <a:t>WRITING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SOURCE CODE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MAKING THE MOST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OF THIS COURSE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425.scripting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762000"/>
            <a:ext cx="4904762" cy="1761905"/>
          </a:xfrm>
        </p:spPr>
      </p:pic>
      <p:pic>
        <p:nvPicPr>
          <p:cNvPr id="5" name="Picture 4" descr="2425.scripting_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133600"/>
            <a:ext cx="4904762" cy="1761905"/>
          </a:xfrm>
          <a:prstGeom prst="rect">
            <a:avLst/>
          </a:prstGeom>
        </p:spPr>
      </p:pic>
      <p:pic>
        <p:nvPicPr>
          <p:cNvPr id="6" name="Picture 5" descr="2425.scripting_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581400"/>
            <a:ext cx="4904762" cy="1761905"/>
          </a:xfrm>
          <a:prstGeom prst="rect">
            <a:avLst/>
          </a:prstGeom>
        </p:spPr>
      </p:pic>
      <p:pic>
        <p:nvPicPr>
          <p:cNvPr id="7" name="Picture 6" descr="2425.scripting_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4876800"/>
            <a:ext cx="4904762" cy="176190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	</a:t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print(“Hello, World!”)</a:t>
            </a:r>
            <a:endParaRPr lang="en-US" sz="36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286000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Python 3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286000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Lua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2286000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ALGOL 68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286000"/>
            <a:ext cx="6553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ALGOL 68 / Python 3 /</a:t>
            </a:r>
          </a:p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1825"/>
            <a:ext cx="7924800" cy="274637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ALGOL 60</a:t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BEGIN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	DISPLAY (“Hello,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Wolrd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!”);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END.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1825"/>
            <a:ext cx="8077200" cy="274637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</a:t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#include &lt;</a:t>
            </a:r>
            <a:r>
              <a:rPr lang="en-US" sz="3600" dirty="0" err="1" smtClean="0">
                <a:latin typeface="Lucida Console" pitchFamily="49" charset="0"/>
                <a:cs typeface="Arial" pitchFamily="34" charset="0"/>
              </a:rPr>
              <a:t>studio.h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&gt;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err="1" smtClean="0">
                <a:latin typeface="Lucida Console" pitchFamily="49" charset="0"/>
                <a:cs typeface="Arial" pitchFamily="34" charset="0"/>
              </a:rPr>
              <a:t>int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 main(void)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{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Arial" pitchFamily="34" charset="0"/>
              </a:rPr>
              <a:t>printf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(“Hello, world\n”);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	return 0;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}</a:t>
            </a:r>
            <a:endParaRPr lang="en-US" sz="36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1825"/>
            <a:ext cx="8077200" cy="27463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C#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using system;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class Example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{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static void Main(string[] </a:t>
            </a:r>
            <a:r>
              <a:rPr lang="en-US" sz="2800" dirty="0" err="1" smtClean="0">
                <a:latin typeface="Lucida Console" pitchFamily="49" charset="0"/>
                <a:cs typeface="Arial" pitchFamily="34" charset="0"/>
              </a:rPr>
              <a:t>args</a:t>
            </a: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)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{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	</a:t>
            </a:r>
            <a:r>
              <a:rPr lang="en-US" sz="2800" dirty="0" err="1" smtClean="0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(“Hello world!”);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}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}</a:t>
            </a:r>
            <a:endParaRPr lang="en-US" sz="28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1825"/>
            <a:ext cx="8534400" cy="27463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public class </a:t>
            </a:r>
            <a:r>
              <a:rPr lang="en-US" sz="2300" dirty="0" err="1" smtClean="0">
                <a:latin typeface="Lucida Console" pitchFamily="49" charset="0"/>
                <a:cs typeface="Arial" pitchFamily="34" charset="0"/>
              </a:rPr>
              <a:t>HelloWorld</a:t>
            </a: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{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	public static void main(string[] </a:t>
            </a:r>
            <a:r>
              <a:rPr lang="en-US" sz="2300" dirty="0" err="1" smtClean="0">
                <a:latin typeface="Lucida Console" pitchFamily="49" charset="0"/>
                <a:cs typeface="Arial" pitchFamily="34" charset="0"/>
              </a:rPr>
              <a:t>args</a:t>
            </a: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){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		</a:t>
            </a:r>
            <a:r>
              <a:rPr lang="en-US" sz="2300" dirty="0" err="1" smtClean="0">
                <a:latin typeface="Lucida Console" pitchFamily="49" charset="0"/>
                <a:cs typeface="Arial" pitchFamily="34" charset="0"/>
              </a:rPr>
              <a:t>System.out.println</a:t>
            </a: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(“Hello, World!”);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	}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}</a:t>
            </a:r>
            <a:endParaRPr lang="en-US" sz="23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LANGUAGE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Compiled	</a:t>
            </a:r>
            <a:r>
              <a:rPr lang="en-US" dirty="0" smtClean="0"/>
              <a:t>	C, C++, Objective-C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   Interpreted	</a:t>
            </a:r>
            <a:r>
              <a:rPr lang="en-US" dirty="0" smtClean="0"/>
              <a:t>	PHP, JavaScript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b="1" dirty="0" smtClean="0"/>
              <a:t>Hybrid	</a:t>
            </a:r>
            <a:r>
              <a:rPr lang="en-US" dirty="0" smtClean="0"/>
              <a:t>	Java, C#, VB.NET, Python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01000" cy="1588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no required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programming experience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no required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platform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no required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PROGRAMMING?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“A computer program is a </a:t>
            </a:r>
          </a:p>
          <a:p>
            <a:pPr algn="ctr">
              <a:buNone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    set of instructions…”</a:t>
            </a:r>
            <a:endParaRPr lang="en-US" sz="4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17-Photoshop-Tou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762000"/>
            <a:ext cx="4038600" cy="2527010"/>
          </a:xfrm>
        </p:spPr>
      </p:pic>
      <p:pic>
        <p:nvPicPr>
          <p:cNvPr id="13" name="Picture 12" descr="17-Photoshop-Touch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600200"/>
            <a:ext cx="4572000" cy="3186906"/>
          </a:xfrm>
          <a:prstGeom prst="rect">
            <a:avLst/>
          </a:prstGeom>
        </p:spPr>
      </p:pic>
      <p:pic>
        <p:nvPicPr>
          <p:cNvPr id="14" name="Picture 13" descr="17-Photoshop-Touch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505200"/>
            <a:ext cx="4627672" cy="2895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  <a:ln>
            <a:noFill/>
            <a:prstDash val="dash"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	turn right</a:t>
            </a:r>
          </a:p>
          <a:p>
            <a:pPr>
              <a:buNone/>
            </a:pPr>
            <a:r>
              <a:rPr lang="en-US" dirty="0" smtClean="0"/>
              <a:t>		drive one mile</a:t>
            </a:r>
          </a:p>
          <a:p>
            <a:pPr>
              <a:buNone/>
            </a:pPr>
            <a:r>
              <a:rPr lang="en-US" dirty="0" smtClean="0"/>
              <a:t>		turn left on bank</a:t>
            </a:r>
          </a:p>
          <a:p>
            <a:pPr>
              <a:buNone/>
            </a:pPr>
            <a:r>
              <a:rPr lang="en-US" dirty="0" smtClean="0"/>
              <a:t>		take the second right</a:t>
            </a:r>
          </a:p>
          <a:p>
            <a:pPr>
              <a:buNone/>
            </a:pPr>
            <a:r>
              <a:rPr lang="en-US" dirty="0" smtClean="0"/>
              <a:t>		fourth house on the left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010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20574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5"/>
            <a:endCxn id="7" idx="1"/>
          </p:cNvCxnSpPr>
          <p:nvPr/>
        </p:nvCxnSpPr>
        <p:spPr>
          <a:xfrm rot="16200000" flipH="1">
            <a:off x="5441763" y="2241363"/>
            <a:ext cx="2527674" cy="268007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</p:cNvCxnSpPr>
          <p:nvPr/>
        </p:nvCxnSpPr>
        <p:spPr>
          <a:xfrm rot="10800000">
            <a:off x="7620000" y="4953000"/>
            <a:ext cx="3810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7048500" y="4381500"/>
            <a:ext cx="11430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6477000" y="3810000"/>
            <a:ext cx="1066006" cy="7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676900" y="3009900"/>
            <a:ext cx="1600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410200" y="2209800"/>
            <a:ext cx="1066006" cy="7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406</Words>
  <Application>Microsoft Office PowerPoint</Application>
  <PresentationFormat>On-screen Show (4:3)</PresentationFormat>
  <Paragraphs>356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Welcome</vt:lpstr>
      <vt:lpstr>MAKING THE MOST OF THIS COURSE</vt:lpstr>
      <vt:lpstr>no required programming experience</vt:lpstr>
      <vt:lpstr>no required platform</vt:lpstr>
      <vt:lpstr>no required background</vt:lpstr>
      <vt:lpstr>WHAT IS PROGRAMMING?</vt:lpstr>
      <vt:lpstr>Slide 7</vt:lpstr>
      <vt:lpstr>Slide 8</vt:lpstr>
      <vt:lpstr>Slide 9</vt:lpstr>
      <vt:lpstr>Slide 10</vt:lpstr>
      <vt:lpstr>Slide 11</vt:lpstr>
      <vt:lpstr>STATEMENTS</vt:lpstr>
      <vt:lpstr>Slide 13</vt:lpstr>
      <vt:lpstr>WHAT IS A  PROGRAMMING LANGUAGE? </vt:lpstr>
      <vt:lpstr>Slide 15</vt:lpstr>
      <vt:lpstr>Slide 16</vt:lpstr>
      <vt:lpstr>Slide 17</vt:lpstr>
      <vt:lpstr>Slide 18</vt:lpstr>
      <vt:lpstr>WRITING SOURCE CODE</vt:lpstr>
      <vt:lpstr>Slide 20</vt:lpstr>
      <vt:lpstr>   print(“Hello, World!”)</vt:lpstr>
      <vt:lpstr>ALGOL 60  BEGIN  DISPLAY (“Hello, Wolrd!”); END. </vt:lpstr>
      <vt:lpstr>C  #include &lt;studio.h&gt;  int main(void) {  printf(“Hello, world\n”);  return 0; }</vt:lpstr>
      <vt:lpstr>C#  using system;  class Example {  static void Main(string[] args)  {   Console.WriteLine(“Hello world!”);  } }</vt:lpstr>
      <vt:lpstr>Java  public class HelloWorld{  public static void main(string[] args){   System.out.println(“Hello, World!”);  } }</vt:lpstr>
      <vt:lpstr>LANGUAGE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Hidaya</dc:creator>
  <cp:lastModifiedBy>Hidaya</cp:lastModifiedBy>
  <cp:revision>71</cp:revision>
  <dcterms:created xsi:type="dcterms:W3CDTF">2012-11-21T09:00:05Z</dcterms:created>
  <dcterms:modified xsi:type="dcterms:W3CDTF">2013-02-02T04:30:05Z</dcterms:modified>
</cp:coreProperties>
</file>