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2" r:id="rId6"/>
    <p:sldId id="271" r:id="rId7"/>
    <p:sldId id="273" r:id="rId8"/>
    <p:sldId id="274" r:id="rId9"/>
    <p:sldId id="275" r:id="rId10"/>
    <p:sldId id="276" r:id="rId11"/>
    <p:sldId id="277" r:id="rId12"/>
    <p:sldId id="272" r:id="rId13"/>
    <p:sldId id="264" r:id="rId14"/>
    <p:sldId id="265" r:id="rId15"/>
    <p:sldId id="266" r:id="rId16"/>
    <p:sldId id="278" r:id="rId17"/>
    <p:sldId id="279" r:id="rId18"/>
    <p:sldId id="280"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48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198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48F5A-B86D-4096-A7B5-746D53FD4469}" type="datetimeFigureOut">
              <a:rPr lang="en-US" smtClean="0"/>
              <a:t>2/15/2013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514883-AF44-4077-A9F8-EEF11193B657}" type="slidenum">
              <a:rPr lang="en-US" smtClean="0"/>
              <a:t>‹#›</a:t>
            </a:fld>
            <a:endParaRPr lang="en-US"/>
          </a:p>
        </p:txBody>
      </p:sp>
    </p:spTree>
    <p:extLst>
      <p:ext uri="{BB962C8B-B14F-4D97-AF65-F5344CB8AC3E}">
        <p14:creationId xmlns:p14="http://schemas.microsoft.com/office/powerpoint/2010/main" val="1330520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514883-AF44-4077-A9F8-EEF11193B657}" type="slidenum">
              <a:rPr lang="en-US" smtClean="0"/>
              <a:t>2</a:t>
            </a:fld>
            <a:endParaRPr lang="en-US"/>
          </a:p>
        </p:txBody>
      </p:sp>
    </p:spTree>
    <p:extLst>
      <p:ext uri="{BB962C8B-B14F-4D97-AF65-F5344CB8AC3E}">
        <p14:creationId xmlns:p14="http://schemas.microsoft.com/office/powerpoint/2010/main" val="32766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AE090A-2EF7-4792-9869-57C1FB164E77}"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137699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E090A-2EF7-4792-9869-57C1FB164E77}"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75193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E090A-2EF7-4792-9869-57C1FB164E77}"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289826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E090A-2EF7-4792-9869-57C1FB164E77}"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325669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AE090A-2EF7-4792-9869-57C1FB164E77}" type="datetimeFigureOut">
              <a:rPr lang="en-US" smtClean="0"/>
              <a:t>2/15/2013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107315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AE090A-2EF7-4792-9869-57C1FB164E77}"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180639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AE090A-2EF7-4792-9869-57C1FB164E77}" type="datetimeFigureOut">
              <a:rPr lang="en-US" smtClean="0"/>
              <a:t>2/15/2013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361895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AE090A-2EF7-4792-9869-57C1FB164E77}" type="datetimeFigureOut">
              <a:rPr lang="en-US" smtClean="0"/>
              <a:t>2/15/2013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269760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AE090A-2EF7-4792-9869-57C1FB164E77}" type="datetimeFigureOut">
              <a:rPr lang="en-US" smtClean="0"/>
              <a:t>2/15/2013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3761799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E090A-2EF7-4792-9869-57C1FB164E77}"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369595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E090A-2EF7-4792-9869-57C1FB164E77}" type="datetimeFigureOut">
              <a:rPr lang="en-US" smtClean="0"/>
              <a:t>2/15/2013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85DCC-2ED8-4FB7-BE97-5D9CAA25814C}" type="slidenum">
              <a:rPr lang="en-US" smtClean="0"/>
              <a:t>‹#›</a:t>
            </a:fld>
            <a:endParaRPr lang="en-US"/>
          </a:p>
        </p:txBody>
      </p:sp>
    </p:spTree>
    <p:extLst>
      <p:ext uri="{BB962C8B-B14F-4D97-AF65-F5344CB8AC3E}">
        <p14:creationId xmlns:p14="http://schemas.microsoft.com/office/powerpoint/2010/main" val="427517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E090A-2EF7-4792-9869-57C1FB164E77}" type="datetimeFigureOut">
              <a:rPr lang="en-US" smtClean="0"/>
              <a:t>2/15/2013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85DCC-2ED8-4FB7-BE97-5D9CAA25814C}" type="slidenum">
              <a:rPr lang="en-US" smtClean="0"/>
              <a:t>‹#›</a:t>
            </a:fld>
            <a:endParaRPr lang="en-US"/>
          </a:p>
        </p:txBody>
      </p:sp>
    </p:spTree>
    <p:extLst>
      <p:ext uri="{BB962C8B-B14F-4D97-AF65-F5344CB8AC3E}">
        <p14:creationId xmlns:p14="http://schemas.microsoft.com/office/powerpoint/2010/main" val="1390334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php-editor-review.toptenreview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981200"/>
            <a:ext cx="6858000" cy="2209800"/>
          </a:xfrm>
        </p:spPr>
        <p:txBody>
          <a:bodyPr/>
          <a:lstStyle/>
          <a:p>
            <a:r>
              <a:rPr lang="en-US" b="1" dirty="0"/>
              <a:t>Dreamweaver CS6</a:t>
            </a:r>
            <a:endParaRPr lang="en-US" dirty="0"/>
          </a:p>
        </p:txBody>
      </p:sp>
    </p:spTree>
    <p:extLst>
      <p:ext uri="{BB962C8B-B14F-4D97-AF65-F5344CB8AC3E}">
        <p14:creationId xmlns:p14="http://schemas.microsoft.com/office/powerpoint/2010/main" val="75658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 </a:t>
            </a:r>
            <a:r>
              <a:rPr lang="en-US" sz="3200" b="1" dirty="0"/>
              <a:t>CREATING YOUR LOCAL ROOT FOLDER</a:t>
            </a:r>
            <a:endParaRPr lang="en-US" sz="3200" dirty="0"/>
          </a:p>
        </p:txBody>
      </p:sp>
      <p:sp>
        <p:nvSpPr>
          <p:cNvPr id="3" name="Content Placeholder 2"/>
          <p:cNvSpPr>
            <a:spLocks noGrp="1"/>
          </p:cNvSpPr>
          <p:nvPr>
            <p:ph idx="1"/>
          </p:nvPr>
        </p:nvSpPr>
        <p:spPr/>
        <p:txBody>
          <a:bodyPr>
            <a:noAutofit/>
          </a:bodyPr>
          <a:lstStyle/>
          <a:p>
            <a:pPr marL="0" indent="0">
              <a:buNone/>
            </a:pPr>
            <a:r>
              <a:rPr lang="en-US" sz="2400" dirty="0" smtClean="0"/>
              <a:t>1</a:t>
            </a:r>
            <a:r>
              <a:rPr lang="en-US" sz="2400" dirty="0"/>
              <a:t>. Click on the </a:t>
            </a:r>
            <a:r>
              <a:rPr lang="en-US" sz="2400" b="1" dirty="0">
                <a:solidFill>
                  <a:schemeClr val="accent6">
                    <a:lumMod val="75000"/>
                  </a:schemeClr>
                </a:solidFill>
              </a:rPr>
              <a:t>Server</a:t>
            </a:r>
            <a:r>
              <a:rPr lang="en-US" sz="2400" dirty="0"/>
              <a:t> </a:t>
            </a:r>
            <a:r>
              <a:rPr lang="en-US" sz="2400" dirty="0" smtClean="0"/>
              <a:t>tab </a:t>
            </a:r>
            <a:r>
              <a:rPr lang="en-US" sz="2400" dirty="0"/>
              <a:t>located on the left side of the toolbar.</a:t>
            </a:r>
          </a:p>
          <a:p>
            <a:pPr marL="0" indent="0">
              <a:buNone/>
            </a:pPr>
            <a:r>
              <a:rPr lang="en-US" sz="2400" dirty="0" smtClean="0"/>
              <a:t>2</a:t>
            </a:r>
            <a:r>
              <a:rPr lang="en-US" sz="2400" dirty="0"/>
              <a:t>. To add a server, click the </a:t>
            </a:r>
            <a:r>
              <a:rPr lang="en-US" sz="2400" b="1" dirty="0">
                <a:solidFill>
                  <a:schemeClr val="accent6">
                    <a:lumMod val="75000"/>
                  </a:schemeClr>
                </a:solidFill>
              </a:rPr>
              <a:t>+</a:t>
            </a:r>
            <a:r>
              <a:rPr lang="en-US" sz="2400" dirty="0"/>
              <a:t> symbol from the bottom left-hand corner of the window.</a:t>
            </a:r>
          </a:p>
          <a:p>
            <a:pPr marL="0" indent="0">
              <a:buNone/>
            </a:pPr>
            <a:r>
              <a:rPr lang="en-US" sz="2400" dirty="0" smtClean="0"/>
              <a:t>3</a:t>
            </a:r>
            <a:r>
              <a:rPr lang="en-US" sz="2400" dirty="0"/>
              <a:t>. Type in </a:t>
            </a:r>
            <a:r>
              <a:rPr lang="en-US" sz="2400" b="1" dirty="0" smtClean="0">
                <a:solidFill>
                  <a:schemeClr val="accent6">
                    <a:lumMod val="75000"/>
                  </a:schemeClr>
                </a:solidFill>
              </a:rPr>
              <a:t>Server Name </a:t>
            </a:r>
            <a:r>
              <a:rPr lang="en-US" sz="2400" dirty="0"/>
              <a:t>text field </a:t>
            </a:r>
            <a:r>
              <a:rPr lang="en-US" sz="2400" dirty="0" smtClean="0"/>
              <a:t> “</a:t>
            </a:r>
            <a:r>
              <a:rPr lang="en-US" sz="2400" dirty="0" err="1" smtClean="0"/>
              <a:t>morning_shift</a:t>
            </a:r>
            <a:r>
              <a:rPr lang="en-US" sz="2400" dirty="0" smtClean="0"/>
              <a:t>”.</a:t>
            </a:r>
            <a:endParaRPr lang="en-US" sz="2400" dirty="0"/>
          </a:p>
          <a:p>
            <a:pPr marL="0" indent="0">
              <a:buNone/>
            </a:pPr>
            <a:r>
              <a:rPr lang="en-US" sz="2400" dirty="0"/>
              <a:t>4. </a:t>
            </a:r>
            <a:r>
              <a:rPr lang="en-US" sz="2400" dirty="0" smtClean="0"/>
              <a:t>Now select from  </a:t>
            </a:r>
            <a:r>
              <a:rPr lang="en-US" sz="2400" b="1" dirty="0" smtClean="0">
                <a:solidFill>
                  <a:schemeClr val="accent6">
                    <a:lumMod val="75000"/>
                  </a:schemeClr>
                </a:solidFill>
              </a:rPr>
              <a:t>Connect </a:t>
            </a:r>
            <a:r>
              <a:rPr lang="en-US" sz="2400" b="1" dirty="0">
                <a:solidFill>
                  <a:schemeClr val="accent6">
                    <a:lumMod val="75000"/>
                  </a:schemeClr>
                </a:solidFill>
              </a:rPr>
              <a:t>using</a:t>
            </a:r>
            <a:r>
              <a:rPr lang="en-US" sz="2400" dirty="0" smtClean="0"/>
              <a:t> selected fields </a:t>
            </a:r>
            <a:r>
              <a:rPr lang="en-US" sz="2400" b="1" dirty="0" smtClean="0">
                <a:solidFill>
                  <a:schemeClr val="accent6">
                    <a:lumMod val="75000"/>
                  </a:schemeClr>
                </a:solidFill>
              </a:rPr>
              <a:t>Local/Network</a:t>
            </a:r>
            <a:r>
              <a:rPr lang="en-US" sz="2400" dirty="0" smtClean="0"/>
              <a:t>.</a:t>
            </a:r>
            <a:endParaRPr lang="en-US" sz="2400" dirty="0"/>
          </a:p>
          <a:p>
            <a:pPr marL="0" indent="0">
              <a:buNone/>
            </a:pPr>
            <a:r>
              <a:rPr lang="en-US" sz="2400" dirty="0" smtClean="0"/>
              <a:t>5. Browse </a:t>
            </a:r>
            <a:r>
              <a:rPr lang="en-US" sz="2400" b="1" dirty="0" smtClean="0">
                <a:solidFill>
                  <a:schemeClr val="accent6">
                    <a:lumMod val="75000"/>
                  </a:schemeClr>
                </a:solidFill>
              </a:rPr>
              <a:t>Server Folder</a:t>
            </a:r>
            <a:r>
              <a:rPr lang="en-US" sz="2400" dirty="0" smtClean="0"/>
              <a:t> and gave path of your local root folder</a:t>
            </a:r>
          </a:p>
          <a:p>
            <a:pPr marL="0" indent="0">
              <a:buNone/>
            </a:pPr>
            <a:r>
              <a:rPr lang="en-US" sz="2400" dirty="0" smtClean="0"/>
              <a:t>6. Finally insert </a:t>
            </a:r>
            <a:r>
              <a:rPr lang="en-US" sz="2400" dirty="0" err="1" smtClean="0"/>
              <a:t>url</a:t>
            </a:r>
            <a:r>
              <a:rPr lang="en-US" sz="2400" dirty="0" smtClean="0"/>
              <a:t> in </a:t>
            </a:r>
            <a:r>
              <a:rPr lang="en-US" sz="2400" b="1" dirty="0" smtClean="0">
                <a:solidFill>
                  <a:schemeClr val="accent6">
                    <a:lumMod val="75000"/>
                  </a:schemeClr>
                </a:solidFill>
              </a:rPr>
              <a:t>Web URL</a:t>
            </a:r>
            <a:r>
              <a:rPr lang="en-US" sz="2400" dirty="0" smtClean="0"/>
              <a:t> </a:t>
            </a:r>
            <a:r>
              <a:rPr lang="en-US" sz="2400" dirty="0" err="1" smtClean="0"/>
              <a:t>i.e</a:t>
            </a:r>
            <a:r>
              <a:rPr lang="en-US" sz="2400" dirty="0" smtClean="0"/>
              <a:t> http://localhost/your_folder_name</a:t>
            </a:r>
            <a:endParaRPr lang="en-US" sz="2400" dirty="0"/>
          </a:p>
          <a:p>
            <a:pPr marL="457200" lvl="1" indent="0">
              <a:buNone/>
            </a:pPr>
            <a:endParaRPr lang="en-US" sz="2400" dirty="0" smtClean="0">
              <a:solidFill>
                <a:schemeClr val="bg2">
                  <a:lumMod val="25000"/>
                </a:schemeClr>
              </a:solidFill>
            </a:endParaRPr>
          </a:p>
          <a:p>
            <a:pPr lvl="1"/>
            <a:endParaRPr lang="en-US" sz="2400"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14318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 </a:t>
            </a:r>
            <a:r>
              <a:rPr lang="en-US" sz="3200" b="1" dirty="0"/>
              <a:t>CREATING YOUR LOCAL ROOT FOLDER</a:t>
            </a:r>
            <a:endParaRPr lang="en-US" sz="3200" dirty="0"/>
          </a:p>
        </p:txBody>
      </p:sp>
      <p:sp>
        <p:nvSpPr>
          <p:cNvPr id="3" name="Content Placeholder 2"/>
          <p:cNvSpPr>
            <a:spLocks noGrp="1"/>
          </p:cNvSpPr>
          <p:nvPr>
            <p:ph idx="1"/>
          </p:nvPr>
        </p:nvSpPr>
        <p:spPr/>
        <p:txBody>
          <a:bodyPr/>
          <a:lstStyle/>
          <a:p>
            <a:pPr marL="457200" lvl="1" indent="0">
              <a:buNone/>
            </a:pPr>
            <a:endParaRPr lang="en-US"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2050" name="Picture 2" descr="C:\Users\muhammad\Desktop\Dreaweaver\sanp\root_setting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524001"/>
            <a:ext cx="3505200" cy="68579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uhammad\Desktop\Dreaweaver\sanp\root_setting3.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1524001"/>
            <a:ext cx="1981200" cy="1523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uhammad\Desktop\Dreaweaver\sanp\root_setting4.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1021" y="1522380"/>
            <a:ext cx="2156856" cy="205739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uhammad\Desktop\Dreaweaver\sanp\root_setting5.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613" y="3048000"/>
            <a:ext cx="2269787"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muhammad\Desktop\Dreaweaver\sanp\root_setting6.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211" y="3579779"/>
            <a:ext cx="2476499" cy="19431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uhammad\Desktop\Dreaweaver\sanp\root_setting7.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5024" y="3733800"/>
            <a:ext cx="2228850" cy="2867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57" y="1337714"/>
            <a:ext cx="301686" cy="369332"/>
          </a:xfrm>
          <a:prstGeom prst="rect">
            <a:avLst/>
          </a:prstGeom>
          <a:noFill/>
        </p:spPr>
        <p:txBody>
          <a:bodyPr wrap="none" rtlCol="0">
            <a:spAutoFit/>
          </a:bodyPr>
          <a:lstStyle/>
          <a:p>
            <a:r>
              <a:rPr lang="en-US" dirty="0"/>
              <a:t>1</a:t>
            </a:r>
          </a:p>
        </p:txBody>
      </p:sp>
      <p:sp>
        <p:nvSpPr>
          <p:cNvPr id="6" name="TextBox 5"/>
          <p:cNvSpPr txBox="1"/>
          <p:nvPr/>
        </p:nvSpPr>
        <p:spPr>
          <a:xfrm>
            <a:off x="3886201" y="1153048"/>
            <a:ext cx="301686" cy="369332"/>
          </a:xfrm>
          <a:prstGeom prst="rect">
            <a:avLst/>
          </a:prstGeom>
          <a:noFill/>
        </p:spPr>
        <p:txBody>
          <a:bodyPr wrap="none" rtlCol="0">
            <a:spAutoFit/>
          </a:bodyPr>
          <a:lstStyle/>
          <a:p>
            <a:r>
              <a:rPr lang="en-US" dirty="0" smtClean="0"/>
              <a:t>2</a:t>
            </a:r>
            <a:endParaRPr lang="en-US" dirty="0"/>
          </a:p>
        </p:txBody>
      </p:sp>
      <p:sp>
        <p:nvSpPr>
          <p:cNvPr id="7" name="TextBox 6"/>
          <p:cNvSpPr txBox="1"/>
          <p:nvPr/>
        </p:nvSpPr>
        <p:spPr>
          <a:xfrm>
            <a:off x="6858000" y="1169271"/>
            <a:ext cx="301686" cy="369332"/>
          </a:xfrm>
          <a:prstGeom prst="rect">
            <a:avLst/>
          </a:prstGeom>
          <a:noFill/>
        </p:spPr>
        <p:txBody>
          <a:bodyPr wrap="none" rtlCol="0">
            <a:spAutoFit/>
          </a:bodyPr>
          <a:lstStyle/>
          <a:p>
            <a:r>
              <a:rPr lang="en-US" dirty="0" smtClean="0"/>
              <a:t>3</a:t>
            </a:r>
            <a:endParaRPr lang="en-US" dirty="0"/>
          </a:p>
        </p:txBody>
      </p:sp>
      <p:sp>
        <p:nvSpPr>
          <p:cNvPr id="8" name="TextBox 7"/>
          <p:cNvSpPr txBox="1"/>
          <p:nvPr/>
        </p:nvSpPr>
        <p:spPr>
          <a:xfrm>
            <a:off x="152400" y="2863334"/>
            <a:ext cx="301686" cy="369332"/>
          </a:xfrm>
          <a:prstGeom prst="rect">
            <a:avLst/>
          </a:prstGeom>
          <a:noFill/>
        </p:spPr>
        <p:txBody>
          <a:bodyPr wrap="none" rtlCol="0">
            <a:spAutoFit/>
          </a:bodyPr>
          <a:lstStyle/>
          <a:p>
            <a:r>
              <a:rPr lang="en-US" dirty="0" smtClean="0"/>
              <a:t>4</a:t>
            </a:r>
            <a:endParaRPr lang="en-US" dirty="0"/>
          </a:p>
        </p:txBody>
      </p:sp>
      <p:sp>
        <p:nvSpPr>
          <p:cNvPr id="9" name="TextBox 8"/>
          <p:cNvSpPr txBox="1"/>
          <p:nvPr/>
        </p:nvSpPr>
        <p:spPr>
          <a:xfrm>
            <a:off x="3429000" y="3210447"/>
            <a:ext cx="301686" cy="369332"/>
          </a:xfrm>
          <a:prstGeom prst="rect">
            <a:avLst/>
          </a:prstGeom>
          <a:noFill/>
        </p:spPr>
        <p:txBody>
          <a:bodyPr wrap="none" rtlCol="0">
            <a:spAutoFit/>
          </a:bodyPr>
          <a:lstStyle/>
          <a:p>
            <a:r>
              <a:rPr lang="en-US" dirty="0" smtClean="0"/>
              <a:t>5</a:t>
            </a:r>
            <a:endParaRPr lang="en-US" dirty="0"/>
          </a:p>
        </p:txBody>
      </p:sp>
      <p:sp>
        <p:nvSpPr>
          <p:cNvPr id="10" name="TextBox 9"/>
          <p:cNvSpPr txBox="1"/>
          <p:nvPr/>
        </p:nvSpPr>
        <p:spPr>
          <a:xfrm>
            <a:off x="6157394" y="3815834"/>
            <a:ext cx="301686" cy="369332"/>
          </a:xfrm>
          <a:prstGeom prst="rect">
            <a:avLst/>
          </a:prstGeom>
          <a:noFill/>
        </p:spPr>
        <p:txBody>
          <a:bodyPr wrap="none" rtlCol="0">
            <a:spAutoFit/>
          </a:bodyPr>
          <a:lstStyle/>
          <a:p>
            <a:r>
              <a:rPr lang="en-US" dirty="0" smtClean="0"/>
              <a:t>6</a:t>
            </a:r>
            <a:endParaRPr lang="en-US" dirty="0"/>
          </a:p>
        </p:txBody>
      </p:sp>
    </p:spTree>
    <p:extLst>
      <p:ext uri="{BB962C8B-B14F-4D97-AF65-F5344CB8AC3E}">
        <p14:creationId xmlns:p14="http://schemas.microsoft.com/office/powerpoint/2010/main" val="1614318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CREATING A </a:t>
            </a:r>
            <a:r>
              <a:rPr lang="en-US" sz="3200" b="1" dirty="0" smtClean="0"/>
              <a:t>HOMEPAGE</a:t>
            </a:r>
            <a:endParaRPr lang="en-US" sz="3200" dirty="0"/>
          </a:p>
        </p:txBody>
      </p:sp>
      <p:sp>
        <p:nvSpPr>
          <p:cNvPr id="3" name="Content Placeholder 2"/>
          <p:cNvSpPr>
            <a:spLocks noGrp="1"/>
          </p:cNvSpPr>
          <p:nvPr>
            <p:ph idx="1"/>
          </p:nvPr>
        </p:nvSpPr>
        <p:spPr/>
        <p:txBody>
          <a:bodyPr>
            <a:normAutofit fontScale="55000" lnSpcReduction="20000"/>
          </a:bodyPr>
          <a:lstStyle/>
          <a:p>
            <a:endParaRPr lang="en-US" dirty="0"/>
          </a:p>
          <a:p>
            <a:r>
              <a:rPr lang="en-US" dirty="0"/>
              <a:t>1. To add a new page go to </a:t>
            </a:r>
            <a:r>
              <a:rPr lang="en-US" b="1" dirty="0">
                <a:solidFill>
                  <a:schemeClr val="accent6">
                    <a:lumMod val="75000"/>
                  </a:schemeClr>
                </a:solidFill>
              </a:rPr>
              <a:t>File</a:t>
            </a:r>
            <a:r>
              <a:rPr lang="en-US" dirty="0"/>
              <a:t> &gt; </a:t>
            </a:r>
            <a:r>
              <a:rPr lang="en-US" b="1" dirty="0">
                <a:solidFill>
                  <a:schemeClr val="accent6">
                    <a:lumMod val="75000"/>
                  </a:schemeClr>
                </a:solidFill>
              </a:rPr>
              <a:t>New</a:t>
            </a:r>
            <a:r>
              <a:rPr lang="en-US" dirty="0"/>
              <a:t> and choose a basic HTML page. Save this page by clicking </a:t>
            </a:r>
            <a:r>
              <a:rPr lang="en-US" b="1" dirty="0">
                <a:solidFill>
                  <a:schemeClr val="accent6">
                    <a:lumMod val="75000"/>
                  </a:schemeClr>
                </a:solidFill>
              </a:rPr>
              <a:t>File</a:t>
            </a:r>
            <a:r>
              <a:rPr lang="en-US" dirty="0"/>
              <a:t> &gt;</a:t>
            </a:r>
            <a:r>
              <a:rPr lang="en-US" b="1" dirty="0">
                <a:solidFill>
                  <a:schemeClr val="accent6">
                    <a:lumMod val="75000"/>
                  </a:schemeClr>
                </a:solidFill>
              </a:rPr>
              <a:t>Save As</a:t>
            </a:r>
            <a:r>
              <a:rPr lang="en-US" dirty="0"/>
              <a:t>. Name the first page index.html. This will be the first page that users encounter when they visit your site. Save this file to your local root folder as index.html. Naming the homepage </a:t>
            </a:r>
            <a:r>
              <a:rPr lang="en-US" b="1" dirty="0"/>
              <a:t>index.html </a:t>
            </a:r>
            <a:r>
              <a:rPr lang="en-US" dirty="0"/>
              <a:t>tells the Web browser that this is the first page it should open when someone visits your site.</a:t>
            </a:r>
          </a:p>
          <a:p>
            <a:endParaRPr lang="en-US" dirty="0"/>
          </a:p>
          <a:p>
            <a:r>
              <a:rPr lang="en-US" dirty="0"/>
              <a:t>2. After your homepage index.html is created, you can use this page as a template layout for all the other pages in your site. Simply hit Save As and name the file whatever you wish, but be sure to keep the name is simple, for example history.html, resume.html, etc. Remember not to use capital letters or spaces when naming files, this will make it easier for web browsers to find your files.</a:t>
            </a:r>
          </a:p>
          <a:p>
            <a:endParaRPr lang="en-US" dirty="0"/>
          </a:p>
          <a:p>
            <a:r>
              <a:rPr lang="en-US" dirty="0" smtClean="0"/>
              <a:t>3. To save the pages of your site simply click </a:t>
            </a:r>
            <a:r>
              <a:rPr lang="en-US" b="1" dirty="0" smtClean="0">
                <a:solidFill>
                  <a:schemeClr val="accent6">
                    <a:lumMod val="75000"/>
                  </a:schemeClr>
                </a:solidFill>
              </a:rPr>
              <a:t>File</a:t>
            </a:r>
            <a:r>
              <a:rPr lang="en-US" dirty="0" smtClean="0"/>
              <a:t> &gt; </a:t>
            </a:r>
            <a:r>
              <a:rPr lang="en-US" b="1" dirty="0" smtClean="0">
                <a:solidFill>
                  <a:schemeClr val="accent6">
                    <a:lumMod val="75000"/>
                  </a:schemeClr>
                </a:solidFill>
              </a:rPr>
              <a:t>Save</a:t>
            </a:r>
            <a:r>
              <a:rPr lang="en-US" dirty="0" smtClean="0"/>
              <a:t> for each page. Make sure your homepage is named </a:t>
            </a:r>
            <a:r>
              <a:rPr lang="en-US" b="1" dirty="0" smtClean="0"/>
              <a:t>index.html</a:t>
            </a:r>
            <a:r>
              <a:rPr lang="en-US" dirty="0" smtClean="0"/>
              <a:t>, and save all of your files in the folder you chose when you defined your site, i.e. in your local root folder.</a:t>
            </a:r>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90438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80">
                                          <p:stCondLst>
                                            <p:cond delay="0"/>
                                          </p:stCondLst>
                                        </p:cTn>
                                        <p:tgtEl>
                                          <p:spTgt spid="3">
                                            <p:txEl>
                                              <p:pRg st="5" end="5"/>
                                            </p:txEl>
                                          </p:spTgt>
                                        </p:tgtEl>
                                      </p:cBhvr>
                                    </p:animEffect>
                                    <p:anim calcmode="lin" valueType="num">
                                      <p:cBhvr>
                                        <p:cTn id="4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5" end="5"/>
                                            </p:txEl>
                                          </p:spTgt>
                                        </p:tgtEl>
                                      </p:cBhvr>
                                      <p:to x="100000" y="60000"/>
                                    </p:animScale>
                                    <p:animScale>
                                      <p:cBhvr>
                                        <p:cTn id="50" dur="166" decel="50000">
                                          <p:stCondLst>
                                            <p:cond delay="676"/>
                                          </p:stCondLst>
                                        </p:cTn>
                                        <p:tgtEl>
                                          <p:spTgt spid="3">
                                            <p:txEl>
                                              <p:pRg st="5" end="5"/>
                                            </p:txEl>
                                          </p:spTgt>
                                        </p:tgtEl>
                                      </p:cBhvr>
                                      <p:to x="100000" y="100000"/>
                                    </p:animScale>
                                    <p:animScale>
                                      <p:cBhvr>
                                        <p:cTn id="51" dur="26">
                                          <p:stCondLst>
                                            <p:cond delay="1312"/>
                                          </p:stCondLst>
                                        </p:cTn>
                                        <p:tgtEl>
                                          <p:spTgt spid="3">
                                            <p:txEl>
                                              <p:pRg st="5" end="5"/>
                                            </p:txEl>
                                          </p:spTgt>
                                        </p:tgtEl>
                                      </p:cBhvr>
                                      <p:to x="100000" y="80000"/>
                                    </p:animScale>
                                    <p:animScale>
                                      <p:cBhvr>
                                        <p:cTn id="52" dur="166" decel="50000">
                                          <p:stCondLst>
                                            <p:cond delay="1338"/>
                                          </p:stCondLst>
                                        </p:cTn>
                                        <p:tgtEl>
                                          <p:spTgt spid="3">
                                            <p:txEl>
                                              <p:pRg st="5" end="5"/>
                                            </p:txEl>
                                          </p:spTgt>
                                        </p:tgtEl>
                                      </p:cBhvr>
                                      <p:to x="100000" y="100000"/>
                                    </p:animScale>
                                    <p:animScale>
                                      <p:cBhvr>
                                        <p:cTn id="53" dur="26">
                                          <p:stCondLst>
                                            <p:cond delay="1642"/>
                                          </p:stCondLst>
                                        </p:cTn>
                                        <p:tgtEl>
                                          <p:spTgt spid="3">
                                            <p:txEl>
                                              <p:pRg st="5" end="5"/>
                                            </p:txEl>
                                          </p:spTgt>
                                        </p:tgtEl>
                                      </p:cBhvr>
                                      <p:to x="100000" y="90000"/>
                                    </p:animScale>
                                    <p:animScale>
                                      <p:cBhvr>
                                        <p:cTn id="54" dur="166" decel="50000">
                                          <p:stCondLst>
                                            <p:cond delay="1668"/>
                                          </p:stCondLst>
                                        </p:cTn>
                                        <p:tgtEl>
                                          <p:spTgt spid="3">
                                            <p:txEl>
                                              <p:pRg st="5" end="5"/>
                                            </p:txEl>
                                          </p:spTgt>
                                        </p:tgtEl>
                                      </p:cBhvr>
                                      <p:to x="100000" y="100000"/>
                                    </p:animScale>
                                    <p:animScale>
                                      <p:cBhvr>
                                        <p:cTn id="55" dur="26">
                                          <p:stCondLst>
                                            <p:cond delay="1808"/>
                                          </p:stCondLst>
                                        </p:cTn>
                                        <p:tgtEl>
                                          <p:spTgt spid="3">
                                            <p:txEl>
                                              <p:pRg st="5" end="5"/>
                                            </p:txEl>
                                          </p:spTgt>
                                        </p:tgtEl>
                                      </p:cBhvr>
                                      <p:to x="100000" y="95000"/>
                                    </p:animScale>
                                    <p:animScale>
                                      <p:cBhvr>
                                        <p:cTn id="5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CREATING A HOMEPAGE</a:t>
            </a:r>
            <a:endParaRPr lang="en-US" sz="3200" dirty="0"/>
          </a:p>
        </p:txBody>
      </p:sp>
      <p:sp>
        <p:nvSpPr>
          <p:cNvPr id="3" name="Content Placeholder 2"/>
          <p:cNvSpPr>
            <a:spLocks noGrp="1"/>
          </p:cNvSpPr>
          <p:nvPr>
            <p:ph idx="1"/>
          </p:nvPr>
        </p:nvSpPr>
        <p:spPr/>
        <p:txBody>
          <a:bodyPr>
            <a:normAutofit/>
          </a:bodyPr>
          <a:lstStyle/>
          <a:p>
            <a:pPr lvl="1"/>
            <a:r>
              <a:rPr lang="en-US" dirty="0" smtClean="0"/>
              <a:t>Document Types</a:t>
            </a:r>
          </a:p>
          <a:p>
            <a:pPr marL="0" indent="0">
              <a:buNone/>
            </a:pPr>
            <a:r>
              <a:rPr lang="en-US" dirty="0" smtClean="0"/>
              <a:t>	</a:t>
            </a:r>
            <a:r>
              <a:rPr lang="en-US" sz="1400" dirty="0" smtClean="0"/>
              <a:t>&lt;!DOCTYPE HTML PUBLIC "-//W3C//DTD HTML 4.01 Transitional//EN" </a:t>
            </a:r>
          </a:p>
          <a:p>
            <a:pPr marL="0" indent="0">
              <a:buNone/>
            </a:pPr>
            <a:r>
              <a:rPr lang="en-US" sz="1400" dirty="0"/>
              <a:t>		"http://www. w3.org/TR/html4/loose.dtd“ &gt;</a:t>
            </a:r>
          </a:p>
          <a:p>
            <a:pPr marL="457200" lvl="1" indent="0">
              <a:buNone/>
            </a:pPr>
            <a:r>
              <a:rPr lang="en-US" dirty="0" smtClean="0"/>
              <a:t>is </a:t>
            </a:r>
            <a:r>
              <a:rPr lang="en-US" dirty="0"/>
              <a:t>called a “</a:t>
            </a:r>
            <a:r>
              <a:rPr lang="en-US" dirty="0" err="1"/>
              <a:t>doctype</a:t>
            </a:r>
            <a:r>
              <a:rPr lang="en-US" dirty="0"/>
              <a:t>,” and it simply identifies what flavor of HTML you used to </a:t>
            </a:r>
            <a:r>
              <a:rPr lang="en-US" dirty="0" smtClean="0"/>
              <a:t>write the </a:t>
            </a:r>
            <a:r>
              <a:rPr lang="en-US" dirty="0"/>
              <a:t>page. </a:t>
            </a:r>
            <a:r>
              <a:rPr lang="en-US" dirty="0" smtClean="0"/>
              <a:t>Developers </a:t>
            </a:r>
            <a:r>
              <a:rPr lang="en-US" dirty="0"/>
              <a:t>have used two </a:t>
            </a:r>
            <a:r>
              <a:rPr lang="en-US" dirty="0" err="1"/>
              <a:t>doctypes</a:t>
            </a:r>
            <a:r>
              <a:rPr lang="en-US" dirty="0"/>
              <a:t> for </a:t>
            </a:r>
            <a:r>
              <a:rPr lang="en-US" dirty="0" smtClean="0"/>
              <a:t>years HTML </a:t>
            </a:r>
            <a:r>
              <a:rPr lang="en-US" dirty="0"/>
              <a:t>4.01 and </a:t>
            </a:r>
            <a:r>
              <a:rPr lang="en-US" dirty="0" smtClean="0"/>
              <a:t>XHTML 1.0—and </a:t>
            </a:r>
            <a:r>
              <a:rPr lang="en-US" dirty="0"/>
              <a:t>each has two styles: </a:t>
            </a:r>
            <a:r>
              <a:rPr lang="en-US" b="1" dirty="0">
                <a:solidFill>
                  <a:schemeClr val="accent3">
                    <a:lumMod val="75000"/>
                  </a:schemeClr>
                </a:solidFill>
              </a:rPr>
              <a:t>strict</a:t>
            </a:r>
            <a:r>
              <a:rPr lang="en-US" dirty="0"/>
              <a:t> and </a:t>
            </a:r>
            <a:r>
              <a:rPr lang="en-US" b="1" dirty="0">
                <a:solidFill>
                  <a:schemeClr val="accent3">
                    <a:lumMod val="75000"/>
                  </a:schemeClr>
                </a:solidFill>
              </a:rPr>
              <a:t>transitional</a:t>
            </a:r>
            <a:r>
              <a:rPr lang="en-US" dirty="0"/>
              <a:t>.</a:t>
            </a:r>
            <a:endParaRPr lang="en-US"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3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CREATING A HOMEPAGE</a:t>
            </a:r>
            <a:endParaRPr lang="en-US" sz="3200" dirty="0"/>
          </a:p>
        </p:txBody>
      </p:sp>
      <p:sp>
        <p:nvSpPr>
          <p:cNvPr id="3" name="Content Placeholder 2"/>
          <p:cNvSpPr>
            <a:spLocks noGrp="1"/>
          </p:cNvSpPr>
          <p:nvPr>
            <p:ph idx="1"/>
          </p:nvPr>
        </p:nvSpPr>
        <p:spPr/>
        <p:txBody>
          <a:bodyPr/>
          <a:lstStyle/>
          <a:p>
            <a:pPr lvl="1"/>
            <a:r>
              <a:rPr lang="en-US" dirty="0"/>
              <a:t>Dreamweaver even lets you use the latest, greatest, and simplest </a:t>
            </a:r>
            <a:r>
              <a:rPr lang="en-US" dirty="0" err="1"/>
              <a:t>doctype</a:t>
            </a:r>
            <a:r>
              <a:rPr lang="en-US" dirty="0"/>
              <a:t>, </a:t>
            </a:r>
            <a:r>
              <a:rPr lang="en-US" dirty="0" smtClean="0"/>
              <a:t>HTML5</a:t>
            </a:r>
          </a:p>
          <a:p>
            <a:pPr lvl="3"/>
            <a:r>
              <a:rPr lang="en-US" sz="1400" dirty="0"/>
              <a:t>&lt;!DOCTYPE HTML&gt;</a:t>
            </a:r>
            <a:endParaRPr lang="en-US" sz="1400"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34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INSERTING AND USING TABLES</a:t>
            </a:r>
            <a:endParaRPr lang="en-US" sz="3200" dirty="0"/>
          </a:p>
        </p:txBody>
      </p:sp>
      <p:sp>
        <p:nvSpPr>
          <p:cNvPr id="3" name="Content Placeholder 2"/>
          <p:cNvSpPr>
            <a:spLocks noGrp="1"/>
          </p:cNvSpPr>
          <p:nvPr>
            <p:ph idx="1"/>
          </p:nvPr>
        </p:nvSpPr>
        <p:spPr/>
        <p:txBody>
          <a:bodyPr>
            <a:normAutofit fontScale="25000" lnSpcReduction="20000"/>
          </a:bodyPr>
          <a:lstStyle/>
          <a:p>
            <a:endParaRPr lang="en-US" dirty="0"/>
          </a:p>
          <a:p>
            <a:pPr lvl="1"/>
            <a:r>
              <a:rPr lang="en-US" sz="9200" dirty="0" smtClean="0"/>
              <a:t>To </a:t>
            </a:r>
            <a:r>
              <a:rPr lang="en-US" sz="9200" dirty="0"/>
              <a:t>insert a table, follow these steps</a:t>
            </a:r>
            <a:r>
              <a:rPr lang="en-US" sz="9200" dirty="0" smtClean="0"/>
              <a:t>:</a:t>
            </a:r>
          </a:p>
          <a:p>
            <a:pPr lvl="1"/>
            <a:r>
              <a:rPr lang="en-US" sz="9200" dirty="0" smtClean="0"/>
              <a:t>In </a:t>
            </a:r>
            <a:r>
              <a:rPr lang="en-US" sz="9200" dirty="0"/>
              <a:t>the main menu, click </a:t>
            </a:r>
            <a:r>
              <a:rPr lang="en-US" sz="9200" b="1" dirty="0">
                <a:solidFill>
                  <a:schemeClr val="accent6">
                    <a:lumMod val="75000"/>
                  </a:schemeClr>
                </a:solidFill>
              </a:rPr>
              <a:t>Insert</a:t>
            </a:r>
            <a:r>
              <a:rPr lang="en-US" sz="9200" dirty="0"/>
              <a:t> &gt; </a:t>
            </a:r>
            <a:r>
              <a:rPr lang="en-US" sz="9200" b="1" dirty="0">
                <a:solidFill>
                  <a:schemeClr val="accent6">
                    <a:lumMod val="75000"/>
                  </a:schemeClr>
                </a:solidFill>
              </a:rPr>
              <a:t>Table</a:t>
            </a:r>
            <a:r>
              <a:rPr lang="en-US" sz="9200" dirty="0"/>
              <a:t>.</a:t>
            </a:r>
          </a:p>
          <a:p>
            <a:pPr lvl="1"/>
            <a:r>
              <a:rPr lang="en-US" sz="9200" dirty="0" smtClean="0"/>
              <a:t>Insert </a:t>
            </a:r>
            <a:r>
              <a:rPr lang="en-US" sz="9200" dirty="0"/>
              <a:t>the amount of Table Rows and </a:t>
            </a:r>
            <a:r>
              <a:rPr lang="en-US" sz="9200" dirty="0" smtClean="0"/>
              <a:t>Columns.</a:t>
            </a:r>
            <a:endParaRPr lang="en-US" sz="9200" dirty="0"/>
          </a:p>
          <a:p>
            <a:pPr lvl="1"/>
            <a:r>
              <a:rPr lang="en-US" sz="9200" dirty="0" smtClean="0"/>
              <a:t>Set </a:t>
            </a:r>
            <a:r>
              <a:rPr lang="en-US" sz="9200" dirty="0"/>
              <a:t>Table Width to between 600 and 800 pixels.</a:t>
            </a:r>
          </a:p>
          <a:p>
            <a:pPr lvl="1"/>
            <a:r>
              <a:rPr lang="en-US" sz="9200" dirty="0" smtClean="0"/>
              <a:t>Set </a:t>
            </a:r>
            <a:r>
              <a:rPr lang="en-US" sz="9200" dirty="0"/>
              <a:t>Border Thickness. To have a visible border type in 1 or higher, to have no border type in 0. </a:t>
            </a:r>
          </a:p>
          <a:p>
            <a:pPr lvl="1"/>
            <a:r>
              <a:rPr lang="en-US" sz="9200" dirty="0" smtClean="0"/>
              <a:t>Cell </a:t>
            </a:r>
            <a:r>
              <a:rPr lang="en-US" sz="9200" dirty="0"/>
              <a:t>Padding adds room inside of a cell. Enter 0 for no space or a number to Increase the space.</a:t>
            </a:r>
          </a:p>
          <a:p>
            <a:pPr lvl="1"/>
            <a:r>
              <a:rPr lang="en-US" sz="9200" dirty="0" smtClean="0"/>
              <a:t>Cell </a:t>
            </a:r>
            <a:r>
              <a:rPr lang="en-US" sz="9200" dirty="0"/>
              <a:t>Spacing adds space between cells. Enter 0 for no space or a number to Increase the space.</a:t>
            </a:r>
          </a:p>
          <a:p>
            <a:pPr lvl="1"/>
            <a:r>
              <a:rPr lang="en-US" sz="9200" dirty="0" smtClean="0"/>
              <a:t>Click </a:t>
            </a:r>
            <a:r>
              <a:rPr lang="en-US" sz="9200" b="1" dirty="0">
                <a:solidFill>
                  <a:schemeClr val="accent6">
                    <a:lumMod val="75000"/>
                  </a:schemeClr>
                </a:solidFill>
              </a:rPr>
              <a:t>Ok</a:t>
            </a:r>
            <a:r>
              <a:rPr lang="en-US" sz="9200" dirty="0"/>
              <a:t>.</a:t>
            </a: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63474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wipe(down)">
                                      <p:cBhvr>
                                        <p:cTn id="119" dur="580">
                                          <p:stCondLst>
                                            <p:cond delay="0"/>
                                          </p:stCondLst>
                                        </p:cTn>
                                        <p:tgtEl>
                                          <p:spTgt spid="3">
                                            <p:txEl>
                                              <p:pRg st="8" end="8"/>
                                            </p:txEl>
                                          </p:spTgt>
                                        </p:tgtEl>
                                      </p:cBhvr>
                                    </p:animEffect>
                                    <p:anim calcmode="lin" valueType="num">
                                      <p:cBhvr>
                                        <p:cTn id="12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8" end="8"/>
                                            </p:txEl>
                                          </p:spTgt>
                                        </p:tgtEl>
                                      </p:cBhvr>
                                      <p:to x="100000" y="60000"/>
                                    </p:animScale>
                                    <p:animScale>
                                      <p:cBhvr>
                                        <p:cTn id="126" dur="166" decel="50000">
                                          <p:stCondLst>
                                            <p:cond delay="676"/>
                                          </p:stCondLst>
                                        </p:cTn>
                                        <p:tgtEl>
                                          <p:spTgt spid="3">
                                            <p:txEl>
                                              <p:pRg st="8" end="8"/>
                                            </p:txEl>
                                          </p:spTgt>
                                        </p:tgtEl>
                                      </p:cBhvr>
                                      <p:to x="100000" y="100000"/>
                                    </p:animScale>
                                    <p:animScale>
                                      <p:cBhvr>
                                        <p:cTn id="127" dur="26">
                                          <p:stCondLst>
                                            <p:cond delay="1312"/>
                                          </p:stCondLst>
                                        </p:cTn>
                                        <p:tgtEl>
                                          <p:spTgt spid="3">
                                            <p:txEl>
                                              <p:pRg st="8" end="8"/>
                                            </p:txEl>
                                          </p:spTgt>
                                        </p:tgtEl>
                                      </p:cBhvr>
                                      <p:to x="100000" y="80000"/>
                                    </p:animScale>
                                    <p:animScale>
                                      <p:cBhvr>
                                        <p:cTn id="128" dur="166" decel="50000">
                                          <p:stCondLst>
                                            <p:cond delay="1338"/>
                                          </p:stCondLst>
                                        </p:cTn>
                                        <p:tgtEl>
                                          <p:spTgt spid="3">
                                            <p:txEl>
                                              <p:pRg st="8" end="8"/>
                                            </p:txEl>
                                          </p:spTgt>
                                        </p:tgtEl>
                                      </p:cBhvr>
                                      <p:to x="100000" y="100000"/>
                                    </p:animScale>
                                    <p:animScale>
                                      <p:cBhvr>
                                        <p:cTn id="129" dur="26">
                                          <p:stCondLst>
                                            <p:cond delay="1642"/>
                                          </p:stCondLst>
                                        </p:cTn>
                                        <p:tgtEl>
                                          <p:spTgt spid="3">
                                            <p:txEl>
                                              <p:pRg st="8" end="8"/>
                                            </p:txEl>
                                          </p:spTgt>
                                        </p:tgtEl>
                                      </p:cBhvr>
                                      <p:to x="100000" y="90000"/>
                                    </p:animScale>
                                    <p:animScale>
                                      <p:cBhvr>
                                        <p:cTn id="130" dur="166" decel="50000">
                                          <p:stCondLst>
                                            <p:cond delay="1668"/>
                                          </p:stCondLst>
                                        </p:cTn>
                                        <p:tgtEl>
                                          <p:spTgt spid="3">
                                            <p:txEl>
                                              <p:pRg st="8" end="8"/>
                                            </p:txEl>
                                          </p:spTgt>
                                        </p:tgtEl>
                                      </p:cBhvr>
                                      <p:to x="100000" y="100000"/>
                                    </p:animScale>
                                    <p:animScale>
                                      <p:cBhvr>
                                        <p:cTn id="131" dur="26">
                                          <p:stCondLst>
                                            <p:cond delay="1808"/>
                                          </p:stCondLst>
                                        </p:cTn>
                                        <p:tgtEl>
                                          <p:spTgt spid="3">
                                            <p:txEl>
                                              <p:pRg st="8" end="8"/>
                                            </p:txEl>
                                          </p:spTgt>
                                        </p:tgtEl>
                                      </p:cBhvr>
                                      <p:to x="100000" y="95000"/>
                                    </p:animScale>
                                    <p:animScale>
                                      <p:cBhvr>
                                        <p:cTn id="132"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INSERTING AND USING TABLES</a:t>
            </a:r>
            <a:endParaRPr lang="en-US" sz="3200" dirty="0"/>
          </a:p>
        </p:txBody>
      </p:sp>
      <p:sp>
        <p:nvSpPr>
          <p:cNvPr id="3" name="Content Placeholder 2"/>
          <p:cNvSpPr>
            <a:spLocks noGrp="1"/>
          </p:cNvSpPr>
          <p:nvPr>
            <p:ph idx="1"/>
          </p:nvPr>
        </p:nvSpPr>
        <p:spPr/>
        <p:txBody>
          <a:bodyPr/>
          <a:lstStyle/>
          <a:p>
            <a:pPr marL="457200" lvl="1" indent="0">
              <a:buNone/>
            </a:pPr>
            <a:endParaRPr lang="en-US"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557" y="1752600"/>
            <a:ext cx="38481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254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INSERTING AND USING TABLES</a:t>
            </a:r>
            <a:endParaRPr lang="en-US" sz="3200" dirty="0"/>
          </a:p>
        </p:txBody>
      </p:sp>
      <p:sp>
        <p:nvSpPr>
          <p:cNvPr id="3" name="Content Placeholder 2"/>
          <p:cNvSpPr>
            <a:spLocks noGrp="1"/>
          </p:cNvSpPr>
          <p:nvPr>
            <p:ph idx="1"/>
          </p:nvPr>
        </p:nvSpPr>
        <p:spPr/>
        <p:txBody>
          <a:bodyPr/>
          <a:lstStyle/>
          <a:p>
            <a:pPr marL="457200" lvl="1" indent="0">
              <a:buNone/>
            </a:pPr>
            <a:r>
              <a:rPr lang="en-US" b="1" dirty="0" smtClean="0"/>
              <a:t>PROPERTIES </a:t>
            </a:r>
            <a:r>
              <a:rPr lang="en-US" b="1" dirty="0"/>
              <a:t>OF TABLES</a:t>
            </a:r>
            <a:endParaRPr lang="en-US" dirty="0" smtClean="0">
              <a:solidFill>
                <a:schemeClr val="bg2">
                  <a:lumMod val="25000"/>
                </a:schemeClr>
              </a:solidFill>
            </a:endParaRPr>
          </a:p>
          <a:p>
            <a:pPr lvl="1"/>
            <a:endParaRPr lang="en-US" dirty="0" smtClean="0"/>
          </a:p>
          <a:p>
            <a:pPr lvl="1"/>
            <a:endParaRPr lang="en-US" dirty="0"/>
          </a:p>
          <a:p>
            <a:pPr lvl="1"/>
            <a:endParaRPr lang="en-US" dirty="0" smtClean="0"/>
          </a:p>
          <a:p>
            <a:pPr marL="457200" lvl="1" indent="0">
              <a:buNone/>
            </a:pPr>
            <a:r>
              <a:rPr lang="en-US" b="1" dirty="0"/>
              <a:t>PROPERTIES OF CELLS INSIDE TABLE</a:t>
            </a:r>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2481202"/>
            <a:ext cx="69818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4343400"/>
            <a:ext cx="6981825"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254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80">
                                          <p:stCondLst>
                                            <p:cond delay="0"/>
                                          </p:stCondLst>
                                        </p:cTn>
                                        <p:tgtEl>
                                          <p:spTgt spid="3">
                                            <p:txEl>
                                              <p:pRg st="4" end="4"/>
                                            </p:txEl>
                                          </p:spTgt>
                                        </p:tgtEl>
                                      </p:cBhvr>
                                    </p:animEffect>
                                    <p:anim calcmode="lin" valueType="num">
                                      <p:cBhvr>
                                        <p:cTn id="2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4" end="4"/>
                                            </p:txEl>
                                          </p:spTgt>
                                        </p:tgtEl>
                                      </p:cBhvr>
                                      <p:to x="100000" y="60000"/>
                                    </p:animScale>
                                    <p:animScale>
                                      <p:cBhvr>
                                        <p:cTn id="30" dur="166" decel="50000">
                                          <p:stCondLst>
                                            <p:cond delay="676"/>
                                          </p:stCondLst>
                                        </p:cTn>
                                        <p:tgtEl>
                                          <p:spTgt spid="3">
                                            <p:txEl>
                                              <p:pRg st="4" end="4"/>
                                            </p:txEl>
                                          </p:spTgt>
                                        </p:tgtEl>
                                      </p:cBhvr>
                                      <p:to x="100000" y="100000"/>
                                    </p:animScale>
                                    <p:animScale>
                                      <p:cBhvr>
                                        <p:cTn id="31" dur="26">
                                          <p:stCondLst>
                                            <p:cond delay="1312"/>
                                          </p:stCondLst>
                                        </p:cTn>
                                        <p:tgtEl>
                                          <p:spTgt spid="3">
                                            <p:txEl>
                                              <p:pRg st="4" end="4"/>
                                            </p:txEl>
                                          </p:spTgt>
                                        </p:tgtEl>
                                      </p:cBhvr>
                                      <p:to x="100000" y="80000"/>
                                    </p:animScale>
                                    <p:animScale>
                                      <p:cBhvr>
                                        <p:cTn id="32" dur="166" decel="50000">
                                          <p:stCondLst>
                                            <p:cond delay="1338"/>
                                          </p:stCondLst>
                                        </p:cTn>
                                        <p:tgtEl>
                                          <p:spTgt spid="3">
                                            <p:txEl>
                                              <p:pRg st="4" end="4"/>
                                            </p:txEl>
                                          </p:spTgt>
                                        </p:tgtEl>
                                      </p:cBhvr>
                                      <p:to x="100000" y="100000"/>
                                    </p:animScale>
                                    <p:animScale>
                                      <p:cBhvr>
                                        <p:cTn id="33" dur="26">
                                          <p:stCondLst>
                                            <p:cond delay="1642"/>
                                          </p:stCondLst>
                                        </p:cTn>
                                        <p:tgtEl>
                                          <p:spTgt spid="3">
                                            <p:txEl>
                                              <p:pRg st="4" end="4"/>
                                            </p:txEl>
                                          </p:spTgt>
                                        </p:tgtEl>
                                      </p:cBhvr>
                                      <p:to x="100000" y="90000"/>
                                    </p:animScale>
                                    <p:animScale>
                                      <p:cBhvr>
                                        <p:cTn id="34" dur="166" decel="50000">
                                          <p:stCondLst>
                                            <p:cond delay="1668"/>
                                          </p:stCondLst>
                                        </p:cTn>
                                        <p:tgtEl>
                                          <p:spTgt spid="3">
                                            <p:txEl>
                                              <p:pRg st="4" end="4"/>
                                            </p:txEl>
                                          </p:spTgt>
                                        </p:tgtEl>
                                      </p:cBhvr>
                                      <p:to x="100000" y="100000"/>
                                    </p:animScale>
                                    <p:animScale>
                                      <p:cBhvr>
                                        <p:cTn id="35" dur="26">
                                          <p:stCondLst>
                                            <p:cond delay="1808"/>
                                          </p:stCondLst>
                                        </p:cTn>
                                        <p:tgtEl>
                                          <p:spTgt spid="3">
                                            <p:txEl>
                                              <p:pRg st="4" end="4"/>
                                            </p:txEl>
                                          </p:spTgt>
                                        </p:tgtEl>
                                      </p:cBhvr>
                                      <p:to x="100000" y="95000"/>
                                    </p:animScale>
                                    <p:animScale>
                                      <p:cBhvr>
                                        <p:cTn id="3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PREVIEWING IN BROWSER</a:t>
            </a:r>
            <a:endParaRPr lang="en-US" sz="3200" dirty="0"/>
          </a:p>
        </p:txBody>
      </p:sp>
      <p:sp>
        <p:nvSpPr>
          <p:cNvPr id="3" name="Content Placeholder 2"/>
          <p:cNvSpPr>
            <a:spLocks noGrp="1"/>
          </p:cNvSpPr>
          <p:nvPr>
            <p:ph idx="1"/>
          </p:nvPr>
        </p:nvSpPr>
        <p:spPr/>
        <p:txBody>
          <a:bodyPr/>
          <a:lstStyle/>
          <a:p>
            <a:pPr lvl="1"/>
            <a:endParaRPr lang="en-US" dirty="0" smtClean="0"/>
          </a:p>
          <a:p>
            <a:pPr lvl="1"/>
            <a:r>
              <a:rPr lang="en-US" dirty="0" smtClean="0"/>
              <a:t>Choose </a:t>
            </a:r>
            <a:r>
              <a:rPr lang="en-US" b="1" dirty="0">
                <a:solidFill>
                  <a:schemeClr val="accent6">
                    <a:lumMod val="75000"/>
                  </a:schemeClr>
                </a:solidFill>
              </a:rPr>
              <a:t>File</a:t>
            </a:r>
            <a:r>
              <a:rPr lang="en-US" dirty="0"/>
              <a:t> &gt; </a:t>
            </a:r>
            <a:r>
              <a:rPr lang="en-US" b="1" dirty="0">
                <a:solidFill>
                  <a:schemeClr val="accent6">
                    <a:lumMod val="75000"/>
                  </a:schemeClr>
                </a:solidFill>
              </a:rPr>
              <a:t>Preview</a:t>
            </a:r>
            <a:r>
              <a:rPr lang="en-US" dirty="0"/>
              <a:t> in Browser.</a:t>
            </a:r>
          </a:p>
          <a:p>
            <a:pPr lvl="1"/>
            <a:r>
              <a:rPr lang="en-US" dirty="0" smtClean="0"/>
              <a:t>Hit </a:t>
            </a:r>
            <a:r>
              <a:rPr lang="en-US" b="1" dirty="0"/>
              <a:t>F12</a:t>
            </a:r>
            <a:r>
              <a:rPr lang="en-US" dirty="0"/>
              <a:t>.</a:t>
            </a:r>
          </a:p>
          <a:p>
            <a:pPr lvl="1"/>
            <a:r>
              <a:rPr lang="en-US" dirty="0" smtClean="0"/>
              <a:t>Click </a:t>
            </a:r>
            <a:r>
              <a:rPr lang="en-US" dirty="0"/>
              <a:t>on the world icon located on the toolbar at the top of your page </a:t>
            </a:r>
          </a:p>
          <a:p>
            <a:pPr marL="457200" lvl="1" indent="0">
              <a:buNone/>
            </a:pPr>
            <a:endParaRPr lang="en-US"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49684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CREATING HYPERLINKS</a:t>
            </a:r>
            <a:endParaRPr lang="en-US" sz="3200" dirty="0"/>
          </a:p>
        </p:txBody>
      </p:sp>
      <p:sp>
        <p:nvSpPr>
          <p:cNvPr id="3" name="Content Placeholder 2"/>
          <p:cNvSpPr>
            <a:spLocks noGrp="1"/>
          </p:cNvSpPr>
          <p:nvPr>
            <p:ph idx="1"/>
          </p:nvPr>
        </p:nvSpPr>
        <p:spPr/>
        <p:txBody>
          <a:bodyPr>
            <a:normAutofit/>
          </a:bodyPr>
          <a:lstStyle/>
          <a:p>
            <a:pPr lvl="1"/>
            <a:r>
              <a:rPr lang="en-US" dirty="0" smtClean="0"/>
              <a:t>Select </a:t>
            </a:r>
            <a:r>
              <a:rPr lang="en-US" dirty="0"/>
              <a:t>the text or image you would like to make a hyperlink. </a:t>
            </a:r>
          </a:p>
          <a:p>
            <a:pPr lvl="1"/>
            <a:r>
              <a:rPr lang="en-US" dirty="0" smtClean="0"/>
              <a:t>Click </a:t>
            </a:r>
            <a:r>
              <a:rPr lang="en-US" dirty="0"/>
              <a:t>on the small folder next to the Link field in the Properties </a:t>
            </a:r>
            <a:r>
              <a:rPr lang="en-US" dirty="0" smtClean="0"/>
              <a:t>Inspector.</a:t>
            </a:r>
            <a:endParaRPr lang="en-US" dirty="0"/>
          </a:p>
          <a:p>
            <a:pPr lvl="1"/>
            <a:r>
              <a:rPr lang="en-US" dirty="0" smtClean="0"/>
              <a:t>Browse </a:t>
            </a:r>
            <a:r>
              <a:rPr lang="en-US" dirty="0"/>
              <a:t>through the files, and select the page you would like to link.</a:t>
            </a:r>
          </a:p>
          <a:p>
            <a:pPr lvl="1"/>
            <a:r>
              <a:rPr lang="en-US" dirty="0" smtClean="0"/>
              <a:t>Click </a:t>
            </a:r>
            <a:r>
              <a:rPr lang="en-US" dirty="0"/>
              <a:t>Choose.</a:t>
            </a:r>
          </a:p>
          <a:p>
            <a:pPr marL="457200" lvl="1" indent="0">
              <a:buNone/>
            </a:pPr>
            <a:endParaRPr lang="en-US"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762" y="5127885"/>
            <a:ext cx="65055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7791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762000"/>
            <a:ext cx="2171700" cy="2105025"/>
          </a:xfrm>
          <a:prstGeom prst="rect">
            <a:avLst/>
          </a:prstGeom>
          <a:ln>
            <a:noFill/>
          </a:ln>
          <a:effectLst>
            <a:softEdge rad="11250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600199"/>
            <a:ext cx="2895600" cy="24934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2714" y="3886200"/>
            <a:ext cx="2286000" cy="2286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278127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t>
            </a:r>
            <a:r>
              <a:rPr lang="en-US" sz="3200" b="1" dirty="0" smtClean="0"/>
              <a:t>AGENDA</a:t>
            </a:r>
            <a:endParaRPr lang="en-US" sz="3200" b="1" dirty="0"/>
          </a:p>
        </p:txBody>
      </p:sp>
      <p:sp>
        <p:nvSpPr>
          <p:cNvPr id="3" name="Content Placeholder 2"/>
          <p:cNvSpPr>
            <a:spLocks noGrp="1"/>
          </p:cNvSpPr>
          <p:nvPr>
            <p:ph idx="1"/>
          </p:nvPr>
        </p:nvSpPr>
        <p:spPr/>
        <p:txBody>
          <a:bodyPr/>
          <a:lstStyle/>
          <a:p>
            <a:pPr lvl="1"/>
            <a:r>
              <a:rPr lang="en-US" dirty="0" smtClean="0">
                <a:solidFill>
                  <a:schemeClr val="bg2">
                    <a:lumMod val="25000"/>
                  </a:schemeClr>
                </a:solidFill>
              </a:rPr>
              <a:t>Introduction </a:t>
            </a:r>
            <a:endParaRPr lang="en-US" dirty="0" smtClean="0">
              <a:solidFill>
                <a:schemeClr val="bg2">
                  <a:lumMod val="25000"/>
                </a:schemeClr>
              </a:solidFill>
            </a:endParaRPr>
          </a:p>
          <a:p>
            <a:pPr lvl="1"/>
            <a:r>
              <a:rPr lang="en-US" dirty="0" smtClean="0">
                <a:solidFill>
                  <a:schemeClr val="bg2">
                    <a:lumMod val="25000"/>
                  </a:schemeClr>
                </a:solidFill>
              </a:rPr>
              <a:t>Creating your local root folder</a:t>
            </a:r>
            <a:endParaRPr lang="en-US" dirty="0" smtClean="0">
              <a:solidFill>
                <a:schemeClr val="bg2">
                  <a:lumMod val="25000"/>
                </a:schemeClr>
              </a:solidFill>
            </a:endParaRPr>
          </a:p>
          <a:p>
            <a:pPr lvl="1"/>
            <a:r>
              <a:rPr lang="en-US" dirty="0" smtClean="0">
                <a:solidFill>
                  <a:schemeClr val="bg2">
                    <a:lumMod val="25000"/>
                  </a:schemeClr>
                </a:solidFill>
              </a:rPr>
              <a:t>Creating </a:t>
            </a:r>
            <a:r>
              <a:rPr lang="en-US" dirty="0" smtClean="0">
                <a:solidFill>
                  <a:schemeClr val="bg2">
                    <a:lumMod val="25000"/>
                  </a:schemeClr>
                </a:solidFill>
              </a:rPr>
              <a:t>a home page</a:t>
            </a:r>
          </a:p>
          <a:p>
            <a:pPr lvl="1"/>
            <a:r>
              <a:rPr lang="en-US" dirty="0" smtClean="0">
                <a:solidFill>
                  <a:schemeClr val="bg2">
                    <a:lumMod val="25000"/>
                  </a:schemeClr>
                </a:solidFill>
              </a:rPr>
              <a:t>Inserting and using </a:t>
            </a:r>
            <a:r>
              <a:rPr lang="en-US" dirty="0" smtClean="0">
                <a:solidFill>
                  <a:schemeClr val="bg2">
                    <a:lumMod val="25000"/>
                  </a:schemeClr>
                </a:solidFill>
              </a:rPr>
              <a:t>tables</a:t>
            </a:r>
          </a:p>
          <a:p>
            <a:pPr lvl="1"/>
            <a:r>
              <a:rPr lang="en-US" dirty="0" smtClean="0">
                <a:solidFill>
                  <a:schemeClr val="bg2">
                    <a:lumMod val="25000"/>
                  </a:schemeClr>
                </a:solidFill>
              </a:rPr>
              <a:t>Previewing in browser</a:t>
            </a:r>
          </a:p>
          <a:p>
            <a:pPr lvl="1"/>
            <a:r>
              <a:rPr lang="en-US" dirty="0" smtClean="0">
                <a:solidFill>
                  <a:schemeClr val="bg2">
                    <a:lumMod val="25000"/>
                  </a:schemeClr>
                </a:solidFill>
              </a:rPr>
              <a:t>Creating Hyperlinks</a:t>
            </a:r>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78970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 </a:t>
            </a:r>
            <a:r>
              <a:rPr lang="en-US" sz="3200" b="1" dirty="0" smtClean="0"/>
              <a:t>INTRODUCTION</a:t>
            </a:r>
            <a:endParaRPr lang="en-US" sz="3200" b="1" dirty="0"/>
          </a:p>
        </p:txBody>
      </p:sp>
      <p:sp>
        <p:nvSpPr>
          <p:cNvPr id="3" name="Content Placeholder 2"/>
          <p:cNvSpPr>
            <a:spLocks noGrp="1"/>
          </p:cNvSpPr>
          <p:nvPr>
            <p:ph idx="1"/>
          </p:nvPr>
        </p:nvSpPr>
        <p:spPr/>
        <p:txBody>
          <a:bodyPr/>
          <a:lstStyle/>
          <a:p>
            <a:pPr marL="0" indent="0">
              <a:buNone/>
            </a:pPr>
            <a:r>
              <a:rPr lang="en-US" b="1" dirty="0" smtClean="0">
                <a:solidFill>
                  <a:schemeClr val="accent3">
                    <a:lumMod val="75000"/>
                  </a:schemeClr>
                </a:solidFill>
              </a:rPr>
              <a:t>What is …</a:t>
            </a:r>
          </a:p>
          <a:p>
            <a:pPr marL="0" indent="0">
              <a:buNone/>
            </a:pPr>
            <a:r>
              <a:rPr lang="en-US" dirty="0" smtClean="0"/>
              <a:t>	Adobe Dreamweaver </a:t>
            </a:r>
            <a:r>
              <a:rPr lang="en-US" b="1" dirty="0" smtClean="0">
                <a:solidFill>
                  <a:schemeClr val="accent3">
                    <a:lumMod val="75000"/>
                  </a:schemeClr>
                </a:solidFill>
              </a:rPr>
              <a:t>?</a:t>
            </a:r>
            <a:endParaRPr lang="en-US" dirty="0" smtClean="0"/>
          </a:p>
          <a:p>
            <a:pPr marL="0" indent="0">
              <a:buNone/>
            </a:pPr>
            <a:endParaRPr lang="en-US" dirty="0" smtClean="0"/>
          </a:p>
          <a:p>
            <a:pPr marL="0" indent="0">
              <a:buNone/>
            </a:pPr>
            <a:r>
              <a:rPr lang="en-US" b="1" dirty="0" smtClean="0">
                <a:solidFill>
                  <a:schemeClr val="accent3">
                    <a:lumMod val="75000"/>
                  </a:schemeClr>
                </a:solidFill>
              </a:rPr>
              <a:t>Why we …</a:t>
            </a:r>
          </a:p>
          <a:p>
            <a:pPr marL="0" indent="0">
              <a:buNone/>
            </a:pPr>
            <a:r>
              <a:rPr lang="en-US" dirty="0" smtClean="0"/>
              <a:t>	Use Adobe Dreamweaver </a:t>
            </a:r>
            <a:r>
              <a:rPr lang="en-US" b="1" dirty="0" smtClean="0">
                <a:solidFill>
                  <a:schemeClr val="accent3">
                    <a:lumMod val="75000"/>
                  </a:schemeClr>
                </a:solidFill>
              </a:rPr>
              <a:t>?</a:t>
            </a:r>
            <a:endParaRPr lang="en-US" dirty="0" smtClean="0"/>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0421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t>INTRODUCTION</a:t>
            </a:r>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Dreamweaver </a:t>
            </a:r>
            <a:r>
              <a:rPr lang="en-US" dirty="0"/>
              <a:t>is a complete website development and site management program</a:t>
            </a:r>
            <a:r>
              <a:rPr lang="en-US" dirty="0" smtClean="0"/>
              <a:t>.</a:t>
            </a:r>
          </a:p>
          <a:p>
            <a:pPr marL="457200" lvl="1" indent="0">
              <a:buNone/>
            </a:pPr>
            <a:endParaRPr lang="en-US" dirty="0"/>
          </a:p>
          <a:p>
            <a:pPr lvl="1"/>
            <a:r>
              <a:rPr lang="en-US" dirty="0"/>
              <a:t>It works with web technologies like HTML, XHTML, CSS, JavaScript, and PHP</a:t>
            </a:r>
            <a:r>
              <a:rPr lang="en-US" dirty="0" smtClean="0"/>
              <a:t>.</a:t>
            </a:r>
          </a:p>
          <a:p>
            <a:pPr lvl="1"/>
            <a:endParaRPr lang="en-US" dirty="0" smtClean="0"/>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1259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INTRODUCTION</a:t>
            </a:r>
          </a:p>
        </p:txBody>
      </p:sp>
      <p:sp>
        <p:nvSpPr>
          <p:cNvPr id="3" name="Content Placeholder 2"/>
          <p:cNvSpPr>
            <a:spLocks noGrp="1"/>
          </p:cNvSpPr>
          <p:nvPr>
            <p:ph idx="1"/>
          </p:nvPr>
        </p:nvSpPr>
        <p:spPr/>
        <p:txBody>
          <a:bodyPr>
            <a:normAutofit/>
          </a:bodyPr>
          <a:lstStyle/>
          <a:p>
            <a:pPr lvl="1"/>
            <a:r>
              <a:rPr lang="en-US" sz="2400" dirty="0" smtClean="0"/>
              <a:t>Web </a:t>
            </a:r>
            <a:r>
              <a:rPr lang="en-US" sz="2400" dirty="0"/>
              <a:t>Designers </a:t>
            </a:r>
            <a:endParaRPr lang="en-US" sz="2400" dirty="0" smtClean="0"/>
          </a:p>
          <a:p>
            <a:pPr marL="457200" lvl="1" indent="0">
              <a:buNone/>
            </a:pPr>
            <a:endParaRPr lang="en-US" sz="2400" dirty="0"/>
          </a:p>
          <a:p>
            <a:pPr lvl="1"/>
            <a:r>
              <a:rPr lang="en-US" sz="2400" dirty="0"/>
              <a:t>Developers </a:t>
            </a:r>
            <a:endParaRPr lang="en-US" sz="2400" dirty="0" smtClean="0"/>
          </a:p>
          <a:p>
            <a:pPr marL="457200" lvl="1" indent="0">
              <a:buNone/>
            </a:pPr>
            <a:endParaRPr lang="en-US" sz="2400" dirty="0" smtClean="0"/>
          </a:p>
          <a:p>
            <a:pPr lvl="1"/>
            <a:r>
              <a:rPr lang="en-US" sz="2400" dirty="0" smtClean="0"/>
              <a:t>Visual </a:t>
            </a:r>
            <a:r>
              <a:rPr lang="en-US" sz="2400" dirty="0"/>
              <a:t>interface for making and editing HTML websites and mobile </a:t>
            </a:r>
            <a:r>
              <a:rPr lang="en-US" sz="2400" dirty="0" smtClean="0"/>
              <a:t>apps</a:t>
            </a:r>
          </a:p>
          <a:p>
            <a:pPr marL="457200" lvl="1" indent="0">
              <a:buNone/>
            </a:pPr>
            <a:endParaRPr lang="en-US" sz="2400" dirty="0" smtClean="0"/>
          </a:p>
          <a:p>
            <a:pPr lvl="1"/>
            <a:r>
              <a:rPr lang="en-US" sz="2400" dirty="0" smtClean="0"/>
              <a:t>enabling </a:t>
            </a:r>
            <a:r>
              <a:rPr lang="en-US" sz="2400" dirty="0"/>
              <a:t>cross-platform compatibility, to create </a:t>
            </a:r>
            <a:r>
              <a:rPr lang="en-US" sz="2400" dirty="0" smtClean="0"/>
              <a:t>pages</a:t>
            </a:r>
          </a:p>
          <a:p>
            <a:pPr marL="457200" lvl="1" indent="0">
              <a:buNone/>
            </a:pPr>
            <a:endParaRPr lang="en-US" sz="2400" dirty="0"/>
          </a:p>
          <a:p>
            <a:pPr marL="457200" lvl="1" indent="0">
              <a:buNone/>
            </a:pPr>
            <a:r>
              <a:rPr lang="en-US" sz="2400" dirty="0">
                <a:hlinkClick r:id="rId2"/>
              </a:rPr>
              <a:t>http://php-editor-review.toptenreviews.com/</a:t>
            </a:r>
            <a:endParaRPr lang="en-US" sz="2400" dirty="0"/>
          </a:p>
          <a:p>
            <a:pPr marL="457200" lvl="1" indent="0">
              <a:buNone/>
            </a:pPr>
            <a:endParaRPr lang="en-US" sz="2400" dirty="0" smtClean="0"/>
          </a:p>
          <a:p>
            <a:pPr marL="457200" lvl="1" indent="0">
              <a:buNone/>
            </a:pPr>
            <a:endParaRPr lang="en-US" sz="2400" dirty="0" smtClean="0">
              <a:solidFill>
                <a:schemeClr val="bg2">
                  <a:lumMod val="25000"/>
                </a:schemeClr>
              </a:solidFill>
            </a:endParaRPr>
          </a:p>
          <a:p>
            <a:pPr lvl="1"/>
            <a:endParaRPr lang="en-US" sz="2400"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06057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INTRODUCTION</a:t>
            </a:r>
            <a:endParaRPr lang="en-US" sz="3200" dirty="0"/>
          </a:p>
        </p:txBody>
      </p:sp>
      <p:sp>
        <p:nvSpPr>
          <p:cNvPr id="3" name="Content Placeholder 2"/>
          <p:cNvSpPr>
            <a:spLocks noGrp="1"/>
          </p:cNvSpPr>
          <p:nvPr>
            <p:ph idx="1"/>
          </p:nvPr>
        </p:nvSpPr>
        <p:spPr/>
        <p:txBody>
          <a:bodyPr/>
          <a:lstStyle/>
          <a:p>
            <a:pPr marL="914400" lvl="2" indent="0">
              <a:buNone/>
            </a:pPr>
            <a:endParaRPr lang="en-US" dirty="0">
              <a:solidFill>
                <a:schemeClr val="bg2">
                  <a:lumMod val="25000"/>
                </a:schemeClr>
              </a:solidFill>
            </a:endParaRPr>
          </a:p>
          <a:p>
            <a:pPr marL="914400" lvl="2" indent="0">
              <a:buNone/>
            </a:pPr>
            <a:r>
              <a:rPr lang="en-US" dirty="0" smtClean="0"/>
              <a:t>&lt;p align = “            ” &gt; some text here &lt;/p&gt;</a:t>
            </a:r>
          </a:p>
          <a:p>
            <a:pPr lvl="1"/>
            <a:endParaRPr lang="en-US" dirty="0"/>
          </a:p>
          <a:p>
            <a:pPr marL="457200" lvl="1" indent="0">
              <a:buNone/>
            </a:pPr>
            <a:r>
              <a:rPr lang="en-US" sz="2400" dirty="0" smtClean="0"/>
              <a:t>&lt;</a:t>
            </a:r>
            <a:r>
              <a:rPr lang="en-US" sz="2400" dirty="0"/>
              <a:t>input type</a:t>
            </a:r>
            <a:r>
              <a:rPr lang="en-US" sz="2400" dirty="0" smtClean="0"/>
              <a:t>=  “                  "  name</a:t>
            </a:r>
            <a:r>
              <a:rPr lang="en-US" sz="2400" dirty="0"/>
              <a:t>="</a:t>
            </a:r>
            <a:r>
              <a:rPr lang="en-US" sz="2400" dirty="0" err="1"/>
              <a:t>fname</a:t>
            </a:r>
            <a:r>
              <a:rPr lang="en-US" sz="2400" dirty="0"/>
              <a:t>" value</a:t>
            </a:r>
            <a:r>
              <a:rPr lang="en-US" sz="2400" dirty="0" smtClean="0"/>
              <a:t>=“Enter First Name</a:t>
            </a:r>
            <a:r>
              <a:rPr lang="en-US" sz="2400" dirty="0"/>
              <a:t>"  </a:t>
            </a:r>
            <a:r>
              <a:rPr lang="en-US" sz="2400" dirty="0" smtClean="0"/>
              <a:t>/&gt;     </a:t>
            </a:r>
            <a:endParaRPr lang="en-US" sz="2400"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TextBox 5"/>
          <p:cNvSpPr txBox="1"/>
          <p:nvPr/>
        </p:nvSpPr>
        <p:spPr>
          <a:xfrm>
            <a:off x="2953200" y="2040129"/>
            <a:ext cx="509285" cy="369332"/>
          </a:xfrm>
          <a:prstGeom prst="rect">
            <a:avLst/>
          </a:prstGeom>
          <a:noFill/>
        </p:spPr>
        <p:txBody>
          <a:bodyPr wrap="square" rtlCol="0">
            <a:spAutoFit/>
          </a:bodyPr>
          <a:lstStyle/>
          <a:p>
            <a:r>
              <a:rPr lang="en-US" dirty="0" smtClean="0"/>
              <a:t>left</a:t>
            </a:r>
            <a:endParaRPr lang="en-US" dirty="0"/>
          </a:p>
        </p:txBody>
      </p:sp>
      <p:sp>
        <p:nvSpPr>
          <p:cNvPr id="7" name="TextBox 6"/>
          <p:cNvSpPr txBox="1"/>
          <p:nvPr/>
        </p:nvSpPr>
        <p:spPr>
          <a:xfrm>
            <a:off x="2896154" y="2053633"/>
            <a:ext cx="623376" cy="369332"/>
          </a:xfrm>
          <a:prstGeom prst="rect">
            <a:avLst/>
          </a:prstGeom>
          <a:noFill/>
        </p:spPr>
        <p:txBody>
          <a:bodyPr wrap="none" rtlCol="0">
            <a:spAutoFit/>
          </a:bodyPr>
          <a:lstStyle/>
          <a:p>
            <a:r>
              <a:rPr lang="en-US" dirty="0" smtClean="0"/>
              <a:t>right</a:t>
            </a:r>
            <a:endParaRPr lang="en-US" dirty="0"/>
          </a:p>
        </p:txBody>
      </p:sp>
      <p:sp>
        <p:nvSpPr>
          <p:cNvPr id="9" name="TextBox 8"/>
          <p:cNvSpPr txBox="1"/>
          <p:nvPr/>
        </p:nvSpPr>
        <p:spPr>
          <a:xfrm>
            <a:off x="2814048" y="2053633"/>
            <a:ext cx="787588" cy="369332"/>
          </a:xfrm>
          <a:prstGeom prst="rect">
            <a:avLst/>
          </a:prstGeom>
          <a:noFill/>
        </p:spPr>
        <p:txBody>
          <a:bodyPr wrap="none" rtlCol="0">
            <a:spAutoFit/>
          </a:bodyPr>
          <a:lstStyle/>
          <a:p>
            <a:r>
              <a:rPr lang="en-US" dirty="0" smtClean="0"/>
              <a:t>center</a:t>
            </a:r>
            <a:endParaRPr lang="en-US" dirty="0"/>
          </a:p>
        </p:txBody>
      </p:sp>
      <p:sp>
        <p:nvSpPr>
          <p:cNvPr id="10" name="TextBox 9"/>
          <p:cNvSpPr txBox="1"/>
          <p:nvPr/>
        </p:nvSpPr>
        <p:spPr>
          <a:xfrm>
            <a:off x="3105999" y="2968668"/>
            <a:ext cx="548099" cy="369332"/>
          </a:xfrm>
          <a:prstGeom prst="rect">
            <a:avLst/>
          </a:prstGeom>
          <a:noFill/>
        </p:spPr>
        <p:txBody>
          <a:bodyPr wrap="none" rtlCol="0">
            <a:spAutoFit/>
          </a:bodyPr>
          <a:lstStyle/>
          <a:p>
            <a:r>
              <a:rPr lang="en-US" dirty="0" smtClean="0"/>
              <a:t>text</a:t>
            </a:r>
            <a:endParaRPr lang="en-US" dirty="0"/>
          </a:p>
        </p:txBody>
      </p:sp>
      <p:sp>
        <p:nvSpPr>
          <p:cNvPr id="11" name="TextBox 10"/>
          <p:cNvSpPr txBox="1"/>
          <p:nvPr/>
        </p:nvSpPr>
        <p:spPr>
          <a:xfrm>
            <a:off x="2845594" y="2968668"/>
            <a:ext cx="1079142" cy="369332"/>
          </a:xfrm>
          <a:prstGeom prst="rect">
            <a:avLst/>
          </a:prstGeom>
          <a:noFill/>
        </p:spPr>
        <p:txBody>
          <a:bodyPr wrap="none" rtlCol="0">
            <a:spAutoFit/>
          </a:bodyPr>
          <a:lstStyle/>
          <a:p>
            <a:r>
              <a:rPr lang="en-US" dirty="0" smtClean="0"/>
              <a:t>password</a:t>
            </a:r>
            <a:endParaRPr lang="en-US" dirty="0"/>
          </a:p>
        </p:txBody>
      </p:sp>
      <p:sp>
        <p:nvSpPr>
          <p:cNvPr id="12" name="TextBox 11"/>
          <p:cNvSpPr txBox="1"/>
          <p:nvPr/>
        </p:nvSpPr>
        <p:spPr>
          <a:xfrm>
            <a:off x="2896154" y="3006246"/>
            <a:ext cx="1060227" cy="369332"/>
          </a:xfrm>
          <a:prstGeom prst="rect">
            <a:avLst/>
          </a:prstGeom>
          <a:noFill/>
        </p:spPr>
        <p:txBody>
          <a:bodyPr wrap="none" rtlCol="0">
            <a:spAutoFit/>
          </a:bodyPr>
          <a:lstStyle/>
          <a:p>
            <a:r>
              <a:rPr lang="en-US" dirty="0"/>
              <a:t>checkbox</a:t>
            </a:r>
          </a:p>
        </p:txBody>
      </p:sp>
      <p:sp>
        <p:nvSpPr>
          <p:cNvPr id="13" name="TextBox 12"/>
          <p:cNvSpPr txBox="1"/>
          <p:nvPr/>
        </p:nvSpPr>
        <p:spPr>
          <a:xfrm>
            <a:off x="3092650" y="3031298"/>
            <a:ext cx="667234" cy="369332"/>
          </a:xfrm>
          <a:prstGeom prst="rect">
            <a:avLst/>
          </a:prstGeom>
          <a:noFill/>
        </p:spPr>
        <p:txBody>
          <a:bodyPr wrap="none" rtlCol="0">
            <a:spAutoFit/>
          </a:bodyPr>
          <a:lstStyle/>
          <a:p>
            <a:r>
              <a:rPr lang="en-US" dirty="0"/>
              <a:t>radio</a:t>
            </a:r>
          </a:p>
        </p:txBody>
      </p:sp>
      <p:sp>
        <p:nvSpPr>
          <p:cNvPr id="14" name="TextBox 13"/>
          <p:cNvSpPr txBox="1"/>
          <p:nvPr/>
        </p:nvSpPr>
        <p:spPr>
          <a:xfrm>
            <a:off x="3092457" y="2995808"/>
            <a:ext cx="832279" cy="369332"/>
          </a:xfrm>
          <a:prstGeom prst="rect">
            <a:avLst/>
          </a:prstGeom>
          <a:noFill/>
        </p:spPr>
        <p:txBody>
          <a:bodyPr wrap="none" rtlCol="0">
            <a:spAutoFit/>
          </a:bodyPr>
          <a:lstStyle/>
          <a:p>
            <a:r>
              <a:rPr lang="en-US" dirty="0" smtClean="0"/>
              <a:t>submit</a:t>
            </a:r>
            <a:endParaRPr lang="en-US" dirty="0"/>
          </a:p>
        </p:txBody>
      </p:sp>
    </p:spTree>
    <p:extLst>
      <p:ext uri="{BB962C8B-B14F-4D97-AF65-F5344CB8AC3E}">
        <p14:creationId xmlns:p14="http://schemas.microsoft.com/office/powerpoint/2010/main" val="237766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1000"/>
                                        <p:tgtEl>
                                          <p:spTgt spid="3">
                                            <p:txEl>
                                              <p:pRg st="3" end="3"/>
                                            </p:txEl>
                                          </p:spTgt>
                                        </p:tgtEl>
                                      </p:cBhvr>
                                    </p:animEffect>
                                    <p:anim calcmode="lin" valueType="num">
                                      <p:cBhvr>
                                        <p:cTn id="4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2"/>
                                        </p:tgtEl>
                                      </p:cBhvr>
                                    </p:animEffect>
                                    <p:set>
                                      <p:cBhvr>
                                        <p:cTn id="71" dur="1" fill="hold">
                                          <p:stCondLst>
                                            <p:cond delay="499"/>
                                          </p:stCondLst>
                                        </p:cTn>
                                        <p:tgtEl>
                                          <p:spTgt spid="12"/>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3"/>
                                        </p:tgtEl>
                                      </p:cBhvr>
                                    </p:animEffect>
                                    <p:set>
                                      <p:cBhvr>
                                        <p:cTn id="81" dur="1" fill="hold">
                                          <p:stCondLst>
                                            <p:cond delay="499"/>
                                          </p:stCondLst>
                                        </p:cTn>
                                        <p:tgtEl>
                                          <p:spTgt spid="1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9" grpId="0"/>
      <p:bldP spid="10" grpId="0"/>
      <p:bldP spid="10" grpId="1"/>
      <p:bldP spid="11" grpId="0"/>
      <p:bldP spid="11" grpId="1"/>
      <p:bldP spid="12" grpId="0"/>
      <p:bldP spid="12" grpId="1"/>
      <p:bldP spid="13" grpId="0"/>
      <p:bldP spid="13" grpId="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 </a:t>
            </a:r>
            <a:r>
              <a:rPr lang="en-US" sz="3200" b="1" dirty="0"/>
              <a:t>CREATING YOUR LOCAL ROOT FOLDER</a:t>
            </a:r>
            <a:endParaRPr lang="en-US" sz="3200" dirty="0"/>
          </a:p>
        </p:txBody>
      </p:sp>
      <p:sp>
        <p:nvSpPr>
          <p:cNvPr id="3" name="Content Placeholder 2"/>
          <p:cNvSpPr>
            <a:spLocks noGrp="1"/>
          </p:cNvSpPr>
          <p:nvPr>
            <p:ph idx="1"/>
          </p:nvPr>
        </p:nvSpPr>
        <p:spPr/>
        <p:txBody>
          <a:bodyPr>
            <a:normAutofit/>
          </a:bodyPr>
          <a:lstStyle/>
          <a:p>
            <a:r>
              <a:rPr lang="en-US" sz="2400" dirty="0" smtClean="0"/>
              <a:t>Create </a:t>
            </a:r>
            <a:r>
              <a:rPr lang="en-US" sz="2400" dirty="0"/>
              <a:t>a new folder on your </a:t>
            </a:r>
            <a:r>
              <a:rPr lang="en-US" sz="2400" dirty="0" smtClean="0"/>
              <a:t>local </a:t>
            </a:r>
            <a:r>
              <a:rPr lang="en-US" sz="2400" dirty="0"/>
              <a:t>root folder </a:t>
            </a:r>
            <a:endParaRPr lang="en-US" sz="2400" dirty="0" smtClean="0"/>
          </a:p>
          <a:p>
            <a:pPr marL="0" indent="0">
              <a:buNone/>
            </a:pPr>
            <a:endParaRPr lang="en-US" sz="2400" dirty="0"/>
          </a:p>
          <a:p>
            <a:r>
              <a:rPr lang="en-US" sz="2400" dirty="0" smtClean="0"/>
              <a:t>Give </a:t>
            </a:r>
            <a:r>
              <a:rPr lang="en-US" sz="2400" dirty="0"/>
              <a:t>the folder a brief, but descriptive name. Do not use capital letters, spaces, or special characters when naming folders and files for your website. All of your pages will be saved within this folder</a:t>
            </a:r>
            <a:r>
              <a:rPr lang="en-US" sz="2400" dirty="0" smtClean="0"/>
              <a:t>.</a:t>
            </a:r>
          </a:p>
          <a:p>
            <a:pPr marL="0" indent="0">
              <a:buNone/>
            </a:pPr>
            <a:endParaRPr lang="en-US" sz="2400" dirty="0"/>
          </a:p>
          <a:p>
            <a:r>
              <a:rPr lang="en-US" sz="2400" dirty="0" smtClean="0"/>
              <a:t>Open </a:t>
            </a:r>
            <a:r>
              <a:rPr lang="en-US" sz="2400" dirty="0"/>
              <a:t>the folder, and create another new folder inside. Name this folder “images” (make sure the file name is lower case). Put all of your images, buttons, movie files, etc. inside the images folder.</a:t>
            </a:r>
          </a:p>
          <a:p>
            <a:pPr marL="457200" lvl="1" indent="0">
              <a:buNone/>
            </a:pPr>
            <a:endParaRPr lang="en-US" dirty="0" smtClean="0">
              <a:solidFill>
                <a:schemeClr val="bg2">
                  <a:lumMod val="25000"/>
                </a:schemeClr>
              </a:solidFill>
            </a:endParaRPr>
          </a:p>
          <a:p>
            <a:pPr lvl="1"/>
            <a:endParaRPr lang="en-US"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772147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 </a:t>
            </a:r>
            <a:r>
              <a:rPr lang="en-US" sz="3200" b="1" dirty="0"/>
              <a:t>CREATING YOUR LOCAL ROOT FOLDER</a:t>
            </a:r>
            <a:endParaRPr lang="en-US" sz="3200" dirty="0"/>
          </a:p>
        </p:txBody>
      </p:sp>
      <p:sp>
        <p:nvSpPr>
          <p:cNvPr id="3" name="Content Placeholder 2"/>
          <p:cNvSpPr>
            <a:spLocks noGrp="1"/>
          </p:cNvSpPr>
          <p:nvPr>
            <p:ph idx="1"/>
          </p:nvPr>
        </p:nvSpPr>
        <p:spPr/>
        <p:txBody>
          <a:bodyPr/>
          <a:lstStyle/>
          <a:p>
            <a:pPr marL="0" indent="0">
              <a:buNone/>
            </a:pPr>
            <a:r>
              <a:rPr lang="en-US" sz="2400" dirty="0" smtClean="0"/>
              <a:t>1</a:t>
            </a:r>
            <a:r>
              <a:rPr lang="en-US" sz="2400" dirty="0"/>
              <a:t>. Click </a:t>
            </a:r>
            <a:r>
              <a:rPr lang="en-US" sz="2400" b="1" dirty="0">
                <a:solidFill>
                  <a:schemeClr val="accent6">
                    <a:lumMod val="75000"/>
                  </a:schemeClr>
                </a:solidFill>
              </a:rPr>
              <a:t>Site</a:t>
            </a:r>
            <a:r>
              <a:rPr lang="en-US" sz="2400" dirty="0"/>
              <a:t> &gt; </a:t>
            </a:r>
            <a:r>
              <a:rPr lang="en-US" sz="2400" b="1" dirty="0">
                <a:solidFill>
                  <a:schemeClr val="accent6">
                    <a:lumMod val="75000"/>
                  </a:schemeClr>
                </a:solidFill>
              </a:rPr>
              <a:t>Manage Sites</a:t>
            </a:r>
            <a:r>
              <a:rPr lang="en-US" sz="2400" dirty="0" smtClean="0"/>
              <a:t>.</a:t>
            </a:r>
            <a:endParaRPr lang="en-US" sz="2400" dirty="0"/>
          </a:p>
          <a:p>
            <a:pPr marL="0" indent="0">
              <a:buNone/>
            </a:pPr>
            <a:r>
              <a:rPr lang="en-US" sz="2400" dirty="0"/>
              <a:t>2. Click </a:t>
            </a:r>
            <a:r>
              <a:rPr lang="en-US" sz="2400" b="1" dirty="0">
                <a:solidFill>
                  <a:schemeClr val="accent6">
                    <a:lumMod val="75000"/>
                  </a:schemeClr>
                </a:solidFill>
              </a:rPr>
              <a:t>New</a:t>
            </a:r>
            <a:r>
              <a:rPr lang="en-US" sz="2400" dirty="0"/>
              <a:t> &gt; </a:t>
            </a:r>
            <a:r>
              <a:rPr lang="en-US" sz="2400" b="1" dirty="0">
                <a:solidFill>
                  <a:schemeClr val="accent6">
                    <a:lumMod val="75000"/>
                  </a:schemeClr>
                </a:solidFill>
              </a:rPr>
              <a:t>Site</a:t>
            </a:r>
            <a:r>
              <a:rPr lang="en-US" sz="2400" dirty="0" smtClean="0"/>
              <a:t>.</a:t>
            </a:r>
            <a:endParaRPr lang="en-US" sz="2400" dirty="0"/>
          </a:p>
          <a:p>
            <a:pPr marL="0" indent="0">
              <a:buNone/>
            </a:pPr>
            <a:r>
              <a:rPr lang="en-US" sz="2400" dirty="0"/>
              <a:t>3. Select the </a:t>
            </a:r>
            <a:r>
              <a:rPr lang="en-US" sz="2400" b="1" dirty="0">
                <a:solidFill>
                  <a:schemeClr val="accent6">
                    <a:lumMod val="75000"/>
                  </a:schemeClr>
                </a:solidFill>
              </a:rPr>
              <a:t>Site</a:t>
            </a:r>
            <a:r>
              <a:rPr lang="en-US" sz="2400" dirty="0"/>
              <a:t> tab</a:t>
            </a:r>
            <a:r>
              <a:rPr lang="en-US" sz="2400" dirty="0" smtClean="0"/>
              <a:t>.</a:t>
            </a:r>
            <a:endParaRPr lang="en-US" sz="2400" dirty="0"/>
          </a:p>
          <a:p>
            <a:pPr marL="0" indent="0">
              <a:buNone/>
            </a:pPr>
            <a:r>
              <a:rPr lang="en-US" sz="2400" dirty="0" smtClean="0"/>
              <a:t>4</a:t>
            </a:r>
            <a:r>
              <a:rPr lang="en-US" sz="2400" dirty="0"/>
              <a:t>. Enter a name for the site in the </a:t>
            </a:r>
            <a:r>
              <a:rPr lang="en-US" sz="2400" b="1" dirty="0">
                <a:solidFill>
                  <a:schemeClr val="accent6">
                    <a:lumMod val="75000"/>
                  </a:schemeClr>
                </a:solidFill>
              </a:rPr>
              <a:t>Site Name </a:t>
            </a:r>
            <a:r>
              <a:rPr lang="en-US" sz="2400" dirty="0"/>
              <a:t>text field (This name will be for your use only – it will not be published with your site</a:t>
            </a:r>
            <a:r>
              <a:rPr lang="en-US" sz="2400" dirty="0" smtClean="0"/>
              <a:t>.)</a:t>
            </a:r>
            <a:endParaRPr lang="en-US" sz="2400" dirty="0"/>
          </a:p>
        </p:txBody>
      </p:sp>
      <p:cxnSp>
        <p:nvCxnSpPr>
          <p:cNvPr id="5" name="Straight Connector 4"/>
          <p:cNvCxnSpPr/>
          <p:nvPr/>
        </p:nvCxnSpPr>
        <p:spPr>
          <a:xfrm>
            <a:off x="533400" y="1219200"/>
            <a:ext cx="81534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61232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835</Words>
  <Application>Microsoft Office PowerPoint</Application>
  <PresentationFormat>On-screen Show (4:3)</PresentationFormat>
  <Paragraphs>111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Dreamweaver CS6</vt:lpstr>
      <vt:lpstr>PowerPoint Presentation</vt:lpstr>
      <vt:lpstr> AGENDA</vt:lpstr>
      <vt:lpstr> INTRODUCTION</vt:lpstr>
      <vt:lpstr>INTRODUCTION</vt:lpstr>
      <vt:lpstr>INTRODUCTION</vt:lpstr>
      <vt:lpstr>INTRODUCTION</vt:lpstr>
      <vt:lpstr> CREATING YOUR LOCAL ROOT FOLDER</vt:lpstr>
      <vt:lpstr> CREATING YOUR LOCAL ROOT FOLDER</vt:lpstr>
      <vt:lpstr> CREATING YOUR LOCAL ROOT FOLDER</vt:lpstr>
      <vt:lpstr> CREATING YOUR LOCAL ROOT FOLDER</vt:lpstr>
      <vt:lpstr>CREATING A HOMEPAGE</vt:lpstr>
      <vt:lpstr>CREATING A HOMEPAGE</vt:lpstr>
      <vt:lpstr>CREATING A HOMEPAGE</vt:lpstr>
      <vt:lpstr>INSERTING AND USING TABLES</vt:lpstr>
      <vt:lpstr>INSERTING AND USING TABLES</vt:lpstr>
      <vt:lpstr>INSERTING AND USING TABLES</vt:lpstr>
      <vt:lpstr>PREVIEWING IN BROWSER</vt:lpstr>
      <vt:lpstr>CREATING HYPERLINKS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Dreamweaver CS6</dc:title>
  <dc:creator>Hidaya</dc:creator>
  <cp:lastModifiedBy>muhammad</cp:lastModifiedBy>
  <cp:revision>132</cp:revision>
  <dcterms:created xsi:type="dcterms:W3CDTF">2013-02-14T06:36:54Z</dcterms:created>
  <dcterms:modified xsi:type="dcterms:W3CDTF">2013-02-14T22:00:59Z</dcterms:modified>
</cp:coreProperties>
</file>