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handoutMasterIdLst>
    <p:handoutMasterId r:id="rId64"/>
  </p:handoutMasterIdLst>
  <p:sldIdLst>
    <p:sldId id="256" r:id="rId2"/>
    <p:sldId id="258" r:id="rId3"/>
    <p:sldId id="259" r:id="rId4"/>
    <p:sldId id="337" r:id="rId5"/>
    <p:sldId id="260" r:id="rId6"/>
    <p:sldId id="338" r:id="rId7"/>
    <p:sldId id="261" r:id="rId8"/>
    <p:sldId id="262" r:id="rId9"/>
    <p:sldId id="339" r:id="rId10"/>
    <p:sldId id="264" r:id="rId11"/>
    <p:sldId id="340" r:id="rId12"/>
    <p:sldId id="341" r:id="rId13"/>
    <p:sldId id="342" r:id="rId14"/>
    <p:sldId id="343" r:id="rId15"/>
    <p:sldId id="344" r:id="rId16"/>
    <p:sldId id="345" r:id="rId17"/>
    <p:sldId id="346" r:id="rId18"/>
    <p:sldId id="347" r:id="rId19"/>
    <p:sldId id="348" r:id="rId20"/>
    <p:sldId id="349" r:id="rId21"/>
    <p:sldId id="350" r:id="rId22"/>
    <p:sldId id="276" r:id="rId23"/>
    <p:sldId id="351" r:id="rId24"/>
    <p:sldId id="352" r:id="rId25"/>
    <p:sldId id="353" r:id="rId26"/>
    <p:sldId id="354" r:id="rId27"/>
    <p:sldId id="355" r:id="rId28"/>
    <p:sldId id="356" r:id="rId29"/>
    <p:sldId id="357" r:id="rId30"/>
    <p:sldId id="289" r:id="rId31"/>
    <p:sldId id="358" r:id="rId32"/>
    <p:sldId id="359" r:id="rId33"/>
    <p:sldId id="360" r:id="rId34"/>
    <p:sldId id="361" r:id="rId35"/>
    <p:sldId id="362" r:id="rId36"/>
    <p:sldId id="296" r:id="rId37"/>
    <p:sldId id="363" r:id="rId38"/>
    <p:sldId id="364" r:id="rId39"/>
    <p:sldId id="302" r:id="rId40"/>
    <p:sldId id="303" r:id="rId41"/>
    <p:sldId id="365" r:id="rId42"/>
    <p:sldId id="366" r:id="rId43"/>
    <p:sldId id="308" r:id="rId44"/>
    <p:sldId id="367" r:id="rId45"/>
    <p:sldId id="369" r:id="rId46"/>
    <p:sldId id="313" r:id="rId47"/>
    <p:sldId id="370" r:id="rId48"/>
    <p:sldId id="371" r:id="rId49"/>
    <p:sldId id="317" r:id="rId50"/>
    <p:sldId id="372" r:id="rId51"/>
    <p:sldId id="373" r:id="rId52"/>
    <p:sldId id="374" r:id="rId53"/>
    <p:sldId id="375" r:id="rId54"/>
    <p:sldId id="376" r:id="rId55"/>
    <p:sldId id="377" r:id="rId56"/>
    <p:sldId id="378" r:id="rId57"/>
    <p:sldId id="379" r:id="rId58"/>
    <p:sldId id="380" r:id="rId59"/>
    <p:sldId id="381" r:id="rId60"/>
    <p:sldId id="382" r:id="rId61"/>
    <p:sldId id="383"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29" autoAdjust="0"/>
    <p:restoredTop sz="94660"/>
  </p:normalViewPr>
  <p:slideViewPr>
    <p:cSldViewPr snapToGrid="0">
      <p:cViewPr varScale="1">
        <p:scale>
          <a:sx n="110" d="100"/>
          <a:sy n="110"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AC95EF-9B72-46FA-918C-6428826836CB}" type="datetime1">
              <a:rPr lang="en-US" smtClean="0"/>
              <a:t>8/21/2022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125D77-A6F1-4CC4-8D9E-D12645F323C9}" type="slidenum">
              <a:rPr lang="en-US" smtClean="0"/>
              <a:t>‹#›</a:t>
            </a:fld>
            <a:endParaRPr lang="en-US"/>
          </a:p>
        </p:txBody>
      </p:sp>
    </p:spTree>
    <p:extLst>
      <p:ext uri="{BB962C8B-B14F-4D97-AF65-F5344CB8AC3E}">
        <p14:creationId xmlns:p14="http://schemas.microsoft.com/office/powerpoint/2010/main" val="85569429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03F452-C583-4B93-9F79-6ABCB0A5D37B}" type="datetime1">
              <a:rPr lang="en-US" smtClean="0"/>
              <a:t>8/21/2022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7290D2-F285-474F-B75F-8E88C8040A18}" type="slidenum">
              <a:rPr lang="en-US" smtClean="0"/>
              <a:t>‹#›</a:t>
            </a:fld>
            <a:endParaRPr lang="en-US"/>
          </a:p>
        </p:txBody>
      </p:sp>
    </p:spTree>
    <p:extLst>
      <p:ext uri="{BB962C8B-B14F-4D97-AF65-F5344CB8AC3E}">
        <p14:creationId xmlns:p14="http://schemas.microsoft.com/office/powerpoint/2010/main" val="1137472342"/>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2</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3888294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11</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2121413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12</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1283224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13</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501697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14</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2772400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15</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3104948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16</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1062128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17</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2389640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18</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1064069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19</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2213548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20</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2603626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3</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8270798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21</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180782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22</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17095605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23</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2707776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24</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1204158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25</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17897153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26</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40200002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27</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8285969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28</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32647982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29</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24470829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30</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1107412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4</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38512351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31</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37965564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32</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16696662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33</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40123587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34</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21043247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35</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8830922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36</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2019255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37</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14000286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38</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37466155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39</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20372578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40</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3276319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5</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168797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41</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28792397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42</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30226531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43</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2697894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44</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1181146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45</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9265888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46</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41983006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47</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34271546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48</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2862554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49</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26473550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50</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2402405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6</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35888834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51</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23675721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52</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7714018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53</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11435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54</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10881767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55</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36354877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56</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17655545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57</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27550246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58</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6287583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59</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15855533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60</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939427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7</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117440182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61</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2419125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8</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1757217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9</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3784352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10</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3116028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10DD36-2276-4535-BED9-A912F9598000}" type="slidenum">
              <a:rPr lang="en-US" smtClean="0"/>
              <a:t>‹#›</a:t>
            </a:fld>
            <a:endParaRPr lang="en-US"/>
          </a:p>
        </p:txBody>
      </p:sp>
    </p:spTree>
    <p:extLst>
      <p:ext uri="{BB962C8B-B14F-4D97-AF65-F5344CB8AC3E}">
        <p14:creationId xmlns:p14="http://schemas.microsoft.com/office/powerpoint/2010/main" val="3918036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10DD36-2276-4535-BED9-A912F9598000}" type="slidenum">
              <a:rPr lang="en-US" smtClean="0"/>
              <a:t>‹#›</a:t>
            </a:fld>
            <a:endParaRPr lang="en-US"/>
          </a:p>
        </p:txBody>
      </p:sp>
    </p:spTree>
    <p:extLst>
      <p:ext uri="{BB962C8B-B14F-4D97-AF65-F5344CB8AC3E}">
        <p14:creationId xmlns:p14="http://schemas.microsoft.com/office/powerpoint/2010/main" val="85507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10DD36-2276-4535-BED9-A912F9598000}" type="slidenum">
              <a:rPr lang="en-US" smtClean="0"/>
              <a:t>‹#›</a:t>
            </a:fld>
            <a:endParaRPr lang="en-US"/>
          </a:p>
        </p:txBody>
      </p:sp>
    </p:spTree>
    <p:extLst>
      <p:ext uri="{BB962C8B-B14F-4D97-AF65-F5344CB8AC3E}">
        <p14:creationId xmlns:p14="http://schemas.microsoft.com/office/powerpoint/2010/main" val="2655960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10DD36-2276-4535-BED9-A912F9598000}" type="slidenum">
              <a:rPr lang="en-US" smtClean="0"/>
              <a:t>‹#›</a:t>
            </a:fld>
            <a:endParaRPr lang="en-US"/>
          </a:p>
        </p:txBody>
      </p:sp>
    </p:spTree>
    <p:extLst>
      <p:ext uri="{BB962C8B-B14F-4D97-AF65-F5344CB8AC3E}">
        <p14:creationId xmlns:p14="http://schemas.microsoft.com/office/powerpoint/2010/main" val="2558508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10DD36-2276-4535-BED9-A912F9598000}" type="slidenum">
              <a:rPr lang="en-US" smtClean="0"/>
              <a:t>‹#›</a:t>
            </a:fld>
            <a:endParaRPr lang="en-US"/>
          </a:p>
        </p:txBody>
      </p:sp>
    </p:spTree>
    <p:extLst>
      <p:ext uri="{BB962C8B-B14F-4D97-AF65-F5344CB8AC3E}">
        <p14:creationId xmlns:p14="http://schemas.microsoft.com/office/powerpoint/2010/main" val="1446284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10DD36-2276-4535-BED9-A912F9598000}" type="slidenum">
              <a:rPr lang="en-US" smtClean="0"/>
              <a:t>‹#›</a:t>
            </a:fld>
            <a:endParaRPr lang="en-US"/>
          </a:p>
        </p:txBody>
      </p:sp>
    </p:spTree>
    <p:extLst>
      <p:ext uri="{BB962C8B-B14F-4D97-AF65-F5344CB8AC3E}">
        <p14:creationId xmlns:p14="http://schemas.microsoft.com/office/powerpoint/2010/main" val="13193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610DD36-2276-4535-BED9-A912F9598000}" type="slidenum">
              <a:rPr lang="en-US" smtClean="0"/>
              <a:t>‹#›</a:t>
            </a:fld>
            <a:endParaRPr lang="en-US"/>
          </a:p>
        </p:txBody>
      </p:sp>
    </p:spTree>
    <p:extLst>
      <p:ext uri="{BB962C8B-B14F-4D97-AF65-F5344CB8AC3E}">
        <p14:creationId xmlns:p14="http://schemas.microsoft.com/office/powerpoint/2010/main" val="3840192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610DD36-2276-4535-BED9-A912F9598000}" type="slidenum">
              <a:rPr lang="en-US" smtClean="0"/>
              <a:t>‹#›</a:t>
            </a:fld>
            <a:endParaRPr lang="en-US"/>
          </a:p>
        </p:txBody>
      </p:sp>
    </p:spTree>
    <p:extLst>
      <p:ext uri="{BB962C8B-B14F-4D97-AF65-F5344CB8AC3E}">
        <p14:creationId xmlns:p14="http://schemas.microsoft.com/office/powerpoint/2010/main" val="722925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610DD36-2276-4535-BED9-A912F9598000}" type="slidenum">
              <a:rPr lang="en-US" smtClean="0"/>
              <a:t>‹#›</a:t>
            </a:fld>
            <a:endParaRPr lang="en-US"/>
          </a:p>
        </p:txBody>
      </p:sp>
    </p:spTree>
    <p:extLst>
      <p:ext uri="{BB962C8B-B14F-4D97-AF65-F5344CB8AC3E}">
        <p14:creationId xmlns:p14="http://schemas.microsoft.com/office/powerpoint/2010/main" val="3279372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10DD36-2276-4535-BED9-A912F9598000}" type="slidenum">
              <a:rPr lang="en-US" smtClean="0"/>
              <a:t>‹#›</a:t>
            </a:fld>
            <a:endParaRPr lang="en-US"/>
          </a:p>
        </p:txBody>
      </p:sp>
    </p:spTree>
    <p:extLst>
      <p:ext uri="{BB962C8B-B14F-4D97-AF65-F5344CB8AC3E}">
        <p14:creationId xmlns:p14="http://schemas.microsoft.com/office/powerpoint/2010/main" val="3883150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10DD36-2276-4535-BED9-A912F9598000}" type="slidenum">
              <a:rPr lang="en-US" smtClean="0"/>
              <a:t>‹#›</a:t>
            </a:fld>
            <a:endParaRPr lang="en-US"/>
          </a:p>
        </p:txBody>
      </p:sp>
    </p:spTree>
    <p:extLst>
      <p:ext uri="{BB962C8B-B14F-4D97-AF65-F5344CB8AC3E}">
        <p14:creationId xmlns:p14="http://schemas.microsoft.com/office/powerpoint/2010/main" val="2911255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10DD36-2276-4535-BED9-A912F9598000}" type="slidenum">
              <a:rPr lang="en-US" smtClean="0"/>
              <a:t>‹#›</a:t>
            </a:fld>
            <a:endParaRPr lang="en-US"/>
          </a:p>
        </p:txBody>
      </p:sp>
    </p:spTree>
    <p:extLst>
      <p:ext uri="{BB962C8B-B14F-4D97-AF65-F5344CB8AC3E}">
        <p14:creationId xmlns:p14="http://schemas.microsoft.com/office/powerpoint/2010/main" val="3394503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Css</a:t>
            </a:r>
            <a:endParaRPr lang="en-US" dirty="0"/>
          </a:p>
        </p:txBody>
      </p:sp>
      <p:sp>
        <p:nvSpPr>
          <p:cNvPr id="3" name="Subtitle 2"/>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10DD36-2276-4535-BED9-A912F9598000}" type="slidenum">
              <a:rPr lang="en-US" smtClean="0"/>
              <a:t>1</a:t>
            </a:fld>
            <a:endParaRPr lang="en-US"/>
          </a:p>
        </p:txBody>
      </p:sp>
    </p:spTree>
    <p:extLst>
      <p:ext uri="{BB962C8B-B14F-4D97-AF65-F5344CB8AC3E}">
        <p14:creationId xmlns:p14="http://schemas.microsoft.com/office/powerpoint/2010/main" val="2423541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SYNTAX – SELECTORS</a:t>
            </a:r>
          </a:p>
        </p:txBody>
      </p:sp>
      <p:sp>
        <p:nvSpPr>
          <p:cNvPr id="3" name="Content Placeholder 2"/>
          <p:cNvSpPr>
            <a:spLocks noGrp="1"/>
          </p:cNvSpPr>
          <p:nvPr>
            <p:ph idx="1"/>
          </p:nvPr>
        </p:nvSpPr>
        <p:spPr/>
        <p:txBody>
          <a:bodyPr>
            <a:normAutofit/>
          </a:bodyPr>
          <a:lstStyle/>
          <a:p>
            <a:r>
              <a:rPr lang="en-US" sz="2000" dirty="0"/>
              <a:t>A CSS comprises of style rules that are interpreted by the browser and then applied to the corresponding elements in your document. A style rule is made of three parts: </a:t>
            </a:r>
          </a:p>
          <a:p>
            <a:r>
              <a:rPr lang="en-US" sz="2400" b="1" dirty="0">
                <a:solidFill>
                  <a:schemeClr val="accent6">
                    <a:lumMod val="50000"/>
                  </a:schemeClr>
                </a:solidFill>
              </a:rPr>
              <a:t>SELECTOR:</a:t>
            </a:r>
          </a:p>
          <a:p>
            <a:pPr lvl="1"/>
            <a:r>
              <a:rPr lang="en-US" sz="2000" dirty="0"/>
              <a:t>A selector is an HTML tag at which style will be applied. This could be any tag like &lt;h1&gt; or &lt;table&gt; etc. </a:t>
            </a:r>
          </a:p>
          <a:p>
            <a:r>
              <a:rPr lang="en-US" sz="2400" b="1" dirty="0">
                <a:solidFill>
                  <a:schemeClr val="accent6">
                    <a:lumMod val="50000"/>
                  </a:schemeClr>
                </a:solidFill>
              </a:rPr>
              <a:t>PROPERTY:</a:t>
            </a:r>
            <a:r>
              <a:rPr lang="en-US" sz="2400" dirty="0"/>
              <a:t> </a:t>
            </a:r>
          </a:p>
          <a:p>
            <a:pPr lvl="1"/>
            <a:r>
              <a:rPr lang="en-US" sz="2000" dirty="0"/>
              <a:t>A property is a type of attribute of HTML tag. Put simply, all the HTML attributes are converted into CSS properties. They could be color or border etc. </a:t>
            </a:r>
          </a:p>
          <a:p>
            <a:r>
              <a:rPr lang="en-US" sz="2400" b="1" dirty="0">
                <a:solidFill>
                  <a:schemeClr val="accent6">
                    <a:lumMod val="50000"/>
                  </a:schemeClr>
                </a:solidFill>
              </a:rPr>
              <a:t>VALUE: </a:t>
            </a:r>
          </a:p>
          <a:p>
            <a:pPr lvl="1"/>
            <a:r>
              <a:rPr lang="en-US" sz="2000" dirty="0"/>
              <a:t>Values are assigned to properties. For example color property can have value either red or #F1F1F1 etc. </a:t>
            </a:r>
          </a:p>
          <a:p>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b="1" smtClean="0">
                <a:solidFill>
                  <a:schemeClr val="bg1">
                    <a:lumMod val="85000"/>
                  </a:schemeClr>
                </a:solidFill>
              </a:rPr>
              <a:t>10</a:t>
            </a:fld>
            <a:endParaRPr lang="en-US" sz="1800" b="1" dirty="0">
              <a:solidFill>
                <a:schemeClr val="bg1">
                  <a:lumMod val="85000"/>
                </a:schemeClr>
              </a:solidFill>
            </a:endParaRPr>
          </a:p>
        </p:txBody>
      </p:sp>
    </p:spTree>
    <p:extLst>
      <p:ext uri="{BB962C8B-B14F-4D97-AF65-F5344CB8AC3E}">
        <p14:creationId xmlns:p14="http://schemas.microsoft.com/office/powerpoint/2010/main" val="3102498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SYNTAX – SELECTORS </a:t>
            </a:r>
            <a:r>
              <a:rPr lang="en-US" sz="2800" b="1" dirty="0"/>
              <a:t>(</a:t>
            </a:r>
            <a:r>
              <a:rPr lang="en-US" sz="2800" dirty="0"/>
              <a:t>Syntax</a:t>
            </a:r>
            <a:r>
              <a:rPr lang="en-US" sz="2800" b="1" dirty="0"/>
              <a:t>)</a:t>
            </a:r>
            <a:endParaRPr lang="en-US" sz="3600" b="1" dirty="0"/>
          </a:p>
        </p:txBody>
      </p:sp>
      <p:sp>
        <p:nvSpPr>
          <p:cNvPr id="3" name="Content Placeholder 2"/>
          <p:cNvSpPr>
            <a:spLocks noGrp="1"/>
          </p:cNvSpPr>
          <p:nvPr>
            <p:ph idx="1"/>
          </p:nvPr>
        </p:nvSpPr>
        <p:spPr/>
        <p:txBody>
          <a:bodyPr>
            <a:normAutofit/>
          </a:bodyPr>
          <a:lstStyle/>
          <a:p>
            <a:pPr lvl="1"/>
            <a:r>
              <a:rPr lang="en-US" sz="2600" dirty="0"/>
              <a:t>You can put CSS Style Rule Syntax as follows: </a:t>
            </a:r>
          </a:p>
          <a:p>
            <a:pPr marL="1371600" lvl="3" indent="0">
              <a:buNone/>
            </a:pPr>
            <a:r>
              <a:rPr lang="en-US" sz="2400" dirty="0"/>
              <a:t>	</a:t>
            </a:r>
            <a:r>
              <a:rPr lang="en-US" sz="2000" dirty="0"/>
              <a:t>selector { property: value } </a:t>
            </a:r>
            <a:endParaRPr lang="en-US" sz="2400" dirty="0"/>
          </a:p>
          <a:p>
            <a:pPr lvl="1"/>
            <a:endParaRPr lang="en-US" dirty="0"/>
          </a:p>
          <a:p>
            <a:pPr lvl="1"/>
            <a:r>
              <a:rPr lang="en-US" b="1" dirty="0">
                <a:solidFill>
                  <a:schemeClr val="accent6">
                    <a:lumMod val="50000"/>
                  </a:schemeClr>
                </a:solidFill>
              </a:rPr>
              <a:t>Example: </a:t>
            </a:r>
          </a:p>
          <a:p>
            <a:pPr lvl="2"/>
            <a:r>
              <a:rPr lang="en-US" dirty="0"/>
              <a:t>You can define a table border as follows: </a:t>
            </a:r>
          </a:p>
          <a:p>
            <a:pPr marL="1371600" lvl="3" indent="0">
              <a:buNone/>
            </a:pPr>
            <a:r>
              <a:rPr lang="en-US" dirty="0"/>
              <a:t>	</a:t>
            </a:r>
            <a:r>
              <a:rPr lang="en-US" sz="2000" dirty="0"/>
              <a:t>table{ border :1px solid #C00; }</a:t>
            </a:r>
            <a:r>
              <a:rPr lang="en-US" dirty="0"/>
              <a:t> </a:t>
            </a:r>
          </a:p>
          <a:p>
            <a:pPr lvl="1"/>
            <a:endParaRPr lang="en-US" dirty="0"/>
          </a:p>
          <a:p>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b="1" smtClean="0">
                <a:solidFill>
                  <a:schemeClr val="bg1">
                    <a:lumMod val="85000"/>
                  </a:schemeClr>
                </a:solidFill>
              </a:rPr>
              <a:t>11</a:t>
            </a:fld>
            <a:endParaRPr lang="en-US" sz="1800" b="1" dirty="0">
              <a:solidFill>
                <a:schemeClr val="bg1">
                  <a:lumMod val="85000"/>
                </a:schemeClr>
              </a:solidFill>
            </a:endParaRPr>
          </a:p>
        </p:txBody>
      </p:sp>
    </p:spTree>
    <p:extLst>
      <p:ext uri="{BB962C8B-B14F-4D97-AF65-F5344CB8AC3E}">
        <p14:creationId xmlns:p14="http://schemas.microsoft.com/office/powerpoint/2010/main" val="191134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SYNTAX – SELECTORS </a:t>
            </a:r>
            <a:r>
              <a:rPr lang="en-US" sz="2800" b="1" dirty="0"/>
              <a:t>(</a:t>
            </a:r>
            <a:r>
              <a:rPr lang="en-US" sz="2800" dirty="0"/>
              <a:t>Type Selectors</a:t>
            </a:r>
            <a:r>
              <a:rPr lang="en-US" sz="2800" b="1" dirty="0"/>
              <a:t>)</a:t>
            </a:r>
            <a:endParaRPr lang="en-US" sz="3600" b="1" dirty="0"/>
          </a:p>
        </p:txBody>
      </p:sp>
      <p:sp>
        <p:nvSpPr>
          <p:cNvPr id="3" name="Content Placeholder 2"/>
          <p:cNvSpPr>
            <a:spLocks noGrp="1"/>
          </p:cNvSpPr>
          <p:nvPr>
            <p:ph idx="1"/>
          </p:nvPr>
        </p:nvSpPr>
        <p:spPr/>
        <p:txBody>
          <a:bodyPr>
            <a:normAutofit/>
          </a:bodyPr>
          <a:lstStyle/>
          <a:p>
            <a:endParaRPr lang="en-US" dirty="0"/>
          </a:p>
          <a:p>
            <a:pPr lvl="1"/>
            <a:r>
              <a:rPr lang="en-US" dirty="0"/>
              <a:t>This is the same selector we have seen above. Again one more example to give a color to all level 1 headings : </a:t>
            </a:r>
          </a:p>
          <a:p>
            <a:endParaRPr lang="en-US" dirty="0"/>
          </a:p>
          <a:p>
            <a:pPr marL="0" indent="0">
              <a:buNone/>
            </a:pPr>
            <a:r>
              <a:rPr lang="en-US" dirty="0"/>
              <a:t>		</a:t>
            </a:r>
            <a:r>
              <a:rPr lang="en-US" sz="2400" dirty="0">
                <a:solidFill>
                  <a:srgbClr val="CC0099"/>
                </a:solidFill>
              </a:rPr>
              <a:t>h1</a:t>
            </a:r>
            <a:r>
              <a:rPr lang="en-US" sz="2400" dirty="0"/>
              <a:t> </a:t>
            </a:r>
            <a:r>
              <a:rPr lang="en-US" dirty="0">
                <a:solidFill>
                  <a:srgbClr val="CC0099"/>
                </a:solidFill>
              </a:rPr>
              <a:t>{</a:t>
            </a:r>
            <a:r>
              <a:rPr lang="en-US" sz="2400" dirty="0"/>
              <a:t>     </a:t>
            </a:r>
          </a:p>
          <a:p>
            <a:pPr marL="0" indent="0">
              <a:buNone/>
            </a:pPr>
            <a:r>
              <a:rPr lang="en-US" sz="2400" dirty="0"/>
              <a:t>			</a:t>
            </a:r>
            <a:r>
              <a:rPr lang="en-US" sz="2400" dirty="0">
                <a:solidFill>
                  <a:schemeClr val="accent5">
                    <a:lumMod val="50000"/>
                  </a:schemeClr>
                </a:solidFill>
              </a:rPr>
              <a:t>color</a:t>
            </a:r>
            <a:r>
              <a:rPr lang="en-US" sz="2400" dirty="0">
                <a:solidFill>
                  <a:srgbClr val="CC0099"/>
                </a:solidFill>
              </a:rPr>
              <a:t>:</a:t>
            </a:r>
            <a:r>
              <a:rPr lang="en-US" sz="2400" dirty="0"/>
              <a:t> </a:t>
            </a:r>
            <a:r>
              <a:rPr lang="en-US" sz="2400" dirty="0">
                <a:solidFill>
                  <a:srgbClr val="0070C0"/>
                </a:solidFill>
              </a:rPr>
              <a:t>#36CFFF</a:t>
            </a:r>
            <a:r>
              <a:rPr lang="en-US" sz="2400" dirty="0"/>
              <a:t>; </a:t>
            </a:r>
          </a:p>
          <a:p>
            <a:pPr marL="0" indent="0">
              <a:buNone/>
            </a:pPr>
            <a:r>
              <a:rPr lang="en-US" sz="2400" dirty="0"/>
              <a:t>		      </a:t>
            </a:r>
            <a:r>
              <a:rPr lang="en-US" sz="2400" dirty="0">
                <a:solidFill>
                  <a:srgbClr val="CC0099"/>
                </a:solidFill>
              </a:rPr>
              <a:t>} </a:t>
            </a:r>
          </a:p>
          <a:p>
            <a:pPr lvl="1"/>
            <a:endParaRPr lang="en-US" dirty="0"/>
          </a:p>
          <a:p>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b="1" smtClean="0">
                <a:solidFill>
                  <a:schemeClr val="bg1">
                    <a:lumMod val="85000"/>
                  </a:schemeClr>
                </a:solidFill>
              </a:rPr>
              <a:t>12</a:t>
            </a:fld>
            <a:endParaRPr lang="en-US" sz="1800" b="1" dirty="0">
              <a:solidFill>
                <a:schemeClr val="bg1">
                  <a:lumMod val="85000"/>
                </a:schemeClr>
              </a:solidFill>
            </a:endParaRPr>
          </a:p>
        </p:txBody>
      </p:sp>
    </p:spTree>
    <p:extLst>
      <p:ext uri="{BB962C8B-B14F-4D97-AF65-F5344CB8AC3E}">
        <p14:creationId xmlns:p14="http://schemas.microsoft.com/office/powerpoint/2010/main" val="10756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SYNTAX – SELECTORS </a:t>
            </a:r>
            <a:r>
              <a:rPr lang="en-US" sz="2800" b="1" dirty="0"/>
              <a:t>(</a:t>
            </a:r>
            <a:r>
              <a:rPr lang="en-US" sz="2800" dirty="0"/>
              <a:t>Universal Selectors</a:t>
            </a:r>
            <a:r>
              <a:rPr lang="en-US" sz="2800" b="1" dirty="0"/>
              <a:t>)</a:t>
            </a:r>
            <a:endParaRPr lang="en-US" sz="3600" b="1" dirty="0"/>
          </a:p>
        </p:txBody>
      </p:sp>
      <p:sp>
        <p:nvSpPr>
          <p:cNvPr id="3" name="Content Placeholder 2"/>
          <p:cNvSpPr>
            <a:spLocks noGrp="1"/>
          </p:cNvSpPr>
          <p:nvPr>
            <p:ph idx="1"/>
          </p:nvPr>
        </p:nvSpPr>
        <p:spPr/>
        <p:txBody>
          <a:bodyPr>
            <a:normAutofit/>
          </a:bodyPr>
          <a:lstStyle/>
          <a:p>
            <a:pPr lvl="1"/>
            <a:r>
              <a:rPr lang="en-US" sz="2000" dirty="0"/>
              <a:t>Rather than selecting elements of a specific type, the universal selector quite simply matches the name of any element type</a:t>
            </a:r>
          </a:p>
          <a:p>
            <a:pPr marL="0" indent="0">
              <a:buNone/>
            </a:pPr>
            <a:endParaRPr lang="en-US" dirty="0"/>
          </a:p>
          <a:p>
            <a:pPr marL="0" indent="0">
              <a:buNone/>
            </a:pPr>
            <a:r>
              <a:rPr lang="en-US" dirty="0"/>
              <a:t>		</a:t>
            </a:r>
            <a:r>
              <a:rPr lang="en-US" sz="2400" dirty="0">
                <a:solidFill>
                  <a:srgbClr val="CC0099"/>
                </a:solidFill>
              </a:rPr>
              <a:t>*</a:t>
            </a:r>
            <a:r>
              <a:rPr lang="en-US" sz="2400" dirty="0"/>
              <a:t> </a:t>
            </a:r>
            <a:r>
              <a:rPr lang="en-US" dirty="0">
                <a:solidFill>
                  <a:srgbClr val="CC0099"/>
                </a:solidFill>
              </a:rPr>
              <a:t>{</a:t>
            </a:r>
            <a:r>
              <a:rPr lang="en-US" sz="2400" dirty="0"/>
              <a:t>     </a:t>
            </a:r>
          </a:p>
          <a:p>
            <a:pPr marL="0" indent="0">
              <a:buNone/>
            </a:pPr>
            <a:r>
              <a:rPr lang="en-US" sz="2400" dirty="0"/>
              <a:t>			</a:t>
            </a:r>
            <a:r>
              <a:rPr lang="en-US" sz="2400" dirty="0">
                <a:solidFill>
                  <a:schemeClr val="accent5">
                    <a:lumMod val="50000"/>
                  </a:schemeClr>
                </a:solidFill>
              </a:rPr>
              <a:t>color</a:t>
            </a:r>
            <a:r>
              <a:rPr lang="en-US" sz="2400" dirty="0">
                <a:solidFill>
                  <a:srgbClr val="CC0099"/>
                </a:solidFill>
              </a:rPr>
              <a:t>:</a:t>
            </a:r>
            <a:r>
              <a:rPr lang="en-US" sz="2400" dirty="0"/>
              <a:t> </a:t>
            </a:r>
            <a:r>
              <a:rPr lang="en-US" sz="2400" dirty="0">
                <a:solidFill>
                  <a:srgbClr val="0070C0"/>
                </a:solidFill>
              </a:rPr>
              <a:t>#36CFFF</a:t>
            </a:r>
            <a:r>
              <a:rPr lang="en-US" sz="2400" dirty="0"/>
              <a:t>; </a:t>
            </a:r>
          </a:p>
          <a:p>
            <a:pPr marL="0" indent="0">
              <a:buNone/>
            </a:pPr>
            <a:r>
              <a:rPr lang="en-US" sz="2400" dirty="0"/>
              <a:t>		    </a:t>
            </a:r>
            <a:r>
              <a:rPr lang="en-US" sz="2400" dirty="0">
                <a:solidFill>
                  <a:srgbClr val="CC0099"/>
                </a:solidFill>
              </a:rPr>
              <a:t>} </a:t>
            </a:r>
          </a:p>
          <a:p>
            <a:endParaRPr lang="en-US" dirty="0"/>
          </a:p>
          <a:p>
            <a:pPr lvl="1"/>
            <a:r>
              <a:rPr lang="en-US" sz="2000" dirty="0"/>
              <a:t>This rule renders the content of every element in our document in black.</a:t>
            </a:r>
          </a:p>
          <a:p>
            <a:pPr lvl="1"/>
            <a:endParaRPr lang="en-US" dirty="0"/>
          </a:p>
          <a:p>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b="1" smtClean="0">
                <a:solidFill>
                  <a:schemeClr val="bg1">
                    <a:lumMod val="85000"/>
                  </a:schemeClr>
                </a:solidFill>
              </a:rPr>
              <a:t>13</a:t>
            </a:fld>
            <a:endParaRPr lang="en-US" sz="1800" b="1" dirty="0">
              <a:solidFill>
                <a:schemeClr val="bg1">
                  <a:lumMod val="85000"/>
                </a:schemeClr>
              </a:solidFill>
            </a:endParaRPr>
          </a:p>
        </p:txBody>
      </p:sp>
    </p:spTree>
    <p:extLst>
      <p:ext uri="{BB962C8B-B14F-4D97-AF65-F5344CB8AC3E}">
        <p14:creationId xmlns:p14="http://schemas.microsoft.com/office/powerpoint/2010/main" val="2332080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SYNTAX – SELECTORS </a:t>
            </a:r>
            <a:r>
              <a:rPr lang="en-US" sz="2800" b="1" dirty="0"/>
              <a:t>(</a:t>
            </a:r>
            <a:r>
              <a:rPr lang="en-US" sz="2800" dirty="0"/>
              <a:t>Descendant Selectors</a:t>
            </a:r>
            <a:r>
              <a:rPr lang="en-US" sz="2800" b="1" dirty="0"/>
              <a:t>)</a:t>
            </a:r>
            <a:endParaRPr lang="en-US" sz="3600" b="1" dirty="0"/>
          </a:p>
        </p:txBody>
      </p:sp>
      <p:sp>
        <p:nvSpPr>
          <p:cNvPr id="3" name="Content Placeholder 2"/>
          <p:cNvSpPr>
            <a:spLocks noGrp="1"/>
          </p:cNvSpPr>
          <p:nvPr>
            <p:ph idx="1"/>
          </p:nvPr>
        </p:nvSpPr>
        <p:spPr/>
        <p:txBody>
          <a:bodyPr>
            <a:normAutofit/>
          </a:bodyPr>
          <a:lstStyle/>
          <a:p>
            <a:pPr lvl="1"/>
            <a:r>
              <a:rPr lang="en-US" sz="2000" dirty="0"/>
              <a:t>Suppose you want to apply a style rule to a particular element only when it lies inside a particular element. As given in the following example, style rule will apply to &lt;</a:t>
            </a:r>
            <a:r>
              <a:rPr lang="en-US" sz="2000" dirty="0" err="1"/>
              <a:t>em</a:t>
            </a:r>
            <a:r>
              <a:rPr lang="en-US" sz="2000" dirty="0"/>
              <a:t>&gt; element only when it lies inside &lt;</a:t>
            </a:r>
            <a:r>
              <a:rPr lang="en-US" sz="2000" dirty="0" err="1"/>
              <a:t>ul</a:t>
            </a:r>
            <a:r>
              <a:rPr lang="en-US" sz="2000" dirty="0"/>
              <a:t>&gt; tag. </a:t>
            </a:r>
          </a:p>
          <a:p>
            <a:pPr marL="0" indent="0">
              <a:buNone/>
            </a:pPr>
            <a:endParaRPr lang="en-US" dirty="0"/>
          </a:p>
          <a:p>
            <a:pPr marL="0" indent="0">
              <a:buNone/>
            </a:pPr>
            <a:r>
              <a:rPr lang="en-US" dirty="0"/>
              <a:t>		</a:t>
            </a:r>
            <a:r>
              <a:rPr lang="en-US" sz="2400" dirty="0" err="1">
                <a:solidFill>
                  <a:srgbClr val="CC0099"/>
                </a:solidFill>
              </a:rPr>
              <a:t>ul</a:t>
            </a:r>
            <a:r>
              <a:rPr lang="en-US" sz="2400" dirty="0">
                <a:solidFill>
                  <a:srgbClr val="CC0099"/>
                </a:solidFill>
              </a:rPr>
              <a:t> </a:t>
            </a:r>
            <a:r>
              <a:rPr lang="en-US" sz="2400" dirty="0" err="1">
                <a:solidFill>
                  <a:srgbClr val="CC0099"/>
                </a:solidFill>
              </a:rPr>
              <a:t>em</a:t>
            </a:r>
            <a:r>
              <a:rPr lang="en-US" dirty="0">
                <a:solidFill>
                  <a:srgbClr val="CC0099"/>
                </a:solidFill>
              </a:rPr>
              <a:t>{</a:t>
            </a:r>
            <a:r>
              <a:rPr lang="en-US" sz="2400" dirty="0"/>
              <a:t>     </a:t>
            </a:r>
          </a:p>
          <a:p>
            <a:pPr marL="0" indent="0">
              <a:buNone/>
            </a:pPr>
            <a:r>
              <a:rPr lang="en-US" sz="2400" dirty="0"/>
              <a:t>			</a:t>
            </a:r>
            <a:r>
              <a:rPr lang="en-US" sz="2400" dirty="0">
                <a:solidFill>
                  <a:schemeClr val="accent5">
                    <a:lumMod val="50000"/>
                  </a:schemeClr>
                </a:solidFill>
              </a:rPr>
              <a:t>color</a:t>
            </a:r>
            <a:r>
              <a:rPr lang="en-US" sz="2400" dirty="0">
                <a:solidFill>
                  <a:srgbClr val="CC0099"/>
                </a:solidFill>
              </a:rPr>
              <a:t>:</a:t>
            </a:r>
            <a:r>
              <a:rPr lang="en-US" sz="2400" dirty="0"/>
              <a:t> </a:t>
            </a:r>
            <a:r>
              <a:rPr lang="en-US" sz="2400" dirty="0">
                <a:solidFill>
                  <a:srgbClr val="0070C0"/>
                </a:solidFill>
              </a:rPr>
              <a:t>#36CFFF</a:t>
            </a:r>
            <a:r>
              <a:rPr lang="en-US" sz="2400" dirty="0"/>
              <a:t>; </a:t>
            </a:r>
          </a:p>
          <a:p>
            <a:pPr marL="0" indent="0">
              <a:buNone/>
            </a:pPr>
            <a:r>
              <a:rPr lang="en-US" sz="2400" dirty="0"/>
              <a:t>		    </a:t>
            </a:r>
            <a:r>
              <a:rPr lang="en-US" sz="2400" dirty="0">
                <a:solidFill>
                  <a:srgbClr val="CC0099"/>
                </a:solidFill>
              </a:rPr>
              <a:t>} </a:t>
            </a:r>
            <a:endParaRPr lang="en-US" dirty="0"/>
          </a:p>
          <a:p>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b="1" smtClean="0">
                <a:solidFill>
                  <a:schemeClr val="bg1">
                    <a:lumMod val="85000"/>
                  </a:schemeClr>
                </a:solidFill>
              </a:rPr>
              <a:t>14</a:t>
            </a:fld>
            <a:endParaRPr lang="en-US" sz="1800" b="1" dirty="0">
              <a:solidFill>
                <a:schemeClr val="bg1">
                  <a:lumMod val="85000"/>
                </a:schemeClr>
              </a:solidFill>
            </a:endParaRPr>
          </a:p>
        </p:txBody>
      </p:sp>
    </p:spTree>
    <p:extLst>
      <p:ext uri="{BB962C8B-B14F-4D97-AF65-F5344CB8AC3E}">
        <p14:creationId xmlns:p14="http://schemas.microsoft.com/office/powerpoint/2010/main" val="307260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SYNTAX – SELECTORS </a:t>
            </a:r>
            <a:r>
              <a:rPr lang="en-US" sz="2800" b="1" dirty="0"/>
              <a:t>(</a:t>
            </a:r>
            <a:r>
              <a:rPr lang="en-US" sz="2800" dirty="0"/>
              <a:t>Class Selectors</a:t>
            </a:r>
            <a:r>
              <a:rPr lang="en-US" sz="2800" b="1" dirty="0"/>
              <a:t>)</a:t>
            </a:r>
            <a:endParaRPr lang="en-US" sz="3600" b="1" dirty="0"/>
          </a:p>
        </p:txBody>
      </p:sp>
      <p:sp>
        <p:nvSpPr>
          <p:cNvPr id="3" name="Content Placeholder 2"/>
          <p:cNvSpPr>
            <a:spLocks noGrp="1"/>
          </p:cNvSpPr>
          <p:nvPr>
            <p:ph idx="1"/>
          </p:nvPr>
        </p:nvSpPr>
        <p:spPr/>
        <p:txBody>
          <a:bodyPr>
            <a:normAutofit/>
          </a:bodyPr>
          <a:lstStyle/>
          <a:p>
            <a:pPr lvl="1"/>
            <a:r>
              <a:rPr lang="en-US" sz="2200" dirty="0"/>
              <a:t>You can define style rules based on the class attribute of the elements. All the elements having that class will be formatted according to the defined rule. </a:t>
            </a:r>
          </a:p>
          <a:p>
            <a:pPr marL="0" indent="0">
              <a:buNone/>
            </a:pPr>
            <a:r>
              <a:rPr lang="en-US" dirty="0"/>
              <a:t>		</a:t>
            </a:r>
            <a:r>
              <a:rPr lang="en-US" sz="2000" dirty="0">
                <a:solidFill>
                  <a:srgbClr val="CC0099"/>
                </a:solidFill>
              </a:rPr>
              <a:t>.black {</a:t>
            </a:r>
            <a:endParaRPr lang="en-US" sz="2000" dirty="0"/>
          </a:p>
          <a:p>
            <a:pPr marL="0" indent="0">
              <a:buNone/>
            </a:pPr>
            <a:r>
              <a:rPr lang="en-US" sz="2000" dirty="0"/>
              <a:t>			</a:t>
            </a:r>
            <a:r>
              <a:rPr lang="en-US" sz="2000" dirty="0">
                <a:solidFill>
                  <a:schemeClr val="accent5">
                    <a:lumMod val="50000"/>
                  </a:schemeClr>
                </a:solidFill>
              </a:rPr>
              <a:t>color</a:t>
            </a:r>
            <a:r>
              <a:rPr lang="en-US" sz="2000" dirty="0">
                <a:solidFill>
                  <a:srgbClr val="CC0099"/>
                </a:solidFill>
              </a:rPr>
              <a:t>:</a:t>
            </a:r>
            <a:r>
              <a:rPr lang="en-US" sz="2000" dirty="0"/>
              <a:t> </a:t>
            </a:r>
            <a:r>
              <a:rPr lang="en-US" sz="2000" dirty="0">
                <a:solidFill>
                  <a:srgbClr val="0070C0"/>
                </a:solidFill>
              </a:rPr>
              <a:t>#36CFFF</a:t>
            </a:r>
            <a:r>
              <a:rPr lang="en-US" sz="2000" dirty="0"/>
              <a:t>; </a:t>
            </a:r>
          </a:p>
          <a:p>
            <a:pPr marL="0" indent="0">
              <a:buNone/>
            </a:pPr>
            <a:r>
              <a:rPr lang="en-US" sz="2000" dirty="0"/>
              <a:t>		           </a:t>
            </a:r>
            <a:r>
              <a:rPr lang="en-US" sz="2000" dirty="0">
                <a:solidFill>
                  <a:srgbClr val="CC0099"/>
                </a:solidFill>
              </a:rPr>
              <a:t>} </a:t>
            </a:r>
            <a:endParaRPr lang="en-US" sz="2400" dirty="0"/>
          </a:p>
          <a:p>
            <a:pPr marL="0" indent="0">
              <a:buNone/>
            </a:pPr>
            <a:r>
              <a:rPr lang="en-US" sz="2400" dirty="0"/>
              <a:t> </a:t>
            </a:r>
          </a:p>
          <a:p>
            <a:pPr marL="914400" lvl="2" indent="0">
              <a:buNone/>
            </a:pPr>
            <a:r>
              <a:rPr lang="en-US" sz="1800" dirty="0">
                <a:solidFill>
                  <a:srgbClr val="CC0099"/>
                </a:solidFill>
              </a:rPr>
              <a:t>	H1.black {</a:t>
            </a:r>
            <a:endParaRPr lang="en-US" sz="1800" dirty="0"/>
          </a:p>
          <a:p>
            <a:pPr marL="0" indent="0">
              <a:buNone/>
            </a:pPr>
            <a:r>
              <a:rPr lang="en-US" sz="2000" dirty="0"/>
              <a:t>		 	    </a:t>
            </a:r>
            <a:r>
              <a:rPr lang="en-US" sz="2000" dirty="0">
                <a:solidFill>
                  <a:schemeClr val="accent5">
                    <a:lumMod val="50000"/>
                  </a:schemeClr>
                </a:solidFill>
              </a:rPr>
              <a:t>color</a:t>
            </a:r>
            <a:r>
              <a:rPr lang="en-US" sz="2000" dirty="0">
                <a:solidFill>
                  <a:srgbClr val="CC0099"/>
                </a:solidFill>
              </a:rPr>
              <a:t>:</a:t>
            </a:r>
            <a:r>
              <a:rPr lang="en-US" sz="2000" dirty="0"/>
              <a:t> </a:t>
            </a:r>
            <a:r>
              <a:rPr lang="en-US" sz="2000" dirty="0">
                <a:solidFill>
                  <a:srgbClr val="0070C0"/>
                </a:solidFill>
              </a:rPr>
              <a:t>green</a:t>
            </a:r>
            <a:r>
              <a:rPr lang="en-US" sz="2000" dirty="0"/>
              <a:t>; </a:t>
            </a:r>
          </a:p>
          <a:p>
            <a:pPr marL="0" indent="0">
              <a:buNone/>
            </a:pPr>
            <a:r>
              <a:rPr lang="en-US" sz="2000" dirty="0"/>
              <a:t>		                </a:t>
            </a:r>
            <a:r>
              <a:rPr lang="en-US" sz="2000" dirty="0">
                <a:solidFill>
                  <a:srgbClr val="CC0099"/>
                </a:solidFill>
              </a:rPr>
              <a:t>} </a:t>
            </a:r>
            <a:endParaRPr lang="en-US" sz="2400" dirty="0"/>
          </a:p>
          <a:p>
            <a:pPr marL="0"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b="1" smtClean="0">
                <a:solidFill>
                  <a:schemeClr val="bg1">
                    <a:lumMod val="85000"/>
                  </a:schemeClr>
                </a:solidFill>
              </a:rPr>
              <a:t>15</a:t>
            </a:fld>
            <a:endParaRPr lang="en-US" sz="1800" b="1" dirty="0">
              <a:solidFill>
                <a:schemeClr val="bg1">
                  <a:lumMod val="85000"/>
                </a:schemeClr>
              </a:solidFill>
            </a:endParaRPr>
          </a:p>
        </p:txBody>
      </p:sp>
    </p:spTree>
    <p:extLst>
      <p:ext uri="{BB962C8B-B14F-4D97-AF65-F5344CB8AC3E}">
        <p14:creationId xmlns:p14="http://schemas.microsoft.com/office/powerpoint/2010/main" val="3038135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SYNTAX – SELECTORS </a:t>
            </a:r>
            <a:r>
              <a:rPr lang="en-US" sz="2800" b="1" dirty="0"/>
              <a:t>(</a:t>
            </a:r>
            <a:r>
              <a:rPr lang="en-US" sz="2800" dirty="0"/>
              <a:t>Class Selectors</a:t>
            </a:r>
            <a:r>
              <a:rPr lang="en-US" sz="2800" b="1" dirty="0"/>
              <a:t>)</a:t>
            </a:r>
            <a:endParaRPr lang="en-US" sz="3600" b="1" dirty="0"/>
          </a:p>
        </p:txBody>
      </p:sp>
      <p:sp>
        <p:nvSpPr>
          <p:cNvPr id="3" name="Content Placeholder 2"/>
          <p:cNvSpPr>
            <a:spLocks noGrp="1"/>
          </p:cNvSpPr>
          <p:nvPr>
            <p:ph idx="1"/>
          </p:nvPr>
        </p:nvSpPr>
        <p:spPr/>
        <p:txBody>
          <a:bodyPr>
            <a:normAutofit/>
          </a:bodyPr>
          <a:lstStyle/>
          <a:p>
            <a:pPr lvl="1"/>
            <a:r>
              <a:rPr lang="en-US" sz="2000" dirty="0"/>
              <a:t>This rule renders the content in black for only &lt;h1&gt; elements with class attribute set to black. </a:t>
            </a:r>
          </a:p>
          <a:p>
            <a:pPr lvl="1"/>
            <a:endParaRPr lang="en-US" dirty="0"/>
          </a:p>
          <a:p>
            <a:pPr lvl="1"/>
            <a:r>
              <a:rPr lang="en-US" sz="2000" dirty="0"/>
              <a:t>You can apply more than one class selectors to given element.</a:t>
            </a:r>
          </a:p>
          <a:p>
            <a:pPr lvl="1"/>
            <a:endParaRPr lang="en-US" dirty="0"/>
          </a:p>
          <a:p>
            <a:pPr marL="457200" lvl="1" indent="0">
              <a:buNone/>
            </a:pPr>
            <a:r>
              <a:rPr lang="en-US" sz="2000" dirty="0">
                <a:solidFill>
                  <a:schemeClr val="accent6">
                    <a:lumMod val="50000"/>
                  </a:schemeClr>
                </a:solidFill>
              </a:rPr>
              <a:t>&lt;p</a:t>
            </a:r>
            <a:r>
              <a:rPr lang="en-US" sz="2000" dirty="0"/>
              <a:t> </a:t>
            </a:r>
            <a:r>
              <a:rPr lang="en-US" sz="2000" dirty="0">
                <a:solidFill>
                  <a:srgbClr val="0070C0"/>
                </a:solidFill>
              </a:rPr>
              <a:t>class</a:t>
            </a:r>
            <a:r>
              <a:rPr lang="en-US" sz="2000" dirty="0"/>
              <a:t>= </a:t>
            </a:r>
            <a:r>
              <a:rPr lang="en-US" sz="2000" dirty="0">
                <a:solidFill>
                  <a:schemeClr val="accent5">
                    <a:lumMod val="75000"/>
                  </a:schemeClr>
                </a:solidFill>
              </a:rPr>
              <a:t>"center bold“ </a:t>
            </a:r>
            <a:r>
              <a:rPr lang="en-US" sz="2000" dirty="0">
                <a:solidFill>
                  <a:schemeClr val="accent6">
                    <a:lumMod val="50000"/>
                  </a:schemeClr>
                </a:solidFill>
              </a:rPr>
              <a:t>&gt;</a:t>
            </a:r>
            <a:r>
              <a:rPr lang="en-US" sz="2000" dirty="0"/>
              <a:t>This para will be styled by the classes center and bold. </a:t>
            </a:r>
            <a:r>
              <a:rPr lang="en-US" sz="2000" dirty="0">
                <a:solidFill>
                  <a:schemeClr val="accent6">
                    <a:lumMod val="50000"/>
                  </a:schemeClr>
                </a:solidFill>
              </a:rPr>
              <a:t>&lt;/p&gt; </a:t>
            </a:r>
          </a:p>
          <a:p>
            <a:pPr marL="0"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b="1" smtClean="0">
                <a:solidFill>
                  <a:schemeClr val="bg1">
                    <a:lumMod val="85000"/>
                  </a:schemeClr>
                </a:solidFill>
              </a:rPr>
              <a:t>16</a:t>
            </a:fld>
            <a:endParaRPr lang="en-US" sz="1800" b="1" dirty="0">
              <a:solidFill>
                <a:schemeClr val="bg1">
                  <a:lumMod val="85000"/>
                </a:schemeClr>
              </a:solidFill>
            </a:endParaRPr>
          </a:p>
        </p:txBody>
      </p:sp>
    </p:spTree>
    <p:extLst>
      <p:ext uri="{BB962C8B-B14F-4D97-AF65-F5344CB8AC3E}">
        <p14:creationId xmlns:p14="http://schemas.microsoft.com/office/powerpoint/2010/main" val="3249411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SYNTAX – SELECTORS </a:t>
            </a:r>
            <a:r>
              <a:rPr lang="en-US" sz="2800" b="1" dirty="0"/>
              <a:t>(</a:t>
            </a:r>
            <a:r>
              <a:rPr lang="en-US" sz="2800" dirty="0"/>
              <a:t>ID Selectors</a:t>
            </a:r>
            <a:r>
              <a:rPr lang="en-US" sz="2800" b="1" dirty="0"/>
              <a:t>)</a:t>
            </a:r>
            <a:endParaRPr lang="en-US" sz="3600" b="1" dirty="0"/>
          </a:p>
        </p:txBody>
      </p:sp>
      <p:sp>
        <p:nvSpPr>
          <p:cNvPr id="3" name="Content Placeholder 2"/>
          <p:cNvSpPr>
            <a:spLocks noGrp="1"/>
          </p:cNvSpPr>
          <p:nvPr>
            <p:ph idx="1"/>
          </p:nvPr>
        </p:nvSpPr>
        <p:spPr/>
        <p:txBody>
          <a:bodyPr>
            <a:normAutofit fontScale="92500" lnSpcReduction="10000"/>
          </a:bodyPr>
          <a:lstStyle/>
          <a:p>
            <a:pPr lvl="1"/>
            <a:endParaRPr lang="en-US" dirty="0"/>
          </a:p>
          <a:p>
            <a:pPr marL="457200" lvl="1" indent="0">
              <a:buNone/>
            </a:pPr>
            <a:endParaRPr lang="en-US" sz="2300" dirty="0"/>
          </a:p>
          <a:p>
            <a:pPr lvl="1"/>
            <a:r>
              <a:rPr lang="en-US" sz="2300" dirty="0"/>
              <a:t>This rule renders the content in black for every element with id attribute set to black in our document. You can make it a bit more particular.</a:t>
            </a:r>
          </a:p>
          <a:p>
            <a:pPr marL="0" indent="0">
              <a:buNone/>
            </a:pPr>
            <a:r>
              <a:rPr lang="en-US" sz="2400" dirty="0">
                <a:solidFill>
                  <a:srgbClr val="CC0099"/>
                </a:solidFill>
              </a:rPr>
              <a:t>		</a:t>
            </a:r>
            <a:r>
              <a:rPr lang="en-US" sz="2100" dirty="0">
                <a:solidFill>
                  <a:srgbClr val="CC0099"/>
                </a:solidFill>
              </a:rPr>
              <a:t>#black {</a:t>
            </a:r>
            <a:r>
              <a:rPr lang="en-US" sz="2100" dirty="0">
                <a:solidFill>
                  <a:schemeClr val="accent5">
                    <a:lumMod val="50000"/>
                  </a:schemeClr>
                </a:solidFill>
              </a:rPr>
              <a:t>color</a:t>
            </a:r>
            <a:r>
              <a:rPr lang="en-US" sz="2100" dirty="0">
                <a:solidFill>
                  <a:srgbClr val="CC0099"/>
                </a:solidFill>
              </a:rPr>
              <a:t>:</a:t>
            </a:r>
            <a:r>
              <a:rPr lang="en-US" sz="2100" dirty="0"/>
              <a:t> </a:t>
            </a:r>
            <a:r>
              <a:rPr lang="en-US" sz="2100" dirty="0">
                <a:solidFill>
                  <a:srgbClr val="0070C0"/>
                </a:solidFill>
              </a:rPr>
              <a:t>#36CFFF</a:t>
            </a:r>
            <a:r>
              <a:rPr lang="en-US" sz="2100" dirty="0"/>
              <a:t>;</a:t>
            </a:r>
            <a:r>
              <a:rPr lang="en-US" sz="2100" dirty="0">
                <a:solidFill>
                  <a:srgbClr val="CC0099"/>
                </a:solidFill>
              </a:rPr>
              <a:t>}</a:t>
            </a:r>
          </a:p>
          <a:p>
            <a:pPr marL="0" indent="0">
              <a:buNone/>
            </a:pPr>
            <a:r>
              <a:rPr lang="en-US" sz="2100" dirty="0">
                <a:solidFill>
                  <a:srgbClr val="CC0099"/>
                </a:solidFill>
              </a:rPr>
              <a:t>		h1#black {</a:t>
            </a:r>
            <a:r>
              <a:rPr lang="en-US" sz="2100" dirty="0">
                <a:solidFill>
                  <a:schemeClr val="accent5">
                    <a:lumMod val="50000"/>
                  </a:schemeClr>
                </a:solidFill>
              </a:rPr>
              <a:t>color</a:t>
            </a:r>
            <a:r>
              <a:rPr lang="en-US" sz="2100" dirty="0">
                <a:solidFill>
                  <a:srgbClr val="CC0099"/>
                </a:solidFill>
              </a:rPr>
              <a:t>:</a:t>
            </a:r>
            <a:r>
              <a:rPr lang="en-US" sz="2100" dirty="0"/>
              <a:t> </a:t>
            </a:r>
            <a:r>
              <a:rPr lang="en-US" sz="2100" dirty="0">
                <a:solidFill>
                  <a:srgbClr val="0070C0"/>
                </a:solidFill>
              </a:rPr>
              <a:t>#36CFFF</a:t>
            </a:r>
            <a:r>
              <a:rPr lang="en-US" sz="2100" dirty="0"/>
              <a:t>;</a:t>
            </a:r>
            <a:r>
              <a:rPr lang="en-US" sz="2100" dirty="0">
                <a:solidFill>
                  <a:srgbClr val="CC0099"/>
                </a:solidFill>
              </a:rPr>
              <a:t>}</a:t>
            </a:r>
            <a:endParaRPr lang="en-US" sz="2400" dirty="0">
              <a:solidFill>
                <a:srgbClr val="CC0099"/>
              </a:solidFill>
            </a:endParaRPr>
          </a:p>
          <a:p>
            <a:pPr marL="0" indent="0">
              <a:buNone/>
            </a:pPr>
            <a:r>
              <a:rPr lang="en-US" dirty="0"/>
              <a:t> </a:t>
            </a:r>
          </a:p>
          <a:p>
            <a:pPr lvl="1"/>
            <a:r>
              <a:rPr lang="en-US" dirty="0"/>
              <a:t>The true power of id selectors is when they are used as the ground work for descendant selectors</a:t>
            </a:r>
          </a:p>
          <a:p>
            <a:pPr marL="457200" lvl="1" indent="0">
              <a:buNone/>
            </a:pPr>
            <a:r>
              <a:rPr lang="en-US" dirty="0">
                <a:solidFill>
                  <a:srgbClr val="CC0099"/>
                </a:solidFill>
              </a:rPr>
              <a:t>		#black h2 {</a:t>
            </a:r>
            <a:r>
              <a:rPr lang="en-US" dirty="0">
                <a:solidFill>
                  <a:schemeClr val="accent5">
                    <a:lumMod val="50000"/>
                  </a:schemeClr>
                </a:solidFill>
              </a:rPr>
              <a:t>color</a:t>
            </a:r>
            <a:r>
              <a:rPr lang="en-US" dirty="0">
                <a:solidFill>
                  <a:srgbClr val="CC0099"/>
                </a:solidFill>
              </a:rPr>
              <a:t>:</a:t>
            </a:r>
            <a:r>
              <a:rPr lang="en-US" dirty="0"/>
              <a:t> </a:t>
            </a:r>
            <a:r>
              <a:rPr lang="en-US" dirty="0">
                <a:solidFill>
                  <a:srgbClr val="0070C0"/>
                </a:solidFill>
              </a:rPr>
              <a:t>#36CFFF</a:t>
            </a:r>
            <a:r>
              <a:rPr lang="en-US" dirty="0"/>
              <a:t>;</a:t>
            </a:r>
            <a:r>
              <a:rPr lang="en-US" dirty="0">
                <a:solidFill>
                  <a:srgbClr val="CC0099"/>
                </a:solidFill>
              </a:rPr>
              <a:t>}</a:t>
            </a:r>
          </a:p>
          <a:p>
            <a:pPr lvl="1"/>
            <a:r>
              <a:rPr lang="en-US" dirty="0"/>
              <a:t>In this example all level 2 headings will be displayed in black color only when those headings will lie with in tags having id attribute set to black.</a:t>
            </a:r>
          </a:p>
          <a:p>
            <a:pPr marL="457200" lvl="1" indent="0">
              <a:buNone/>
            </a:pPr>
            <a:endParaRPr lang="en-US" dirty="0">
              <a:solidFill>
                <a:schemeClr val="accent6">
                  <a:lumMod val="50000"/>
                </a:schemeClr>
              </a:solidFill>
            </a:endParaRPr>
          </a:p>
          <a:p>
            <a:pPr marL="0"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b="1" smtClean="0">
                <a:solidFill>
                  <a:schemeClr val="bg1">
                    <a:lumMod val="85000"/>
                  </a:schemeClr>
                </a:solidFill>
              </a:rPr>
              <a:t>17</a:t>
            </a:fld>
            <a:endParaRPr lang="en-US" sz="1800" b="1" dirty="0">
              <a:solidFill>
                <a:schemeClr val="bg1">
                  <a:lumMod val="85000"/>
                </a:schemeClr>
              </a:solidFill>
            </a:endParaRPr>
          </a:p>
        </p:txBody>
      </p:sp>
    </p:spTree>
    <p:extLst>
      <p:ext uri="{BB962C8B-B14F-4D97-AF65-F5344CB8AC3E}">
        <p14:creationId xmlns:p14="http://schemas.microsoft.com/office/powerpoint/2010/main" val="3317111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SYNTAX – SELECTORS </a:t>
            </a:r>
            <a:r>
              <a:rPr lang="en-US" sz="2800" b="1" dirty="0"/>
              <a:t>(</a:t>
            </a:r>
            <a:r>
              <a:rPr lang="en-US" sz="2800" dirty="0"/>
              <a:t>Child Selectors</a:t>
            </a:r>
            <a:r>
              <a:rPr lang="en-US" sz="2800" b="1" dirty="0"/>
              <a:t>)</a:t>
            </a:r>
            <a:endParaRPr lang="en-US" sz="3600" b="1" dirty="0"/>
          </a:p>
        </p:txBody>
      </p:sp>
      <p:sp>
        <p:nvSpPr>
          <p:cNvPr id="3" name="Content Placeholder 2"/>
          <p:cNvSpPr>
            <a:spLocks noGrp="1"/>
          </p:cNvSpPr>
          <p:nvPr>
            <p:ph idx="1"/>
          </p:nvPr>
        </p:nvSpPr>
        <p:spPr/>
        <p:txBody>
          <a:bodyPr>
            <a:normAutofit/>
          </a:bodyPr>
          <a:lstStyle/>
          <a:p>
            <a:pPr lvl="1"/>
            <a:endParaRPr lang="en-US" sz="2000" dirty="0"/>
          </a:p>
          <a:p>
            <a:pPr lvl="1"/>
            <a:r>
              <a:rPr lang="en-US" sz="2000" dirty="0"/>
              <a:t>You have seen descendant selectors. There is one more type of selectors which is very similar to descendants but have different functionality</a:t>
            </a:r>
          </a:p>
          <a:p>
            <a:pPr marL="457200" lvl="1" indent="0">
              <a:buNone/>
            </a:pPr>
            <a:endParaRPr lang="en-US" dirty="0"/>
          </a:p>
          <a:p>
            <a:pPr marL="457200" lvl="1" indent="0">
              <a:buNone/>
            </a:pPr>
            <a:r>
              <a:rPr lang="en-US" dirty="0"/>
              <a:t>			</a:t>
            </a:r>
            <a:r>
              <a:rPr lang="en-US" dirty="0">
                <a:solidFill>
                  <a:srgbClr val="CC0099"/>
                </a:solidFill>
              </a:rPr>
              <a:t>Body&gt; p {</a:t>
            </a:r>
            <a:r>
              <a:rPr lang="en-US" dirty="0">
                <a:solidFill>
                  <a:schemeClr val="accent5">
                    <a:lumMod val="50000"/>
                  </a:schemeClr>
                </a:solidFill>
              </a:rPr>
              <a:t>color</a:t>
            </a:r>
            <a:r>
              <a:rPr lang="en-US" dirty="0">
                <a:solidFill>
                  <a:srgbClr val="CC0099"/>
                </a:solidFill>
              </a:rPr>
              <a:t>:</a:t>
            </a:r>
            <a:r>
              <a:rPr lang="en-US" dirty="0"/>
              <a:t> </a:t>
            </a:r>
            <a:r>
              <a:rPr lang="en-US" dirty="0">
                <a:solidFill>
                  <a:srgbClr val="0070C0"/>
                </a:solidFill>
              </a:rPr>
              <a:t>#36CFFF</a:t>
            </a:r>
            <a:r>
              <a:rPr lang="en-US" dirty="0"/>
              <a:t>; </a:t>
            </a:r>
            <a:r>
              <a:rPr lang="en-US" dirty="0">
                <a:solidFill>
                  <a:srgbClr val="CC0099"/>
                </a:solidFill>
              </a:rPr>
              <a:t>}</a:t>
            </a:r>
            <a:endParaRPr lang="en-US" sz="2800" dirty="0">
              <a:solidFill>
                <a:srgbClr val="CC0099"/>
              </a:solidFill>
            </a:endParaRPr>
          </a:p>
          <a:p>
            <a:pPr marL="457200" lvl="1" indent="0">
              <a:buNone/>
            </a:pPr>
            <a:endParaRPr lang="en-US" dirty="0"/>
          </a:p>
          <a:p>
            <a:pPr lvl="1"/>
            <a:r>
              <a:rPr lang="en-US" sz="2000" dirty="0"/>
              <a:t>This rule will render all the paragraphs in black if they are direct child of &lt;body&gt; element. Other paragraphs put inside other elements like &lt;div&gt; or &lt;td&gt; etc. would not have any effect of this rule. </a:t>
            </a:r>
          </a:p>
          <a:p>
            <a:pPr marL="457200" lvl="1" indent="0">
              <a:buNone/>
            </a:pPr>
            <a:endParaRPr lang="en-US" dirty="0">
              <a:solidFill>
                <a:schemeClr val="accent6">
                  <a:lumMod val="50000"/>
                </a:schemeClr>
              </a:solidFill>
            </a:endParaRPr>
          </a:p>
          <a:p>
            <a:pPr marL="0"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b="1" smtClean="0">
                <a:solidFill>
                  <a:schemeClr val="bg1">
                    <a:lumMod val="85000"/>
                  </a:schemeClr>
                </a:solidFill>
              </a:rPr>
              <a:t>18</a:t>
            </a:fld>
            <a:endParaRPr lang="en-US" sz="1800" b="1" dirty="0">
              <a:solidFill>
                <a:schemeClr val="bg1">
                  <a:lumMod val="85000"/>
                </a:schemeClr>
              </a:solidFill>
            </a:endParaRPr>
          </a:p>
        </p:txBody>
      </p:sp>
    </p:spTree>
    <p:extLst>
      <p:ext uri="{BB962C8B-B14F-4D97-AF65-F5344CB8AC3E}">
        <p14:creationId xmlns:p14="http://schemas.microsoft.com/office/powerpoint/2010/main" val="2586099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SYNTAX – SELECTORS </a:t>
            </a:r>
            <a:r>
              <a:rPr lang="en-US" sz="2800" b="1" dirty="0"/>
              <a:t>(</a:t>
            </a:r>
            <a:r>
              <a:rPr lang="en-US" sz="2800" dirty="0"/>
              <a:t>Multiple Style Rules</a:t>
            </a:r>
            <a:r>
              <a:rPr lang="en-US" sz="2800" b="1" dirty="0"/>
              <a:t>)</a:t>
            </a:r>
            <a:endParaRPr lang="en-US" sz="3600" b="1" dirty="0"/>
          </a:p>
        </p:txBody>
      </p:sp>
      <p:sp>
        <p:nvSpPr>
          <p:cNvPr id="3" name="Content Placeholder 2"/>
          <p:cNvSpPr>
            <a:spLocks noGrp="1"/>
          </p:cNvSpPr>
          <p:nvPr>
            <p:ph idx="1"/>
          </p:nvPr>
        </p:nvSpPr>
        <p:spPr/>
        <p:txBody>
          <a:bodyPr>
            <a:normAutofit lnSpcReduction="10000"/>
          </a:bodyPr>
          <a:lstStyle/>
          <a:p>
            <a:pPr lvl="1"/>
            <a:endParaRPr lang="en-US" dirty="0"/>
          </a:p>
          <a:p>
            <a:pPr lvl="1"/>
            <a:r>
              <a:rPr lang="en-US" sz="2200" dirty="0"/>
              <a:t>You may need to define multiple style rules for a single element. You can define these rules to combine multiple properties and corresponding values into a single block as defined</a:t>
            </a:r>
          </a:p>
          <a:p>
            <a:pPr marL="457200" lvl="1" indent="0">
              <a:buNone/>
            </a:pPr>
            <a:r>
              <a:rPr lang="en-US" dirty="0">
                <a:solidFill>
                  <a:srgbClr val="CC0099"/>
                </a:solidFill>
              </a:rPr>
              <a:t>		</a:t>
            </a:r>
          </a:p>
          <a:p>
            <a:pPr marL="457200" lvl="1" indent="0">
              <a:buNone/>
            </a:pPr>
            <a:r>
              <a:rPr lang="en-US" dirty="0">
                <a:solidFill>
                  <a:srgbClr val="CC0099"/>
                </a:solidFill>
              </a:rPr>
              <a:t>		h1{</a:t>
            </a:r>
          </a:p>
          <a:p>
            <a:pPr marL="457200" lvl="1" indent="0">
              <a:buNone/>
            </a:pPr>
            <a:r>
              <a:rPr lang="en-US" dirty="0">
                <a:solidFill>
                  <a:srgbClr val="CC0099"/>
                </a:solidFill>
              </a:rPr>
              <a:t>			</a:t>
            </a:r>
            <a:r>
              <a:rPr lang="en-US" dirty="0">
                <a:solidFill>
                  <a:schemeClr val="accent5">
                    <a:lumMod val="50000"/>
                  </a:schemeClr>
                </a:solidFill>
              </a:rPr>
              <a:t>color</a:t>
            </a:r>
            <a:r>
              <a:rPr lang="en-US" dirty="0">
                <a:solidFill>
                  <a:srgbClr val="CC0099"/>
                </a:solidFill>
              </a:rPr>
              <a:t>:</a:t>
            </a:r>
            <a:r>
              <a:rPr lang="en-US" dirty="0"/>
              <a:t> </a:t>
            </a:r>
            <a:r>
              <a:rPr lang="en-US" dirty="0">
                <a:solidFill>
                  <a:srgbClr val="0070C0"/>
                </a:solidFill>
              </a:rPr>
              <a:t>#36CFFF</a:t>
            </a:r>
            <a:r>
              <a:rPr lang="en-US" dirty="0"/>
              <a:t>; </a:t>
            </a:r>
            <a:endParaRPr lang="en-US" dirty="0">
              <a:solidFill>
                <a:schemeClr val="accent5">
                  <a:lumMod val="50000"/>
                </a:schemeClr>
              </a:solidFill>
            </a:endParaRPr>
          </a:p>
          <a:p>
            <a:pPr marL="457200" lvl="1" indent="0">
              <a:buNone/>
            </a:pPr>
            <a:r>
              <a:rPr lang="en-US" dirty="0">
                <a:solidFill>
                  <a:schemeClr val="accent5">
                    <a:lumMod val="50000"/>
                  </a:schemeClr>
                </a:solidFill>
              </a:rPr>
              <a:t>			font-weight:</a:t>
            </a:r>
            <a:r>
              <a:rPr lang="en-US" dirty="0">
                <a:solidFill>
                  <a:srgbClr val="0070C0"/>
                </a:solidFill>
              </a:rPr>
              <a:t> normal</a:t>
            </a:r>
            <a:r>
              <a:rPr lang="en-US" dirty="0"/>
              <a:t>;</a:t>
            </a:r>
            <a:endParaRPr lang="en-US" dirty="0">
              <a:solidFill>
                <a:schemeClr val="accent5">
                  <a:lumMod val="50000"/>
                </a:schemeClr>
              </a:solidFill>
            </a:endParaRPr>
          </a:p>
          <a:p>
            <a:pPr marL="457200" lvl="1" indent="0">
              <a:buNone/>
            </a:pPr>
            <a:r>
              <a:rPr lang="en-US" dirty="0">
                <a:solidFill>
                  <a:schemeClr val="accent5">
                    <a:lumMod val="50000"/>
                  </a:schemeClr>
                </a:solidFill>
              </a:rPr>
              <a:t>			letter-spacing: </a:t>
            </a:r>
            <a:r>
              <a:rPr lang="en-US" dirty="0">
                <a:solidFill>
                  <a:srgbClr val="0070C0"/>
                </a:solidFill>
              </a:rPr>
              <a:t>.4em</a:t>
            </a:r>
            <a:r>
              <a:rPr lang="en-US" dirty="0"/>
              <a:t>;</a:t>
            </a:r>
            <a:endParaRPr lang="en-US" dirty="0">
              <a:solidFill>
                <a:schemeClr val="accent5">
                  <a:lumMod val="50000"/>
                </a:schemeClr>
              </a:solidFill>
            </a:endParaRPr>
          </a:p>
          <a:p>
            <a:pPr marL="457200" lvl="1" indent="0">
              <a:buNone/>
            </a:pPr>
            <a:r>
              <a:rPr lang="en-US" dirty="0">
                <a:solidFill>
                  <a:schemeClr val="accent5">
                    <a:lumMod val="50000"/>
                  </a:schemeClr>
                </a:solidFill>
              </a:rPr>
              <a:t>			text-transform:</a:t>
            </a:r>
            <a:r>
              <a:rPr lang="en-US" dirty="0">
                <a:solidFill>
                  <a:srgbClr val="0070C0"/>
                </a:solidFill>
              </a:rPr>
              <a:t> #36cff</a:t>
            </a:r>
            <a:r>
              <a:rPr lang="en-US" dirty="0"/>
              <a:t>;</a:t>
            </a:r>
            <a:endParaRPr lang="en-US" dirty="0">
              <a:solidFill>
                <a:schemeClr val="accent5">
                  <a:lumMod val="50000"/>
                </a:schemeClr>
              </a:solidFill>
            </a:endParaRPr>
          </a:p>
          <a:p>
            <a:pPr marL="457200" lvl="1" indent="0">
              <a:buNone/>
            </a:pPr>
            <a:r>
              <a:rPr lang="en-US" dirty="0">
                <a:solidFill>
                  <a:schemeClr val="accent5">
                    <a:lumMod val="50000"/>
                  </a:schemeClr>
                </a:solidFill>
              </a:rPr>
              <a:t>			</a:t>
            </a:r>
          </a:p>
          <a:p>
            <a:pPr marL="457200" lvl="1" indent="0">
              <a:buNone/>
            </a:pPr>
            <a:r>
              <a:rPr lang="en-US" dirty="0">
                <a:solidFill>
                  <a:schemeClr val="accent5">
                    <a:lumMod val="50000"/>
                  </a:schemeClr>
                </a:solidFill>
              </a:rPr>
              <a:t>		   </a:t>
            </a:r>
            <a:r>
              <a:rPr lang="en-US" dirty="0">
                <a:solidFill>
                  <a:srgbClr val="CC0099"/>
                </a:solidFill>
              </a:rPr>
              <a:t>}</a:t>
            </a:r>
            <a:endParaRPr lang="en-US" sz="2800" dirty="0">
              <a:solidFill>
                <a:srgbClr val="CC0099"/>
              </a:solidFill>
            </a:endParaRPr>
          </a:p>
          <a:p>
            <a:pPr marL="0"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b="1" smtClean="0">
                <a:solidFill>
                  <a:schemeClr val="bg1">
                    <a:lumMod val="85000"/>
                  </a:schemeClr>
                </a:solidFill>
              </a:rPr>
              <a:t>19</a:t>
            </a:fld>
            <a:endParaRPr lang="en-US" sz="1800" b="1" dirty="0">
              <a:solidFill>
                <a:schemeClr val="bg1">
                  <a:lumMod val="85000"/>
                </a:schemeClr>
              </a:solidFill>
            </a:endParaRPr>
          </a:p>
        </p:txBody>
      </p:sp>
    </p:spTree>
    <p:extLst>
      <p:ext uri="{BB962C8B-B14F-4D97-AF65-F5344CB8AC3E}">
        <p14:creationId xmlns:p14="http://schemas.microsoft.com/office/powerpoint/2010/main" val="1672721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TOPIC ‘s TO BE COVERED</a:t>
            </a:r>
          </a:p>
        </p:txBody>
      </p:sp>
      <p:sp>
        <p:nvSpPr>
          <p:cNvPr id="3" name="Content Placeholder 2"/>
          <p:cNvSpPr>
            <a:spLocks noGrp="1"/>
          </p:cNvSpPr>
          <p:nvPr>
            <p:ph idx="1"/>
          </p:nvPr>
        </p:nvSpPr>
        <p:spPr/>
        <p:txBody>
          <a:bodyPr>
            <a:normAutofit/>
          </a:bodyPr>
          <a:lstStyle/>
          <a:p>
            <a:pPr lvl="1"/>
            <a:r>
              <a:rPr lang="en-US" sz="2000" dirty="0"/>
              <a:t>CSS Introduction</a:t>
            </a:r>
          </a:p>
          <a:p>
            <a:pPr lvl="1"/>
            <a:r>
              <a:rPr lang="en-US" sz="2000" dirty="0"/>
              <a:t>CSS Syntax – Selectors</a:t>
            </a:r>
          </a:p>
          <a:p>
            <a:pPr lvl="1"/>
            <a:r>
              <a:rPr lang="en-US" sz="2000" dirty="0"/>
              <a:t>CSS Inclusion - Associating Styles</a:t>
            </a:r>
          </a:p>
          <a:p>
            <a:pPr lvl="1"/>
            <a:r>
              <a:rPr lang="en-US" sz="2000" dirty="0"/>
              <a:t>Setting Backgrounds using CSS </a:t>
            </a:r>
          </a:p>
          <a:p>
            <a:pPr lvl="1"/>
            <a:r>
              <a:rPr lang="en-US" sz="2000" dirty="0"/>
              <a:t>Setting Fonts using CSS</a:t>
            </a:r>
          </a:p>
          <a:p>
            <a:pPr lvl="1"/>
            <a:r>
              <a:rPr lang="en-US" sz="2000" dirty="0"/>
              <a:t>Manipulating Text using CSS</a:t>
            </a:r>
          </a:p>
          <a:p>
            <a:pPr lvl="1"/>
            <a:r>
              <a:rPr lang="en-US" sz="2000" dirty="0"/>
              <a:t>CSS – Images </a:t>
            </a:r>
          </a:p>
          <a:p>
            <a:pPr lvl="1"/>
            <a:r>
              <a:rPr lang="en-US" sz="2000" dirty="0"/>
              <a:t>CSS – Links</a:t>
            </a:r>
          </a:p>
          <a:p>
            <a:pPr lvl="1"/>
            <a:r>
              <a:rPr lang="en-US" sz="2000" dirty="0"/>
              <a:t>CSS – Box Model</a:t>
            </a:r>
          </a:p>
          <a:p>
            <a:endParaRPr lang="en-US" dirty="0"/>
          </a:p>
          <a:p>
            <a:endParaRPr lang="en-US" dirty="0"/>
          </a:p>
          <a:p>
            <a:endParaRPr lang="en-US" dirty="0"/>
          </a:p>
          <a:p>
            <a:endParaRPr lang="en-US" dirty="0"/>
          </a:p>
          <a:p>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2</a:t>
            </a:fld>
            <a:endParaRPr lang="en-US" sz="1100" b="1" dirty="0">
              <a:solidFill>
                <a:schemeClr val="bg1">
                  <a:lumMod val="85000"/>
                </a:schemeClr>
              </a:solidFill>
            </a:endParaRPr>
          </a:p>
        </p:txBody>
      </p:sp>
    </p:spTree>
    <p:extLst>
      <p:ext uri="{BB962C8B-B14F-4D97-AF65-F5344CB8AC3E}">
        <p14:creationId xmlns:p14="http://schemas.microsoft.com/office/powerpoint/2010/main" val="3100256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SYNTAX – SELECTORS </a:t>
            </a:r>
            <a:r>
              <a:rPr lang="en-US" sz="2800" b="1" dirty="0"/>
              <a:t>(</a:t>
            </a:r>
            <a:r>
              <a:rPr lang="en-US" sz="2800" dirty="0"/>
              <a:t>Grouping Selectors</a:t>
            </a:r>
            <a:r>
              <a:rPr lang="en-US" sz="2800" b="1" dirty="0"/>
              <a:t>)</a:t>
            </a:r>
            <a:endParaRPr lang="en-US" sz="3600" b="1" dirty="0"/>
          </a:p>
        </p:txBody>
      </p:sp>
      <p:sp>
        <p:nvSpPr>
          <p:cNvPr id="3" name="Content Placeholder 2"/>
          <p:cNvSpPr>
            <a:spLocks noGrp="1"/>
          </p:cNvSpPr>
          <p:nvPr>
            <p:ph idx="1"/>
          </p:nvPr>
        </p:nvSpPr>
        <p:spPr/>
        <p:txBody>
          <a:bodyPr>
            <a:normAutofit fontScale="85000" lnSpcReduction="20000"/>
          </a:bodyPr>
          <a:lstStyle/>
          <a:p>
            <a:pPr lvl="1"/>
            <a:endParaRPr lang="en-US" dirty="0"/>
          </a:p>
          <a:p>
            <a:pPr lvl="1"/>
            <a:r>
              <a:rPr lang="en-US" dirty="0"/>
              <a:t>You can apply a style to many selectors if you like. Just separate the selectors with a comma.</a:t>
            </a:r>
          </a:p>
          <a:p>
            <a:pPr marL="457200" lvl="1" indent="0">
              <a:buNone/>
            </a:pPr>
            <a:r>
              <a:rPr lang="en-US" dirty="0">
                <a:solidFill>
                  <a:srgbClr val="CC0099"/>
                </a:solidFill>
              </a:rPr>
              <a:t>		h1 , h2 , h3 {</a:t>
            </a:r>
          </a:p>
          <a:p>
            <a:pPr marL="457200" lvl="1" indent="0">
              <a:buNone/>
            </a:pPr>
            <a:r>
              <a:rPr lang="en-US" dirty="0">
                <a:solidFill>
                  <a:srgbClr val="CC0099"/>
                </a:solidFill>
              </a:rPr>
              <a:t>			</a:t>
            </a:r>
            <a:r>
              <a:rPr lang="en-US" dirty="0">
                <a:solidFill>
                  <a:schemeClr val="accent5">
                    <a:lumMod val="50000"/>
                  </a:schemeClr>
                </a:solidFill>
              </a:rPr>
              <a:t>color</a:t>
            </a:r>
            <a:r>
              <a:rPr lang="en-US" dirty="0">
                <a:solidFill>
                  <a:srgbClr val="CC0099"/>
                </a:solidFill>
              </a:rPr>
              <a:t>:</a:t>
            </a:r>
            <a:r>
              <a:rPr lang="en-US" dirty="0"/>
              <a:t> </a:t>
            </a:r>
            <a:r>
              <a:rPr lang="en-US" dirty="0">
                <a:solidFill>
                  <a:srgbClr val="0070C0"/>
                </a:solidFill>
              </a:rPr>
              <a:t>#36CFFF</a:t>
            </a:r>
            <a:r>
              <a:rPr lang="en-US" dirty="0"/>
              <a:t>; </a:t>
            </a:r>
            <a:endParaRPr lang="en-US" dirty="0">
              <a:solidFill>
                <a:schemeClr val="accent5">
                  <a:lumMod val="50000"/>
                </a:schemeClr>
              </a:solidFill>
            </a:endParaRPr>
          </a:p>
          <a:p>
            <a:pPr marL="457200" lvl="1" indent="0">
              <a:buNone/>
            </a:pPr>
            <a:r>
              <a:rPr lang="en-US" dirty="0">
                <a:solidFill>
                  <a:schemeClr val="accent5">
                    <a:lumMod val="50000"/>
                  </a:schemeClr>
                </a:solidFill>
              </a:rPr>
              <a:t>			font-weight:</a:t>
            </a:r>
            <a:r>
              <a:rPr lang="en-US" dirty="0">
                <a:solidFill>
                  <a:srgbClr val="0070C0"/>
                </a:solidFill>
              </a:rPr>
              <a:t> normal</a:t>
            </a:r>
            <a:r>
              <a:rPr lang="en-US" dirty="0"/>
              <a:t>;</a:t>
            </a:r>
            <a:endParaRPr lang="en-US" dirty="0">
              <a:solidFill>
                <a:schemeClr val="accent5">
                  <a:lumMod val="50000"/>
                </a:schemeClr>
              </a:solidFill>
            </a:endParaRPr>
          </a:p>
          <a:p>
            <a:pPr marL="457200" lvl="1" indent="0">
              <a:buNone/>
            </a:pPr>
            <a:r>
              <a:rPr lang="en-US" dirty="0">
                <a:solidFill>
                  <a:schemeClr val="accent5">
                    <a:lumMod val="50000"/>
                  </a:schemeClr>
                </a:solidFill>
              </a:rPr>
              <a:t>			letter-spacing: </a:t>
            </a:r>
            <a:r>
              <a:rPr lang="en-US" dirty="0">
                <a:solidFill>
                  <a:srgbClr val="0070C0"/>
                </a:solidFill>
              </a:rPr>
              <a:t>.4em</a:t>
            </a:r>
            <a:r>
              <a:rPr lang="en-US" dirty="0"/>
              <a:t>;</a:t>
            </a:r>
            <a:endParaRPr lang="en-US" dirty="0">
              <a:solidFill>
                <a:schemeClr val="accent5">
                  <a:lumMod val="50000"/>
                </a:schemeClr>
              </a:solidFill>
            </a:endParaRPr>
          </a:p>
          <a:p>
            <a:pPr marL="457200" lvl="1" indent="0">
              <a:buNone/>
            </a:pPr>
            <a:r>
              <a:rPr lang="en-US" dirty="0">
                <a:solidFill>
                  <a:schemeClr val="accent5">
                    <a:lumMod val="50000"/>
                  </a:schemeClr>
                </a:solidFill>
              </a:rPr>
              <a:t>			text-transform:</a:t>
            </a:r>
            <a:r>
              <a:rPr lang="en-US" dirty="0">
                <a:solidFill>
                  <a:srgbClr val="0070C0"/>
                </a:solidFill>
              </a:rPr>
              <a:t> #36cff</a:t>
            </a:r>
            <a:r>
              <a:rPr lang="en-US" dirty="0"/>
              <a:t>;</a:t>
            </a:r>
            <a:endParaRPr lang="en-US" dirty="0">
              <a:solidFill>
                <a:schemeClr val="accent5">
                  <a:lumMod val="50000"/>
                </a:schemeClr>
              </a:solidFill>
            </a:endParaRPr>
          </a:p>
          <a:p>
            <a:pPr marL="457200" lvl="1" indent="0">
              <a:buNone/>
            </a:pPr>
            <a:r>
              <a:rPr lang="en-US" dirty="0">
                <a:solidFill>
                  <a:schemeClr val="accent5">
                    <a:lumMod val="50000"/>
                  </a:schemeClr>
                </a:solidFill>
              </a:rPr>
              <a:t>			</a:t>
            </a:r>
          </a:p>
          <a:p>
            <a:pPr marL="457200" lvl="1" indent="0">
              <a:buNone/>
            </a:pPr>
            <a:r>
              <a:rPr lang="en-US" dirty="0">
                <a:solidFill>
                  <a:schemeClr val="accent5">
                    <a:lumMod val="50000"/>
                  </a:schemeClr>
                </a:solidFill>
              </a:rPr>
              <a:t>		                    </a:t>
            </a:r>
            <a:r>
              <a:rPr lang="en-US" dirty="0">
                <a:solidFill>
                  <a:srgbClr val="CC0099"/>
                </a:solidFill>
              </a:rPr>
              <a:t>}</a:t>
            </a:r>
            <a:endParaRPr lang="en-US" sz="2800" dirty="0">
              <a:solidFill>
                <a:srgbClr val="CC0099"/>
              </a:solidFill>
            </a:endParaRPr>
          </a:p>
          <a:p>
            <a:pPr lvl="1"/>
            <a:r>
              <a:rPr lang="en-US" dirty="0"/>
              <a:t>You can combine various class selectors together as shown below: </a:t>
            </a:r>
          </a:p>
          <a:p>
            <a:pPr marL="457200" lvl="1" indent="0">
              <a:buNone/>
            </a:pPr>
            <a:r>
              <a:rPr lang="en-US" dirty="0">
                <a:solidFill>
                  <a:srgbClr val="CC0099"/>
                </a:solidFill>
              </a:rPr>
              <a:t>	#content, #footer , #supplement {</a:t>
            </a:r>
          </a:p>
          <a:p>
            <a:pPr marL="457200" lvl="1" indent="0">
              <a:buNone/>
            </a:pPr>
            <a:r>
              <a:rPr lang="en-US" dirty="0">
                <a:solidFill>
                  <a:srgbClr val="CC0099"/>
                </a:solidFill>
              </a:rPr>
              <a:t>			</a:t>
            </a:r>
            <a:r>
              <a:rPr lang="en-US" dirty="0">
                <a:solidFill>
                  <a:schemeClr val="accent5">
                    <a:lumMod val="50000"/>
                  </a:schemeClr>
                </a:solidFill>
              </a:rPr>
              <a:t>position:</a:t>
            </a:r>
            <a:r>
              <a:rPr lang="en-US" dirty="0"/>
              <a:t> </a:t>
            </a:r>
            <a:r>
              <a:rPr lang="en-US" dirty="0">
                <a:solidFill>
                  <a:srgbClr val="0070C0"/>
                </a:solidFill>
              </a:rPr>
              <a:t>absolute</a:t>
            </a:r>
            <a:r>
              <a:rPr lang="en-US" dirty="0"/>
              <a:t>; </a:t>
            </a:r>
            <a:endParaRPr lang="en-US" dirty="0">
              <a:solidFill>
                <a:schemeClr val="accent5">
                  <a:lumMod val="50000"/>
                </a:schemeClr>
              </a:solidFill>
            </a:endParaRPr>
          </a:p>
          <a:p>
            <a:pPr marL="457200" lvl="1" indent="0">
              <a:buNone/>
            </a:pPr>
            <a:r>
              <a:rPr lang="en-US" dirty="0">
                <a:solidFill>
                  <a:schemeClr val="accent5">
                    <a:lumMod val="50000"/>
                  </a:schemeClr>
                </a:solidFill>
              </a:rPr>
              <a:t>			left:</a:t>
            </a:r>
            <a:r>
              <a:rPr lang="en-US" dirty="0">
                <a:solidFill>
                  <a:srgbClr val="0070C0"/>
                </a:solidFill>
              </a:rPr>
              <a:t> 510px</a:t>
            </a:r>
            <a:r>
              <a:rPr lang="en-US" dirty="0"/>
              <a:t>;</a:t>
            </a:r>
            <a:endParaRPr lang="en-US" dirty="0">
              <a:solidFill>
                <a:schemeClr val="accent5">
                  <a:lumMod val="50000"/>
                </a:schemeClr>
              </a:solidFill>
            </a:endParaRPr>
          </a:p>
          <a:p>
            <a:pPr marL="457200" lvl="1" indent="0">
              <a:buNone/>
            </a:pPr>
            <a:r>
              <a:rPr lang="en-US" dirty="0">
                <a:solidFill>
                  <a:schemeClr val="accent5">
                    <a:lumMod val="50000"/>
                  </a:schemeClr>
                </a:solidFill>
              </a:rPr>
              <a:t>			width: </a:t>
            </a:r>
            <a:r>
              <a:rPr lang="en-US" dirty="0">
                <a:solidFill>
                  <a:srgbClr val="0070C0"/>
                </a:solidFill>
              </a:rPr>
              <a:t>200px ;</a:t>
            </a:r>
            <a:endParaRPr lang="en-US" dirty="0">
              <a:solidFill>
                <a:schemeClr val="accent5">
                  <a:lumMod val="50000"/>
                </a:schemeClr>
              </a:solidFill>
            </a:endParaRPr>
          </a:p>
          <a:p>
            <a:pPr marL="457200" lvl="1" indent="0">
              <a:buNone/>
            </a:pPr>
            <a:r>
              <a:rPr lang="en-US" dirty="0">
                <a:solidFill>
                  <a:schemeClr val="accent5">
                    <a:lumMod val="50000"/>
                  </a:schemeClr>
                </a:solidFill>
              </a:rPr>
              <a:t>		                     </a:t>
            </a:r>
            <a:r>
              <a:rPr lang="en-US" dirty="0">
                <a:solidFill>
                  <a:srgbClr val="CC0099"/>
                </a:solidFill>
              </a:rPr>
              <a:t>}</a:t>
            </a:r>
            <a:endParaRPr lang="en-US" sz="2800" dirty="0">
              <a:solidFill>
                <a:srgbClr val="CC0099"/>
              </a:solidFill>
            </a:endParaRPr>
          </a:p>
          <a:p>
            <a:pPr marL="0"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b="1" smtClean="0">
                <a:solidFill>
                  <a:schemeClr val="bg1">
                    <a:lumMod val="85000"/>
                  </a:schemeClr>
                </a:solidFill>
              </a:rPr>
              <a:t>20</a:t>
            </a:fld>
            <a:endParaRPr lang="en-US" sz="1800" b="1" dirty="0">
              <a:solidFill>
                <a:schemeClr val="bg1">
                  <a:lumMod val="85000"/>
                </a:schemeClr>
              </a:solidFill>
            </a:endParaRPr>
          </a:p>
        </p:txBody>
      </p:sp>
    </p:spTree>
    <p:extLst>
      <p:ext uri="{BB962C8B-B14F-4D97-AF65-F5344CB8AC3E}">
        <p14:creationId xmlns:p14="http://schemas.microsoft.com/office/powerpoint/2010/main" val="2906617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fade">
                                      <p:cBhvr>
                                        <p:cTn id="46" dur="500"/>
                                        <p:tgtEl>
                                          <p:spTgt spid="3">
                                            <p:txEl>
                                              <p:pRg st="10" end="10"/>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Effect transition="in" filter="fade">
                                      <p:cBhvr>
                                        <p:cTn id="49" dur="500"/>
                                        <p:tgtEl>
                                          <p:spTgt spid="3">
                                            <p:txEl>
                                              <p:pRg st="11" end="11"/>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500"/>
                                        <p:tgtEl>
                                          <p:spTgt spid="3">
                                            <p:txEl>
                                              <p:pRg st="12" end="12"/>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Effect transition="in" filter="fade">
                                      <p:cBhvr>
                                        <p:cTn id="55" dur="500"/>
                                        <p:tgtEl>
                                          <p:spTgt spid="3">
                                            <p:txEl>
                                              <p:pRg st="13" end="13"/>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4" end="14"/>
                                            </p:txEl>
                                          </p:spTgt>
                                        </p:tgtEl>
                                        <p:attrNameLst>
                                          <p:attrName>style.visibility</p:attrName>
                                        </p:attrNameLst>
                                      </p:cBhvr>
                                      <p:to>
                                        <p:strVal val="visible"/>
                                      </p:to>
                                    </p:set>
                                    <p:animEffect transition="in" filter="fade">
                                      <p:cBhvr>
                                        <p:cTn id="58"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pPr marL="3200400" lvl="7" indent="0">
              <a:buNone/>
            </a:pPr>
            <a:endParaRPr lang="en-US" sz="3600" dirty="0"/>
          </a:p>
          <a:p>
            <a:pPr marL="3200400" lvl="7" indent="0">
              <a:buNone/>
            </a:pPr>
            <a:endParaRPr lang="en-US" sz="3600" dirty="0"/>
          </a:p>
          <a:p>
            <a:pPr marL="3200400" lvl="7" indent="0">
              <a:buNone/>
            </a:pPr>
            <a:r>
              <a:rPr lang="en-US" sz="3600" dirty="0"/>
              <a:t>	</a:t>
            </a:r>
          </a:p>
          <a:p>
            <a:pPr marL="3200400" lvl="7" indent="0">
              <a:buNone/>
            </a:pPr>
            <a:r>
              <a:rPr lang="en-US" sz="3600" b="1" dirty="0">
                <a:solidFill>
                  <a:schemeClr val="accent6">
                    <a:lumMod val="50000"/>
                  </a:schemeClr>
                </a:solidFill>
              </a:rPr>
              <a:t>CSS INCLUSION – ASSOIATING STYLES</a:t>
            </a:r>
          </a:p>
        </p:txBody>
      </p: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9087"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21</a:t>
            </a:fld>
            <a:endParaRPr lang="en-US" sz="1100" b="1" dirty="0">
              <a:solidFill>
                <a:schemeClr val="bg1">
                  <a:lumMod val="85000"/>
                </a:schemeClr>
              </a:solidFill>
            </a:endParaRPr>
          </a:p>
        </p:txBody>
      </p:sp>
    </p:spTree>
    <p:extLst>
      <p:ext uri="{BB962C8B-B14F-4D97-AF65-F5344CB8AC3E}">
        <p14:creationId xmlns:p14="http://schemas.microsoft.com/office/powerpoint/2010/main" val="104287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down)">
                                      <p:cBhvr>
                                        <p:cTn id="7" dur="580">
                                          <p:stCondLst>
                                            <p:cond delay="0"/>
                                          </p:stCondLst>
                                        </p:cTn>
                                        <p:tgtEl>
                                          <p:spTgt spid="3">
                                            <p:txEl>
                                              <p:pRg st="5" end="5"/>
                                            </p:txEl>
                                          </p:spTgt>
                                        </p:tgtEl>
                                      </p:cBhvr>
                                    </p:animEffect>
                                    <p:anim calcmode="lin" valueType="num">
                                      <p:cBhvr>
                                        <p:cTn id="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5" end="5"/>
                                            </p:txEl>
                                          </p:spTgt>
                                        </p:tgtEl>
                                      </p:cBhvr>
                                      <p:to x="100000" y="60000"/>
                                    </p:animScale>
                                    <p:animScale>
                                      <p:cBhvr>
                                        <p:cTn id="14" dur="166" decel="50000">
                                          <p:stCondLst>
                                            <p:cond delay="676"/>
                                          </p:stCondLst>
                                        </p:cTn>
                                        <p:tgtEl>
                                          <p:spTgt spid="3">
                                            <p:txEl>
                                              <p:pRg st="5" end="5"/>
                                            </p:txEl>
                                          </p:spTgt>
                                        </p:tgtEl>
                                      </p:cBhvr>
                                      <p:to x="100000" y="100000"/>
                                    </p:animScale>
                                    <p:animScale>
                                      <p:cBhvr>
                                        <p:cTn id="15" dur="26">
                                          <p:stCondLst>
                                            <p:cond delay="1312"/>
                                          </p:stCondLst>
                                        </p:cTn>
                                        <p:tgtEl>
                                          <p:spTgt spid="3">
                                            <p:txEl>
                                              <p:pRg st="5" end="5"/>
                                            </p:txEl>
                                          </p:spTgt>
                                        </p:tgtEl>
                                      </p:cBhvr>
                                      <p:to x="100000" y="80000"/>
                                    </p:animScale>
                                    <p:animScale>
                                      <p:cBhvr>
                                        <p:cTn id="16" dur="166" decel="50000">
                                          <p:stCondLst>
                                            <p:cond delay="1338"/>
                                          </p:stCondLst>
                                        </p:cTn>
                                        <p:tgtEl>
                                          <p:spTgt spid="3">
                                            <p:txEl>
                                              <p:pRg st="5" end="5"/>
                                            </p:txEl>
                                          </p:spTgt>
                                        </p:tgtEl>
                                      </p:cBhvr>
                                      <p:to x="100000" y="100000"/>
                                    </p:animScale>
                                    <p:animScale>
                                      <p:cBhvr>
                                        <p:cTn id="17" dur="26">
                                          <p:stCondLst>
                                            <p:cond delay="1642"/>
                                          </p:stCondLst>
                                        </p:cTn>
                                        <p:tgtEl>
                                          <p:spTgt spid="3">
                                            <p:txEl>
                                              <p:pRg st="5" end="5"/>
                                            </p:txEl>
                                          </p:spTgt>
                                        </p:tgtEl>
                                      </p:cBhvr>
                                      <p:to x="100000" y="90000"/>
                                    </p:animScale>
                                    <p:animScale>
                                      <p:cBhvr>
                                        <p:cTn id="18" dur="166" decel="50000">
                                          <p:stCondLst>
                                            <p:cond delay="1668"/>
                                          </p:stCondLst>
                                        </p:cTn>
                                        <p:tgtEl>
                                          <p:spTgt spid="3">
                                            <p:txEl>
                                              <p:pRg st="5" end="5"/>
                                            </p:txEl>
                                          </p:spTgt>
                                        </p:tgtEl>
                                      </p:cBhvr>
                                      <p:to x="100000" y="100000"/>
                                    </p:animScale>
                                    <p:animScale>
                                      <p:cBhvr>
                                        <p:cTn id="19" dur="26">
                                          <p:stCondLst>
                                            <p:cond delay="1808"/>
                                          </p:stCondLst>
                                        </p:cTn>
                                        <p:tgtEl>
                                          <p:spTgt spid="3">
                                            <p:txEl>
                                              <p:pRg st="5" end="5"/>
                                            </p:txEl>
                                          </p:spTgt>
                                        </p:tgtEl>
                                      </p:cBhvr>
                                      <p:to x="100000" y="95000"/>
                                    </p:animScale>
                                    <p:animScale>
                                      <p:cBhvr>
                                        <p:cTn id="2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INCLUSION – ASSOIATING STYLES </a:t>
            </a:r>
            <a:r>
              <a:rPr lang="en-US" sz="2400" dirty="0"/>
              <a:t>(embedded </a:t>
            </a:r>
            <a:r>
              <a:rPr lang="en-US" sz="2400" dirty="0" err="1"/>
              <a:t>css</a:t>
            </a:r>
            <a:r>
              <a:rPr lang="en-US" sz="2400" dirty="0"/>
              <a:t>)</a:t>
            </a:r>
          </a:p>
        </p:txBody>
      </p:sp>
      <p:sp>
        <p:nvSpPr>
          <p:cNvPr id="3" name="Content Placeholder 2"/>
          <p:cNvSpPr>
            <a:spLocks noGrp="1"/>
          </p:cNvSpPr>
          <p:nvPr>
            <p:ph idx="1"/>
          </p:nvPr>
        </p:nvSpPr>
        <p:spPr/>
        <p:txBody>
          <a:bodyPr>
            <a:normAutofit/>
          </a:bodyPr>
          <a:lstStyle/>
          <a:p>
            <a:pPr lvl="1"/>
            <a:r>
              <a:rPr lang="en-US" dirty="0"/>
              <a:t>There are four ways to associate styles with your HTML document. Most commonly used methods are inline CSS and External CSS. </a:t>
            </a:r>
          </a:p>
          <a:p>
            <a:pPr lvl="1"/>
            <a:endParaRPr lang="en-US" dirty="0"/>
          </a:p>
          <a:p>
            <a:pPr lvl="1"/>
            <a:r>
              <a:rPr lang="en-US" dirty="0"/>
              <a:t>You can put your CSS rules into an HTML document using the &lt;style&gt; element. This tag is placed inside &lt;head&gt;...&lt;/head&gt; tags. Rules defined using this syntax will be applied to all the elements available in the document</a:t>
            </a:r>
          </a:p>
          <a:p>
            <a:pPr marL="457200" lvl="1" indent="0">
              <a:buNone/>
            </a:pPr>
            <a:r>
              <a:rPr lang="en-US" dirty="0"/>
              <a:t>&lt;head&gt; </a:t>
            </a:r>
          </a:p>
          <a:p>
            <a:pPr marL="457200" lvl="1" indent="0">
              <a:buNone/>
            </a:pPr>
            <a:r>
              <a:rPr lang="en-US" dirty="0"/>
              <a:t>	&lt;style type="text/</a:t>
            </a:r>
            <a:r>
              <a:rPr lang="en-US" dirty="0" err="1"/>
              <a:t>css</a:t>
            </a:r>
            <a:r>
              <a:rPr lang="en-US" dirty="0"/>
              <a:t>" media="all"&gt; h1{ color: #36C; } &lt;/style&gt;</a:t>
            </a:r>
          </a:p>
          <a:p>
            <a:pPr marL="457200" lvl="1" indent="0">
              <a:buNone/>
            </a:pPr>
            <a:r>
              <a:rPr lang="en-US" dirty="0"/>
              <a:t>&lt;/head&gt; </a:t>
            </a:r>
          </a:p>
          <a:p>
            <a:pPr lvl="1"/>
            <a:endParaRPr lang="en-US" dirty="0"/>
          </a:p>
          <a:p>
            <a:endParaRPr lang="en-US" dirty="0"/>
          </a:p>
          <a:p>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22</a:t>
            </a:fld>
            <a:endParaRPr lang="en-US" sz="1800" b="1" dirty="0">
              <a:solidFill>
                <a:schemeClr val="bg1">
                  <a:lumMod val="85000"/>
                </a:schemeClr>
              </a:solidFill>
            </a:endParaRPr>
          </a:p>
        </p:txBody>
      </p:sp>
    </p:spTree>
    <p:extLst>
      <p:ext uri="{BB962C8B-B14F-4D97-AF65-F5344CB8AC3E}">
        <p14:creationId xmlns:p14="http://schemas.microsoft.com/office/powerpoint/2010/main" val="4270703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INCLUSION – ASSOIATING STYLES </a:t>
            </a:r>
            <a:r>
              <a:rPr lang="en-US" sz="2400" dirty="0"/>
              <a:t>(Inline CSS )</a:t>
            </a:r>
          </a:p>
        </p:txBody>
      </p:sp>
      <p:sp>
        <p:nvSpPr>
          <p:cNvPr id="3" name="Content Placeholder 2"/>
          <p:cNvSpPr>
            <a:spLocks noGrp="1"/>
          </p:cNvSpPr>
          <p:nvPr>
            <p:ph idx="1"/>
          </p:nvPr>
        </p:nvSpPr>
        <p:spPr/>
        <p:txBody>
          <a:bodyPr>
            <a:normAutofit/>
          </a:bodyPr>
          <a:lstStyle/>
          <a:p>
            <a:endParaRPr lang="en-US" dirty="0"/>
          </a:p>
          <a:p>
            <a:pPr lvl="1"/>
            <a:r>
              <a:rPr lang="en-US" dirty="0"/>
              <a:t>You can use style attribute of any HTML element to define style rules. These rules will be applied to that element only. Here is the generic syntax: </a:t>
            </a:r>
          </a:p>
          <a:p>
            <a:pPr marL="0" indent="0">
              <a:buNone/>
            </a:pPr>
            <a:endParaRPr lang="en-US" dirty="0"/>
          </a:p>
          <a:p>
            <a:pPr marL="0" indent="0">
              <a:buNone/>
            </a:pPr>
            <a:r>
              <a:rPr lang="en-US" dirty="0"/>
              <a:t>		&lt;h1 style ="color:#36C;"&gt; This is inline CSS &lt;/h1&gt; </a:t>
            </a:r>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23</a:t>
            </a:fld>
            <a:endParaRPr lang="en-US" sz="1800" b="1" dirty="0">
              <a:solidFill>
                <a:schemeClr val="bg1">
                  <a:lumMod val="85000"/>
                </a:schemeClr>
              </a:solidFill>
            </a:endParaRPr>
          </a:p>
        </p:txBody>
      </p:sp>
    </p:spTree>
    <p:extLst>
      <p:ext uri="{BB962C8B-B14F-4D97-AF65-F5344CB8AC3E}">
        <p14:creationId xmlns:p14="http://schemas.microsoft.com/office/powerpoint/2010/main" val="255028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INCLUSION – ASSOIATING STYLES </a:t>
            </a:r>
            <a:r>
              <a:rPr lang="en-US" sz="2400" dirty="0"/>
              <a:t>( External CSS )</a:t>
            </a:r>
          </a:p>
        </p:txBody>
      </p:sp>
      <p:sp>
        <p:nvSpPr>
          <p:cNvPr id="3" name="Content Placeholder 2"/>
          <p:cNvSpPr>
            <a:spLocks noGrp="1"/>
          </p:cNvSpPr>
          <p:nvPr>
            <p:ph idx="1"/>
          </p:nvPr>
        </p:nvSpPr>
        <p:spPr/>
        <p:txBody>
          <a:bodyPr>
            <a:normAutofit fontScale="85000" lnSpcReduction="20000"/>
          </a:bodyPr>
          <a:lstStyle/>
          <a:p>
            <a:pPr lvl="1"/>
            <a:r>
              <a:rPr lang="en-US" dirty="0"/>
              <a:t>The &lt;link&gt; element can be used to include an external </a:t>
            </a:r>
            <a:r>
              <a:rPr lang="en-US" dirty="0" err="1"/>
              <a:t>stylesheet</a:t>
            </a:r>
            <a:r>
              <a:rPr lang="en-US" dirty="0"/>
              <a:t> file in your HTML document. </a:t>
            </a:r>
          </a:p>
          <a:p>
            <a:pPr lvl="1"/>
            <a:r>
              <a:rPr lang="en-US" dirty="0"/>
              <a:t>An external style sheet is a separate text file with .</a:t>
            </a:r>
            <a:r>
              <a:rPr lang="en-US" dirty="0" err="1"/>
              <a:t>css</a:t>
            </a:r>
            <a:r>
              <a:rPr lang="en-US" dirty="0"/>
              <a:t> extension. You define all the Style rules within this text file and then you can include this file in any HTML document using &lt;link&gt; element. </a:t>
            </a:r>
          </a:p>
          <a:p>
            <a:pPr lvl="1"/>
            <a:r>
              <a:rPr lang="en-US" dirty="0"/>
              <a:t>Consider a simple style sheet file with a name mystyle.css having the following rules: </a:t>
            </a:r>
          </a:p>
          <a:p>
            <a:pPr marL="457200" lvl="1" indent="0">
              <a:buNone/>
            </a:pPr>
            <a:r>
              <a:rPr lang="en-US" dirty="0">
                <a:solidFill>
                  <a:srgbClr val="CC0099"/>
                </a:solidFill>
              </a:rPr>
              <a:t>		h1 , h2 , h3 {</a:t>
            </a:r>
          </a:p>
          <a:p>
            <a:pPr marL="457200" lvl="1" indent="0">
              <a:buNone/>
            </a:pPr>
            <a:r>
              <a:rPr lang="en-US" dirty="0">
                <a:solidFill>
                  <a:srgbClr val="CC0099"/>
                </a:solidFill>
              </a:rPr>
              <a:t>				</a:t>
            </a:r>
            <a:r>
              <a:rPr lang="en-US" dirty="0">
                <a:solidFill>
                  <a:schemeClr val="accent5">
                    <a:lumMod val="50000"/>
                  </a:schemeClr>
                </a:solidFill>
              </a:rPr>
              <a:t>color</a:t>
            </a:r>
            <a:r>
              <a:rPr lang="en-US" dirty="0">
                <a:solidFill>
                  <a:srgbClr val="CC0099"/>
                </a:solidFill>
              </a:rPr>
              <a:t>:</a:t>
            </a:r>
            <a:r>
              <a:rPr lang="en-US" dirty="0"/>
              <a:t> </a:t>
            </a:r>
            <a:r>
              <a:rPr lang="en-US" dirty="0">
                <a:solidFill>
                  <a:srgbClr val="0070C0"/>
                </a:solidFill>
              </a:rPr>
              <a:t>#36CFFF</a:t>
            </a:r>
            <a:r>
              <a:rPr lang="en-US" dirty="0"/>
              <a:t>; </a:t>
            </a:r>
            <a:endParaRPr lang="en-US" dirty="0">
              <a:solidFill>
                <a:schemeClr val="accent5">
                  <a:lumMod val="50000"/>
                </a:schemeClr>
              </a:solidFill>
            </a:endParaRPr>
          </a:p>
          <a:p>
            <a:pPr marL="457200" lvl="1" indent="0">
              <a:buNone/>
            </a:pPr>
            <a:r>
              <a:rPr lang="en-US" dirty="0">
                <a:solidFill>
                  <a:schemeClr val="accent5">
                    <a:lumMod val="50000"/>
                  </a:schemeClr>
                </a:solidFill>
              </a:rPr>
              <a:t>				font-weight:</a:t>
            </a:r>
            <a:r>
              <a:rPr lang="en-US" dirty="0">
                <a:solidFill>
                  <a:srgbClr val="0070C0"/>
                </a:solidFill>
              </a:rPr>
              <a:t> normal</a:t>
            </a:r>
            <a:r>
              <a:rPr lang="en-US" dirty="0"/>
              <a:t>;</a:t>
            </a:r>
            <a:endParaRPr lang="en-US" dirty="0">
              <a:solidFill>
                <a:schemeClr val="accent5">
                  <a:lumMod val="50000"/>
                </a:schemeClr>
              </a:solidFill>
            </a:endParaRPr>
          </a:p>
          <a:p>
            <a:pPr marL="457200" lvl="1" indent="0">
              <a:buNone/>
            </a:pPr>
            <a:r>
              <a:rPr lang="en-US" dirty="0">
                <a:solidFill>
                  <a:schemeClr val="accent5">
                    <a:lumMod val="50000"/>
                  </a:schemeClr>
                </a:solidFill>
              </a:rPr>
              <a:t>				letter-spacing: </a:t>
            </a:r>
            <a:r>
              <a:rPr lang="en-US" dirty="0">
                <a:solidFill>
                  <a:srgbClr val="0070C0"/>
                </a:solidFill>
              </a:rPr>
              <a:t>.4em</a:t>
            </a:r>
            <a:r>
              <a:rPr lang="en-US" dirty="0"/>
              <a:t>;</a:t>
            </a:r>
            <a:endParaRPr lang="en-US" dirty="0">
              <a:solidFill>
                <a:schemeClr val="accent5">
                  <a:lumMod val="50000"/>
                </a:schemeClr>
              </a:solidFill>
            </a:endParaRPr>
          </a:p>
          <a:p>
            <a:pPr marL="457200" lvl="1" indent="0">
              <a:buNone/>
            </a:pPr>
            <a:r>
              <a:rPr lang="en-US" dirty="0">
                <a:solidFill>
                  <a:schemeClr val="accent5">
                    <a:lumMod val="50000"/>
                  </a:schemeClr>
                </a:solidFill>
              </a:rPr>
              <a:t>				text-transform:</a:t>
            </a:r>
            <a:r>
              <a:rPr lang="en-US" dirty="0">
                <a:solidFill>
                  <a:srgbClr val="0070C0"/>
                </a:solidFill>
              </a:rPr>
              <a:t> #36cff</a:t>
            </a:r>
            <a:r>
              <a:rPr lang="en-US" dirty="0"/>
              <a:t>;</a:t>
            </a:r>
            <a:endParaRPr lang="en-US" dirty="0">
              <a:solidFill>
                <a:schemeClr val="accent5">
                  <a:lumMod val="50000"/>
                </a:schemeClr>
              </a:solidFill>
            </a:endParaRPr>
          </a:p>
          <a:p>
            <a:pPr marL="457200" lvl="1" indent="0">
              <a:buNone/>
            </a:pPr>
            <a:r>
              <a:rPr lang="en-US" dirty="0">
                <a:solidFill>
                  <a:schemeClr val="accent5">
                    <a:lumMod val="50000"/>
                  </a:schemeClr>
                </a:solidFill>
              </a:rPr>
              <a:t>			</a:t>
            </a:r>
          </a:p>
          <a:p>
            <a:pPr marL="457200" lvl="1" indent="0">
              <a:buNone/>
            </a:pPr>
            <a:r>
              <a:rPr lang="en-US" dirty="0">
                <a:solidFill>
                  <a:schemeClr val="accent5">
                    <a:lumMod val="50000"/>
                  </a:schemeClr>
                </a:solidFill>
              </a:rPr>
              <a:t>		                    </a:t>
            </a:r>
            <a:r>
              <a:rPr lang="en-US" dirty="0">
                <a:solidFill>
                  <a:srgbClr val="CC0099"/>
                </a:solidFill>
              </a:rPr>
              <a:t>}</a:t>
            </a:r>
            <a:endParaRPr lang="en-US" sz="2800" dirty="0">
              <a:solidFill>
                <a:srgbClr val="CC0099"/>
              </a:solidFill>
            </a:endParaRPr>
          </a:p>
          <a:p>
            <a:pPr lvl="1"/>
            <a:r>
              <a:rPr lang="en-US" dirty="0"/>
              <a:t>Now you can include this file mystyle.css in any HTML document as follows: </a:t>
            </a:r>
          </a:p>
          <a:p>
            <a:pPr lvl="1"/>
            <a:r>
              <a:rPr lang="en-US" dirty="0"/>
              <a:t>&lt;head&gt; &lt;link type="text/</a:t>
            </a:r>
            <a:r>
              <a:rPr lang="en-US" dirty="0" err="1"/>
              <a:t>css</a:t>
            </a:r>
            <a:r>
              <a:rPr lang="en-US" dirty="0"/>
              <a:t>" </a:t>
            </a:r>
            <a:r>
              <a:rPr lang="en-US" dirty="0" err="1"/>
              <a:t>href</a:t>
            </a:r>
            <a:r>
              <a:rPr lang="en-US" dirty="0"/>
              <a:t>="mystyle.css" media="all" /&gt; &lt;/head&gt; </a:t>
            </a:r>
          </a:p>
          <a:p>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24</a:t>
            </a:fld>
            <a:endParaRPr lang="en-US" sz="1800" b="1" dirty="0">
              <a:solidFill>
                <a:schemeClr val="bg1">
                  <a:lumMod val="85000"/>
                </a:schemeClr>
              </a:solidFill>
            </a:endParaRPr>
          </a:p>
        </p:txBody>
      </p:sp>
    </p:spTree>
    <p:extLst>
      <p:ext uri="{BB962C8B-B14F-4D97-AF65-F5344CB8AC3E}">
        <p14:creationId xmlns:p14="http://schemas.microsoft.com/office/powerpoint/2010/main" val="4007131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INCLUSION – ASSOIATING STYLES </a:t>
            </a:r>
            <a:r>
              <a:rPr lang="en-US" sz="2400" dirty="0"/>
              <a:t>(Imported CSS )</a:t>
            </a:r>
          </a:p>
        </p:txBody>
      </p:sp>
      <p:sp>
        <p:nvSpPr>
          <p:cNvPr id="3" name="Content Placeholder 2"/>
          <p:cNvSpPr>
            <a:spLocks noGrp="1"/>
          </p:cNvSpPr>
          <p:nvPr>
            <p:ph idx="1"/>
          </p:nvPr>
        </p:nvSpPr>
        <p:spPr/>
        <p:txBody>
          <a:bodyPr>
            <a:normAutofit/>
          </a:bodyPr>
          <a:lstStyle/>
          <a:p>
            <a:pPr lvl="1"/>
            <a:r>
              <a:rPr lang="en-US" sz="2000" dirty="0"/>
              <a:t>Imported CSS - @import Rule: </a:t>
            </a:r>
          </a:p>
          <a:p>
            <a:pPr lvl="1"/>
            <a:r>
              <a:rPr lang="en-US" sz="2000" dirty="0"/>
              <a:t>@import is used to import an external </a:t>
            </a:r>
            <a:r>
              <a:rPr lang="en-US" sz="2000" dirty="0" err="1"/>
              <a:t>stylesheet</a:t>
            </a:r>
            <a:r>
              <a:rPr lang="en-US" sz="2000" dirty="0"/>
              <a:t> in a manner similar to the &lt;link&gt; element. Here is the generic syntax of @import rule. </a:t>
            </a:r>
          </a:p>
          <a:p>
            <a:pPr marL="0" indent="0">
              <a:buNone/>
            </a:pPr>
            <a:r>
              <a:rPr lang="en-US" sz="2400" dirty="0"/>
              <a:t>		&lt;head&gt; &lt;@import "URL"; &lt;/head&gt; </a:t>
            </a:r>
          </a:p>
          <a:p>
            <a:pPr lvl="1"/>
            <a:r>
              <a:rPr lang="en-US" sz="2000" dirty="0"/>
              <a:t>Here URL is the URL of the style sheet file having style rules. You can use another syntax as well: </a:t>
            </a:r>
          </a:p>
          <a:p>
            <a:pPr marL="0" indent="0">
              <a:buNone/>
            </a:pPr>
            <a:r>
              <a:rPr lang="en-US" sz="2400" dirty="0"/>
              <a:t>		&lt;head&gt; &lt;@import </a:t>
            </a:r>
            <a:r>
              <a:rPr lang="en-US" sz="2400" dirty="0" err="1"/>
              <a:t>url</a:t>
            </a:r>
            <a:r>
              <a:rPr lang="en-US" sz="2400" dirty="0"/>
              <a:t>("URL"); &lt;/head&gt; </a:t>
            </a:r>
          </a:p>
          <a:p>
            <a:r>
              <a:rPr lang="en-US" sz="2000" b="1" dirty="0">
                <a:solidFill>
                  <a:schemeClr val="accent6">
                    <a:lumMod val="50000"/>
                  </a:schemeClr>
                </a:solidFill>
              </a:rPr>
              <a:t>EXAMPLE: </a:t>
            </a:r>
          </a:p>
          <a:p>
            <a:pPr lvl="1"/>
            <a:r>
              <a:rPr lang="en-US" sz="2000" dirty="0"/>
              <a:t>Following is the example showing you how to import a style sheet file into HTML document: </a:t>
            </a:r>
          </a:p>
          <a:p>
            <a:pPr marL="0" indent="0">
              <a:buNone/>
            </a:pPr>
            <a:r>
              <a:rPr lang="en-US" sz="2400" dirty="0"/>
              <a:t>		&lt;head&gt; @import "mystyle.css"; &lt;/head&gt; </a:t>
            </a:r>
          </a:p>
          <a:p>
            <a:endParaRPr lang="en-US" sz="2400"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25</a:t>
            </a:fld>
            <a:endParaRPr lang="en-US" sz="1800" b="1" dirty="0">
              <a:solidFill>
                <a:schemeClr val="bg1">
                  <a:lumMod val="85000"/>
                </a:schemeClr>
              </a:solidFill>
            </a:endParaRPr>
          </a:p>
        </p:txBody>
      </p:sp>
    </p:spTree>
    <p:extLst>
      <p:ext uri="{BB962C8B-B14F-4D97-AF65-F5344CB8AC3E}">
        <p14:creationId xmlns:p14="http://schemas.microsoft.com/office/powerpoint/2010/main" val="50179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INCLUSION – ASSOIATING STYLES </a:t>
            </a:r>
            <a:r>
              <a:rPr lang="en-US" sz="2400" dirty="0"/>
              <a:t>(CSS Rules Overriding)</a:t>
            </a:r>
          </a:p>
        </p:txBody>
      </p:sp>
      <p:sp>
        <p:nvSpPr>
          <p:cNvPr id="3" name="Content Placeholder 2"/>
          <p:cNvSpPr>
            <a:spLocks noGrp="1"/>
          </p:cNvSpPr>
          <p:nvPr>
            <p:ph idx="1"/>
          </p:nvPr>
        </p:nvSpPr>
        <p:spPr/>
        <p:txBody>
          <a:bodyPr>
            <a:normAutofit/>
          </a:bodyPr>
          <a:lstStyle/>
          <a:p>
            <a:pPr lvl="1"/>
            <a:endParaRPr lang="en-US" sz="2000" dirty="0"/>
          </a:p>
          <a:p>
            <a:pPr lvl="1"/>
            <a:r>
              <a:rPr lang="en-US" dirty="0"/>
              <a:t>We have discussed four ways to include style sheet rules in a an HTML document. Here is the rule to override any Style Sheet Rule. </a:t>
            </a:r>
          </a:p>
          <a:p>
            <a:pPr lvl="1"/>
            <a:endParaRPr lang="en-US" dirty="0"/>
          </a:p>
          <a:p>
            <a:pPr lvl="1"/>
            <a:r>
              <a:rPr lang="en-US" dirty="0"/>
              <a:t>Any inline style sheet takes highest priority. So it will override any rule defined in &lt;style&gt;...&lt;/style&gt; tags or rules defined in any external style sheet file. </a:t>
            </a:r>
          </a:p>
          <a:p>
            <a:pPr lvl="1"/>
            <a:r>
              <a:rPr lang="en-US"/>
              <a:t> </a:t>
            </a:r>
            <a:r>
              <a:rPr lang="en-US" dirty="0"/>
              <a:t>Any rule defined in &lt;style&gt;...&lt;/style&gt; tags will override rules defined in any external style sheet file</a:t>
            </a:r>
            <a:r>
              <a:rPr lang="en-US"/>
              <a:t>. </a:t>
            </a:r>
          </a:p>
          <a:p>
            <a:pPr lvl="1"/>
            <a:r>
              <a:rPr lang="en-US"/>
              <a:t>Any </a:t>
            </a:r>
            <a:r>
              <a:rPr lang="en-US" dirty="0"/>
              <a:t>rule defined in external style sheet file takes lowest priority and rules defined in this file will be applied only when above two rules are not applicable. </a:t>
            </a:r>
          </a:p>
          <a:p>
            <a:endParaRPr lang="en-US" sz="2400"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26</a:t>
            </a:fld>
            <a:endParaRPr lang="en-US" sz="1800" b="1" dirty="0">
              <a:solidFill>
                <a:schemeClr val="bg1">
                  <a:lumMod val="85000"/>
                </a:schemeClr>
              </a:solidFill>
            </a:endParaRPr>
          </a:p>
        </p:txBody>
      </p:sp>
    </p:spTree>
    <p:extLst>
      <p:ext uri="{BB962C8B-B14F-4D97-AF65-F5344CB8AC3E}">
        <p14:creationId xmlns:p14="http://schemas.microsoft.com/office/powerpoint/2010/main" val="3006587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INCLUSION – ASSOIATING STYLES </a:t>
            </a:r>
            <a:r>
              <a:rPr lang="en-US" sz="2400" dirty="0"/>
              <a:t>(CSS Comments)</a:t>
            </a:r>
          </a:p>
        </p:txBody>
      </p:sp>
      <p:sp>
        <p:nvSpPr>
          <p:cNvPr id="3" name="Content Placeholder 2"/>
          <p:cNvSpPr>
            <a:spLocks noGrp="1"/>
          </p:cNvSpPr>
          <p:nvPr>
            <p:ph idx="1"/>
          </p:nvPr>
        </p:nvSpPr>
        <p:spPr/>
        <p:txBody>
          <a:bodyPr>
            <a:normAutofit/>
          </a:bodyPr>
          <a:lstStyle/>
          <a:p>
            <a:pPr lvl="1"/>
            <a:endParaRPr lang="en-US" dirty="0"/>
          </a:p>
          <a:p>
            <a:pPr lvl="1"/>
            <a:r>
              <a:rPr lang="en-US" dirty="0"/>
              <a:t>Many times you may need to put additional comments in your style sheet blocks. So it is very easy to comment any part in style sheet. You simple put your comments inside /*.....this is a comment in style sheet.....*/. </a:t>
            </a:r>
          </a:p>
          <a:p>
            <a:pPr lvl="1"/>
            <a:endParaRPr lang="en-US" dirty="0"/>
          </a:p>
          <a:p>
            <a:pPr lvl="1"/>
            <a:r>
              <a:rPr lang="en-US" dirty="0"/>
              <a:t>You can use /* ....*/ to comment multi-line blocks in similar way you do in C and C++ programming languages. </a:t>
            </a:r>
          </a:p>
          <a:p>
            <a:endParaRPr lang="en-US" sz="2400"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27</a:t>
            </a:fld>
            <a:endParaRPr lang="en-US" sz="1800" b="1" dirty="0">
              <a:solidFill>
                <a:schemeClr val="bg1">
                  <a:lumMod val="85000"/>
                </a:schemeClr>
              </a:solidFill>
            </a:endParaRPr>
          </a:p>
        </p:txBody>
      </p:sp>
    </p:spTree>
    <p:extLst>
      <p:ext uri="{BB962C8B-B14F-4D97-AF65-F5344CB8AC3E}">
        <p14:creationId xmlns:p14="http://schemas.microsoft.com/office/powerpoint/2010/main" val="3427830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pPr marL="3200400" lvl="7" indent="0">
              <a:buNone/>
            </a:pPr>
            <a:endParaRPr lang="en-US" sz="3600" dirty="0"/>
          </a:p>
          <a:p>
            <a:pPr marL="3200400" lvl="7" indent="0">
              <a:buNone/>
            </a:pPr>
            <a:endParaRPr lang="en-US" sz="3600" dirty="0"/>
          </a:p>
          <a:p>
            <a:pPr marL="3200400" lvl="7" indent="0">
              <a:buNone/>
            </a:pPr>
            <a:endParaRPr lang="en-US" sz="3600" dirty="0"/>
          </a:p>
          <a:p>
            <a:pPr marL="3200400" lvl="7" indent="0">
              <a:buNone/>
            </a:pPr>
            <a:r>
              <a:rPr lang="en-US" sz="3600" dirty="0"/>
              <a:t>		</a:t>
            </a:r>
            <a:r>
              <a:rPr lang="en-US" sz="3600" b="1" dirty="0">
                <a:solidFill>
                  <a:schemeClr val="accent6">
                    <a:lumMod val="50000"/>
                  </a:schemeClr>
                </a:solidFill>
              </a:rPr>
              <a:t>SETTING BACKGROUNDS</a:t>
            </a:r>
          </a:p>
        </p:txBody>
      </p: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9087"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28</a:t>
            </a:fld>
            <a:endParaRPr lang="en-US" sz="1100" b="1" dirty="0">
              <a:solidFill>
                <a:schemeClr val="bg1">
                  <a:lumMod val="85000"/>
                </a:schemeClr>
              </a:solidFill>
            </a:endParaRPr>
          </a:p>
        </p:txBody>
      </p:sp>
    </p:spTree>
    <p:extLst>
      <p:ext uri="{BB962C8B-B14F-4D97-AF65-F5344CB8AC3E}">
        <p14:creationId xmlns:p14="http://schemas.microsoft.com/office/powerpoint/2010/main" val="4189010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down)">
                                      <p:cBhvr>
                                        <p:cTn id="7" dur="580">
                                          <p:stCondLst>
                                            <p:cond delay="0"/>
                                          </p:stCondLst>
                                        </p:cTn>
                                        <p:tgtEl>
                                          <p:spTgt spid="3">
                                            <p:txEl>
                                              <p:pRg st="5" end="5"/>
                                            </p:txEl>
                                          </p:spTgt>
                                        </p:tgtEl>
                                      </p:cBhvr>
                                    </p:animEffect>
                                    <p:anim calcmode="lin" valueType="num">
                                      <p:cBhvr>
                                        <p:cTn id="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5" end="5"/>
                                            </p:txEl>
                                          </p:spTgt>
                                        </p:tgtEl>
                                      </p:cBhvr>
                                      <p:to x="100000" y="60000"/>
                                    </p:animScale>
                                    <p:animScale>
                                      <p:cBhvr>
                                        <p:cTn id="14" dur="166" decel="50000">
                                          <p:stCondLst>
                                            <p:cond delay="676"/>
                                          </p:stCondLst>
                                        </p:cTn>
                                        <p:tgtEl>
                                          <p:spTgt spid="3">
                                            <p:txEl>
                                              <p:pRg st="5" end="5"/>
                                            </p:txEl>
                                          </p:spTgt>
                                        </p:tgtEl>
                                      </p:cBhvr>
                                      <p:to x="100000" y="100000"/>
                                    </p:animScale>
                                    <p:animScale>
                                      <p:cBhvr>
                                        <p:cTn id="15" dur="26">
                                          <p:stCondLst>
                                            <p:cond delay="1312"/>
                                          </p:stCondLst>
                                        </p:cTn>
                                        <p:tgtEl>
                                          <p:spTgt spid="3">
                                            <p:txEl>
                                              <p:pRg st="5" end="5"/>
                                            </p:txEl>
                                          </p:spTgt>
                                        </p:tgtEl>
                                      </p:cBhvr>
                                      <p:to x="100000" y="80000"/>
                                    </p:animScale>
                                    <p:animScale>
                                      <p:cBhvr>
                                        <p:cTn id="16" dur="166" decel="50000">
                                          <p:stCondLst>
                                            <p:cond delay="1338"/>
                                          </p:stCondLst>
                                        </p:cTn>
                                        <p:tgtEl>
                                          <p:spTgt spid="3">
                                            <p:txEl>
                                              <p:pRg st="5" end="5"/>
                                            </p:txEl>
                                          </p:spTgt>
                                        </p:tgtEl>
                                      </p:cBhvr>
                                      <p:to x="100000" y="100000"/>
                                    </p:animScale>
                                    <p:animScale>
                                      <p:cBhvr>
                                        <p:cTn id="17" dur="26">
                                          <p:stCondLst>
                                            <p:cond delay="1642"/>
                                          </p:stCondLst>
                                        </p:cTn>
                                        <p:tgtEl>
                                          <p:spTgt spid="3">
                                            <p:txEl>
                                              <p:pRg st="5" end="5"/>
                                            </p:txEl>
                                          </p:spTgt>
                                        </p:tgtEl>
                                      </p:cBhvr>
                                      <p:to x="100000" y="90000"/>
                                    </p:animScale>
                                    <p:animScale>
                                      <p:cBhvr>
                                        <p:cTn id="18" dur="166" decel="50000">
                                          <p:stCondLst>
                                            <p:cond delay="1668"/>
                                          </p:stCondLst>
                                        </p:cTn>
                                        <p:tgtEl>
                                          <p:spTgt spid="3">
                                            <p:txEl>
                                              <p:pRg st="5" end="5"/>
                                            </p:txEl>
                                          </p:spTgt>
                                        </p:tgtEl>
                                      </p:cBhvr>
                                      <p:to x="100000" y="100000"/>
                                    </p:animScale>
                                    <p:animScale>
                                      <p:cBhvr>
                                        <p:cTn id="19" dur="26">
                                          <p:stCondLst>
                                            <p:cond delay="1808"/>
                                          </p:stCondLst>
                                        </p:cTn>
                                        <p:tgtEl>
                                          <p:spTgt spid="3">
                                            <p:txEl>
                                              <p:pRg st="5" end="5"/>
                                            </p:txEl>
                                          </p:spTgt>
                                        </p:tgtEl>
                                      </p:cBhvr>
                                      <p:to x="100000" y="95000"/>
                                    </p:animScale>
                                    <p:animScale>
                                      <p:cBhvr>
                                        <p:cTn id="2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SETTING BACKGROUNDS</a:t>
            </a:r>
          </a:p>
        </p:txBody>
      </p:sp>
      <p:sp>
        <p:nvSpPr>
          <p:cNvPr id="3" name="Content Placeholder 2"/>
          <p:cNvSpPr>
            <a:spLocks noGrp="1"/>
          </p:cNvSpPr>
          <p:nvPr>
            <p:ph idx="1"/>
          </p:nvPr>
        </p:nvSpPr>
        <p:spPr/>
        <p:txBody>
          <a:bodyPr>
            <a:normAutofit fontScale="92500" lnSpcReduction="20000"/>
          </a:bodyPr>
          <a:lstStyle/>
          <a:p>
            <a:pPr lvl="1"/>
            <a:r>
              <a:rPr lang="en-US" dirty="0"/>
              <a:t>The </a:t>
            </a:r>
            <a:r>
              <a:rPr lang="en-US" b="1" dirty="0">
                <a:solidFill>
                  <a:schemeClr val="accent6">
                    <a:lumMod val="50000"/>
                  </a:schemeClr>
                </a:solidFill>
              </a:rPr>
              <a:t>background-color</a:t>
            </a:r>
            <a:r>
              <a:rPr lang="en-US" dirty="0"/>
              <a:t> property is used to set the background color of an element. </a:t>
            </a:r>
          </a:p>
          <a:p>
            <a:pPr lvl="1"/>
            <a:endParaRPr lang="en-US" dirty="0"/>
          </a:p>
          <a:p>
            <a:pPr lvl="1"/>
            <a:r>
              <a:rPr lang="en-US" dirty="0"/>
              <a:t>The </a:t>
            </a:r>
            <a:r>
              <a:rPr lang="en-US" b="1" dirty="0">
                <a:solidFill>
                  <a:schemeClr val="accent6">
                    <a:lumMod val="50000"/>
                  </a:schemeClr>
                </a:solidFill>
              </a:rPr>
              <a:t>background-image</a:t>
            </a:r>
            <a:r>
              <a:rPr lang="en-US" dirty="0"/>
              <a:t> property is used to set the background image of an element. </a:t>
            </a:r>
          </a:p>
          <a:p>
            <a:pPr lvl="1"/>
            <a:endParaRPr lang="en-US" dirty="0"/>
          </a:p>
          <a:p>
            <a:pPr lvl="1"/>
            <a:r>
              <a:rPr lang="en-US" dirty="0"/>
              <a:t>The </a:t>
            </a:r>
            <a:r>
              <a:rPr lang="en-US" b="1" dirty="0">
                <a:solidFill>
                  <a:schemeClr val="accent6">
                    <a:lumMod val="50000"/>
                  </a:schemeClr>
                </a:solidFill>
              </a:rPr>
              <a:t>background-repeat</a:t>
            </a:r>
            <a:r>
              <a:rPr lang="en-US" dirty="0"/>
              <a:t> property is used to control the repetition of an image in the background</a:t>
            </a:r>
          </a:p>
          <a:p>
            <a:pPr marL="457200" lvl="1" indent="0">
              <a:buNone/>
            </a:pPr>
            <a:endParaRPr lang="en-US" dirty="0"/>
          </a:p>
          <a:p>
            <a:pPr lvl="1"/>
            <a:r>
              <a:rPr lang="en-US" dirty="0"/>
              <a:t>The </a:t>
            </a:r>
            <a:r>
              <a:rPr lang="en-US" b="1" dirty="0">
                <a:solidFill>
                  <a:schemeClr val="accent6">
                    <a:lumMod val="50000"/>
                  </a:schemeClr>
                </a:solidFill>
              </a:rPr>
              <a:t>background-position</a:t>
            </a:r>
            <a:r>
              <a:rPr lang="en-US" dirty="0"/>
              <a:t> property is used to control the position of an image in the background.</a:t>
            </a:r>
          </a:p>
          <a:p>
            <a:pPr lvl="1"/>
            <a:endParaRPr lang="en-US" dirty="0"/>
          </a:p>
          <a:p>
            <a:pPr lvl="1"/>
            <a:r>
              <a:rPr lang="en-US" dirty="0"/>
              <a:t>The </a:t>
            </a:r>
            <a:r>
              <a:rPr lang="en-US" b="1" dirty="0">
                <a:solidFill>
                  <a:schemeClr val="accent6">
                    <a:lumMod val="50000"/>
                  </a:schemeClr>
                </a:solidFill>
              </a:rPr>
              <a:t>background-attachment</a:t>
            </a:r>
            <a:r>
              <a:rPr lang="en-US" dirty="0"/>
              <a:t> property is used to control the scrolling of an image in the background. </a:t>
            </a:r>
          </a:p>
          <a:p>
            <a:pPr marL="457200" lvl="1" indent="0">
              <a:buNone/>
            </a:pPr>
            <a:endParaRPr lang="en-US" dirty="0"/>
          </a:p>
          <a:p>
            <a:pPr lvl="1"/>
            <a:r>
              <a:rPr lang="en-US" dirty="0"/>
              <a:t>The background property is used as shorthand to specify a number of other background properties. </a:t>
            </a:r>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49"/>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49"/>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29</a:t>
            </a:fld>
            <a:endParaRPr lang="en-US" sz="1800" b="1" dirty="0">
              <a:solidFill>
                <a:schemeClr val="bg1">
                  <a:lumMod val="85000"/>
                </a:schemeClr>
              </a:solidFill>
            </a:endParaRPr>
          </a:p>
        </p:txBody>
      </p:sp>
    </p:spTree>
    <p:extLst>
      <p:ext uri="{BB962C8B-B14F-4D97-AF65-F5344CB8AC3E}">
        <p14:creationId xmlns:p14="http://schemas.microsoft.com/office/powerpoint/2010/main" val="1279973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INTRODUCTION</a:t>
            </a:r>
          </a:p>
        </p:txBody>
      </p:sp>
      <p:sp>
        <p:nvSpPr>
          <p:cNvPr id="3" name="Content Placeholder 2"/>
          <p:cNvSpPr>
            <a:spLocks noGrp="1"/>
          </p:cNvSpPr>
          <p:nvPr>
            <p:ph idx="1"/>
          </p:nvPr>
        </p:nvSpPr>
        <p:spPr/>
        <p:txBody>
          <a:bodyPr>
            <a:normAutofit/>
          </a:bodyPr>
          <a:lstStyle/>
          <a:p>
            <a:endParaRPr lang="en-US" dirty="0"/>
          </a:p>
          <a:p>
            <a:pPr lvl="1"/>
            <a:endParaRPr lang="en-US" dirty="0"/>
          </a:p>
          <a:p>
            <a:pPr lvl="1"/>
            <a:endParaRPr lang="en-US" dirty="0"/>
          </a:p>
          <a:p>
            <a:pPr marL="3200400" lvl="7" indent="0">
              <a:buNone/>
            </a:pPr>
            <a:r>
              <a:rPr lang="en-US" sz="4000" dirty="0">
                <a:solidFill>
                  <a:schemeClr val="accent6">
                    <a:lumMod val="50000"/>
                  </a:schemeClr>
                </a:solidFill>
              </a:rPr>
              <a:t>What</a:t>
            </a:r>
            <a:r>
              <a:rPr lang="en-US" sz="3200" dirty="0"/>
              <a:t> is CSS …?</a:t>
            </a:r>
          </a:p>
          <a:p>
            <a:pPr marL="0" indent="0">
              <a:buNone/>
            </a:pPr>
            <a:endParaRPr lang="en-US" dirty="0"/>
          </a:p>
          <a:p>
            <a:endParaRPr lang="en-US" dirty="0"/>
          </a:p>
          <a:p>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3</a:t>
            </a:fld>
            <a:endParaRPr lang="en-US" sz="800" b="1" dirty="0">
              <a:solidFill>
                <a:schemeClr val="bg1">
                  <a:lumMod val="85000"/>
                </a:schemeClr>
              </a:solidFill>
            </a:endParaRPr>
          </a:p>
        </p:txBody>
      </p:sp>
    </p:spTree>
    <p:extLst>
      <p:ext uri="{BB962C8B-B14F-4D97-AF65-F5344CB8AC3E}">
        <p14:creationId xmlns:p14="http://schemas.microsoft.com/office/powerpoint/2010/main" val="69976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80">
                                          <p:stCondLst>
                                            <p:cond delay="0"/>
                                          </p:stCondLst>
                                        </p:cTn>
                                        <p:tgtEl>
                                          <p:spTgt spid="3">
                                            <p:txEl>
                                              <p:pRg st="3" end="3"/>
                                            </p:txEl>
                                          </p:spTgt>
                                        </p:tgtEl>
                                      </p:cBhvr>
                                    </p:animEffect>
                                    <p:anim calcmode="lin" valueType="num">
                                      <p:cBhvr>
                                        <p:cTn id="1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23" dur="26">
                                          <p:stCondLst>
                                            <p:cond delay="650"/>
                                          </p:stCondLst>
                                        </p:cTn>
                                        <p:tgtEl>
                                          <p:spTgt spid="3">
                                            <p:txEl>
                                              <p:pRg st="3" end="3"/>
                                            </p:txEl>
                                          </p:spTgt>
                                        </p:tgtEl>
                                      </p:cBhvr>
                                      <p:to x="100000" y="60000"/>
                                    </p:animScale>
                                    <p:animScale>
                                      <p:cBhvr>
                                        <p:cTn id="24" dur="166" decel="50000">
                                          <p:stCondLst>
                                            <p:cond delay="676"/>
                                          </p:stCondLst>
                                        </p:cTn>
                                        <p:tgtEl>
                                          <p:spTgt spid="3">
                                            <p:txEl>
                                              <p:pRg st="3" end="3"/>
                                            </p:txEl>
                                          </p:spTgt>
                                        </p:tgtEl>
                                      </p:cBhvr>
                                      <p:to x="100000" y="100000"/>
                                    </p:animScale>
                                    <p:animScale>
                                      <p:cBhvr>
                                        <p:cTn id="25" dur="26">
                                          <p:stCondLst>
                                            <p:cond delay="1312"/>
                                          </p:stCondLst>
                                        </p:cTn>
                                        <p:tgtEl>
                                          <p:spTgt spid="3">
                                            <p:txEl>
                                              <p:pRg st="3" end="3"/>
                                            </p:txEl>
                                          </p:spTgt>
                                        </p:tgtEl>
                                      </p:cBhvr>
                                      <p:to x="100000" y="80000"/>
                                    </p:animScale>
                                    <p:animScale>
                                      <p:cBhvr>
                                        <p:cTn id="26" dur="166" decel="50000">
                                          <p:stCondLst>
                                            <p:cond delay="1338"/>
                                          </p:stCondLst>
                                        </p:cTn>
                                        <p:tgtEl>
                                          <p:spTgt spid="3">
                                            <p:txEl>
                                              <p:pRg st="3" end="3"/>
                                            </p:txEl>
                                          </p:spTgt>
                                        </p:tgtEl>
                                      </p:cBhvr>
                                      <p:to x="100000" y="100000"/>
                                    </p:animScale>
                                    <p:animScale>
                                      <p:cBhvr>
                                        <p:cTn id="27" dur="26">
                                          <p:stCondLst>
                                            <p:cond delay="1642"/>
                                          </p:stCondLst>
                                        </p:cTn>
                                        <p:tgtEl>
                                          <p:spTgt spid="3">
                                            <p:txEl>
                                              <p:pRg st="3" end="3"/>
                                            </p:txEl>
                                          </p:spTgt>
                                        </p:tgtEl>
                                      </p:cBhvr>
                                      <p:to x="100000" y="90000"/>
                                    </p:animScale>
                                    <p:animScale>
                                      <p:cBhvr>
                                        <p:cTn id="28" dur="166" decel="50000">
                                          <p:stCondLst>
                                            <p:cond delay="1668"/>
                                          </p:stCondLst>
                                        </p:cTn>
                                        <p:tgtEl>
                                          <p:spTgt spid="3">
                                            <p:txEl>
                                              <p:pRg st="3" end="3"/>
                                            </p:txEl>
                                          </p:spTgt>
                                        </p:tgtEl>
                                      </p:cBhvr>
                                      <p:to x="100000" y="100000"/>
                                    </p:animScale>
                                    <p:animScale>
                                      <p:cBhvr>
                                        <p:cTn id="29" dur="26">
                                          <p:stCondLst>
                                            <p:cond delay="1808"/>
                                          </p:stCondLst>
                                        </p:cTn>
                                        <p:tgtEl>
                                          <p:spTgt spid="3">
                                            <p:txEl>
                                              <p:pRg st="3" end="3"/>
                                            </p:txEl>
                                          </p:spTgt>
                                        </p:tgtEl>
                                      </p:cBhvr>
                                      <p:to x="100000" y="95000"/>
                                    </p:animScale>
                                    <p:animScale>
                                      <p:cBhvr>
                                        <p:cTn id="30"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SETTING BACKGROUNDS</a:t>
            </a:r>
          </a:p>
        </p:txBody>
      </p:sp>
      <p:sp>
        <p:nvSpPr>
          <p:cNvPr id="3" name="Content Placeholder 2"/>
          <p:cNvSpPr>
            <a:spLocks noGrp="1"/>
          </p:cNvSpPr>
          <p:nvPr>
            <p:ph idx="1"/>
          </p:nvPr>
        </p:nvSpPr>
        <p:spPr/>
        <p:txBody>
          <a:bodyPr>
            <a:normAutofit/>
          </a:bodyPr>
          <a:lstStyle/>
          <a:p>
            <a:r>
              <a:rPr lang="en-US" sz="2400" b="1" dirty="0">
                <a:solidFill>
                  <a:schemeClr val="accent6">
                    <a:lumMod val="50000"/>
                  </a:schemeClr>
                </a:solidFill>
              </a:rPr>
              <a:t>BACKGROUND COLOR</a:t>
            </a:r>
          </a:p>
          <a:p>
            <a:pPr marL="0" indent="0">
              <a:buNone/>
            </a:pPr>
            <a:r>
              <a:rPr lang="en-US" dirty="0"/>
              <a:t>	</a:t>
            </a:r>
            <a:r>
              <a:rPr lang="en-US" sz="2000" dirty="0"/>
              <a:t>&lt;p style="</a:t>
            </a:r>
            <a:r>
              <a:rPr lang="en-US" sz="2000" dirty="0" err="1"/>
              <a:t>background-color:yellow</a:t>
            </a:r>
            <a:r>
              <a:rPr lang="en-US" sz="2000" dirty="0"/>
              <a:t>;"&gt; This text has a yellow background color. &lt;/p&gt; </a:t>
            </a:r>
            <a:endParaRPr lang="en-US" dirty="0"/>
          </a:p>
          <a:p>
            <a:r>
              <a:rPr lang="en-US" sz="2400" b="1" dirty="0">
                <a:solidFill>
                  <a:schemeClr val="accent6">
                    <a:lumMod val="50000"/>
                  </a:schemeClr>
                </a:solidFill>
              </a:rPr>
              <a:t>BACKGROUND IMAGE</a:t>
            </a:r>
          </a:p>
          <a:p>
            <a:pPr marL="0" indent="0">
              <a:buNone/>
            </a:pPr>
            <a:r>
              <a:rPr lang="en-US" sz="2000" dirty="0"/>
              <a:t>	&lt;table style="</a:t>
            </a:r>
            <a:r>
              <a:rPr lang="en-US" sz="2000" dirty="0" err="1"/>
              <a:t>background-image:url</a:t>
            </a:r>
            <a:r>
              <a:rPr lang="en-US" sz="2000" dirty="0"/>
              <a:t>(/images/pattern1.gif);"&gt; </a:t>
            </a:r>
          </a:p>
          <a:p>
            <a:pPr marL="0" indent="0">
              <a:buNone/>
            </a:pPr>
            <a:r>
              <a:rPr lang="en-US" sz="2000" dirty="0"/>
              <a:t>		&lt;</a:t>
            </a:r>
            <a:r>
              <a:rPr lang="en-US" sz="2000" dirty="0" err="1"/>
              <a:t>tr</a:t>
            </a:r>
            <a:r>
              <a:rPr lang="en-US" sz="2000" dirty="0"/>
              <a:t>&gt;&lt;td&gt; This table has background image set. &lt;/td&gt;&lt;/</a:t>
            </a:r>
            <a:r>
              <a:rPr lang="en-US" sz="2000" dirty="0" err="1"/>
              <a:t>tr</a:t>
            </a:r>
            <a:r>
              <a:rPr lang="en-US" sz="2000" dirty="0"/>
              <a:t>&gt;</a:t>
            </a:r>
          </a:p>
          <a:p>
            <a:pPr marL="0" indent="0">
              <a:buNone/>
            </a:pPr>
            <a:r>
              <a:rPr lang="en-US" sz="2000" dirty="0"/>
              <a:t>	&lt;/table&gt; </a:t>
            </a:r>
          </a:p>
          <a:p>
            <a:pPr marL="0" indent="0">
              <a:buNone/>
            </a:pPr>
            <a:r>
              <a:rPr lang="en-US" dirty="0"/>
              <a:t>	</a:t>
            </a:r>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49"/>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49"/>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30</a:t>
            </a:fld>
            <a:endParaRPr lang="en-US" sz="1800" b="1" dirty="0">
              <a:solidFill>
                <a:schemeClr val="bg1">
                  <a:lumMod val="85000"/>
                </a:schemeClr>
              </a:solidFill>
            </a:endParaRPr>
          </a:p>
        </p:txBody>
      </p:sp>
    </p:spTree>
    <p:extLst>
      <p:ext uri="{BB962C8B-B14F-4D97-AF65-F5344CB8AC3E}">
        <p14:creationId xmlns:p14="http://schemas.microsoft.com/office/powerpoint/2010/main" val="294455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SETTING BACKGROUNDS</a:t>
            </a:r>
          </a:p>
        </p:txBody>
      </p:sp>
      <p:sp>
        <p:nvSpPr>
          <p:cNvPr id="3" name="Content Placeholder 2"/>
          <p:cNvSpPr>
            <a:spLocks noGrp="1"/>
          </p:cNvSpPr>
          <p:nvPr>
            <p:ph idx="1"/>
          </p:nvPr>
        </p:nvSpPr>
        <p:spPr/>
        <p:txBody>
          <a:bodyPr>
            <a:normAutofit/>
          </a:bodyPr>
          <a:lstStyle/>
          <a:p>
            <a:r>
              <a:rPr lang="en-US" sz="2400" b="1" dirty="0">
                <a:solidFill>
                  <a:schemeClr val="accent6">
                    <a:lumMod val="50000"/>
                  </a:schemeClr>
                </a:solidFill>
              </a:rPr>
              <a:t>BACKGROUND IMAGE</a:t>
            </a:r>
          </a:p>
          <a:p>
            <a:pPr lvl="1"/>
            <a:r>
              <a:rPr lang="en-US" sz="2000" dirty="0"/>
              <a:t>By default background-repeat property will have repeat value. </a:t>
            </a:r>
          </a:p>
          <a:p>
            <a:pPr marL="0" indent="0">
              <a:buNone/>
            </a:pPr>
            <a:r>
              <a:rPr lang="en-US" sz="2000" dirty="0"/>
              <a:t>	&lt;table style="</a:t>
            </a:r>
            <a:r>
              <a:rPr lang="en-US" sz="2000" dirty="0" err="1"/>
              <a:t>background-image:url</a:t>
            </a:r>
            <a:r>
              <a:rPr lang="en-US" sz="2000" dirty="0"/>
              <a:t>(/images/pattern1.gif); background-repeat: repeat;"&gt; 		&lt;</a:t>
            </a:r>
            <a:r>
              <a:rPr lang="en-US" sz="2000" dirty="0" err="1"/>
              <a:t>tr</a:t>
            </a:r>
            <a:r>
              <a:rPr lang="en-US" sz="2000" dirty="0"/>
              <a:t>&gt;&lt;td&gt; This table has background image which repeats multiple times. </a:t>
            </a:r>
          </a:p>
          <a:p>
            <a:pPr marL="0" indent="0">
              <a:buNone/>
            </a:pPr>
            <a:r>
              <a:rPr lang="en-US" sz="2000" dirty="0"/>
              <a:t>		&lt;/td&gt;&lt;/</a:t>
            </a:r>
            <a:r>
              <a:rPr lang="en-US" sz="2000" dirty="0" err="1"/>
              <a:t>tr</a:t>
            </a:r>
            <a:r>
              <a:rPr lang="en-US" sz="2000" dirty="0"/>
              <a:t>&gt; </a:t>
            </a:r>
          </a:p>
          <a:p>
            <a:pPr marL="0" indent="0">
              <a:buNone/>
            </a:pPr>
            <a:r>
              <a:rPr lang="en-US" sz="2000" dirty="0"/>
              <a:t>	&lt;/table&gt;</a:t>
            </a:r>
          </a:p>
          <a:p>
            <a:pPr marL="0" indent="0">
              <a:buNone/>
            </a:pPr>
            <a:r>
              <a:rPr lang="en-US" dirty="0"/>
              <a:t>	</a:t>
            </a:r>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49"/>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49"/>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31</a:t>
            </a:fld>
            <a:endParaRPr lang="en-US" sz="1800" b="1" dirty="0">
              <a:solidFill>
                <a:schemeClr val="bg1">
                  <a:lumMod val="85000"/>
                </a:schemeClr>
              </a:solidFill>
            </a:endParaRPr>
          </a:p>
        </p:txBody>
      </p:sp>
    </p:spTree>
    <p:extLst>
      <p:ext uri="{BB962C8B-B14F-4D97-AF65-F5344CB8AC3E}">
        <p14:creationId xmlns:p14="http://schemas.microsoft.com/office/powerpoint/2010/main" val="137290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SETTING BACKGROUNDS</a:t>
            </a:r>
          </a:p>
        </p:txBody>
      </p:sp>
      <p:sp>
        <p:nvSpPr>
          <p:cNvPr id="3" name="Content Placeholder 2"/>
          <p:cNvSpPr>
            <a:spLocks noGrp="1"/>
          </p:cNvSpPr>
          <p:nvPr>
            <p:ph idx="1"/>
          </p:nvPr>
        </p:nvSpPr>
        <p:spPr/>
        <p:txBody>
          <a:bodyPr>
            <a:normAutofit fontScale="92500" lnSpcReduction="20000"/>
          </a:bodyPr>
          <a:lstStyle/>
          <a:p>
            <a:r>
              <a:rPr lang="en-US" sz="2400" b="1" dirty="0">
                <a:solidFill>
                  <a:schemeClr val="accent6">
                    <a:lumMod val="50000"/>
                  </a:schemeClr>
                </a:solidFill>
              </a:rPr>
              <a:t>BACKGROUND IMAGE POSITION </a:t>
            </a:r>
          </a:p>
          <a:p>
            <a:pPr marL="0" indent="0">
              <a:buNone/>
            </a:pPr>
            <a:r>
              <a:rPr lang="en-US" sz="2000" dirty="0"/>
              <a:t>	&lt;table style="</a:t>
            </a:r>
            <a:r>
              <a:rPr lang="en-US" sz="2000" dirty="0" err="1"/>
              <a:t>background-image:url</a:t>
            </a:r>
            <a:r>
              <a:rPr lang="en-US" sz="2000" dirty="0"/>
              <a:t>(/images/pattern1.gif); background-position:100px;"&gt; 		&lt;</a:t>
            </a:r>
            <a:r>
              <a:rPr lang="en-US" sz="2000" dirty="0" err="1"/>
              <a:t>tr</a:t>
            </a:r>
            <a:r>
              <a:rPr lang="en-US" sz="2000" dirty="0"/>
              <a:t>&gt;&lt;td&gt;</a:t>
            </a:r>
          </a:p>
          <a:p>
            <a:pPr marL="0" indent="0">
              <a:buNone/>
            </a:pPr>
            <a:r>
              <a:rPr lang="en-US" sz="2000" dirty="0"/>
              <a:t>		 	Background image positioned 100 pixels away from the left. </a:t>
            </a:r>
          </a:p>
          <a:p>
            <a:pPr marL="0" indent="0">
              <a:buNone/>
            </a:pPr>
            <a:r>
              <a:rPr lang="en-US" sz="2000" dirty="0"/>
              <a:t>		&lt;/td&gt;&lt;/</a:t>
            </a:r>
            <a:r>
              <a:rPr lang="en-US" sz="2000" dirty="0" err="1"/>
              <a:t>tr</a:t>
            </a:r>
            <a:r>
              <a:rPr lang="en-US" sz="2000" dirty="0"/>
              <a:t>&gt; </a:t>
            </a:r>
          </a:p>
          <a:p>
            <a:pPr marL="0" indent="0">
              <a:buNone/>
            </a:pPr>
            <a:r>
              <a:rPr lang="en-US" sz="2000" dirty="0"/>
              <a:t>	&lt;/table&gt; </a:t>
            </a:r>
          </a:p>
          <a:p>
            <a:pPr marL="0" indent="0">
              <a:buNone/>
            </a:pPr>
            <a:r>
              <a:rPr lang="en-US" sz="2000" dirty="0"/>
              <a:t>	&lt;table style="</a:t>
            </a:r>
            <a:r>
              <a:rPr lang="en-US" sz="2000" dirty="0" err="1"/>
              <a:t>background-image:url</a:t>
            </a:r>
            <a:r>
              <a:rPr lang="en-US" sz="2000" dirty="0"/>
              <a:t>(/images/pattern1.gif); </a:t>
            </a:r>
          </a:p>
          <a:p>
            <a:pPr marL="0" indent="0">
              <a:buNone/>
            </a:pPr>
            <a:r>
              <a:rPr lang="en-US" sz="2000" dirty="0"/>
              <a:t>		background-position:100px 200px;"&gt; </a:t>
            </a:r>
          </a:p>
          <a:p>
            <a:pPr marL="0" indent="0">
              <a:buNone/>
            </a:pPr>
            <a:r>
              <a:rPr lang="en-US" sz="2000" dirty="0"/>
              <a:t>	&lt;</a:t>
            </a:r>
            <a:r>
              <a:rPr lang="en-US" sz="2000" dirty="0" err="1"/>
              <a:t>tr</a:t>
            </a:r>
            <a:r>
              <a:rPr lang="en-US" sz="2000" dirty="0"/>
              <a:t>&gt;&lt;td&gt; </a:t>
            </a:r>
          </a:p>
          <a:p>
            <a:pPr marL="0" indent="0">
              <a:buNone/>
            </a:pPr>
            <a:r>
              <a:rPr lang="en-US" sz="2000" dirty="0"/>
              <a:t>		This table has background image positioned 100 pixels away from the left and 200 pixels from the top. </a:t>
            </a:r>
          </a:p>
          <a:p>
            <a:pPr marL="0" indent="0">
              <a:buNone/>
            </a:pPr>
            <a:r>
              <a:rPr lang="en-US" sz="2000" dirty="0"/>
              <a:t>	&lt;/td&gt;&lt;/</a:t>
            </a:r>
            <a:r>
              <a:rPr lang="en-US" sz="2000" dirty="0" err="1"/>
              <a:t>tr</a:t>
            </a:r>
            <a:r>
              <a:rPr lang="en-US" sz="2000" dirty="0"/>
              <a:t>&gt; </a:t>
            </a:r>
          </a:p>
          <a:p>
            <a:pPr marL="0" indent="0">
              <a:buNone/>
            </a:pPr>
            <a:r>
              <a:rPr lang="en-US" sz="2000" dirty="0"/>
              <a:t>	&lt;/table&gt; </a:t>
            </a:r>
          </a:p>
          <a:p>
            <a:pPr marL="914400" lvl="2"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49"/>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49"/>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32</a:t>
            </a:fld>
            <a:endParaRPr lang="en-US" sz="1800" b="1" dirty="0">
              <a:solidFill>
                <a:schemeClr val="bg1">
                  <a:lumMod val="85000"/>
                </a:schemeClr>
              </a:solidFill>
            </a:endParaRPr>
          </a:p>
        </p:txBody>
      </p:sp>
    </p:spTree>
    <p:extLst>
      <p:ext uri="{BB962C8B-B14F-4D97-AF65-F5344CB8AC3E}">
        <p14:creationId xmlns:p14="http://schemas.microsoft.com/office/powerpoint/2010/main" val="6849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SETTING BACKGROUNDS</a:t>
            </a:r>
          </a:p>
        </p:txBody>
      </p:sp>
      <p:sp>
        <p:nvSpPr>
          <p:cNvPr id="3" name="Content Placeholder 2"/>
          <p:cNvSpPr>
            <a:spLocks noGrp="1"/>
          </p:cNvSpPr>
          <p:nvPr>
            <p:ph idx="1"/>
          </p:nvPr>
        </p:nvSpPr>
        <p:spPr/>
        <p:txBody>
          <a:bodyPr>
            <a:normAutofit/>
          </a:bodyPr>
          <a:lstStyle/>
          <a:p>
            <a:r>
              <a:rPr lang="en-US" sz="2400" b="1" dirty="0">
                <a:solidFill>
                  <a:schemeClr val="accent6">
                    <a:lumMod val="50000"/>
                  </a:schemeClr>
                </a:solidFill>
              </a:rPr>
              <a:t>BACKGROUND ATTACHMENT</a:t>
            </a:r>
            <a:r>
              <a:rPr lang="en-US" dirty="0"/>
              <a:t> </a:t>
            </a:r>
          </a:p>
          <a:p>
            <a:pPr lvl="1"/>
            <a:r>
              <a:rPr lang="en-US" dirty="0"/>
              <a:t>Background attachment determines whether a background image is fixed or scrolls with the rest of the page. </a:t>
            </a:r>
          </a:p>
          <a:p>
            <a:pPr marL="914400" lvl="2" indent="0">
              <a:buNone/>
            </a:pPr>
            <a:r>
              <a:rPr lang="en-US" dirty="0"/>
              <a:t>&lt;p style="</a:t>
            </a:r>
            <a:r>
              <a:rPr lang="en-US" dirty="0" err="1"/>
              <a:t>background-image:url</a:t>
            </a:r>
            <a:r>
              <a:rPr lang="en-US" dirty="0"/>
              <a:t>(/images/pattern1.gif); </a:t>
            </a:r>
            <a:r>
              <a:rPr lang="en-US" dirty="0" err="1"/>
              <a:t>background-attachment:fixed</a:t>
            </a:r>
            <a:r>
              <a:rPr lang="en-US" dirty="0"/>
              <a:t>;"&gt; </a:t>
            </a:r>
          </a:p>
          <a:p>
            <a:pPr marL="914400" lvl="2" indent="0">
              <a:buNone/>
            </a:pPr>
            <a:r>
              <a:rPr lang="en-US" dirty="0"/>
              <a:t>	This </a:t>
            </a:r>
            <a:r>
              <a:rPr lang="en-US" dirty="0" err="1"/>
              <a:t>parapgraph</a:t>
            </a:r>
            <a:r>
              <a:rPr lang="en-US" dirty="0"/>
              <a:t> has fixed background image.</a:t>
            </a:r>
          </a:p>
          <a:p>
            <a:pPr marL="914400" lvl="2" indent="0">
              <a:buNone/>
            </a:pPr>
            <a:r>
              <a:rPr lang="en-US" dirty="0"/>
              <a:t> &lt;/p&gt; </a:t>
            </a:r>
          </a:p>
          <a:p>
            <a:pPr marL="914400" lvl="2" indent="0">
              <a:buNone/>
            </a:pPr>
            <a:endParaRPr lang="en-US" dirty="0"/>
          </a:p>
          <a:p>
            <a:pPr marL="914400" lvl="2" indent="0">
              <a:buNone/>
            </a:pPr>
            <a:r>
              <a:rPr lang="en-US" dirty="0"/>
              <a:t>&lt;p style="</a:t>
            </a:r>
            <a:r>
              <a:rPr lang="en-US" dirty="0" err="1"/>
              <a:t>background-image:url</a:t>
            </a:r>
            <a:r>
              <a:rPr lang="en-US" dirty="0"/>
              <a:t>(/images/pattern1.gif); </a:t>
            </a:r>
            <a:r>
              <a:rPr lang="en-US" dirty="0" err="1"/>
              <a:t>background-attachment:scroll</a:t>
            </a:r>
            <a:r>
              <a:rPr lang="en-US" dirty="0"/>
              <a:t>;"&gt; This </a:t>
            </a:r>
            <a:r>
              <a:rPr lang="en-US" dirty="0" err="1"/>
              <a:t>parapgraph</a:t>
            </a:r>
            <a:r>
              <a:rPr lang="en-US" dirty="0"/>
              <a:t> has scrolling background image. &lt;/p&gt; </a:t>
            </a:r>
          </a:p>
          <a:p>
            <a:pPr marL="0"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49"/>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49"/>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33</a:t>
            </a:fld>
            <a:endParaRPr lang="en-US" sz="1800" b="1" dirty="0">
              <a:solidFill>
                <a:schemeClr val="bg1">
                  <a:lumMod val="85000"/>
                </a:schemeClr>
              </a:solidFill>
            </a:endParaRPr>
          </a:p>
        </p:txBody>
      </p:sp>
    </p:spTree>
    <p:extLst>
      <p:ext uri="{BB962C8B-B14F-4D97-AF65-F5344CB8AC3E}">
        <p14:creationId xmlns:p14="http://schemas.microsoft.com/office/powerpoint/2010/main" val="3271839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pPr marL="3200400" lvl="7" indent="0">
              <a:buNone/>
            </a:pPr>
            <a:endParaRPr lang="en-US" sz="3600" dirty="0"/>
          </a:p>
          <a:p>
            <a:pPr marL="3200400" lvl="7" indent="0">
              <a:buNone/>
            </a:pPr>
            <a:endParaRPr lang="en-US" sz="3600" dirty="0"/>
          </a:p>
          <a:p>
            <a:pPr marL="3200400" lvl="7" indent="0">
              <a:buNone/>
            </a:pPr>
            <a:endParaRPr lang="en-US" sz="3600" dirty="0"/>
          </a:p>
          <a:p>
            <a:pPr marL="3200400" lvl="7" indent="0">
              <a:buNone/>
            </a:pPr>
            <a:r>
              <a:rPr lang="en-US" sz="3600" dirty="0"/>
              <a:t>		</a:t>
            </a:r>
            <a:r>
              <a:rPr lang="en-US" sz="3600" b="1" dirty="0">
                <a:solidFill>
                  <a:schemeClr val="accent6">
                    <a:lumMod val="50000"/>
                  </a:schemeClr>
                </a:solidFill>
              </a:rPr>
              <a:t>SETTING FONTS</a:t>
            </a:r>
          </a:p>
        </p:txBody>
      </p: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9087"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34</a:t>
            </a:fld>
            <a:endParaRPr lang="en-US" sz="1100" b="1" dirty="0">
              <a:solidFill>
                <a:schemeClr val="bg1">
                  <a:lumMod val="85000"/>
                </a:schemeClr>
              </a:solidFill>
            </a:endParaRPr>
          </a:p>
        </p:txBody>
      </p:sp>
    </p:spTree>
    <p:extLst>
      <p:ext uri="{BB962C8B-B14F-4D97-AF65-F5344CB8AC3E}">
        <p14:creationId xmlns:p14="http://schemas.microsoft.com/office/powerpoint/2010/main" val="2084686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down)">
                                      <p:cBhvr>
                                        <p:cTn id="7" dur="580">
                                          <p:stCondLst>
                                            <p:cond delay="0"/>
                                          </p:stCondLst>
                                        </p:cTn>
                                        <p:tgtEl>
                                          <p:spTgt spid="3">
                                            <p:txEl>
                                              <p:pRg st="5" end="5"/>
                                            </p:txEl>
                                          </p:spTgt>
                                        </p:tgtEl>
                                      </p:cBhvr>
                                    </p:animEffect>
                                    <p:anim calcmode="lin" valueType="num">
                                      <p:cBhvr>
                                        <p:cTn id="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5" end="5"/>
                                            </p:txEl>
                                          </p:spTgt>
                                        </p:tgtEl>
                                      </p:cBhvr>
                                      <p:to x="100000" y="60000"/>
                                    </p:animScale>
                                    <p:animScale>
                                      <p:cBhvr>
                                        <p:cTn id="14" dur="166" decel="50000">
                                          <p:stCondLst>
                                            <p:cond delay="676"/>
                                          </p:stCondLst>
                                        </p:cTn>
                                        <p:tgtEl>
                                          <p:spTgt spid="3">
                                            <p:txEl>
                                              <p:pRg st="5" end="5"/>
                                            </p:txEl>
                                          </p:spTgt>
                                        </p:tgtEl>
                                      </p:cBhvr>
                                      <p:to x="100000" y="100000"/>
                                    </p:animScale>
                                    <p:animScale>
                                      <p:cBhvr>
                                        <p:cTn id="15" dur="26">
                                          <p:stCondLst>
                                            <p:cond delay="1312"/>
                                          </p:stCondLst>
                                        </p:cTn>
                                        <p:tgtEl>
                                          <p:spTgt spid="3">
                                            <p:txEl>
                                              <p:pRg st="5" end="5"/>
                                            </p:txEl>
                                          </p:spTgt>
                                        </p:tgtEl>
                                      </p:cBhvr>
                                      <p:to x="100000" y="80000"/>
                                    </p:animScale>
                                    <p:animScale>
                                      <p:cBhvr>
                                        <p:cTn id="16" dur="166" decel="50000">
                                          <p:stCondLst>
                                            <p:cond delay="1338"/>
                                          </p:stCondLst>
                                        </p:cTn>
                                        <p:tgtEl>
                                          <p:spTgt spid="3">
                                            <p:txEl>
                                              <p:pRg st="5" end="5"/>
                                            </p:txEl>
                                          </p:spTgt>
                                        </p:tgtEl>
                                      </p:cBhvr>
                                      <p:to x="100000" y="100000"/>
                                    </p:animScale>
                                    <p:animScale>
                                      <p:cBhvr>
                                        <p:cTn id="17" dur="26">
                                          <p:stCondLst>
                                            <p:cond delay="1642"/>
                                          </p:stCondLst>
                                        </p:cTn>
                                        <p:tgtEl>
                                          <p:spTgt spid="3">
                                            <p:txEl>
                                              <p:pRg st="5" end="5"/>
                                            </p:txEl>
                                          </p:spTgt>
                                        </p:tgtEl>
                                      </p:cBhvr>
                                      <p:to x="100000" y="90000"/>
                                    </p:animScale>
                                    <p:animScale>
                                      <p:cBhvr>
                                        <p:cTn id="18" dur="166" decel="50000">
                                          <p:stCondLst>
                                            <p:cond delay="1668"/>
                                          </p:stCondLst>
                                        </p:cTn>
                                        <p:tgtEl>
                                          <p:spTgt spid="3">
                                            <p:txEl>
                                              <p:pRg st="5" end="5"/>
                                            </p:txEl>
                                          </p:spTgt>
                                        </p:tgtEl>
                                      </p:cBhvr>
                                      <p:to x="100000" y="100000"/>
                                    </p:animScale>
                                    <p:animScale>
                                      <p:cBhvr>
                                        <p:cTn id="19" dur="26">
                                          <p:stCondLst>
                                            <p:cond delay="1808"/>
                                          </p:stCondLst>
                                        </p:cTn>
                                        <p:tgtEl>
                                          <p:spTgt spid="3">
                                            <p:txEl>
                                              <p:pRg st="5" end="5"/>
                                            </p:txEl>
                                          </p:spTgt>
                                        </p:tgtEl>
                                      </p:cBhvr>
                                      <p:to x="100000" y="95000"/>
                                    </p:animScale>
                                    <p:animScale>
                                      <p:cBhvr>
                                        <p:cTn id="2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SETTING FONTS</a:t>
            </a:r>
          </a:p>
        </p:txBody>
      </p:sp>
      <p:sp>
        <p:nvSpPr>
          <p:cNvPr id="3" name="Content Placeholder 2"/>
          <p:cNvSpPr>
            <a:spLocks noGrp="1"/>
          </p:cNvSpPr>
          <p:nvPr>
            <p:ph idx="1"/>
          </p:nvPr>
        </p:nvSpPr>
        <p:spPr/>
        <p:txBody>
          <a:bodyPr/>
          <a:lstStyle/>
          <a:p>
            <a:pPr lvl="1"/>
            <a:r>
              <a:rPr lang="en-US" dirty="0"/>
              <a:t>The </a:t>
            </a:r>
            <a:r>
              <a:rPr lang="en-US" b="1" dirty="0">
                <a:solidFill>
                  <a:schemeClr val="accent6">
                    <a:lumMod val="50000"/>
                  </a:schemeClr>
                </a:solidFill>
              </a:rPr>
              <a:t>font-family</a:t>
            </a:r>
            <a:r>
              <a:rPr lang="en-US" dirty="0"/>
              <a:t> property is used to change the face of a font. </a:t>
            </a:r>
          </a:p>
          <a:p>
            <a:pPr lvl="1"/>
            <a:r>
              <a:rPr lang="en-US" dirty="0"/>
              <a:t>The </a:t>
            </a:r>
            <a:r>
              <a:rPr lang="en-US" b="1" dirty="0">
                <a:solidFill>
                  <a:schemeClr val="accent6">
                    <a:lumMod val="50000"/>
                  </a:schemeClr>
                </a:solidFill>
              </a:rPr>
              <a:t>font-style</a:t>
            </a:r>
            <a:r>
              <a:rPr lang="en-US" dirty="0"/>
              <a:t> property is used to make a font italic or oblique. </a:t>
            </a:r>
          </a:p>
          <a:p>
            <a:pPr lvl="1"/>
            <a:r>
              <a:rPr lang="en-US" dirty="0"/>
              <a:t>The </a:t>
            </a:r>
            <a:r>
              <a:rPr lang="en-US" b="1" dirty="0">
                <a:solidFill>
                  <a:schemeClr val="accent6">
                    <a:lumMod val="50000"/>
                  </a:schemeClr>
                </a:solidFill>
              </a:rPr>
              <a:t>font-variant</a:t>
            </a:r>
            <a:r>
              <a:rPr lang="en-US" dirty="0"/>
              <a:t> property is used to create a small-caps effect. </a:t>
            </a:r>
          </a:p>
          <a:p>
            <a:pPr lvl="1"/>
            <a:r>
              <a:rPr lang="en-US" dirty="0"/>
              <a:t>The </a:t>
            </a:r>
            <a:r>
              <a:rPr lang="en-US" b="1" dirty="0">
                <a:solidFill>
                  <a:schemeClr val="accent6">
                    <a:lumMod val="50000"/>
                  </a:schemeClr>
                </a:solidFill>
              </a:rPr>
              <a:t>font-weight</a:t>
            </a:r>
            <a:r>
              <a:rPr lang="en-US" dirty="0"/>
              <a:t> property is used to increase or decrease how bold or light a font appears.</a:t>
            </a:r>
          </a:p>
          <a:p>
            <a:pPr lvl="1"/>
            <a:r>
              <a:rPr lang="en-US" dirty="0"/>
              <a:t>The </a:t>
            </a:r>
            <a:r>
              <a:rPr lang="en-US" b="1" dirty="0">
                <a:solidFill>
                  <a:schemeClr val="accent6">
                    <a:lumMod val="50000"/>
                  </a:schemeClr>
                </a:solidFill>
              </a:rPr>
              <a:t>font-size</a:t>
            </a:r>
            <a:r>
              <a:rPr lang="en-US" dirty="0"/>
              <a:t> property is used to increase or decrease the size of a font. </a:t>
            </a:r>
          </a:p>
          <a:p>
            <a:pPr lvl="1"/>
            <a:endParaRPr lang="en-US" dirty="0"/>
          </a:p>
          <a:p>
            <a:pPr lvl="1"/>
            <a:r>
              <a:rPr lang="en-US" dirty="0"/>
              <a:t>The </a:t>
            </a:r>
            <a:r>
              <a:rPr lang="en-US" b="1" dirty="0">
                <a:solidFill>
                  <a:schemeClr val="accent6">
                    <a:lumMod val="50000"/>
                  </a:schemeClr>
                </a:solidFill>
              </a:rPr>
              <a:t>font</a:t>
            </a:r>
            <a:r>
              <a:rPr lang="en-US" dirty="0"/>
              <a:t> property is used as shorthand to specify a number of other font properties.</a:t>
            </a:r>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49"/>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49"/>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35</a:t>
            </a:fld>
            <a:endParaRPr lang="en-US" sz="1800" b="1" dirty="0">
              <a:solidFill>
                <a:schemeClr val="bg1">
                  <a:lumMod val="85000"/>
                </a:schemeClr>
              </a:solidFill>
            </a:endParaRPr>
          </a:p>
        </p:txBody>
      </p:sp>
    </p:spTree>
    <p:extLst>
      <p:ext uri="{BB962C8B-B14F-4D97-AF65-F5344CB8AC3E}">
        <p14:creationId xmlns:p14="http://schemas.microsoft.com/office/powerpoint/2010/main" val="37738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SETTING FONTS </a:t>
            </a:r>
          </a:p>
        </p:txBody>
      </p:sp>
      <p:sp>
        <p:nvSpPr>
          <p:cNvPr id="3" name="Content Placeholder 2"/>
          <p:cNvSpPr>
            <a:spLocks noGrp="1"/>
          </p:cNvSpPr>
          <p:nvPr>
            <p:ph idx="1"/>
          </p:nvPr>
        </p:nvSpPr>
        <p:spPr/>
        <p:txBody>
          <a:bodyPr>
            <a:normAutofit lnSpcReduction="10000"/>
          </a:bodyPr>
          <a:lstStyle/>
          <a:p>
            <a:r>
              <a:rPr lang="en-US" sz="2400" b="1" dirty="0">
                <a:solidFill>
                  <a:schemeClr val="accent6">
                    <a:lumMod val="50000"/>
                  </a:schemeClr>
                </a:solidFill>
              </a:rPr>
              <a:t>FONT FAMILY: </a:t>
            </a:r>
          </a:p>
          <a:p>
            <a:pPr lvl="1"/>
            <a:r>
              <a:rPr lang="en-US" sz="2000" dirty="0"/>
              <a:t>how to set the font family of an element. Possible value could be any font family name. </a:t>
            </a:r>
          </a:p>
          <a:p>
            <a:pPr marL="0" indent="0">
              <a:buNone/>
            </a:pPr>
            <a:r>
              <a:rPr lang="en-US" sz="2400" dirty="0"/>
              <a:t>	</a:t>
            </a:r>
            <a:r>
              <a:rPr lang="en-US" sz="2000" dirty="0"/>
              <a:t>&lt;p style="</a:t>
            </a:r>
            <a:r>
              <a:rPr lang="en-US" sz="2000" dirty="0" err="1"/>
              <a:t>font-family:georgia,garamond,serif</a:t>
            </a:r>
            <a:r>
              <a:rPr lang="en-US" sz="2000" dirty="0"/>
              <a:t>;"&gt; </a:t>
            </a:r>
          </a:p>
          <a:p>
            <a:pPr marL="0" indent="0">
              <a:buNone/>
            </a:pPr>
            <a:r>
              <a:rPr lang="en-US" sz="2000" dirty="0"/>
              <a:t>		text is rendered in either </a:t>
            </a:r>
            <a:r>
              <a:rPr lang="en-US" sz="2000" dirty="0" err="1"/>
              <a:t>georgia</a:t>
            </a:r>
            <a:r>
              <a:rPr lang="en-US" sz="2000" dirty="0"/>
              <a:t>, </a:t>
            </a:r>
            <a:r>
              <a:rPr lang="en-US" sz="2000" dirty="0" err="1"/>
              <a:t>garamond</a:t>
            </a:r>
            <a:r>
              <a:rPr lang="en-US" sz="2000" dirty="0"/>
              <a:t>, or the default serif font depending on which font  you have at your system. </a:t>
            </a:r>
          </a:p>
          <a:p>
            <a:pPr marL="0" indent="0">
              <a:buNone/>
            </a:pPr>
            <a:r>
              <a:rPr lang="en-US" sz="2000" dirty="0"/>
              <a:t>	&lt;/p&gt; </a:t>
            </a:r>
          </a:p>
          <a:p>
            <a:r>
              <a:rPr lang="en-US" sz="2400" b="1" dirty="0">
                <a:solidFill>
                  <a:schemeClr val="accent6">
                    <a:lumMod val="50000"/>
                  </a:schemeClr>
                </a:solidFill>
              </a:rPr>
              <a:t>FONT WEIGHT:</a:t>
            </a:r>
          </a:p>
          <a:p>
            <a:pPr lvl="1"/>
            <a:r>
              <a:rPr lang="en-US" sz="2000" dirty="0"/>
              <a:t>The font-weight property provides the functionality to specify how bold a font is. Possible values could be normal, bold, bolder, lighter, 100, 200, 300, 400, 500, 600, 700, 800, 900. </a:t>
            </a:r>
          </a:p>
          <a:p>
            <a:pPr marL="0" indent="0">
              <a:buNone/>
            </a:pPr>
            <a:r>
              <a:rPr lang="en-US" sz="2400" dirty="0"/>
              <a:t>	</a:t>
            </a:r>
            <a:r>
              <a:rPr lang="en-US" sz="2000" dirty="0"/>
              <a:t>&lt;p style="</a:t>
            </a:r>
            <a:r>
              <a:rPr lang="en-US" sz="2000" dirty="0" err="1"/>
              <a:t>font-weight:bold</a:t>
            </a:r>
            <a:r>
              <a:rPr lang="en-US" sz="2000" dirty="0"/>
              <a:t>;"&gt; This font is bold. &lt;/p&gt; </a:t>
            </a:r>
          </a:p>
          <a:p>
            <a:pPr marL="0" indent="0">
              <a:buNone/>
            </a:pPr>
            <a:r>
              <a:rPr lang="en-US" sz="2000" dirty="0"/>
              <a:t>	&lt;p style="</a:t>
            </a:r>
            <a:r>
              <a:rPr lang="en-US" sz="2000" dirty="0" err="1"/>
              <a:t>font-weight:bolder</a:t>
            </a:r>
            <a:r>
              <a:rPr lang="en-US" sz="2000" dirty="0"/>
              <a:t>;"&gt; This font is bolder. &lt;/p&gt; </a:t>
            </a:r>
          </a:p>
          <a:p>
            <a:pPr marL="0" indent="0">
              <a:buNone/>
            </a:pPr>
            <a:r>
              <a:rPr lang="en-US" sz="2000" dirty="0"/>
              <a:t>	&lt;p style="font-weight:900;"&gt; This font is 900 weight. &lt;/p&gt; </a:t>
            </a:r>
          </a:p>
          <a:p>
            <a:endParaRPr lang="en-US" sz="2400"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49"/>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49"/>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36</a:t>
            </a:fld>
            <a:endParaRPr lang="en-US" sz="1800" b="1" dirty="0">
              <a:solidFill>
                <a:schemeClr val="bg1">
                  <a:lumMod val="85000"/>
                </a:schemeClr>
              </a:solidFill>
            </a:endParaRPr>
          </a:p>
        </p:txBody>
      </p:sp>
    </p:spTree>
    <p:extLst>
      <p:ext uri="{BB962C8B-B14F-4D97-AF65-F5344CB8AC3E}">
        <p14:creationId xmlns:p14="http://schemas.microsoft.com/office/powerpoint/2010/main" val="246688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SETTING FONTS </a:t>
            </a:r>
          </a:p>
        </p:txBody>
      </p:sp>
      <p:sp>
        <p:nvSpPr>
          <p:cNvPr id="3" name="Content Placeholder 2"/>
          <p:cNvSpPr>
            <a:spLocks noGrp="1"/>
          </p:cNvSpPr>
          <p:nvPr>
            <p:ph idx="1"/>
          </p:nvPr>
        </p:nvSpPr>
        <p:spPr>
          <a:xfrm>
            <a:off x="863600" y="1812925"/>
            <a:ext cx="10515600" cy="4351338"/>
          </a:xfrm>
        </p:spPr>
        <p:txBody>
          <a:bodyPr>
            <a:normAutofit/>
          </a:bodyPr>
          <a:lstStyle/>
          <a:p>
            <a:r>
              <a:rPr lang="en-US" sz="2400" b="1" dirty="0">
                <a:solidFill>
                  <a:schemeClr val="accent6">
                    <a:lumMod val="50000"/>
                  </a:schemeClr>
                </a:solidFill>
              </a:rPr>
              <a:t>FONT SIZE: </a:t>
            </a:r>
          </a:p>
          <a:p>
            <a:pPr lvl="1"/>
            <a:r>
              <a:rPr lang="en-US" sz="2000" dirty="0"/>
              <a:t>The font- size property is used to control the size of fonts. Possible values could be xx-small, x-small, small, medium, large, x-large, xx-large, smaller, larger, size in pixels or in % </a:t>
            </a:r>
          </a:p>
          <a:p>
            <a:pPr marL="0" indent="0">
              <a:buNone/>
            </a:pPr>
            <a:r>
              <a:rPr lang="en-US" sz="2400" dirty="0"/>
              <a:t>	</a:t>
            </a:r>
            <a:r>
              <a:rPr lang="en-US" sz="2000" dirty="0"/>
              <a:t>&lt;p style="font-size:20px;"&gt; This font size is 20 pixels &lt;/p&gt; </a:t>
            </a:r>
            <a:br>
              <a:rPr lang="en-US" sz="2000" dirty="0"/>
            </a:br>
            <a:r>
              <a:rPr lang="en-US" sz="2000" dirty="0"/>
              <a:t>	&lt;p style="</a:t>
            </a:r>
            <a:r>
              <a:rPr lang="en-US" sz="2000" dirty="0" err="1"/>
              <a:t>font-size:small</a:t>
            </a:r>
            <a:r>
              <a:rPr lang="en-US" sz="2000" dirty="0"/>
              <a:t>;"&gt; This font size is small &lt;/p&gt; </a:t>
            </a:r>
          </a:p>
          <a:p>
            <a:pPr marL="0" indent="0">
              <a:buNone/>
            </a:pPr>
            <a:r>
              <a:rPr lang="en-US" sz="2000" dirty="0"/>
              <a:t>	&lt;p style="</a:t>
            </a:r>
            <a:r>
              <a:rPr lang="en-US" sz="2000" dirty="0" err="1"/>
              <a:t>font-size:large</a:t>
            </a:r>
            <a:r>
              <a:rPr lang="en-US" sz="2000" dirty="0"/>
              <a:t>;"&gt; This font size is large &lt;/p&gt; </a:t>
            </a:r>
          </a:p>
          <a:p>
            <a:pPr marL="0" indent="0">
              <a:buNone/>
            </a:pPr>
            <a:endParaRPr lang="en-US" sz="2400" b="1" dirty="0">
              <a:solidFill>
                <a:schemeClr val="accent6">
                  <a:lumMod val="50000"/>
                </a:schemeClr>
              </a:solidFill>
            </a:endParaRPr>
          </a:p>
          <a:p>
            <a:r>
              <a:rPr lang="en-US" sz="2400" b="1" dirty="0">
                <a:solidFill>
                  <a:schemeClr val="accent6">
                    <a:lumMod val="50000"/>
                  </a:schemeClr>
                </a:solidFill>
              </a:rPr>
              <a:t>SHORTHAND PROPERTY:</a:t>
            </a:r>
          </a:p>
          <a:p>
            <a:pPr lvl="1"/>
            <a:r>
              <a:rPr lang="en-US" dirty="0"/>
              <a:t>You can use the font property to set all the font properties at once. </a:t>
            </a:r>
          </a:p>
          <a:p>
            <a:pPr marL="457200" lvl="1" indent="0">
              <a:buNone/>
            </a:pPr>
            <a:r>
              <a:rPr lang="en-US" sz="1800" dirty="0"/>
              <a:t>&lt;p style="</a:t>
            </a:r>
            <a:r>
              <a:rPr lang="en-US" sz="1800" dirty="0" err="1"/>
              <a:t>font:italic</a:t>
            </a:r>
            <a:r>
              <a:rPr lang="en-US" sz="1800" dirty="0"/>
              <a:t> small-caps bold 15px </a:t>
            </a:r>
            <a:r>
              <a:rPr lang="en-US" sz="1800" dirty="0" err="1"/>
              <a:t>georgia</a:t>
            </a:r>
            <a:r>
              <a:rPr lang="en-US" sz="1800" dirty="0"/>
              <a:t>;"&gt; Applying all the properties on the text at once. &lt;/p&gt; </a:t>
            </a:r>
          </a:p>
          <a:p>
            <a:endParaRPr lang="en-US" sz="2400"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49"/>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49"/>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37</a:t>
            </a:fld>
            <a:endParaRPr lang="en-US" sz="1800" b="1" dirty="0">
              <a:solidFill>
                <a:schemeClr val="bg1">
                  <a:lumMod val="85000"/>
                </a:schemeClr>
              </a:solidFill>
            </a:endParaRPr>
          </a:p>
        </p:txBody>
      </p:sp>
    </p:spTree>
    <p:extLst>
      <p:ext uri="{BB962C8B-B14F-4D97-AF65-F5344CB8AC3E}">
        <p14:creationId xmlns:p14="http://schemas.microsoft.com/office/powerpoint/2010/main" val="86878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pPr marL="3200400" lvl="7" indent="0">
              <a:buNone/>
            </a:pPr>
            <a:endParaRPr lang="en-US" sz="3600" dirty="0"/>
          </a:p>
          <a:p>
            <a:pPr marL="3200400" lvl="7" indent="0">
              <a:buNone/>
            </a:pPr>
            <a:endParaRPr lang="en-US" sz="3600" dirty="0"/>
          </a:p>
          <a:p>
            <a:pPr marL="3200400" lvl="7" indent="0">
              <a:buNone/>
            </a:pPr>
            <a:endParaRPr lang="en-US" sz="3600" dirty="0"/>
          </a:p>
          <a:p>
            <a:pPr marL="3200400" lvl="7" indent="0">
              <a:buNone/>
            </a:pPr>
            <a:r>
              <a:rPr lang="en-US" sz="3600" dirty="0"/>
              <a:t>		</a:t>
            </a:r>
            <a:r>
              <a:rPr lang="en-US" sz="3600" b="1" dirty="0">
                <a:solidFill>
                  <a:schemeClr val="accent6">
                    <a:lumMod val="50000"/>
                  </a:schemeClr>
                </a:solidFill>
              </a:rPr>
              <a:t>MANIPULATING TEXT</a:t>
            </a:r>
          </a:p>
        </p:txBody>
      </p: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9087"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38</a:t>
            </a:fld>
            <a:endParaRPr lang="en-US" sz="1100" b="1" dirty="0">
              <a:solidFill>
                <a:schemeClr val="bg1">
                  <a:lumMod val="85000"/>
                </a:schemeClr>
              </a:solidFill>
            </a:endParaRPr>
          </a:p>
        </p:txBody>
      </p:sp>
    </p:spTree>
    <p:extLst>
      <p:ext uri="{BB962C8B-B14F-4D97-AF65-F5344CB8AC3E}">
        <p14:creationId xmlns:p14="http://schemas.microsoft.com/office/powerpoint/2010/main" val="3020784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down)">
                                      <p:cBhvr>
                                        <p:cTn id="7" dur="580">
                                          <p:stCondLst>
                                            <p:cond delay="0"/>
                                          </p:stCondLst>
                                        </p:cTn>
                                        <p:tgtEl>
                                          <p:spTgt spid="3">
                                            <p:txEl>
                                              <p:pRg st="5" end="5"/>
                                            </p:txEl>
                                          </p:spTgt>
                                        </p:tgtEl>
                                      </p:cBhvr>
                                    </p:animEffect>
                                    <p:anim calcmode="lin" valueType="num">
                                      <p:cBhvr>
                                        <p:cTn id="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5" end="5"/>
                                            </p:txEl>
                                          </p:spTgt>
                                        </p:tgtEl>
                                      </p:cBhvr>
                                      <p:to x="100000" y="60000"/>
                                    </p:animScale>
                                    <p:animScale>
                                      <p:cBhvr>
                                        <p:cTn id="14" dur="166" decel="50000">
                                          <p:stCondLst>
                                            <p:cond delay="676"/>
                                          </p:stCondLst>
                                        </p:cTn>
                                        <p:tgtEl>
                                          <p:spTgt spid="3">
                                            <p:txEl>
                                              <p:pRg st="5" end="5"/>
                                            </p:txEl>
                                          </p:spTgt>
                                        </p:tgtEl>
                                      </p:cBhvr>
                                      <p:to x="100000" y="100000"/>
                                    </p:animScale>
                                    <p:animScale>
                                      <p:cBhvr>
                                        <p:cTn id="15" dur="26">
                                          <p:stCondLst>
                                            <p:cond delay="1312"/>
                                          </p:stCondLst>
                                        </p:cTn>
                                        <p:tgtEl>
                                          <p:spTgt spid="3">
                                            <p:txEl>
                                              <p:pRg st="5" end="5"/>
                                            </p:txEl>
                                          </p:spTgt>
                                        </p:tgtEl>
                                      </p:cBhvr>
                                      <p:to x="100000" y="80000"/>
                                    </p:animScale>
                                    <p:animScale>
                                      <p:cBhvr>
                                        <p:cTn id="16" dur="166" decel="50000">
                                          <p:stCondLst>
                                            <p:cond delay="1338"/>
                                          </p:stCondLst>
                                        </p:cTn>
                                        <p:tgtEl>
                                          <p:spTgt spid="3">
                                            <p:txEl>
                                              <p:pRg st="5" end="5"/>
                                            </p:txEl>
                                          </p:spTgt>
                                        </p:tgtEl>
                                      </p:cBhvr>
                                      <p:to x="100000" y="100000"/>
                                    </p:animScale>
                                    <p:animScale>
                                      <p:cBhvr>
                                        <p:cTn id="17" dur="26">
                                          <p:stCondLst>
                                            <p:cond delay="1642"/>
                                          </p:stCondLst>
                                        </p:cTn>
                                        <p:tgtEl>
                                          <p:spTgt spid="3">
                                            <p:txEl>
                                              <p:pRg st="5" end="5"/>
                                            </p:txEl>
                                          </p:spTgt>
                                        </p:tgtEl>
                                      </p:cBhvr>
                                      <p:to x="100000" y="90000"/>
                                    </p:animScale>
                                    <p:animScale>
                                      <p:cBhvr>
                                        <p:cTn id="18" dur="166" decel="50000">
                                          <p:stCondLst>
                                            <p:cond delay="1668"/>
                                          </p:stCondLst>
                                        </p:cTn>
                                        <p:tgtEl>
                                          <p:spTgt spid="3">
                                            <p:txEl>
                                              <p:pRg st="5" end="5"/>
                                            </p:txEl>
                                          </p:spTgt>
                                        </p:tgtEl>
                                      </p:cBhvr>
                                      <p:to x="100000" y="100000"/>
                                    </p:animScale>
                                    <p:animScale>
                                      <p:cBhvr>
                                        <p:cTn id="19" dur="26">
                                          <p:stCondLst>
                                            <p:cond delay="1808"/>
                                          </p:stCondLst>
                                        </p:cTn>
                                        <p:tgtEl>
                                          <p:spTgt spid="3">
                                            <p:txEl>
                                              <p:pRg st="5" end="5"/>
                                            </p:txEl>
                                          </p:spTgt>
                                        </p:tgtEl>
                                      </p:cBhvr>
                                      <p:to x="100000" y="95000"/>
                                    </p:animScale>
                                    <p:animScale>
                                      <p:cBhvr>
                                        <p:cTn id="2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MANIPULATING</a:t>
            </a:r>
            <a:r>
              <a:rPr lang="en-US" b="1" dirty="0"/>
              <a:t> </a:t>
            </a:r>
            <a:r>
              <a:rPr lang="en-US" sz="3600" b="1" dirty="0"/>
              <a:t>TEXT</a:t>
            </a:r>
            <a:endParaRPr lang="en-US" b="1" dirty="0"/>
          </a:p>
        </p:txBody>
      </p:sp>
      <p:sp>
        <p:nvSpPr>
          <p:cNvPr id="3" name="Content Placeholder 2"/>
          <p:cNvSpPr>
            <a:spLocks noGrp="1"/>
          </p:cNvSpPr>
          <p:nvPr>
            <p:ph idx="1"/>
          </p:nvPr>
        </p:nvSpPr>
        <p:spPr/>
        <p:txBody>
          <a:bodyPr>
            <a:normAutofit/>
          </a:bodyPr>
          <a:lstStyle/>
          <a:p>
            <a:r>
              <a:rPr lang="en-US" dirty="0"/>
              <a:t>The </a:t>
            </a:r>
            <a:r>
              <a:rPr lang="en-US" b="1" dirty="0">
                <a:solidFill>
                  <a:schemeClr val="accent6">
                    <a:lumMod val="50000"/>
                  </a:schemeClr>
                </a:solidFill>
              </a:rPr>
              <a:t>color</a:t>
            </a:r>
            <a:r>
              <a:rPr lang="en-US" dirty="0"/>
              <a:t> property is used to set the color of a text. </a:t>
            </a:r>
          </a:p>
          <a:p>
            <a:r>
              <a:rPr lang="en-US" dirty="0"/>
              <a:t>The </a:t>
            </a:r>
            <a:r>
              <a:rPr lang="en-US" b="1" dirty="0">
                <a:solidFill>
                  <a:schemeClr val="accent6">
                    <a:lumMod val="50000"/>
                  </a:schemeClr>
                </a:solidFill>
              </a:rPr>
              <a:t>direction</a:t>
            </a:r>
            <a:r>
              <a:rPr lang="en-US" dirty="0"/>
              <a:t> property is used to set the text direction. </a:t>
            </a:r>
          </a:p>
          <a:p>
            <a:r>
              <a:rPr lang="en-US" dirty="0"/>
              <a:t>The </a:t>
            </a:r>
            <a:r>
              <a:rPr lang="en-US" b="1" dirty="0">
                <a:solidFill>
                  <a:schemeClr val="accent6">
                    <a:lumMod val="50000"/>
                  </a:schemeClr>
                </a:solidFill>
              </a:rPr>
              <a:t>letter-spacing</a:t>
            </a:r>
            <a:r>
              <a:rPr lang="en-US" dirty="0"/>
              <a:t> property is used to add or subtract space between the letters that make up a word. </a:t>
            </a:r>
          </a:p>
          <a:p>
            <a:r>
              <a:rPr lang="en-US" dirty="0"/>
              <a:t>The </a:t>
            </a:r>
            <a:r>
              <a:rPr lang="en-US" b="1" dirty="0">
                <a:solidFill>
                  <a:schemeClr val="accent6">
                    <a:lumMod val="50000"/>
                  </a:schemeClr>
                </a:solidFill>
              </a:rPr>
              <a:t>word-spacing</a:t>
            </a:r>
            <a:r>
              <a:rPr lang="en-US" dirty="0"/>
              <a:t> property is used to add or subtract space between the words of a sentence. </a:t>
            </a:r>
          </a:p>
          <a:p>
            <a:r>
              <a:rPr lang="en-US" dirty="0"/>
              <a:t>The </a:t>
            </a:r>
            <a:r>
              <a:rPr lang="en-US" b="1" dirty="0">
                <a:solidFill>
                  <a:schemeClr val="accent6">
                    <a:lumMod val="50000"/>
                  </a:schemeClr>
                </a:solidFill>
              </a:rPr>
              <a:t>text-align</a:t>
            </a:r>
            <a:r>
              <a:rPr lang="en-US" dirty="0"/>
              <a:t> property is used to align the text of a document. </a:t>
            </a:r>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39</a:t>
            </a:fld>
            <a:endParaRPr lang="en-US" sz="1800" b="1" dirty="0">
              <a:solidFill>
                <a:schemeClr val="bg1">
                  <a:lumMod val="85000"/>
                </a:schemeClr>
              </a:solidFill>
            </a:endParaRPr>
          </a:p>
        </p:txBody>
      </p:sp>
    </p:spTree>
    <p:extLst>
      <p:ext uri="{BB962C8B-B14F-4D97-AF65-F5344CB8AC3E}">
        <p14:creationId xmlns:p14="http://schemas.microsoft.com/office/powerpoint/2010/main" val="636248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INTRODUCTION</a:t>
            </a:r>
          </a:p>
        </p:txBody>
      </p:sp>
      <p:sp>
        <p:nvSpPr>
          <p:cNvPr id="3" name="Content Placeholder 2"/>
          <p:cNvSpPr>
            <a:spLocks noGrp="1"/>
          </p:cNvSpPr>
          <p:nvPr>
            <p:ph idx="1"/>
          </p:nvPr>
        </p:nvSpPr>
        <p:spPr/>
        <p:txBody>
          <a:bodyPr>
            <a:normAutofit/>
          </a:bodyPr>
          <a:lstStyle/>
          <a:p>
            <a:pPr lvl="1"/>
            <a:endParaRPr lang="en-US" sz="2000" dirty="0"/>
          </a:p>
          <a:p>
            <a:pPr lvl="1"/>
            <a:r>
              <a:rPr lang="en-US" sz="2000" dirty="0"/>
              <a:t>Cascading Style Sheets, fondly referred to as CSS, is a simple design language intended to simplify the process of making web pages presentable.</a:t>
            </a:r>
          </a:p>
          <a:p>
            <a:pPr lvl="1"/>
            <a:endParaRPr lang="en-US" sz="2000" dirty="0"/>
          </a:p>
          <a:p>
            <a:pPr lvl="1"/>
            <a:r>
              <a:rPr lang="en-US" sz="2000" dirty="0"/>
              <a:t>CSS handles the look and feel part of a web page. Using CSS, you can control the color of the text, the style of fonts, the spacing between paragraphs, how columns are sized and laid out, what background images or colors are used, as well as a variety of other effects. </a:t>
            </a:r>
          </a:p>
          <a:p>
            <a:pPr lvl="1"/>
            <a:endParaRPr lang="en-US" sz="2000" dirty="0"/>
          </a:p>
          <a:p>
            <a:pPr lvl="1"/>
            <a:r>
              <a:rPr lang="en-US" sz="2000" dirty="0"/>
              <a:t>CSS is easy to learn and understand but it provides powerful control over the presentation of an HTML document. Most commonly, CSS is combined with the markup languages HTML or XHTML. </a:t>
            </a:r>
          </a:p>
          <a:p>
            <a:endParaRPr lang="en-US" dirty="0"/>
          </a:p>
          <a:p>
            <a:endParaRPr lang="en-US" dirty="0"/>
          </a:p>
          <a:p>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49"/>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49"/>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4</a:t>
            </a:fld>
            <a:endParaRPr lang="en-US" sz="1100" b="1" dirty="0">
              <a:solidFill>
                <a:schemeClr val="bg1">
                  <a:lumMod val="85000"/>
                </a:schemeClr>
              </a:solidFill>
            </a:endParaRPr>
          </a:p>
        </p:txBody>
      </p:sp>
    </p:spTree>
    <p:extLst>
      <p:ext uri="{BB962C8B-B14F-4D97-AF65-F5344CB8AC3E}">
        <p14:creationId xmlns:p14="http://schemas.microsoft.com/office/powerpoint/2010/main" val="1666491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MANIPULATING TEXT</a:t>
            </a:r>
            <a:endParaRPr lang="en-US" sz="3600" dirty="0"/>
          </a:p>
        </p:txBody>
      </p:sp>
      <p:sp>
        <p:nvSpPr>
          <p:cNvPr id="3" name="Content Placeholder 2"/>
          <p:cNvSpPr>
            <a:spLocks noGrp="1"/>
          </p:cNvSpPr>
          <p:nvPr>
            <p:ph idx="1"/>
          </p:nvPr>
        </p:nvSpPr>
        <p:spPr/>
        <p:txBody>
          <a:bodyPr>
            <a:normAutofit/>
          </a:bodyPr>
          <a:lstStyle/>
          <a:p>
            <a:r>
              <a:rPr lang="en-US" sz="2400" b="1" dirty="0">
                <a:solidFill>
                  <a:schemeClr val="accent6">
                    <a:lumMod val="50000"/>
                  </a:schemeClr>
                </a:solidFill>
              </a:rPr>
              <a:t>TEXT DIRECTION</a:t>
            </a:r>
            <a:r>
              <a:rPr lang="en-US" sz="2400" dirty="0"/>
              <a:t>:</a:t>
            </a:r>
          </a:p>
          <a:p>
            <a:pPr lvl="1"/>
            <a:r>
              <a:rPr lang="en-US" sz="2000" dirty="0"/>
              <a:t>Possible values are </a:t>
            </a:r>
            <a:r>
              <a:rPr lang="en-US" sz="2000" dirty="0" err="1"/>
              <a:t>ltr</a:t>
            </a:r>
            <a:r>
              <a:rPr lang="en-US" sz="2000" dirty="0"/>
              <a:t> or </a:t>
            </a:r>
            <a:r>
              <a:rPr lang="en-US" sz="2000" dirty="0" err="1"/>
              <a:t>rtl</a:t>
            </a:r>
            <a:r>
              <a:rPr lang="en-US" sz="2000" dirty="0"/>
              <a:t>. </a:t>
            </a:r>
          </a:p>
          <a:p>
            <a:pPr marL="0" indent="0">
              <a:buNone/>
            </a:pPr>
            <a:r>
              <a:rPr lang="en-US" sz="1600" dirty="0"/>
              <a:t>		&lt;p style="</a:t>
            </a:r>
            <a:r>
              <a:rPr lang="en-US" sz="1600" dirty="0" err="1"/>
              <a:t>direction:rtl</a:t>
            </a:r>
            <a:r>
              <a:rPr lang="en-US" sz="1600" dirty="0"/>
              <a:t>;"&gt; This text will be </a:t>
            </a:r>
            <a:r>
              <a:rPr lang="en-US" sz="1600" dirty="0" err="1"/>
              <a:t>renedered</a:t>
            </a:r>
            <a:r>
              <a:rPr lang="en-US" sz="1600" dirty="0"/>
              <a:t> from right to left &lt;/p&gt; </a:t>
            </a:r>
          </a:p>
          <a:p>
            <a:r>
              <a:rPr lang="en-US" sz="2400" b="1" dirty="0">
                <a:solidFill>
                  <a:schemeClr val="accent6">
                    <a:lumMod val="50000"/>
                  </a:schemeClr>
                </a:solidFill>
              </a:rPr>
              <a:t>SPACE B/W CHARACTERS</a:t>
            </a:r>
            <a:r>
              <a:rPr lang="en-US" sz="2400" dirty="0"/>
              <a:t>:</a:t>
            </a:r>
          </a:p>
          <a:p>
            <a:pPr lvl="1"/>
            <a:r>
              <a:rPr lang="en-US" sz="2000" dirty="0"/>
              <a:t>Possible values are </a:t>
            </a:r>
            <a:r>
              <a:rPr lang="en-US" sz="2000" dirty="0" err="1"/>
              <a:t>ltr</a:t>
            </a:r>
            <a:r>
              <a:rPr lang="en-US" sz="2000" dirty="0"/>
              <a:t> or </a:t>
            </a:r>
            <a:r>
              <a:rPr lang="en-US" sz="2000" dirty="0" err="1"/>
              <a:t>rtl</a:t>
            </a:r>
            <a:r>
              <a:rPr lang="en-US" sz="2000" dirty="0"/>
              <a:t>. </a:t>
            </a:r>
          </a:p>
          <a:p>
            <a:pPr marL="0" indent="0">
              <a:buNone/>
            </a:pPr>
            <a:r>
              <a:rPr lang="en-US" sz="1600" dirty="0"/>
              <a:t>		&lt;p style="letter-spacing:5px;"&gt; This text is  having space between letters. &lt;/p&gt; </a:t>
            </a:r>
          </a:p>
          <a:p>
            <a:r>
              <a:rPr lang="en-US" sz="2400" b="1" dirty="0">
                <a:solidFill>
                  <a:schemeClr val="accent6">
                    <a:lumMod val="50000"/>
                  </a:schemeClr>
                </a:solidFill>
              </a:rPr>
              <a:t>SPACE B/W WORDS</a:t>
            </a:r>
            <a:r>
              <a:rPr lang="en-US" sz="2400" dirty="0"/>
              <a:t>:</a:t>
            </a:r>
          </a:p>
          <a:p>
            <a:pPr lvl="1"/>
            <a:r>
              <a:rPr lang="en-US" sz="2000" dirty="0"/>
              <a:t>Possible values are </a:t>
            </a:r>
            <a:r>
              <a:rPr lang="en-US" sz="2000" dirty="0" err="1"/>
              <a:t>ltr</a:t>
            </a:r>
            <a:r>
              <a:rPr lang="en-US" sz="2000" dirty="0"/>
              <a:t> or </a:t>
            </a:r>
            <a:r>
              <a:rPr lang="en-US" sz="2000" dirty="0" err="1"/>
              <a:t>rtl</a:t>
            </a:r>
            <a:r>
              <a:rPr lang="en-US" sz="2000" dirty="0"/>
              <a:t>. </a:t>
            </a:r>
          </a:p>
          <a:p>
            <a:pPr marL="0" indent="0">
              <a:buNone/>
            </a:pPr>
            <a:r>
              <a:rPr lang="en-US" sz="1600" dirty="0"/>
              <a:t>		 &lt;p style="word-spacing:5px;"&gt; This text is having space between words. &lt;/p&gt; </a:t>
            </a:r>
          </a:p>
          <a:p>
            <a:pPr marL="0" indent="0">
              <a:buNone/>
            </a:pPr>
            <a:endParaRPr lang="en-US" sz="1800"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40</a:t>
            </a:fld>
            <a:endParaRPr lang="en-US" sz="1100" b="1" dirty="0">
              <a:solidFill>
                <a:schemeClr val="bg1">
                  <a:lumMod val="85000"/>
                </a:schemeClr>
              </a:solidFill>
            </a:endParaRPr>
          </a:p>
        </p:txBody>
      </p:sp>
    </p:spTree>
    <p:extLst>
      <p:ext uri="{BB962C8B-B14F-4D97-AF65-F5344CB8AC3E}">
        <p14:creationId xmlns:p14="http://schemas.microsoft.com/office/powerpoint/2010/main" val="1551790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500"/>
                                        <p:tgtEl>
                                          <p:spTgt spid="3">
                                            <p:txEl>
                                              <p:pRg st="6" end="6"/>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MANIPULATING TEXT</a:t>
            </a:r>
            <a:endParaRPr lang="en-US" sz="3600" dirty="0"/>
          </a:p>
        </p:txBody>
      </p:sp>
      <p:sp>
        <p:nvSpPr>
          <p:cNvPr id="3" name="Content Placeholder 2"/>
          <p:cNvSpPr>
            <a:spLocks noGrp="1"/>
          </p:cNvSpPr>
          <p:nvPr>
            <p:ph idx="1"/>
          </p:nvPr>
        </p:nvSpPr>
        <p:spPr/>
        <p:txBody>
          <a:bodyPr>
            <a:normAutofit/>
          </a:bodyPr>
          <a:lstStyle/>
          <a:p>
            <a:r>
              <a:rPr lang="en-US" sz="2400" b="1" dirty="0">
                <a:solidFill>
                  <a:schemeClr val="accent6">
                    <a:lumMod val="50000"/>
                  </a:schemeClr>
                </a:solidFill>
              </a:rPr>
              <a:t>TEXT ALIGNMENT</a:t>
            </a:r>
            <a:r>
              <a:rPr lang="en-US" sz="2400" dirty="0"/>
              <a:t>:</a:t>
            </a:r>
          </a:p>
          <a:p>
            <a:pPr lvl="1"/>
            <a:r>
              <a:rPr lang="en-US" sz="2000" dirty="0"/>
              <a:t>Possible values are left, right, center, justify.. </a:t>
            </a:r>
          </a:p>
          <a:p>
            <a:pPr marL="0" indent="0">
              <a:buNone/>
            </a:pPr>
            <a:r>
              <a:rPr lang="en-US" sz="1600" dirty="0"/>
              <a:t>		&lt;p style="</a:t>
            </a:r>
            <a:r>
              <a:rPr lang="en-US" sz="1600" dirty="0" err="1"/>
              <a:t>text-align:right</a:t>
            </a:r>
            <a:r>
              <a:rPr lang="en-US" sz="1600" dirty="0"/>
              <a:t>;"&gt; This will be right aligned. &lt;/p&gt;</a:t>
            </a:r>
          </a:p>
          <a:p>
            <a:pPr marL="0" indent="0">
              <a:buNone/>
            </a:pPr>
            <a:r>
              <a:rPr lang="en-US" sz="1600" dirty="0"/>
              <a:t>		 &lt;p style="</a:t>
            </a:r>
            <a:r>
              <a:rPr lang="en-US" sz="1600" dirty="0" err="1"/>
              <a:t>text-align:center</a:t>
            </a:r>
            <a:r>
              <a:rPr lang="en-US" sz="1600" dirty="0"/>
              <a:t>;"&gt; This will be center aligned. &lt;/p&gt; </a:t>
            </a:r>
          </a:p>
          <a:p>
            <a:pPr marL="0" indent="0">
              <a:buNone/>
            </a:pPr>
            <a:r>
              <a:rPr lang="en-US" sz="1600" dirty="0"/>
              <a:t>		&lt;p style="</a:t>
            </a:r>
            <a:r>
              <a:rPr lang="en-US" sz="1600" dirty="0" err="1"/>
              <a:t>text-align:left</a:t>
            </a:r>
            <a:r>
              <a:rPr lang="en-US" sz="1600" dirty="0"/>
              <a:t>;"&gt; This will be left aligned. &lt;/p&gt; </a:t>
            </a:r>
            <a:br>
              <a:rPr lang="en-US" sz="1600" dirty="0"/>
            </a:br>
            <a:endParaRPr lang="en-US" sz="1600" dirty="0"/>
          </a:p>
          <a:p>
            <a:r>
              <a:rPr lang="en-US" sz="2400" b="1" dirty="0">
                <a:solidFill>
                  <a:schemeClr val="accent6">
                    <a:lumMod val="50000"/>
                  </a:schemeClr>
                </a:solidFill>
              </a:rPr>
              <a:t>WHITE SPACE B/W TEXT</a:t>
            </a:r>
            <a:r>
              <a:rPr lang="en-US" sz="2400" dirty="0"/>
              <a:t>:</a:t>
            </a:r>
          </a:p>
          <a:p>
            <a:pPr lvl="1"/>
            <a:r>
              <a:rPr lang="en-US" sz="2000" dirty="0"/>
              <a:t>Possible values are normal, pre, </a:t>
            </a:r>
            <a:r>
              <a:rPr lang="en-US" sz="2000" dirty="0" err="1"/>
              <a:t>nowrap</a:t>
            </a:r>
            <a:r>
              <a:rPr lang="en-US" sz="2000" dirty="0"/>
              <a:t> </a:t>
            </a:r>
          </a:p>
          <a:p>
            <a:pPr marL="457200" lvl="1" indent="0">
              <a:buNone/>
            </a:pPr>
            <a:r>
              <a:rPr lang="en-US" sz="1600" dirty="0"/>
              <a:t>		&lt;p style="</a:t>
            </a:r>
            <a:r>
              <a:rPr lang="en-US" sz="1600" dirty="0" err="1"/>
              <a:t>white-space:pre</a:t>
            </a:r>
            <a:r>
              <a:rPr lang="en-US" sz="1600" dirty="0"/>
              <a:t>;"&gt;</a:t>
            </a:r>
          </a:p>
          <a:p>
            <a:pPr marL="457200" lvl="1" indent="0">
              <a:buNone/>
            </a:pPr>
            <a:r>
              <a:rPr lang="en-US" sz="1600" dirty="0"/>
              <a:t>			This text has a line break and the white-space pre setting tells the browser to honor it just like the HTML pre tag.&lt;/p&gt; </a:t>
            </a:r>
          </a:p>
          <a:p>
            <a:pPr marL="0" indent="0">
              <a:buNone/>
            </a:pPr>
            <a:endParaRPr lang="en-US" sz="1800"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41</a:t>
            </a:fld>
            <a:endParaRPr lang="en-US" sz="1100" b="1" dirty="0">
              <a:solidFill>
                <a:schemeClr val="bg1">
                  <a:lumMod val="85000"/>
                </a:schemeClr>
              </a:solidFill>
            </a:endParaRPr>
          </a:p>
        </p:txBody>
      </p:sp>
    </p:spTree>
    <p:extLst>
      <p:ext uri="{BB962C8B-B14F-4D97-AF65-F5344CB8AC3E}">
        <p14:creationId xmlns:p14="http://schemas.microsoft.com/office/powerpoint/2010/main" val="229572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pPr marL="3200400" lvl="7" indent="0">
              <a:buNone/>
            </a:pPr>
            <a:endParaRPr lang="en-US" sz="3600" dirty="0"/>
          </a:p>
          <a:p>
            <a:pPr marL="3200400" lvl="7" indent="0">
              <a:buNone/>
            </a:pPr>
            <a:endParaRPr lang="en-US" sz="3600" dirty="0"/>
          </a:p>
          <a:p>
            <a:pPr marL="3200400" lvl="7" indent="0">
              <a:buNone/>
            </a:pPr>
            <a:endParaRPr lang="en-US" sz="3600" dirty="0"/>
          </a:p>
          <a:p>
            <a:pPr marL="3200400" lvl="7" indent="0">
              <a:buNone/>
            </a:pPr>
            <a:r>
              <a:rPr lang="en-US" sz="3600" dirty="0"/>
              <a:t>	  		</a:t>
            </a:r>
            <a:r>
              <a:rPr lang="en-US" sz="3600" b="1" dirty="0">
                <a:solidFill>
                  <a:schemeClr val="accent6">
                    <a:lumMod val="50000"/>
                  </a:schemeClr>
                </a:solidFill>
              </a:rPr>
              <a:t>CSS</a:t>
            </a:r>
            <a:r>
              <a:rPr lang="en-US" sz="3600" dirty="0">
                <a:solidFill>
                  <a:schemeClr val="accent6">
                    <a:lumMod val="50000"/>
                  </a:schemeClr>
                </a:solidFill>
              </a:rPr>
              <a:t> </a:t>
            </a:r>
            <a:r>
              <a:rPr lang="en-US" sz="3600" b="1" dirty="0">
                <a:solidFill>
                  <a:schemeClr val="accent6">
                    <a:lumMod val="50000"/>
                  </a:schemeClr>
                </a:solidFill>
              </a:rPr>
              <a:t>– IMAGES</a:t>
            </a:r>
          </a:p>
        </p:txBody>
      </p: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9087"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42</a:t>
            </a:fld>
            <a:endParaRPr lang="en-US" sz="1100" b="1" dirty="0">
              <a:solidFill>
                <a:schemeClr val="bg1">
                  <a:lumMod val="85000"/>
                </a:schemeClr>
              </a:solidFill>
            </a:endParaRPr>
          </a:p>
        </p:txBody>
      </p:sp>
    </p:spTree>
    <p:extLst>
      <p:ext uri="{BB962C8B-B14F-4D97-AF65-F5344CB8AC3E}">
        <p14:creationId xmlns:p14="http://schemas.microsoft.com/office/powerpoint/2010/main" val="2688431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down)">
                                      <p:cBhvr>
                                        <p:cTn id="7" dur="580">
                                          <p:stCondLst>
                                            <p:cond delay="0"/>
                                          </p:stCondLst>
                                        </p:cTn>
                                        <p:tgtEl>
                                          <p:spTgt spid="3">
                                            <p:txEl>
                                              <p:pRg st="5" end="5"/>
                                            </p:txEl>
                                          </p:spTgt>
                                        </p:tgtEl>
                                      </p:cBhvr>
                                    </p:animEffect>
                                    <p:anim calcmode="lin" valueType="num">
                                      <p:cBhvr>
                                        <p:cTn id="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5" end="5"/>
                                            </p:txEl>
                                          </p:spTgt>
                                        </p:tgtEl>
                                      </p:cBhvr>
                                      <p:to x="100000" y="60000"/>
                                    </p:animScale>
                                    <p:animScale>
                                      <p:cBhvr>
                                        <p:cTn id="14" dur="166" decel="50000">
                                          <p:stCondLst>
                                            <p:cond delay="676"/>
                                          </p:stCondLst>
                                        </p:cTn>
                                        <p:tgtEl>
                                          <p:spTgt spid="3">
                                            <p:txEl>
                                              <p:pRg st="5" end="5"/>
                                            </p:txEl>
                                          </p:spTgt>
                                        </p:tgtEl>
                                      </p:cBhvr>
                                      <p:to x="100000" y="100000"/>
                                    </p:animScale>
                                    <p:animScale>
                                      <p:cBhvr>
                                        <p:cTn id="15" dur="26">
                                          <p:stCondLst>
                                            <p:cond delay="1312"/>
                                          </p:stCondLst>
                                        </p:cTn>
                                        <p:tgtEl>
                                          <p:spTgt spid="3">
                                            <p:txEl>
                                              <p:pRg st="5" end="5"/>
                                            </p:txEl>
                                          </p:spTgt>
                                        </p:tgtEl>
                                      </p:cBhvr>
                                      <p:to x="100000" y="80000"/>
                                    </p:animScale>
                                    <p:animScale>
                                      <p:cBhvr>
                                        <p:cTn id="16" dur="166" decel="50000">
                                          <p:stCondLst>
                                            <p:cond delay="1338"/>
                                          </p:stCondLst>
                                        </p:cTn>
                                        <p:tgtEl>
                                          <p:spTgt spid="3">
                                            <p:txEl>
                                              <p:pRg st="5" end="5"/>
                                            </p:txEl>
                                          </p:spTgt>
                                        </p:tgtEl>
                                      </p:cBhvr>
                                      <p:to x="100000" y="100000"/>
                                    </p:animScale>
                                    <p:animScale>
                                      <p:cBhvr>
                                        <p:cTn id="17" dur="26">
                                          <p:stCondLst>
                                            <p:cond delay="1642"/>
                                          </p:stCondLst>
                                        </p:cTn>
                                        <p:tgtEl>
                                          <p:spTgt spid="3">
                                            <p:txEl>
                                              <p:pRg st="5" end="5"/>
                                            </p:txEl>
                                          </p:spTgt>
                                        </p:tgtEl>
                                      </p:cBhvr>
                                      <p:to x="100000" y="90000"/>
                                    </p:animScale>
                                    <p:animScale>
                                      <p:cBhvr>
                                        <p:cTn id="18" dur="166" decel="50000">
                                          <p:stCondLst>
                                            <p:cond delay="1668"/>
                                          </p:stCondLst>
                                        </p:cTn>
                                        <p:tgtEl>
                                          <p:spTgt spid="3">
                                            <p:txEl>
                                              <p:pRg st="5" end="5"/>
                                            </p:txEl>
                                          </p:spTgt>
                                        </p:tgtEl>
                                      </p:cBhvr>
                                      <p:to x="100000" y="100000"/>
                                    </p:animScale>
                                    <p:animScale>
                                      <p:cBhvr>
                                        <p:cTn id="19" dur="26">
                                          <p:stCondLst>
                                            <p:cond delay="1808"/>
                                          </p:stCondLst>
                                        </p:cTn>
                                        <p:tgtEl>
                                          <p:spTgt spid="3">
                                            <p:txEl>
                                              <p:pRg st="5" end="5"/>
                                            </p:txEl>
                                          </p:spTgt>
                                        </p:tgtEl>
                                      </p:cBhvr>
                                      <p:to x="100000" y="95000"/>
                                    </p:animScale>
                                    <p:animScale>
                                      <p:cBhvr>
                                        <p:cTn id="2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IMAGES</a:t>
            </a:r>
          </a:p>
        </p:txBody>
      </p:sp>
      <p:sp>
        <p:nvSpPr>
          <p:cNvPr id="3" name="Content Placeholder 2"/>
          <p:cNvSpPr>
            <a:spLocks noGrp="1"/>
          </p:cNvSpPr>
          <p:nvPr>
            <p:ph idx="1"/>
          </p:nvPr>
        </p:nvSpPr>
        <p:spPr/>
        <p:txBody>
          <a:bodyPr>
            <a:normAutofit/>
          </a:bodyPr>
          <a:lstStyle/>
          <a:p>
            <a:endParaRPr lang="en-US" dirty="0"/>
          </a:p>
          <a:p>
            <a:pPr lvl="1"/>
            <a:r>
              <a:rPr lang="en-US" dirty="0"/>
              <a:t>The </a:t>
            </a:r>
            <a:r>
              <a:rPr lang="en-US" b="1" dirty="0">
                <a:solidFill>
                  <a:schemeClr val="accent6">
                    <a:lumMod val="50000"/>
                  </a:schemeClr>
                </a:solidFill>
              </a:rPr>
              <a:t>border</a:t>
            </a:r>
            <a:r>
              <a:rPr lang="en-US" dirty="0"/>
              <a:t> property is used to set the width of an image border.  </a:t>
            </a:r>
          </a:p>
          <a:p>
            <a:pPr lvl="1"/>
            <a:r>
              <a:rPr lang="en-US" dirty="0"/>
              <a:t>The </a:t>
            </a:r>
            <a:r>
              <a:rPr lang="en-US" b="1" dirty="0">
                <a:solidFill>
                  <a:schemeClr val="accent6">
                    <a:lumMod val="50000"/>
                  </a:schemeClr>
                </a:solidFill>
              </a:rPr>
              <a:t>height</a:t>
            </a:r>
            <a:r>
              <a:rPr lang="en-US" dirty="0"/>
              <a:t> property is used to set the height of an image. </a:t>
            </a:r>
          </a:p>
          <a:p>
            <a:pPr lvl="1"/>
            <a:r>
              <a:rPr lang="en-US" dirty="0"/>
              <a:t>The </a:t>
            </a:r>
            <a:r>
              <a:rPr lang="en-US" b="1" dirty="0">
                <a:solidFill>
                  <a:schemeClr val="accent6">
                    <a:lumMod val="50000"/>
                  </a:schemeClr>
                </a:solidFill>
              </a:rPr>
              <a:t>width</a:t>
            </a:r>
            <a:r>
              <a:rPr lang="en-US" dirty="0"/>
              <a:t> property is used to set the width of an image. </a:t>
            </a:r>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43</a:t>
            </a:fld>
            <a:endParaRPr lang="en-US" sz="1800" b="1" dirty="0">
              <a:solidFill>
                <a:schemeClr val="bg1">
                  <a:lumMod val="85000"/>
                </a:schemeClr>
              </a:solidFill>
            </a:endParaRPr>
          </a:p>
        </p:txBody>
      </p:sp>
    </p:spTree>
    <p:extLst>
      <p:ext uri="{BB962C8B-B14F-4D97-AF65-F5344CB8AC3E}">
        <p14:creationId xmlns:p14="http://schemas.microsoft.com/office/powerpoint/2010/main" val="512453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IMAGES</a:t>
            </a:r>
          </a:p>
        </p:txBody>
      </p:sp>
      <p:sp>
        <p:nvSpPr>
          <p:cNvPr id="3" name="Content Placeholder 2"/>
          <p:cNvSpPr>
            <a:spLocks noGrp="1"/>
          </p:cNvSpPr>
          <p:nvPr>
            <p:ph idx="1"/>
          </p:nvPr>
        </p:nvSpPr>
        <p:spPr/>
        <p:txBody>
          <a:bodyPr>
            <a:normAutofit fontScale="92500" lnSpcReduction="20000"/>
          </a:bodyPr>
          <a:lstStyle/>
          <a:p>
            <a:r>
              <a:rPr lang="en-US" sz="2400" b="1" dirty="0">
                <a:solidFill>
                  <a:schemeClr val="accent6">
                    <a:lumMod val="50000"/>
                  </a:schemeClr>
                </a:solidFill>
              </a:rPr>
              <a:t>IMAGE BORDER: </a:t>
            </a:r>
          </a:p>
          <a:p>
            <a:pPr lvl="1"/>
            <a:r>
              <a:rPr lang="en-US" dirty="0"/>
              <a:t>This property can have a value in length or in %. </a:t>
            </a:r>
          </a:p>
          <a:p>
            <a:pPr lvl="1"/>
            <a:r>
              <a:rPr lang="en-US" dirty="0"/>
              <a:t>A width of zero pixels means no border. </a:t>
            </a:r>
          </a:p>
          <a:p>
            <a:pPr marL="914400" lvl="2" indent="0">
              <a:buNone/>
            </a:pPr>
            <a:r>
              <a:rPr lang="en-US" dirty="0"/>
              <a:t>&lt;</a:t>
            </a:r>
            <a:r>
              <a:rPr lang="en-US" dirty="0" err="1"/>
              <a:t>img</a:t>
            </a:r>
            <a:r>
              <a:rPr lang="en-US" dirty="0"/>
              <a:t> style="border:0px;" </a:t>
            </a:r>
            <a:r>
              <a:rPr lang="en-US" dirty="0" err="1"/>
              <a:t>src</a:t>
            </a:r>
            <a:r>
              <a:rPr lang="en-US" dirty="0"/>
              <a:t>="/images/css.gif" /&gt; &lt;</a:t>
            </a:r>
            <a:r>
              <a:rPr lang="en-US" dirty="0" err="1"/>
              <a:t>br</a:t>
            </a:r>
            <a:r>
              <a:rPr lang="en-US" dirty="0"/>
              <a:t> /&gt; </a:t>
            </a:r>
          </a:p>
          <a:p>
            <a:pPr marL="914400" lvl="2" indent="0">
              <a:buNone/>
            </a:pPr>
            <a:r>
              <a:rPr lang="en-US" dirty="0"/>
              <a:t>&lt;</a:t>
            </a:r>
            <a:r>
              <a:rPr lang="en-US" dirty="0" err="1"/>
              <a:t>img</a:t>
            </a:r>
            <a:r>
              <a:rPr lang="en-US" dirty="0"/>
              <a:t> style="border:3px dashed red;" </a:t>
            </a:r>
            <a:r>
              <a:rPr lang="en-US" dirty="0" err="1"/>
              <a:t>src</a:t>
            </a:r>
            <a:r>
              <a:rPr lang="en-US" dirty="0"/>
              <a:t>="/images/css.gif" /&gt; </a:t>
            </a:r>
          </a:p>
          <a:p>
            <a:pPr lvl="1"/>
            <a:endParaRPr lang="en-US" dirty="0"/>
          </a:p>
          <a:p>
            <a:r>
              <a:rPr lang="en-US" sz="2400" b="1" dirty="0">
                <a:solidFill>
                  <a:schemeClr val="accent6">
                    <a:lumMod val="50000"/>
                  </a:schemeClr>
                </a:solidFill>
              </a:rPr>
              <a:t>IMAGE HEIGHT &amp; WIDTH: </a:t>
            </a:r>
          </a:p>
          <a:p>
            <a:pPr lvl="2"/>
            <a:r>
              <a:rPr lang="en-US" dirty="0"/>
              <a:t>&lt;</a:t>
            </a:r>
            <a:r>
              <a:rPr lang="en-US" dirty="0" err="1"/>
              <a:t>img</a:t>
            </a:r>
            <a:r>
              <a:rPr lang="en-US" dirty="0"/>
              <a:t> style="border:1px solid red; height:100px;"   </a:t>
            </a:r>
            <a:r>
              <a:rPr lang="en-US" dirty="0" err="1"/>
              <a:t>src</a:t>
            </a:r>
            <a:r>
              <a:rPr lang="en-US" dirty="0"/>
              <a:t>="/images/css.gif" /&gt; &lt;</a:t>
            </a:r>
            <a:r>
              <a:rPr lang="en-US" dirty="0" err="1"/>
              <a:t>br</a:t>
            </a:r>
            <a:r>
              <a:rPr lang="en-US" dirty="0"/>
              <a:t> /&gt; </a:t>
            </a:r>
          </a:p>
          <a:p>
            <a:pPr lvl="2"/>
            <a:r>
              <a:rPr lang="en-US" dirty="0"/>
              <a:t>&lt;</a:t>
            </a:r>
            <a:r>
              <a:rPr lang="en-US" dirty="0" err="1"/>
              <a:t>img</a:t>
            </a:r>
            <a:r>
              <a:rPr lang="en-US" dirty="0"/>
              <a:t> style="border:1px solid red; height:50%;“ /&gt;</a:t>
            </a:r>
          </a:p>
          <a:p>
            <a:pPr lvl="2"/>
            <a:r>
              <a:rPr lang="en-US" dirty="0"/>
              <a:t>&lt;</a:t>
            </a:r>
            <a:r>
              <a:rPr lang="en-US" dirty="0" err="1"/>
              <a:t>img</a:t>
            </a:r>
            <a:r>
              <a:rPr lang="en-US" dirty="0"/>
              <a:t> style="border:1px solid red; width:100px;"  </a:t>
            </a:r>
            <a:r>
              <a:rPr lang="en-US" dirty="0" err="1"/>
              <a:t>src</a:t>
            </a:r>
            <a:r>
              <a:rPr lang="en-US" dirty="0"/>
              <a:t>="/images/css.gif" /&gt; &lt;</a:t>
            </a:r>
            <a:r>
              <a:rPr lang="en-US" dirty="0" err="1"/>
              <a:t>br</a:t>
            </a:r>
            <a:r>
              <a:rPr lang="en-US" dirty="0"/>
              <a:t> /&gt;</a:t>
            </a:r>
          </a:p>
          <a:p>
            <a:pPr lvl="2"/>
            <a:r>
              <a:rPr lang="en-US" dirty="0"/>
              <a:t> &lt;</a:t>
            </a:r>
            <a:r>
              <a:rPr lang="en-US" dirty="0" err="1"/>
              <a:t>img</a:t>
            </a:r>
            <a:r>
              <a:rPr lang="en-US" dirty="0"/>
              <a:t> style="border:1px solid red; width:100%;"          </a:t>
            </a:r>
            <a:r>
              <a:rPr lang="en-US" dirty="0" err="1"/>
              <a:t>src</a:t>
            </a:r>
            <a:r>
              <a:rPr lang="en-US" dirty="0"/>
              <a:t>="/images/css.gif" /&gt; </a:t>
            </a:r>
          </a:p>
          <a:p>
            <a:pPr lvl="2"/>
            <a:endParaRPr lang="en-US" dirty="0"/>
          </a:p>
          <a:p>
            <a:pPr marL="914400" lvl="2" indent="0">
              <a:buNone/>
            </a:pPr>
            <a:endParaRPr lang="en-US" dirty="0"/>
          </a:p>
          <a:p>
            <a:pPr marL="914400" lvl="2" indent="0">
              <a:buNone/>
            </a:pPr>
            <a:r>
              <a:rPr lang="en-US" dirty="0"/>
              <a:t> </a:t>
            </a:r>
          </a:p>
          <a:p>
            <a:pPr lvl="1"/>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44</a:t>
            </a:fld>
            <a:endParaRPr lang="en-US" sz="1800" b="1" dirty="0">
              <a:solidFill>
                <a:schemeClr val="bg1">
                  <a:lumMod val="85000"/>
                </a:schemeClr>
              </a:solidFill>
            </a:endParaRPr>
          </a:p>
        </p:txBody>
      </p:sp>
    </p:spTree>
    <p:extLst>
      <p:ext uri="{BB962C8B-B14F-4D97-AF65-F5344CB8AC3E}">
        <p14:creationId xmlns:p14="http://schemas.microsoft.com/office/powerpoint/2010/main" val="2524385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fade">
                                      <p:cBhvr>
                                        <p:cTn id="4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pPr marL="3200400" lvl="7" indent="0">
              <a:buNone/>
            </a:pPr>
            <a:endParaRPr lang="en-US" sz="3600" dirty="0"/>
          </a:p>
          <a:p>
            <a:pPr marL="3200400" lvl="7" indent="0">
              <a:buNone/>
            </a:pPr>
            <a:endParaRPr lang="en-US" sz="3600" dirty="0"/>
          </a:p>
          <a:p>
            <a:pPr marL="3200400" lvl="7" indent="0">
              <a:buNone/>
            </a:pPr>
            <a:endParaRPr lang="en-US" sz="3600" dirty="0"/>
          </a:p>
          <a:p>
            <a:pPr marL="3200400" lvl="7" indent="0">
              <a:buNone/>
            </a:pPr>
            <a:r>
              <a:rPr lang="en-US" sz="3600" dirty="0"/>
              <a:t>		  		</a:t>
            </a:r>
            <a:r>
              <a:rPr lang="en-US" sz="3600" b="1" dirty="0">
                <a:solidFill>
                  <a:schemeClr val="accent6">
                    <a:lumMod val="50000"/>
                  </a:schemeClr>
                </a:solidFill>
              </a:rPr>
              <a:t>CSS</a:t>
            </a:r>
            <a:r>
              <a:rPr lang="en-US" sz="3600" dirty="0">
                <a:solidFill>
                  <a:schemeClr val="accent6">
                    <a:lumMod val="50000"/>
                  </a:schemeClr>
                </a:solidFill>
              </a:rPr>
              <a:t> </a:t>
            </a:r>
            <a:r>
              <a:rPr lang="en-US" sz="3600" b="1" dirty="0">
                <a:solidFill>
                  <a:schemeClr val="accent6">
                    <a:lumMod val="50000"/>
                  </a:schemeClr>
                </a:solidFill>
              </a:rPr>
              <a:t>– LINKS</a:t>
            </a:r>
          </a:p>
        </p:txBody>
      </p: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9087"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45</a:t>
            </a:fld>
            <a:endParaRPr lang="en-US" sz="1100" b="1" dirty="0">
              <a:solidFill>
                <a:schemeClr val="bg1">
                  <a:lumMod val="85000"/>
                </a:schemeClr>
              </a:solidFill>
            </a:endParaRPr>
          </a:p>
        </p:txBody>
      </p:sp>
    </p:spTree>
    <p:extLst>
      <p:ext uri="{BB962C8B-B14F-4D97-AF65-F5344CB8AC3E}">
        <p14:creationId xmlns:p14="http://schemas.microsoft.com/office/powerpoint/2010/main" val="793204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down)">
                                      <p:cBhvr>
                                        <p:cTn id="7" dur="580">
                                          <p:stCondLst>
                                            <p:cond delay="0"/>
                                          </p:stCondLst>
                                        </p:cTn>
                                        <p:tgtEl>
                                          <p:spTgt spid="3">
                                            <p:txEl>
                                              <p:pRg st="5" end="5"/>
                                            </p:txEl>
                                          </p:spTgt>
                                        </p:tgtEl>
                                      </p:cBhvr>
                                    </p:animEffect>
                                    <p:anim calcmode="lin" valueType="num">
                                      <p:cBhvr>
                                        <p:cTn id="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5" end="5"/>
                                            </p:txEl>
                                          </p:spTgt>
                                        </p:tgtEl>
                                      </p:cBhvr>
                                      <p:to x="100000" y="60000"/>
                                    </p:animScale>
                                    <p:animScale>
                                      <p:cBhvr>
                                        <p:cTn id="14" dur="166" decel="50000">
                                          <p:stCondLst>
                                            <p:cond delay="676"/>
                                          </p:stCondLst>
                                        </p:cTn>
                                        <p:tgtEl>
                                          <p:spTgt spid="3">
                                            <p:txEl>
                                              <p:pRg st="5" end="5"/>
                                            </p:txEl>
                                          </p:spTgt>
                                        </p:tgtEl>
                                      </p:cBhvr>
                                      <p:to x="100000" y="100000"/>
                                    </p:animScale>
                                    <p:animScale>
                                      <p:cBhvr>
                                        <p:cTn id="15" dur="26">
                                          <p:stCondLst>
                                            <p:cond delay="1312"/>
                                          </p:stCondLst>
                                        </p:cTn>
                                        <p:tgtEl>
                                          <p:spTgt spid="3">
                                            <p:txEl>
                                              <p:pRg st="5" end="5"/>
                                            </p:txEl>
                                          </p:spTgt>
                                        </p:tgtEl>
                                      </p:cBhvr>
                                      <p:to x="100000" y="80000"/>
                                    </p:animScale>
                                    <p:animScale>
                                      <p:cBhvr>
                                        <p:cTn id="16" dur="166" decel="50000">
                                          <p:stCondLst>
                                            <p:cond delay="1338"/>
                                          </p:stCondLst>
                                        </p:cTn>
                                        <p:tgtEl>
                                          <p:spTgt spid="3">
                                            <p:txEl>
                                              <p:pRg st="5" end="5"/>
                                            </p:txEl>
                                          </p:spTgt>
                                        </p:tgtEl>
                                      </p:cBhvr>
                                      <p:to x="100000" y="100000"/>
                                    </p:animScale>
                                    <p:animScale>
                                      <p:cBhvr>
                                        <p:cTn id="17" dur="26">
                                          <p:stCondLst>
                                            <p:cond delay="1642"/>
                                          </p:stCondLst>
                                        </p:cTn>
                                        <p:tgtEl>
                                          <p:spTgt spid="3">
                                            <p:txEl>
                                              <p:pRg st="5" end="5"/>
                                            </p:txEl>
                                          </p:spTgt>
                                        </p:tgtEl>
                                      </p:cBhvr>
                                      <p:to x="100000" y="90000"/>
                                    </p:animScale>
                                    <p:animScale>
                                      <p:cBhvr>
                                        <p:cTn id="18" dur="166" decel="50000">
                                          <p:stCondLst>
                                            <p:cond delay="1668"/>
                                          </p:stCondLst>
                                        </p:cTn>
                                        <p:tgtEl>
                                          <p:spTgt spid="3">
                                            <p:txEl>
                                              <p:pRg st="5" end="5"/>
                                            </p:txEl>
                                          </p:spTgt>
                                        </p:tgtEl>
                                      </p:cBhvr>
                                      <p:to x="100000" y="100000"/>
                                    </p:animScale>
                                    <p:animScale>
                                      <p:cBhvr>
                                        <p:cTn id="19" dur="26">
                                          <p:stCondLst>
                                            <p:cond delay="1808"/>
                                          </p:stCondLst>
                                        </p:cTn>
                                        <p:tgtEl>
                                          <p:spTgt spid="3">
                                            <p:txEl>
                                              <p:pRg st="5" end="5"/>
                                            </p:txEl>
                                          </p:spTgt>
                                        </p:tgtEl>
                                      </p:cBhvr>
                                      <p:to x="100000" y="95000"/>
                                    </p:animScale>
                                    <p:animScale>
                                      <p:cBhvr>
                                        <p:cTn id="2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LINKS</a:t>
            </a:r>
          </a:p>
        </p:txBody>
      </p:sp>
      <p:sp>
        <p:nvSpPr>
          <p:cNvPr id="3" name="Content Placeholder 2"/>
          <p:cNvSpPr>
            <a:spLocks noGrp="1"/>
          </p:cNvSpPr>
          <p:nvPr>
            <p:ph idx="1"/>
          </p:nvPr>
        </p:nvSpPr>
        <p:spPr/>
        <p:txBody>
          <a:bodyPr>
            <a:normAutofit/>
          </a:bodyPr>
          <a:lstStyle/>
          <a:p>
            <a:r>
              <a:rPr lang="en-US" dirty="0"/>
              <a:t>We will revisit same properties when we will discuss Pseudo-Classes of CSS</a:t>
            </a:r>
          </a:p>
          <a:p>
            <a:endParaRPr lang="en-US" dirty="0"/>
          </a:p>
          <a:p>
            <a:pPr lvl="1"/>
            <a:r>
              <a:rPr lang="en-US" dirty="0"/>
              <a:t>The </a:t>
            </a:r>
            <a:r>
              <a:rPr lang="en-US" dirty="0">
                <a:solidFill>
                  <a:schemeClr val="accent6">
                    <a:lumMod val="50000"/>
                  </a:schemeClr>
                </a:solidFill>
              </a:rPr>
              <a:t>:link </a:t>
            </a:r>
            <a:r>
              <a:rPr lang="en-US" dirty="0"/>
              <a:t>Signifies unvisited hyperlinks. </a:t>
            </a:r>
          </a:p>
          <a:p>
            <a:pPr lvl="1"/>
            <a:r>
              <a:rPr lang="en-US" dirty="0"/>
              <a:t>The </a:t>
            </a:r>
            <a:r>
              <a:rPr lang="en-US" dirty="0">
                <a:solidFill>
                  <a:schemeClr val="accent6">
                    <a:lumMod val="50000"/>
                  </a:schemeClr>
                </a:solidFill>
              </a:rPr>
              <a:t>:visited </a:t>
            </a:r>
            <a:r>
              <a:rPr lang="en-US" dirty="0"/>
              <a:t>Signifies visited hyperlinks. </a:t>
            </a:r>
          </a:p>
          <a:p>
            <a:pPr lvl="1"/>
            <a:r>
              <a:rPr lang="en-US" dirty="0"/>
              <a:t>The </a:t>
            </a:r>
            <a:r>
              <a:rPr lang="en-US" dirty="0">
                <a:solidFill>
                  <a:schemeClr val="accent6">
                    <a:lumMod val="50000"/>
                  </a:schemeClr>
                </a:solidFill>
              </a:rPr>
              <a:t>:hover </a:t>
            </a:r>
            <a:r>
              <a:rPr lang="en-US" dirty="0"/>
              <a:t>Signifies an element that currently has the user's mouse pointer hovering over it. </a:t>
            </a:r>
          </a:p>
          <a:p>
            <a:pPr lvl="1"/>
            <a:r>
              <a:rPr lang="en-US" dirty="0"/>
              <a:t>The </a:t>
            </a:r>
            <a:r>
              <a:rPr lang="en-US" dirty="0">
                <a:solidFill>
                  <a:schemeClr val="accent6">
                    <a:lumMod val="50000"/>
                  </a:schemeClr>
                </a:solidFill>
              </a:rPr>
              <a:t>:active </a:t>
            </a:r>
            <a:r>
              <a:rPr lang="en-US" dirty="0"/>
              <a:t>Signifies an element on which the user is currently clicking.</a:t>
            </a:r>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46</a:t>
            </a:fld>
            <a:endParaRPr lang="en-US" sz="1800" b="1" dirty="0">
              <a:solidFill>
                <a:schemeClr val="bg1">
                  <a:lumMod val="85000"/>
                </a:schemeClr>
              </a:solidFill>
            </a:endParaRPr>
          </a:p>
        </p:txBody>
      </p:sp>
    </p:spTree>
    <p:extLst>
      <p:ext uri="{BB962C8B-B14F-4D97-AF65-F5344CB8AC3E}">
        <p14:creationId xmlns:p14="http://schemas.microsoft.com/office/powerpoint/2010/main" val="354465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LINKS</a:t>
            </a:r>
          </a:p>
        </p:txBody>
      </p:sp>
      <p:sp>
        <p:nvSpPr>
          <p:cNvPr id="3" name="Content Placeholder 2"/>
          <p:cNvSpPr>
            <a:spLocks noGrp="1"/>
          </p:cNvSpPr>
          <p:nvPr>
            <p:ph idx="1"/>
          </p:nvPr>
        </p:nvSpPr>
        <p:spPr/>
        <p:txBody>
          <a:bodyPr>
            <a:normAutofit/>
          </a:bodyPr>
          <a:lstStyle/>
          <a:p>
            <a:pPr lvl="1"/>
            <a:r>
              <a:rPr lang="en-US" dirty="0">
                <a:solidFill>
                  <a:schemeClr val="accent6">
                    <a:lumMod val="50000"/>
                  </a:schemeClr>
                </a:solidFill>
              </a:rPr>
              <a:t>Remember</a:t>
            </a:r>
            <a:r>
              <a:rPr lang="en-US" dirty="0"/>
              <a:t> a:hover MUST come after a:link and a:visited in the CSS definition in order to be effective. Also, a:active MUST come after a:hover in the CSS definition as follows. </a:t>
            </a:r>
          </a:p>
          <a:p>
            <a:pPr marL="0" indent="0">
              <a:buNone/>
            </a:pPr>
            <a:r>
              <a:rPr lang="en-US" dirty="0"/>
              <a:t>	&lt;style type="text/</a:t>
            </a:r>
            <a:r>
              <a:rPr lang="en-US" dirty="0" err="1"/>
              <a:t>css</a:t>
            </a:r>
            <a:r>
              <a:rPr lang="en-US" dirty="0"/>
              <a:t>"&gt; </a:t>
            </a:r>
          </a:p>
          <a:p>
            <a:pPr marL="0" indent="0">
              <a:buNone/>
            </a:pPr>
            <a:r>
              <a:rPr lang="en-US" dirty="0"/>
              <a:t>		a:link {color: #000000} </a:t>
            </a:r>
          </a:p>
          <a:p>
            <a:pPr marL="0" indent="0">
              <a:buNone/>
            </a:pPr>
            <a:r>
              <a:rPr lang="en-US" dirty="0"/>
              <a:t>		a:visited {color: #006600} </a:t>
            </a:r>
          </a:p>
          <a:p>
            <a:pPr marL="0" indent="0">
              <a:buNone/>
            </a:pPr>
            <a:r>
              <a:rPr lang="en-US" dirty="0"/>
              <a:t>		a:hover {color: #FFCC00} </a:t>
            </a:r>
          </a:p>
          <a:p>
            <a:pPr marL="0" indent="0">
              <a:buNone/>
            </a:pPr>
            <a:r>
              <a:rPr lang="en-US" dirty="0"/>
              <a:t>		a:active {color: #FF00CC} </a:t>
            </a:r>
          </a:p>
          <a:p>
            <a:pPr marL="0" indent="0">
              <a:buNone/>
            </a:pPr>
            <a:r>
              <a:rPr lang="en-US" dirty="0"/>
              <a:t>	&lt;/style&gt; </a:t>
            </a:r>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47</a:t>
            </a:fld>
            <a:endParaRPr lang="en-US" sz="1800" b="1" dirty="0">
              <a:solidFill>
                <a:schemeClr val="bg1">
                  <a:lumMod val="85000"/>
                </a:schemeClr>
              </a:solidFill>
            </a:endParaRPr>
          </a:p>
        </p:txBody>
      </p:sp>
    </p:spTree>
    <p:extLst>
      <p:ext uri="{BB962C8B-B14F-4D97-AF65-F5344CB8AC3E}">
        <p14:creationId xmlns:p14="http://schemas.microsoft.com/office/powerpoint/2010/main" val="262835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pPr marL="3200400" lvl="7" indent="0">
              <a:buNone/>
            </a:pPr>
            <a:endParaRPr lang="en-US" sz="3600" dirty="0"/>
          </a:p>
          <a:p>
            <a:pPr marL="3200400" lvl="7" indent="0">
              <a:buNone/>
            </a:pPr>
            <a:endParaRPr lang="en-US" sz="3600" dirty="0"/>
          </a:p>
          <a:p>
            <a:pPr marL="3200400" lvl="7" indent="0">
              <a:buNone/>
            </a:pPr>
            <a:endParaRPr lang="en-US" sz="3600" dirty="0"/>
          </a:p>
          <a:p>
            <a:pPr marL="3200400" lvl="7" indent="0">
              <a:buNone/>
            </a:pPr>
            <a:r>
              <a:rPr lang="en-US" sz="3600" dirty="0"/>
              <a:t>		  		</a:t>
            </a:r>
            <a:r>
              <a:rPr lang="en-US" sz="3600" b="1" dirty="0">
                <a:solidFill>
                  <a:schemeClr val="accent6">
                    <a:lumMod val="50000"/>
                  </a:schemeClr>
                </a:solidFill>
              </a:rPr>
              <a:t>CSS</a:t>
            </a:r>
            <a:r>
              <a:rPr lang="en-US" sz="3600" dirty="0">
                <a:solidFill>
                  <a:schemeClr val="accent6">
                    <a:lumMod val="50000"/>
                  </a:schemeClr>
                </a:solidFill>
              </a:rPr>
              <a:t> </a:t>
            </a:r>
            <a:r>
              <a:rPr lang="en-US" sz="3600" b="1" dirty="0">
                <a:solidFill>
                  <a:schemeClr val="accent6">
                    <a:lumMod val="50000"/>
                  </a:schemeClr>
                </a:solidFill>
              </a:rPr>
              <a:t>– BOX MODEL</a:t>
            </a:r>
          </a:p>
        </p:txBody>
      </p: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9087"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48</a:t>
            </a:fld>
            <a:endParaRPr lang="en-US" sz="1100" b="1" dirty="0">
              <a:solidFill>
                <a:schemeClr val="bg1">
                  <a:lumMod val="85000"/>
                </a:schemeClr>
              </a:solidFill>
            </a:endParaRPr>
          </a:p>
        </p:txBody>
      </p:sp>
    </p:spTree>
    <p:extLst>
      <p:ext uri="{BB962C8B-B14F-4D97-AF65-F5344CB8AC3E}">
        <p14:creationId xmlns:p14="http://schemas.microsoft.com/office/powerpoint/2010/main" val="148229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down)">
                                      <p:cBhvr>
                                        <p:cTn id="7" dur="580">
                                          <p:stCondLst>
                                            <p:cond delay="0"/>
                                          </p:stCondLst>
                                        </p:cTn>
                                        <p:tgtEl>
                                          <p:spTgt spid="3">
                                            <p:txEl>
                                              <p:pRg st="5" end="5"/>
                                            </p:txEl>
                                          </p:spTgt>
                                        </p:tgtEl>
                                      </p:cBhvr>
                                    </p:animEffect>
                                    <p:anim calcmode="lin" valueType="num">
                                      <p:cBhvr>
                                        <p:cTn id="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5" end="5"/>
                                            </p:txEl>
                                          </p:spTgt>
                                        </p:tgtEl>
                                      </p:cBhvr>
                                      <p:to x="100000" y="60000"/>
                                    </p:animScale>
                                    <p:animScale>
                                      <p:cBhvr>
                                        <p:cTn id="14" dur="166" decel="50000">
                                          <p:stCondLst>
                                            <p:cond delay="676"/>
                                          </p:stCondLst>
                                        </p:cTn>
                                        <p:tgtEl>
                                          <p:spTgt spid="3">
                                            <p:txEl>
                                              <p:pRg st="5" end="5"/>
                                            </p:txEl>
                                          </p:spTgt>
                                        </p:tgtEl>
                                      </p:cBhvr>
                                      <p:to x="100000" y="100000"/>
                                    </p:animScale>
                                    <p:animScale>
                                      <p:cBhvr>
                                        <p:cTn id="15" dur="26">
                                          <p:stCondLst>
                                            <p:cond delay="1312"/>
                                          </p:stCondLst>
                                        </p:cTn>
                                        <p:tgtEl>
                                          <p:spTgt spid="3">
                                            <p:txEl>
                                              <p:pRg st="5" end="5"/>
                                            </p:txEl>
                                          </p:spTgt>
                                        </p:tgtEl>
                                      </p:cBhvr>
                                      <p:to x="100000" y="80000"/>
                                    </p:animScale>
                                    <p:animScale>
                                      <p:cBhvr>
                                        <p:cTn id="16" dur="166" decel="50000">
                                          <p:stCondLst>
                                            <p:cond delay="1338"/>
                                          </p:stCondLst>
                                        </p:cTn>
                                        <p:tgtEl>
                                          <p:spTgt spid="3">
                                            <p:txEl>
                                              <p:pRg st="5" end="5"/>
                                            </p:txEl>
                                          </p:spTgt>
                                        </p:tgtEl>
                                      </p:cBhvr>
                                      <p:to x="100000" y="100000"/>
                                    </p:animScale>
                                    <p:animScale>
                                      <p:cBhvr>
                                        <p:cTn id="17" dur="26">
                                          <p:stCondLst>
                                            <p:cond delay="1642"/>
                                          </p:stCondLst>
                                        </p:cTn>
                                        <p:tgtEl>
                                          <p:spTgt spid="3">
                                            <p:txEl>
                                              <p:pRg st="5" end="5"/>
                                            </p:txEl>
                                          </p:spTgt>
                                        </p:tgtEl>
                                      </p:cBhvr>
                                      <p:to x="100000" y="90000"/>
                                    </p:animScale>
                                    <p:animScale>
                                      <p:cBhvr>
                                        <p:cTn id="18" dur="166" decel="50000">
                                          <p:stCondLst>
                                            <p:cond delay="1668"/>
                                          </p:stCondLst>
                                        </p:cTn>
                                        <p:tgtEl>
                                          <p:spTgt spid="3">
                                            <p:txEl>
                                              <p:pRg st="5" end="5"/>
                                            </p:txEl>
                                          </p:spTgt>
                                        </p:tgtEl>
                                      </p:cBhvr>
                                      <p:to x="100000" y="100000"/>
                                    </p:animScale>
                                    <p:animScale>
                                      <p:cBhvr>
                                        <p:cTn id="19" dur="26">
                                          <p:stCondLst>
                                            <p:cond delay="1808"/>
                                          </p:stCondLst>
                                        </p:cTn>
                                        <p:tgtEl>
                                          <p:spTgt spid="3">
                                            <p:txEl>
                                              <p:pRg st="5" end="5"/>
                                            </p:txEl>
                                          </p:spTgt>
                                        </p:tgtEl>
                                      </p:cBhvr>
                                      <p:to x="100000" y="95000"/>
                                    </p:animScale>
                                    <p:animScale>
                                      <p:cBhvr>
                                        <p:cTn id="2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BOX MODEL (</a:t>
            </a:r>
            <a:r>
              <a:rPr lang="en-US" sz="2800" dirty="0"/>
              <a:t>Border</a:t>
            </a:r>
            <a:r>
              <a:rPr lang="en-US" sz="3600" b="1" dirty="0"/>
              <a:t>)</a:t>
            </a:r>
          </a:p>
        </p:txBody>
      </p:sp>
      <p:sp>
        <p:nvSpPr>
          <p:cNvPr id="3" name="Content Placeholder 2"/>
          <p:cNvSpPr>
            <a:spLocks noGrp="1"/>
          </p:cNvSpPr>
          <p:nvPr>
            <p:ph idx="1"/>
          </p:nvPr>
        </p:nvSpPr>
        <p:spPr/>
        <p:txBody>
          <a:bodyPr>
            <a:normAutofit/>
          </a:bodyPr>
          <a:lstStyle/>
          <a:p>
            <a:pPr lvl="1"/>
            <a:r>
              <a:rPr lang="en-US" dirty="0"/>
              <a:t>The </a:t>
            </a:r>
            <a:r>
              <a:rPr lang="en-US" b="1" dirty="0">
                <a:solidFill>
                  <a:schemeClr val="accent6">
                    <a:lumMod val="50000"/>
                  </a:schemeClr>
                </a:solidFill>
              </a:rPr>
              <a:t>border</a:t>
            </a:r>
            <a:r>
              <a:rPr lang="en-US" dirty="0"/>
              <a:t> properties allow you to specify how the border of the box representing an element should look. There are three properties of a border you can change </a:t>
            </a:r>
          </a:p>
          <a:p>
            <a:pPr lvl="1"/>
            <a:r>
              <a:rPr lang="en-US" dirty="0"/>
              <a:t>The </a:t>
            </a:r>
            <a:r>
              <a:rPr lang="en-US" b="1" dirty="0">
                <a:solidFill>
                  <a:schemeClr val="accent6">
                    <a:lumMod val="50000"/>
                  </a:schemeClr>
                </a:solidFill>
              </a:rPr>
              <a:t>border-color</a:t>
            </a:r>
            <a:r>
              <a:rPr lang="en-US" dirty="0"/>
              <a:t> Specifies the color of a border. </a:t>
            </a:r>
          </a:p>
          <a:p>
            <a:pPr lvl="1"/>
            <a:r>
              <a:rPr lang="en-US" dirty="0"/>
              <a:t> The </a:t>
            </a:r>
            <a:r>
              <a:rPr lang="en-US" b="1" dirty="0">
                <a:solidFill>
                  <a:schemeClr val="accent6">
                    <a:lumMod val="50000"/>
                  </a:schemeClr>
                </a:solidFill>
              </a:rPr>
              <a:t>border-style</a:t>
            </a:r>
            <a:r>
              <a:rPr lang="en-US" dirty="0"/>
              <a:t> Specifies whether a border should be solid, dashed line, double line, or one of the other possible values. </a:t>
            </a:r>
          </a:p>
          <a:p>
            <a:pPr lvl="1"/>
            <a:r>
              <a:rPr lang="en-US" dirty="0"/>
              <a:t> The </a:t>
            </a:r>
            <a:r>
              <a:rPr lang="en-US" b="1" dirty="0">
                <a:solidFill>
                  <a:schemeClr val="accent6">
                    <a:lumMod val="50000"/>
                  </a:schemeClr>
                </a:solidFill>
              </a:rPr>
              <a:t>border-width</a:t>
            </a:r>
            <a:r>
              <a:rPr lang="en-US" dirty="0"/>
              <a:t> Specifies the width of a border. </a:t>
            </a:r>
          </a:p>
          <a:p>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49</a:t>
            </a:fld>
            <a:endParaRPr lang="en-US" sz="1800" b="1" dirty="0">
              <a:solidFill>
                <a:schemeClr val="bg1">
                  <a:lumMod val="85000"/>
                </a:schemeClr>
              </a:solidFill>
            </a:endParaRPr>
          </a:p>
        </p:txBody>
      </p:sp>
    </p:spTree>
    <p:extLst>
      <p:ext uri="{BB962C8B-B14F-4D97-AF65-F5344CB8AC3E}">
        <p14:creationId xmlns:p14="http://schemas.microsoft.com/office/powerpoint/2010/main" val="3232193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CSS INTRODUCTION </a:t>
            </a:r>
            <a:r>
              <a:rPr lang="en-US" sz="2800" dirty="0"/>
              <a:t>(Advantages of CSS)</a:t>
            </a:r>
          </a:p>
        </p:txBody>
      </p:sp>
      <p:sp>
        <p:nvSpPr>
          <p:cNvPr id="3" name="Content Placeholder 2"/>
          <p:cNvSpPr>
            <a:spLocks noGrp="1"/>
          </p:cNvSpPr>
          <p:nvPr>
            <p:ph idx="1"/>
          </p:nvPr>
        </p:nvSpPr>
        <p:spPr/>
        <p:txBody>
          <a:bodyPr>
            <a:normAutofit/>
          </a:bodyPr>
          <a:lstStyle/>
          <a:p>
            <a:r>
              <a:rPr lang="en-US" sz="2400" b="1" dirty="0">
                <a:solidFill>
                  <a:schemeClr val="accent6">
                    <a:lumMod val="50000"/>
                  </a:schemeClr>
                </a:solidFill>
              </a:rPr>
              <a:t>CSS SAVE TIME </a:t>
            </a:r>
          </a:p>
          <a:p>
            <a:pPr lvl="1"/>
            <a:r>
              <a:rPr lang="en-US" sz="2000" dirty="0"/>
              <a:t>You can write CSS once and then reuse same sheet in multiple HTML pages. You can define a style for each HTML element and apply it to as many Web pages as you want. </a:t>
            </a:r>
          </a:p>
          <a:p>
            <a:r>
              <a:rPr lang="en-US" sz="2400" b="1" dirty="0">
                <a:solidFill>
                  <a:schemeClr val="accent6">
                    <a:lumMod val="50000"/>
                  </a:schemeClr>
                </a:solidFill>
              </a:rPr>
              <a:t>PAGES LOAD FASTER</a:t>
            </a:r>
          </a:p>
          <a:p>
            <a:pPr lvl="1"/>
            <a:r>
              <a:rPr lang="en-US" sz="2000" dirty="0"/>
              <a:t>If you are using CSS, you do not need to write HTML tag attributes every time. Just write one CSS rule of a tag and apply to all the occurrences of that tag. So less code means faster download times. </a:t>
            </a:r>
          </a:p>
          <a:p>
            <a:r>
              <a:rPr lang="en-US" sz="2400" b="1" dirty="0">
                <a:solidFill>
                  <a:schemeClr val="accent6">
                    <a:lumMod val="50000"/>
                  </a:schemeClr>
                </a:solidFill>
              </a:rPr>
              <a:t>EASY MAINTENANCE </a:t>
            </a:r>
          </a:p>
          <a:p>
            <a:pPr lvl="1"/>
            <a:r>
              <a:rPr lang="en-US" sz="2000" dirty="0"/>
              <a:t>To make a global change, simply change the style, and all elements in all the web pages will be updated automatically. </a:t>
            </a:r>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49"/>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49"/>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5</a:t>
            </a:fld>
            <a:endParaRPr lang="en-US" sz="1100" b="1" dirty="0">
              <a:solidFill>
                <a:schemeClr val="bg1">
                  <a:lumMod val="85000"/>
                </a:schemeClr>
              </a:solidFill>
            </a:endParaRPr>
          </a:p>
        </p:txBody>
      </p:sp>
    </p:spTree>
    <p:extLst>
      <p:ext uri="{BB962C8B-B14F-4D97-AF65-F5344CB8AC3E}">
        <p14:creationId xmlns:p14="http://schemas.microsoft.com/office/powerpoint/2010/main" val="233413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BOX MODEL (</a:t>
            </a:r>
            <a:r>
              <a:rPr lang="en-US" sz="2800" dirty="0"/>
              <a:t>Border</a:t>
            </a:r>
            <a:r>
              <a:rPr lang="en-US" sz="3600" b="1" dirty="0"/>
              <a:t>)</a:t>
            </a:r>
          </a:p>
        </p:txBody>
      </p:sp>
      <p:sp>
        <p:nvSpPr>
          <p:cNvPr id="3" name="Content Placeholder 2"/>
          <p:cNvSpPr>
            <a:spLocks noGrp="1"/>
          </p:cNvSpPr>
          <p:nvPr>
            <p:ph idx="1"/>
          </p:nvPr>
        </p:nvSpPr>
        <p:spPr/>
        <p:txBody>
          <a:bodyPr>
            <a:normAutofit fontScale="92500" lnSpcReduction="10000"/>
          </a:bodyPr>
          <a:lstStyle/>
          <a:p>
            <a:pPr marL="914400" lvl="2" indent="0">
              <a:buNone/>
            </a:pPr>
            <a:r>
              <a:rPr lang="en-US" dirty="0"/>
              <a:t>&lt;style type="text/</a:t>
            </a:r>
            <a:r>
              <a:rPr lang="en-US" dirty="0" err="1"/>
              <a:t>css</a:t>
            </a:r>
            <a:r>
              <a:rPr lang="en-US" dirty="0"/>
              <a:t>"&gt;</a:t>
            </a:r>
          </a:p>
          <a:p>
            <a:pPr marL="1371600" lvl="3" indent="0">
              <a:buNone/>
            </a:pPr>
            <a:r>
              <a:rPr lang="en-US" dirty="0"/>
              <a:t>p.example1{    </a:t>
            </a:r>
          </a:p>
          <a:p>
            <a:pPr marL="1371600" lvl="3" indent="0">
              <a:buNone/>
            </a:pPr>
            <a:r>
              <a:rPr lang="en-US" dirty="0"/>
              <a:t>	border:1px solid;    </a:t>
            </a:r>
          </a:p>
          <a:p>
            <a:pPr marL="1371600" lvl="3" indent="0">
              <a:buNone/>
            </a:pPr>
            <a:r>
              <a:rPr lang="en-US" dirty="0"/>
              <a:t>	border-bottom-color:#009900; 	/* Green */    </a:t>
            </a:r>
          </a:p>
          <a:p>
            <a:pPr marL="1371600" lvl="3" indent="0">
              <a:buNone/>
            </a:pPr>
            <a:r>
              <a:rPr lang="en-US" dirty="0"/>
              <a:t>	border-top-color:#FF0000;   		/* Red */    </a:t>
            </a:r>
          </a:p>
          <a:p>
            <a:pPr marL="1371600" lvl="3" indent="0">
              <a:buNone/>
            </a:pPr>
            <a:r>
              <a:rPr lang="en-US" dirty="0"/>
              <a:t>	border-left-color:#330000; 		/* Black */    </a:t>
            </a:r>
          </a:p>
          <a:p>
            <a:pPr marL="1371600" lvl="3" indent="0">
              <a:buNone/>
            </a:pPr>
            <a:r>
              <a:rPr lang="en-US" dirty="0"/>
              <a:t>	border-right-color:#0000CC;  /* Blue */</a:t>
            </a:r>
          </a:p>
          <a:p>
            <a:pPr marL="914400" lvl="2" indent="0">
              <a:buNone/>
            </a:pPr>
            <a:r>
              <a:rPr lang="en-US" dirty="0"/>
              <a:t>      } </a:t>
            </a:r>
          </a:p>
          <a:p>
            <a:pPr marL="914400" lvl="2" indent="0">
              <a:buNone/>
            </a:pPr>
            <a:r>
              <a:rPr lang="en-US" dirty="0"/>
              <a:t>      p.example2{   </a:t>
            </a:r>
          </a:p>
          <a:p>
            <a:pPr marL="914400" lvl="2" indent="0">
              <a:buNone/>
            </a:pPr>
            <a:r>
              <a:rPr lang="en-US" dirty="0"/>
              <a:t>	border:1px solid;    </a:t>
            </a:r>
          </a:p>
          <a:p>
            <a:pPr marL="914400" lvl="2" indent="0">
              <a:buNone/>
            </a:pPr>
            <a:r>
              <a:rPr lang="en-US" dirty="0"/>
              <a:t>	border-color:#009900;        /* Green */ </a:t>
            </a:r>
          </a:p>
          <a:p>
            <a:pPr marL="914400" lvl="2" indent="0">
              <a:buNone/>
            </a:pPr>
            <a:r>
              <a:rPr lang="en-US" dirty="0"/>
              <a:t>      }</a:t>
            </a:r>
          </a:p>
          <a:p>
            <a:pPr marL="914400" lvl="2" indent="0">
              <a:buNone/>
            </a:pPr>
            <a:r>
              <a:rPr lang="en-US" dirty="0"/>
              <a:t> &lt;/style&gt; </a:t>
            </a:r>
          </a:p>
          <a:p>
            <a:pPr marL="914400" lvl="2" indent="0">
              <a:buNone/>
            </a:pPr>
            <a:r>
              <a:rPr lang="en-US" dirty="0"/>
              <a:t>&lt;p class="example1"&gt; This example is showing all borders in different colors. &lt;/p&gt; </a:t>
            </a:r>
          </a:p>
          <a:p>
            <a:pPr marL="914400" lvl="2" indent="0">
              <a:buNone/>
            </a:pPr>
            <a:r>
              <a:rPr lang="en-US" dirty="0"/>
              <a:t>&lt;p class="example2"&gt; This example is showing all borders in green color only. &lt;/p&gt;</a:t>
            </a:r>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50</a:t>
            </a:fld>
            <a:endParaRPr lang="en-US" sz="1800" b="1" dirty="0">
              <a:solidFill>
                <a:schemeClr val="bg1">
                  <a:lumMod val="85000"/>
                </a:schemeClr>
              </a:solidFill>
            </a:endParaRPr>
          </a:p>
        </p:txBody>
      </p:sp>
    </p:spTree>
    <p:extLst>
      <p:ext uri="{BB962C8B-B14F-4D97-AF65-F5344CB8AC3E}">
        <p14:creationId xmlns:p14="http://schemas.microsoft.com/office/powerpoint/2010/main" val="352082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500"/>
                                        <p:tgtEl>
                                          <p:spTgt spid="3">
                                            <p:txEl>
                                              <p:pRg st="11" end="1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Effect transition="in" filter="fade">
                                      <p:cBhvr>
                                        <p:cTn id="53" dur="500"/>
                                        <p:tgtEl>
                                          <p:spTgt spid="3">
                                            <p:txEl>
                                              <p:pRg st="12" end="1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13" end="13"/>
                                            </p:txEl>
                                          </p:spTgt>
                                        </p:tgtEl>
                                        <p:attrNameLst>
                                          <p:attrName>style.visibility</p:attrName>
                                        </p:attrNameLst>
                                      </p:cBhvr>
                                      <p:to>
                                        <p:strVal val="visible"/>
                                      </p:to>
                                    </p:set>
                                    <p:animEffect transition="in" filter="fade">
                                      <p:cBhvr>
                                        <p:cTn id="58" dur="500"/>
                                        <p:tgtEl>
                                          <p:spTgt spid="3">
                                            <p:txEl>
                                              <p:pRg st="13" end="13"/>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Effect transition="in" filter="fade">
                                      <p:cBhvr>
                                        <p:cTn id="61"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BOX MODEL (</a:t>
            </a:r>
            <a:r>
              <a:rPr lang="en-US" sz="2800" dirty="0"/>
              <a:t>Border</a:t>
            </a:r>
            <a:r>
              <a:rPr lang="en-US" sz="3600" b="1" dirty="0"/>
              <a:t>)</a:t>
            </a:r>
          </a:p>
        </p:txBody>
      </p:sp>
      <p:sp>
        <p:nvSpPr>
          <p:cNvPr id="3" name="Content Placeholder 2"/>
          <p:cNvSpPr>
            <a:spLocks noGrp="1"/>
          </p:cNvSpPr>
          <p:nvPr>
            <p:ph idx="1"/>
          </p:nvPr>
        </p:nvSpPr>
        <p:spPr/>
        <p:txBody>
          <a:bodyPr>
            <a:normAutofit fontScale="92500" lnSpcReduction="10000"/>
          </a:bodyPr>
          <a:lstStyle/>
          <a:p>
            <a:r>
              <a:rPr lang="en-US" b="1" dirty="0">
                <a:solidFill>
                  <a:schemeClr val="accent6">
                    <a:lumMod val="50000"/>
                  </a:schemeClr>
                </a:solidFill>
              </a:rPr>
              <a:t>BORDER-STYLE: </a:t>
            </a:r>
          </a:p>
          <a:p>
            <a:pPr lvl="1"/>
            <a:r>
              <a:rPr lang="en-US" dirty="0"/>
              <a:t>The border-style property allows you to select one of the following styles of border: </a:t>
            </a:r>
          </a:p>
          <a:p>
            <a:pPr lvl="1"/>
            <a:r>
              <a:rPr lang="en-US" dirty="0"/>
              <a:t>none: No border. (Equivalent of border-width:0;) </a:t>
            </a:r>
          </a:p>
          <a:p>
            <a:pPr lvl="1"/>
            <a:r>
              <a:rPr lang="en-US" dirty="0"/>
              <a:t>solid: Border is a single solid line.</a:t>
            </a:r>
          </a:p>
          <a:p>
            <a:pPr lvl="1"/>
            <a:r>
              <a:rPr lang="en-US" dirty="0"/>
              <a:t>dotted: Border is a series of dots.</a:t>
            </a:r>
          </a:p>
          <a:p>
            <a:pPr lvl="1"/>
            <a:r>
              <a:rPr lang="en-US" dirty="0"/>
              <a:t>dashed: Border is a series of short lines. </a:t>
            </a:r>
          </a:p>
          <a:p>
            <a:pPr lvl="1"/>
            <a:r>
              <a:rPr lang="en-US" dirty="0"/>
              <a:t>double: Border is two solid lines. </a:t>
            </a:r>
          </a:p>
          <a:p>
            <a:pPr lvl="1"/>
            <a:r>
              <a:rPr lang="en-US" dirty="0"/>
              <a:t>groove: Border looks as though it is carved into the page. </a:t>
            </a:r>
          </a:p>
          <a:p>
            <a:pPr lvl="1"/>
            <a:r>
              <a:rPr lang="en-US" dirty="0"/>
              <a:t>ridge: Border looks the opposite of groove. </a:t>
            </a:r>
          </a:p>
          <a:p>
            <a:pPr lvl="1"/>
            <a:r>
              <a:rPr lang="en-US" dirty="0"/>
              <a:t>inset: Border makes the box look like it is embedded in the page. </a:t>
            </a:r>
          </a:p>
          <a:p>
            <a:pPr lvl="1"/>
            <a:r>
              <a:rPr lang="en-US" dirty="0"/>
              <a:t>outset: Border makes the box look like it is coming out of the canvas.</a:t>
            </a:r>
          </a:p>
          <a:p>
            <a:pPr lvl="1"/>
            <a:r>
              <a:rPr lang="en-US" dirty="0"/>
              <a:t>hidden: Same as none, except in terms of border-conflict resolution for table elements.</a:t>
            </a:r>
          </a:p>
          <a:p>
            <a:pPr marL="914400" lvl="2"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51</a:t>
            </a:fld>
            <a:endParaRPr lang="en-US" sz="1800" b="1" dirty="0">
              <a:solidFill>
                <a:schemeClr val="bg1">
                  <a:lumMod val="85000"/>
                </a:schemeClr>
              </a:solidFill>
            </a:endParaRPr>
          </a:p>
        </p:txBody>
      </p:sp>
    </p:spTree>
    <p:extLst>
      <p:ext uri="{BB962C8B-B14F-4D97-AF65-F5344CB8AC3E}">
        <p14:creationId xmlns:p14="http://schemas.microsoft.com/office/powerpoint/2010/main" val="255860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BOX MODEL (</a:t>
            </a:r>
            <a:r>
              <a:rPr lang="en-US" sz="2800" dirty="0"/>
              <a:t>Border</a:t>
            </a:r>
            <a:r>
              <a:rPr lang="en-US" sz="3600" b="1" dirty="0"/>
              <a:t>)</a:t>
            </a:r>
          </a:p>
        </p:txBody>
      </p:sp>
      <p:sp>
        <p:nvSpPr>
          <p:cNvPr id="3" name="Content Placeholder 2"/>
          <p:cNvSpPr>
            <a:spLocks noGrp="1"/>
          </p:cNvSpPr>
          <p:nvPr>
            <p:ph idx="1"/>
          </p:nvPr>
        </p:nvSpPr>
        <p:spPr/>
        <p:txBody>
          <a:bodyPr>
            <a:normAutofit/>
          </a:bodyPr>
          <a:lstStyle/>
          <a:p>
            <a:pPr lvl="1"/>
            <a:r>
              <a:rPr lang="en-US" dirty="0"/>
              <a:t>You can individually change the style of the bottom, left, top, and right borders of an element using following properties: </a:t>
            </a:r>
          </a:p>
          <a:p>
            <a:pPr lvl="2"/>
            <a:r>
              <a:rPr lang="en-US" dirty="0"/>
              <a:t>border-bottom-style changes the style of bottom border. </a:t>
            </a:r>
          </a:p>
          <a:p>
            <a:pPr lvl="2"/>
            <a:r>
              <a:rPr lang="en-US" dirty="0"/>
              <a:t>border-top-style changes the style of top border. </a:t>
            </a:r>
          </a:p>
          <a:p>
            <a:pPr lvl="2"/>
            <a:r>
              <a:rPr lang="en-US" dirty="0"/>
              <a:t>border-left-style changes the style of left border.</a:t>
            </a:r>
          </a:p>
          <a:p>
            <a:pPr lvl="2"/>
            <a:r>
              <a:rPr lang="en-US" dirty="0"/>
              <a:t>border-right-style changes the style of right border. </a:t>
            </a:r>
          </a:p>
          <a:p>
            <a:pPr marL="914400" lvl="2" indent="0">
              <a:buNone/>
            </a:pPr>
            <a:endParaRPr lang="en-US" dirty="0"/>
          </a:p>
          <a:p>
            <a:pPr marL="0" indent="0">
              <a:buNone/>
            </a:pPr>
            <a:r>
              <a:rPr lang="en-US" sz="2000" dirty="0"/>
              <a:t>	&lt;p style="border-width:4px; </a:t>
            </a:r>
            <a:r>
              <a:rPr lang="en-US" sz="2000" dirty="0" err="1"/>
              <a:t>border-style:none</a:t>
            </a:r>
            <a:r>
              <a:rPr lang="en-US" sz="2000" dirty="0"/>
              <a:t>;"&gt; This is a border with none width. &lt;/p&gt; </a:t>
            </a:r>
          </a:p>
          <a:p>
            <a:pPr marL="0" indent="0">
              <a:buNone/>
            </a:pPr>
            <a:r>
              <a:rPr lang="en-US" sz="2000" dirty="0"/>
              <a:t>	&lt;p style="border-width:4px; </a:t>
            </a:r>
            <a:r>
              <a:rPr lang="en-US" sz="2000" dirty="0" err="1"/>
              <a:t>border-style:solid</a:t>
            </a:r>
            <a:r>
              <a:rPr lang="en-US" sz="2000" dirty="0"/>
              <a:t>;"&gt; This is a solid border. &lt;/p&gt; </a:t>
            </a:r>
          </a:p>
          <a:p>
            <a:pPr marL="0" indent="0">
              <a:buNone/>
            </a:pPr>
            <a:r>
              <a:rPr lang="en-US" sz="2000" dirty="0"/>
              <a:t>	&lt;p style="border-width:4px; </a:t>
            </a:r>
            <a:r>
              <a:rPr lang="en-US" sz="2000" dirty="0" err="1"/>
              <a:t>border-style:dashed</a:t>
            </a:r>
            <a:r>
              <a:rPr lang="en-US" sz="2000" dirty="0"/>
              <a:t>;"&gt; This is a </a:t>
            </a:r>
            <a:r>
              <a:rPr lang="en-US" sz="2000" dirty="0" err="1"/>
              <a:t>dahsed</a:t>
            </a:r>
            <a:r>
              <a:rPr lang="en-US" sz="2000" dirty="0"/>
              <a:t> border. &lt;/p&gt;</a:t>
            </a:r>
          </a:p>
          <a:p>
            <a:endParaRPr lang="en-US" dirty="0"/>
          </a:p>
          <a:p>
            <a:pPr marL="914400" lvl="2"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52</a:t>
            </a:fld>
            <a:endParaRPr lang="en-US" sz="1800" b="1" dirty="0">
              <a:solidFill>
                <a:schemeClr val="bg1">
                  <a:lumMod val="85000"/>
                </a:schemeClr>
              </a:solidFill>
            </a:endParaRPr>
          </a:p>
        </p:txBody>
      </p:sp>
    </p:spTree>
    <p:extLst>
      <p:ext uri="{BB962C8B-B14F-4D97-AF65-F5344CB8AC3E}">
        <p14:creationId xmlns:p14="http://schemas.microsoft.com/office/powerpoint/2010/main" val="421521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BOX MODEL (</a:t>
            </a:r>
            <a:r>
              <a:rPr lang="en-US" sz="2800" dirty="0"/>
              <a:t>Border</a:t>
            </a:r>
            <a:r>
              <a:rPr lang="en-US" sz="3600" b="1" dirty="0"/>
              <a:t>)</a:t>
            </a:r>
          </a:p>
        </p:txBody>
      </p:sp>
      <p:sp>
        <p:nvSpPr>
          <p:cNvPr id="3" name="Content Placeholder 2"/>
          <p:cNvSpPr>
            <a:spLocks noGrp="1"/>
          </p:cNvSpPr>
          <p:nvPr>
            <p:ph idx="1"/>
          </p:nvPr>
        </p:nvSpPr>
        <p:spPr/>
        <p:txBody>
          <a:bodyPr>
            <a:normAutofit/>
          </a:bodyPr>
          <a:lstStyle/>
          <a:p>
            <a:r>
              <a:rPr lang="en-US" sz="2400" b="1" dirty="0">
                <a:solidFill>
                  <a:schemeClr val="accent6">
                    <a:lumMod val="50000"/>
                  </a:schemeClr>
                </a:solidFill>
              </a:rPr>
              <a:t>BORDER PROPERTIES USING SHORTHAND</a:t>
            </a:r>
          </a:p>
          <a:p>
            <a:pPr lvl="1"/>
            <a:r>
              <a:rPr lang="en-US" dirty="0"/>
              <a:t>The border property allows you to specify color, style, and width of lines in one property: </a:t>
            </a:r>
          </a:p>
          <a:p>
            <a:pPr lvl="1"/>
            <a:r>
              <a:rPr lang="en-US" dirty="0"/>
              <a:t>You can use all the three properties into a single property. This is the most frequently used property to set border around any element. </a:t>
            </a:r>
          </a:p>
          <a:p>
            <a:pPr lvl="2"/>
            <a:r>
              <a:rPr lang="en-US" dirty="0"/>
              <a:t>&lt;p style="border:4px solid red;"&gt; This example is showing shorthand property for border. &lt;/p&gt; </a:t>
            </a:r>
          </a:p>
          <a:p>
            <a:endParaRPr lang="en-US" dirty="0"/>
          </a:p>
          <a:p>
            <a:pPr marL="914400" lvl="2"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53</a:t>
            </a:fld>
            <a:endParaRPr lang="en-US" sz="1800" b="1" dirty="0">
              <a:solidFill>
                <a:schemeClr val="bg1">
                  <a:lumMod val="85000"/>
                </a:schemeClr>
              </a:solidFill>
            </a:endParaRPr>
          </a:p>
        </p:txBody>
      </p:sp>
    </p:spTree>
    <p:extLst>
      <p:ext uri="{BB962C8B-B14F-4D97-AF65-F5344CB8AC3E}">
        <p14:creationId xmlns:p14="http://schemas.microsoft.com/office/powerpoint/2010/main" val="2264502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BOX MODEL (</a:t>
            </a:r>
            <a:r>
              <a:rPr lang="en-US" sz="2800" dirty="0"/>
              <a:t>Margin</a:t>
            </a:r>
            <a:r>
              <a:rPr lang="en-US" sz="3600" b="1" dirty="0"/>
              <a:t>)</a:t>
            </a:r>
          </a:p>
        </p:txBody>
      </p:sp>
      <p:sp>
        <p:nvSpPr>
          <p:cNvPr id="3" name="Content Placeholder 2"/>
          <p:cNvSpPr>
            <a:spLocks noGrp="1"/>
          </p:cNvSpPr>
          <p:nvPr>
            <p:ph idx="1"/>
          </p:nvPr>
        </p:nvSpPr>
        <p:spPr/>
        <p:txBody>
          <a:bodyPr>
            <a:normAutofit lnSpcReduction="10000"/>
          </a:bodyPr>
          <a:lstStyle/>
          <a:p>
            <a:pPr lvl="1"/>
            <a:r>
              <a:rPr lang="en-US" dirty="0"/>
              <a:t>The margin property defines the space around an HTML element. It is possible to use negative values to overlap content. </a:t>
            </a:r>
          </a:p>
          <a:p>
            <a:pPr lvl="1"/>
            <a:r>
              <a:rPr lang="en-US" dirty="0"/>
              <a:t>The values of the margin property are not inherited by child elements. Remember that the adjacent vertical margins (top and bottom margins) will collapse into each other so that the distance between the blocks is not the sum of the margins, but only the greater of the two margins or the same size as one margin if both are equal. </a:t>
            </a:r>
          </a:p>
          <a:p>
            <a:pPr lvl="1"/>
            <a:r>
              <a:rPr lang="en-US" dirty="0"/>
              <a:t>There are following four properties to set an element margin. </a:t>
            </a:r>
          </a:p>
          <a:p>
            <a:pPr lvl="2"/>
            <a:r>
              <a:rPr lang="en-US" dirty="0"/>
              <a:t>The margin A shorthand property for setting the margin properties in one declaration. </a:t>
            </a:r>
          </a:p>
          <a:p>
            <a:pPr lvl="2"/>
            <a:r>
              <a:rPr lang="en-US" dirty="0"/>
              <a:t>The margin-bottom Specifies the bottom margin of an element. </a:t>
            </a:r>
          </a:p>
          <a:p>
            <a:pPr lvl="2"/>
            <a:r>
              <a:rPr lang="en-US" dirty="0"/>
              <a:t>The margin-top Specifies the top margin of an element. </a:t>
            </a:r>
          </a:p>
          <a:p>
            <a:pPr lvl="2"/>
            <a:r>
              <a:rPr lang="en-US" dirty="0"/>
              <a:t>The margin-left Specifies the left margin of an element. </a:t>
            </a:r>
          </a:p>
          <a:p>
            <a:pPr lvl="2"/>
            <a:r>
              <a:rPr lang="en-US" dirty="0"/>
              <a:t>The margin-right Specifies the right margin of an element. </a:t>
            </a:r>
          </a:p>
          <a:p>
            <a:endParaRPr lang="en-US" dirty="0"/>
          </a:p>
          <a:p>
            <a:pPr marL="914400" lvl="2"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54</a:t>
            </a:fld>
            <a:endParaRPr lang="en-US" sz="1800" b="1" dirty="0">
              <a:solidFill>
                <a:schemeClr val="bg1">
                  <a:lumMod val="85000"/>
                </a:schemeClr>
              </a:solidFill>
            </a:endParaRPr>
          </a:p>
        </p:txBody>
      </p:sp>
    </p:spTree>
    <p:extLst>
      <p:ext uri="{BB962C8B-B14F-4D97-AF65-F5344CB8AC3E}">
        <p14:creationId xmlns:p14="http://schemas.microsoft.com/office/powerpoint/2010/main" val="284059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BOX MODEL (</a:t>
            </a:r>
            <a:r>
              <a:rPr lang="en-US" sz="2800" dirty="0"/>
              <a:t>Margin</a:t>
            </a:r>
            <a:r>
              <a:rPr lang="en-US" sz="3600" b="1" dirty="0"/>
              <a:t>)</a:t>
            </a:r>
          </a:p>
        </p:txBody>
      </p:sp>
      <p:sp>
        <p:nvSpPr>
          <p:cNvPr id="3" name="Content Placeholder 2"/>
          <p:cNvSpPr>
            <a:spLocks noGrp="1"/>
          </p:cNvSpPr>
          <p:nvPr>
            <p:ph idx="1"/>
          </p:nvPr>
        </p:nvSpPr>
        <p:spPr/>
        <p:txBody>
          <a:bodyPr>
            <a:normAutofit lnSpcReduction="10000"/>
          </a:bodyPr>
          <a:lstStyle/>
          <a:p>
            <a:r>
              <a:rPr lang="en-US" sz="2400" b="1" dirty="0">
                <a:solidFill>
                  <a:schemeClr val="accent6">
                    <a:lumMod val="50000"/>
                  </a:schemeClr>
                </a:solidFill>
              </a:rPr>
              <a:t>MARGIN PROPERTY: </a:t>
            </a:r>
          </a:p>
          <a:p>
            <a:pPr lvl="1"/>
            <a:r>
              <a:rPr lang="en-US" dirty="0"/>
              <a:t>The margin property allows you set all of the properties for the four margins in one declaration. Here is the syntax to set margin around a paragraph: </a:t>
            </a:r>
          </a:p>
          <a:p>
            <a:pPr marL="914400" lvl="2" indent="0">
              <a:buNone/>
            </a:pPr>
            <a:r>
              <a:rPr lang="en-US" dirty="0"/>
              <a:t>&lt;style type="text/</a:t>
            </a:r>
            <a:r>
              <a:rPr lang="en-US" dirty="0" err="1"/>
              <a:t>css</a:t>
            </a:r>
            <a:r>
              <a:rPr lang="en-US" dirty="0"/>
              <a:t>"&gt; p {margin: 15px}  all four margins will be 15px  </a:t>
            </a:r>
          </a:p>
          <a:p>
            <a:pPr lvl="1"/>
            <a:r>
              <a:rPr lang="en-US" dirty="0"/>
              <a:t>p {margin: 10px 2%}</a:t>
            </a:r>
          </a:p>
          <a:p>
            <a:pPr lvl="1"/>
            <a:r>
              <a:rPr lang="en-US" dirty="0"/>
              <a:t>top and bottom margin will be 10px, left and right margin will be 2% of the total width of the document.  </a:t>
            </a:r>
          </a:p>
          <a:p>
            <a:pPr lvl="1"/>
            <a:r>
              <a:rPr lang="en-US" dirty="0"/>
              <a:t>p {margin: 10px 2% -10px} top margin will be 10px, left and right margin will be 2% of the total width of the document, bottom margin will be -10px  </a:t>
            </a:r>
          </a:p>
          <a:p>
            <a:pPr lvl="1"/>
            <a:r>
              <a:rPr lang="en-US" dirty="0"/>
              <a:t>p {margin: 10px 2% -10px auto} </a:t>
            </a:r>
          </a:p>
          <a:p>
            <a:pPr lvl="1"/>
            <a:r>
              <a:rPr lang="en-US" dirty="0"/>
              <a:t>top margin will be 10px, right margin will be 2% of the total width of the document, bottom margin will be -10px, left margin will be set by the browser  </a:t>
            </a:r>
          </a:p>
          <a:p>
            <a:pPr marL="914400" lvl="2"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55</a:t>
            </a:fld>
            <a:endParaRPr lang="en-US" sz="1800" b="1" dirty="0">
              <a:solidFill>
                <a:schemeClr val="bg1">
                  <a:lumMod val="85000"/>
                </a:schemeClr>
              </a:solidFill>
            </a:endParaRPr>
          </a:p>
        </p:txBody>
      </p:sp>
    </p:spTree>
    <p:extLst>
      <p:ext uri="{BB962C8B-B14F-4D97-AF65-F5344CB8AC3E}">
        <p14:creationId xmlns:p14="http://schemas.microsoft.com/office/powerpoint/2010/main" val="398170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BOX MODEL (</a:t>
            </a:r>
            <a:r>
              <a:rPr lang="en-US" sz="2800" dirty="0"/>
              <a:t>Margin</a:t>
            </a:r>
            <a:r>
              <a:rPr lang="en-US" sz="3600" b="1" dirty="0"/>
              <a:t>)</a:t>
            </a:r>
          </a:p>
        </p:txBody>
      </p:sp>
      <p:sp>
        <p:nvSpPr>
          <p:cNvPr id="3" name="Content Placeholder 2"/>
          <p:cNvSpPr>
            <a:spLocks noGrp="1"/>
          </p:cNvSpPr>
          <p:nvPr>
            <p:ph idx="1"/>
          </p:nvPr>
        </p:nvSpPr>
        <p:spPr/>
        <p:txBody>
          <a:bodyPr>
            <a:normAutofit/>
          </a:bodyPr>
          <a:lstStyle/>
          <a:p>
            <a:r>
              <a:rPr lang="en-US" sz="2400" b="1" dirty="0">
                <a:solidFill>
                  <a:schemeClr val="accent6">
                    <a:lumMod val="50000"/>
                  </a:schemeClr>
                </a:solidFill>
              </a:rPr>
              <a:t>MARGIN-BOTTOM PROPERTY :</a:t>
            </a:r>
            <a:r>
              <a:rPr lang="en-US" dirty="0"/>
              <a:t> </a:t>
            </a:r>
          </a:p>
          <a:p>
            <a:pPr lvl="1"/>
            <a:r>
              <a:rPr lang="en-US" dirty="0"/>
              <a:t>The margin-bottom property allows you set bottom margin of an element. It can have a value in length, % or auto. </a:t>
            </a:r>
          </a:p>
          <a:p>
            <a:pPr marL="914400" lvl="2" indent="0">
              <a:buNone/>
            </a:pPr>
            <a:r>
              <a:rPr lang="en-US" dirty="0"/>
              <a:t>&lt;p style="margin-bottom: 15px; border:1px solid black;"&gt; </a:t>
            </a:r>
          </a:p>
          <a:p>
            <a:pPr marL="1371600" lvl="3" indent="0">
              <a:buNone/>
            </a:pPr>
            <a:r>
              <a:rPr lang="en-US" dirty="0"/>
              <a:t>This is a paragraph with a specified bottom margin</a:t>
            </a:r>
          </a:p>
          <a:p>
            <a:pPr marL="914400" lvl="2" indent="0">
              <a:buNone/>
            </a:pPr>
            <a:r>
              <a:rPr lang="en-US" dirty="0"/>
              <a:t> &lt;/p&gt;  </a:t>
            </a:r>
          </a:p>
          <a:p>
            <a:r>
              <a:rPr lang="en-US" sz="2400" b="1" dirty="0">
                <a:solidFill>
                  <a:schemeClr val="accent6">
                    <a:lumMod val="50000"/>
                  </a:schemeClr>
                </a:solidFill>
              </a:rPr>
              <a:t>MARGIN-TOP PROPERTY :</a:t>
            </a:r>
            <a:r>
              <a:rPr lang="en-US" dirty="0"/>
              <a:t> </a:t>
            </a:r>
          </a:p>
          <a:p>
            <a:pPr marL="914400" lvl="2" indent="0">
              <a:buNone/>
            </a:pPr>
            <a:r>
              <a:rPr lang="en-US" dirty="0"/>
              <a:t>&lt;p style="margin-top: 15px; border:1px solid black;"&gt; </a:t>
            </a:r>
          </a:p>
          <a:p>
            <a:pPr marL="914400" lvl="2" indent="0">
              <a:buNone/>
            </a:pPr>
            <a:r>
              <a:rPr lang="en-US" dirty="0"/>
              <a:t>	This is a paragraph with a specified top margin </a:t>
            </a:r>
          </a:p>
          <a:p>
            <a:pPr marL="914400" lvl="2" indent="0">
              <a:buNone/>
            </a:pPr>
            <a:r>
              <a:rPr lang="en-US" dirty="0"/>
              <a:t>&lt;/p&gt;  </a:t>
            </a:r>
          </a:p>
          <a:p>
            <a:pPr marL="914400" lvl="2" indent="0">
              <a:buNone/>
            </a:pPr>
            <a:endParaRPr lang="en-US" dirty="0"/>
          </a:p>
          <a:p>
            <a:pPr marL="914400" lvl="2"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56</a:t>
            </a:fld>
            <a:endParaRPr lang="en-US" sz="1800" b="1" dirty="0">
              <a:solidFill>
                <a:schemeClr val="bg1">
                  <a:lumMod val="85000"/>
                </a:schemeClr>
              </a:solidFill>
            </a:endParaRPr>
          </a:p>
        </p:txBody>
      </p:sp>
    </p:spTree>
    <p:extLst>
      <p:ext uri="{BB962C8B-B14F-4D97-AF65-F5344CB8AC3E}">
        <p14:creationId xmlns:p14="http://schemas.microsoft.com/office/powerpoint/2010/main" val="47967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BOX MODEL (</a:t>
            </a:r>
            <a:r>
              <a:rPr lang="en-US" sz="2800" dirty="0"/>
              <a:t>Margin</a:t>
            </a:r>
            <a:r>
              <a:rPr lang="en-US" sz="3600" b="1" dirty="0"/>
              <a:t>)</a:t>
            </a:r>
          </a:p>
        </p:txBody>
      </p:sp>
      <p:sp>
        <p:nvSpPr>
          <p:cNvPr id="3" name="Content Placeholder 2"/>
          <p:cNvSpPr>
            <a:spLocks noGrp="1"/>
          </p:cNvSpPr>
          <p:nvPr>
            <p:ph idx="1"/>
          </p:nvPr>
        </p:nvSpPr>
        <p:spPr/>
        <p:txBody>
          <a:bodyPr>
            <a:normAutofit/>
          </a:bodyPr>
          <a:lstStyle/>
          <a:p>
            <a:r>
              <a:rPr lang="en-US" sz="2400" b="1" dirty="0">
                <a:solidFill>
                  <a:schemeClr val="accent6">
                    <a:lumMod val="50000"/>
                  </a:schemeClr>
                </a:solidFill>
              </a:rPr>
              <a:t>MARGIN-LEFT PROPERTY :</a:t>
            </a:r>
            <a:r>
              <a:rPr lang="en-US" dirty="0"/>
              <a:t> </a:t>
            </a:r>
          </a:p>
          <a:p>
            <a:pPr lvl="1"/>
            <a:r>
              <a:rPr lang="en-US" dirty="0"/>
              <a:t>The margin-left property allows you set left margin of an element. It can have a value in length, % or auto. </a:t>
            </a:r>
          </a:p>
          <a:p>
            <a:pPr marL="914400" lvl="2" indent="0">
              <a:buNone/>
            </a:pPr>
            <a:r>
              <a:rPr lang="en-US" dirty="0"/>
              <a:t>&lt;p style="margin-left: 15px; border:1px solid black;"&gt; </a:t>
            </a:r>
          </a:p>
          <a:p>
            <a:pPr marL="1371600" lvl="3" indent="0">
              <a:buNone/>
            </a:pPr>
            <a:r>
              <a:rPr lang="en-US" dirty="0"/>
              <a:t>This is a paragraph with a specified left margin </a:t>
            </a:r>
          </a:p>
          <a:p>
            <a:pPr marL="914400" lvl="2" indent="0">
              <a:buNone/>
            </a:pPr>
            <a:r>
              <a:rPr lang="en-US" dirty="0"/>
              <a:t>&lt;/p&gt;  </a:t>
            </a:r>
          </a:p>
          <a:p>
            <a:r>
              <a:rPr lang="en-US" sz="2400" b="1" dirty="0">
                <a:solidFill>
                  <a:schemeClr val="accent6">
                    <a:lumMod val="50000"/>
                  </a:schemeClr>
                </a:solidFill>
              </a:rPr>
              <a:t>MARGIN-RIGHT PROPERTY :</a:t>
            </a:r>
            <a:r>
              <a:rPr lang="en-US" dirty="0"/>
              <a:t> </a:t>
            </a:r>
          </a:p>
          <a:p>
            <a:pPr marL="914400" lvl="2" indent="0">
              <a:buNone/>
            </a:pPr>
            <a:r>
              <a:rPr lang="en-US" dirty="0"/>
              <a:t>&lt;p style="margin-right: 15px; border:1px solid black;"&gt; </a:t>
            </a:r>
          </a:p>
          <a:p>
            <a:pPr marL="1371600" lvl="3" indent="0">
              <a:buNone/>
            </a:pPr>
            <a:r>
              <a:rPr lang="en-US" dirty="0"/>
              <a:t>This is a paragraph with a specified right margin </a:t>
            </a:r>
          </a:p>
          <a:p>
            <a:pPr marL="914400" lvl="2" indent="0">
              <a:buNone/>
            </a:pPr>
            <a:r>
              <a:rPr lang="en-US" dirty="0"/>
              <a:t>&lt;/p&gt;  </a:t>
            </a:r>
          </a:p>
          <a:p>
            <a:pPr marL="914400" lvl="2" indent="0">
              <a:buNone/>
            </a:pPr>
            <a:endParaRPr lang="en-US" dirty="0"/>
          </a:p>
          <a:p>
            <a:pPr marL="914400" lvl="2" indent="0">
              <a:buNone/>
            </a:pPr>
            <a:endParaRPr lang="en-US" dirty="0"/>
          </a:p>
          <a:p>
            <a:pPr marL="914400" lvl="2"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57</a:t>
            </a:fld>
            <a:endParaRPr lang="en-US" sz="1800" b="1" dirty="0">
              <a:solidFill>
                <a:schemeClr val="bg1">
                  <a:lumMod val="85000"/>
                </a:schemeClr>
              </a:solidFill>
            </a:endParaRPr>
          </a:p>
        </p:txBody>
      </p:sp>
    </p:spTree>
    <p:extLst>
      <p:ext uri="{BB962C8B-B14F-4D97-AF65-F5344CB8AC3E}">
        <p14:creationId xmlns:p14="http://schemas.microsoft.com/office/powerpoint/2010/main" val="3427625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BOX MODEL (</a:t>
            </a:r>
            <a:r>
              <a:rPr lang="en-US" sz="2800" dirty="0"/>
              <a:t>Paddings</a:t>
            </a:r>
            <a:r>
              <a:rPr lang="en-US" sz="3600" b="1" dirty="0"/>
              <a:t>)</a:t>
            </a:r>
          </a:p>
        </p:txBody>
      </p:sp>
      <p:sp>
        <p:nvSpPr>
          <p:cNvPr id="3" name="Content Placeholder 2"/>
          <p:cNvSpPr>
            <a:spLocks noGrp="1"/>
          </p:cNvSpPr>
          <p:nvPr>
            <p:ph idx="1"/>
          </p:nvPr>
        </p:nvSpPr>
        <p:spPr/>
        <p:txBody>
          <a:bodyPr>
            <a:normAutofit lnSpcReduction="10000"/>
          </a:bodyPr>
          <a:lstStyle/>
          <a:p>
            <a:pPr lvl="1"/>
            <a:r>
              <a:rPr lang="en-US" dirty="0"/>
              <a:t>The padding property allows you to specify how much space should appear between the content of an element and its border: </a:t>
            </a:r>
          </a:p>
          <a:p>
            <a:pPr lvl="1"/>
            <a:r>
              <a:rPr lang="en-US" dirty="0"/>
              <a:t>There are following five CSS properties which can be used to control lists: </a:t>
            </a:r>
          </a:p>
          <a:p>
            <a:pPr lvl="1"/>
            <a:r>
              <a:rPr lang="en-US" dirty="0"/>
              <a:t>The value of this attribute should be either a length, a percentage, or the word inherit. If the value is inherit it will have the same padding as its parent element. If a percentage is used, the percentage is of the containing box. </a:t>
            </a:r>
          </a:p>
          <a:p>
            <a:pPr lvl="1"/>
            <a:r>
              <a:rPr lang="en-US" dirty="0"/>
              <a:t>You can also set different values for the padding on each side of the box using the following properties: </a:t>
            </a:r>
          </a:p>
          <a:p>
            <a:pPr lvl="2"/>
            <a:r>
              <a:rPr lang="en-US" dirty="0"/>
              <a:t>The padding-bottom Specifies the bottom padding of an element. </a:t>
            </a:r>
          </a:p>
          <a:p>
            <a:pPr lvl="2"/>
            <a:r>
              <a:rPr lang="en-US" dirty="0"/>
              <a:t>The padding-top Specifies the top padding of an element. </a:t>
            </a:r>
          </a:p>
          <a:p>
            <a:pPr lvl="2"/>
            <a:r>
              <a:rPr lang="en-US" dirty="0"/>
              <a:t>The padding-left Specifies the left padding of an element.</a:t>
            </a:r>
          </a:p>
          <a:p>
            <a:pPr lvl="2"/>
            <a:r>
              <a:rPr lang="en-US" dirty="0"/>
              <a:t>The padding-right Specifies the right padding of an element. </a:t>
            </a:r>
          </a:p>
          <a:p>
            <a:pPr lvl="2"/>
            <a:r>
              <a:rPr lang="en-US" dirty="0"/>
              <a:t>The padding Serves as shorthand for the preceding properties.</a:t>
            </a:r>
          </a:p>
          <a:p>
            <a:pPr marL="914400" lvl="2" indent="0">
              <a:buNone/>
            </a:pPr>
            <a:endParaRPr lang="en-US" dirty="0"/>
          </a:p>
          <a:p>
            <a:pPr marL="914400" lvl="2" indent="0">
              <a:buNone/>
            </a:pPr>
            <a:endParaRPr lang="en-US" dirty="0"/>
          </a:p>
          <a:p>
            <a:pPr marL="914400" lvl="2"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58</a:t>
            </a:fld>
            <a:endParaRPr lang="en-US" sz="1800" b="1" dirty="0">
              <a:solidFill>
                <a:schemeClr val="bg1">
                  <a:lumMod val="85000"/>
                </a:schemeClr>
              </a:solidFill>
            </a:endParaRPr>
          </a:p>
        </p:txBody>
      </p:sp>
    </p:spTree>
    <p:extLst>
      <p:ext uri="{BB962C8B-B14F-4D97-AF65-F5344CB8AC3E}">
        <p14:creationId xmlns:p14="http://schemas.microsoft.com/office/powerpoint/2010/main" val="908016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BOX MODEL (</a:t>
            </a:r>
            <a:r>
              <a:rPr lang="en-US" sz="2800" dirty="0"/>
              <a:t>Paddings</a:t>
            </a:r>
            <a:r>
              <a:rPr lang="en-US" sz="3600" b="1" dirty="0"/>
              <a:t>)</a:t>
            </a:r>
          </a:p>
        </p:txBody>
      </p:sp>
      <p:sp>
        <p:nvSpPr>
          <p:cNvPr id="3" name="Content Placeholder 2"/>
          <p:cNvSpPr>
            <a:spLocks noGrp="1"/>
          </p:cNvSpPr>
          <p:nvPr>
            <p:ph idx="1"/>
          </p:nvPr>
        </p:nvSpPr>
        <p:spPr/>
        <p:txBody>
          <a:bodyPr>
            <a:normAutofit/>
          </a:bodyPr>
          <a:lstStyle/>
          <a:p>
            <a:r>
              <a:rPr lang="en-US" sz="2400" b="1" dirty="0">
                <a:solidFill>
                  <a:schemeClr val="accent6">
                    <a:lumMod val="50000"/>
                  </a:schemeClr>
                </a:solidFill>
              </a:rPr>
              <a:t>PADDING-BOTTON PROPERTY:</a:t>
            </a:r>
            <a:r>
              <a:rPr lang="en-US" sz="2400" dirty="0"/>
              <a:t> </a:t>
            </a:r>
          </a:p>
          <a:p>
            <a:pPr lvl="1"/>
            <a:r>
              <a:rPr lang="en-US" sz="2000" dirty="0"/>
              <a:t>The padding-bottom property sets the bottom padding (space) of an element. This can take a value in terms of length of %. </a:t>
            </a:r>
          </a:p>
          <a:p>
            <a:pPr lvl="2"/>
            <a:r>
              <a:rPr lang="en-US" sz="1800" dirty="0"/>
              <a:t>&lt;p style="padding-bottom: 15px; border:1px solid black;"&gt; </a:t>
            </a:r>
          </a:p>
          <a:p>
            <a:pPr lvl="3"/>
            <a:r>
              <a:rPr lang="en-US" sz="1600" dirty="0"/>
              <a:t>This is a paragraph with a specified bottom padding </a:t>
            </a:r>
          </a:p>
          <a:p>
            <a:pPr lvl="2"/>
            <a:r>
              <a:rPr lang="en-US" sz="1800" dirty="0"/>
              <a:t>&lt;/p&gt;  </a:t>
            </a:r>
          </a:p>
          <a:p>
            <a:pPr lvl="2"/>
            <a:endParaRPr lang="en-US" sz="1800" dirty="0"/>
          </a:p>
          <a:p>
            <a:r>
              <a:rPr lang="en-US" sz="2400" b="1" dirty="0">
                <a:solidFill>
                  <a:schemeClr val="accent6">
                    <a:lumMod val="50000"/>
                  </a:schemeClr>
                </a:solidFill>
              </a:rPr>
              <a:t>PADDING-TOP PROPERTY: </a:t>
            </a:r>
          </a:p>
          <a:p>
            <a:pPr marL="914400" lvl="2" indent="0">
              <a:buNone/>
            </a:pPr>
            <a:r>
              <a:rPr lang="en-US" sz="1800" dirty="0"/>
              <a:t>&lt;p style="padding-top: 15px; border:1px solid black;"&gt; </a:t>
            </a:r>
          </a:p>
          <a:p>
            <a:pPr marL="1371600" lvl="3" indent="0">
              <a:buNone/>
            </a:pPr>
            <a:r>
              <a:rPr lang="en-US" sz="1600" dirty="0"/>
              <a:t>This is a paragraph with a specified top padding </a:t>
            </a:r>
          </a:p>
          <a:p>
            <a:pPr marL="914400" lvl="2" indent="0">
              <a:buNone/>
            </a:pPr>
            <a:r>
              <a:rPr lang="en-US" sz="1800" dirty="0"/>
              <a:t>&lt;/p&gt;  </a:t>
            </a:r>
          </a:p>
          <a:p>
            <a:endParaRPr lang="en-US" dirty="0"/>
          </a:p>
          <a:p>
            <a:endParaRPr lang="en-US" dirty="0"/>
          </a:p>
          <a:p>
            <a:pPr marL="914400" lvl="2" indent="0">
              <a:buNone/>
            </a:pPr>
            <a:endParaRPr lang="en-US" dirty="0"/>
          </a:p>
          <a:p>
            <a:pPr marL="914400" lvl="2" indent="0">
              <a:buNone/>
            </a:pPr>
            <a:endParaRPr lang="en-US" dirty="0"/>
          </a:p>
          <a:p>
            <a:pPr marL="914400" lvl="2"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59</a:t>
            </a:fld>
            <a:endParaRPr lang="en-US" sz="1800" b="1" dirty="0">
              <a:solidFill>
                <a:schemeClr val="bg1">
                  <a:lumMod val="85000"/>
                </a:schemeClr>
              </a:solidFill>
            </a:endParaRPr>
          </a:p>
        </p:txBody>
      </p:sp>
    </p:spTree>
    <p:extLst>
      <p:ext uri="{BB962C8B-B14F-4D97-AF65-F5344CB8AC3E}">
        <p14:creationId xmlns:p14="http://schemas.microsoft.com/office/powerpoint/2010/main" val="84690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CSS INTRODUCTION </a:t>
            </a:r>
            <a:r>
              <a:rPr lang="en-US" sz="2800" dirty="0"/>
              <a:t>(Advantages of CSS)</a:t>
            </a:r>
          </a:p>
        </p:txBody>
      </p:sp>
      <p:sp>
        <p:nvSpPr>
          <p:cNvPr id="3" name="Content Placeholder 2"/>
          <p:cNvSpPr>
            <a:spLocks noGrp="1"/>
          </p:cNvSpPr>
          <p:nvPr>
            <p:ph idx="1"/>
          </p:nvPr>
        </p:nvSpPr>
        <p:spPr/>
        <p:txBody>
          <a:bodyPr>
            <a:normAutofit/>
          </a:bodyPr>
          <a:lstStyle/>
          <a:p>
            <a:pPr marL="228600" lvl="1">
              <a:spcBef>
                <a:spcPts val="1000"/>
              </a:spcBef>
            </a:pPr>
            <a:r>
              <a:rPr lang="en-US" b="1" dirty="0">
                <a:solidFill>
                  <a:schemeClr val="accent6">
                    <a:lumMod val="50000"/>
                  </a:schemeClr>
                </a:solidFill>
              </a:rPr>
              <a:t>SUPERIOR STYLES TO HTML</a:t>
            </a:r>
          </a:p>
          <a:p>
            <a:pPr marL="685800" lvl="2">
              <a:spcBef>
                <a:spcPts val="1000"/>
              </a:spcBef>
            </a:pPr>
            <a:r>
              <a:rPr lang="en-US" dirty="0"/>
              <a:t>CSS has a much wider array of attributes than HTML so you can give far better look to your HTML page in comparison of HTML attributes. </a:t>
            </a:r>
          </a:p>
          <a:p>
            <a:r>
              <a:rPr lang="en-US" sz="2400" b="1" dirty="0">
                <a:solidFill>
                  <a:schemeClr val="accent6">
                    <a:lumMod val="50000"/>
                  </a:schemeClr>
                </a:solidFill>
              </a:rPr>
              <a:t>MULTIPLE DEVICE COMPATIBILITY </a:t>
            </a:r>
          </a:p>
          <a:p>
            <a:pPr lvl="1"/>
            <a:r>
              <a:rPr lang="en-US" sz="2000" dirty="0"/>
              <a:t>Style sheets allow content to be optimized for more than one type of device. By using the same HTML document, different versions of a website can be presented for handheld devices such as PDAs and cell phones or for printing. </a:t>
            </a:r>
          </a:p>
          <a:p>
            <a:r>
              <a:rPr lang="en-US" dirty="0"/>
              <a:t> </a:t>
            </a:r>
            <a:r>
              <a:rPr lang="en-US" sz="2400" b="1" dirty="0">
                <a:solidFill>
                  <a:schemeClr val="accent6">
                    <a:lumMod val="50000"/>
                  </a:schemeClr>
                </a:solidFill>
              </a:rPr>
              <a:t>GLOBAL WEB STANDARDS </a:t>
            </a:r>
            <a:endParaRPr lang="en-US" b="1" dirty="0">
              <a:solidFill>
                <a:schemeClr val="accent6">
                  <a:lumMod val="50000"/>
                </a:schemeClr>
              </a:solidFill>
            </a:endParaRPr>
          </a:p>
          <a:p>
            <a:pPr lvl="1"/>
            <a:r>
              <a:rPr lang="en-US" sz="2000" dirty="0"/>
              <a:t>Now HTML attributes are being deprecated and it is being recommended to use CSS. So its a good idea to start using CSS in all the HTML pages to make them compatible to future browsers</a:t>
            </a:r>
            <a:r>
              <a:rPr lang="en-US" dirty="0"/>
              <a:t>. </a:t>
            </a:r>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49"/>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6</a:t>
            </a:fld>
            <a:endParaRPr lang="en-US" sz="1100" b="1" dirty="0">
              <a:solidFill>
                <a:schemeClr val="bg1">
                  <a:lumMod val="85000"/>
                </a:schemeClr>
              </a:solidFill>
            </a:endParaRPr>
          </a:p>
        </p:txBody>
      </p:sp>
    </p:spTree>
    <p:extLst>
      <p:ext uri="{BB962C8B-B14F-4D97-AF65-F5344CB8AC3E}">
        <p14:creationId xmlns:p14="http://schemas.microsoft.com/office/powerpoint/2010/main" val="2403844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BOX MODEL (</a:t>
            </a:r>
            <a:r>
              <a:rPr lang="en-US" sz="2800" dirty="0"/>
              <a:t>Paddings</a:t>
            </a:r>
            <a:r>
              <a:rPr lang="en-US" sz="3600" b="1" dirty="0"/>
              <a:t>)</a:t>
            </a:r>
          </a:p>
        </p:txBody>
      </p:sp>
      <p:sp>
        <p:nvSpPr>
          <p:cNvPr id="3" name="Content Placeholder 2"/>
          <p:cNvSpPr>
            <a:spLocks noGrp="1"/>
          </p:cNvSpPr>
          <p:nvPr>
            <p:ph idx="1"/>
          </p:nvPr>
        </p:nvSpPr>
        <p:spPr/>
        <p:txBody>
          <a:bodyPr>
            <a:normAutofit/>
          </a:bodyPr>
          <a:lstStyle/>
          <a:p>
            <a:r>
              <a:rPr lang="en-US" sz="2400" b="1" dirty="0">
                <a:solidFill>
                  <a:schemeClr val="accent6">
                    <a:lumMod val="50000"/>
                  </a:schemeClr>
                </a:solidFill>
              </a:rPr>
              <a:t>PADDING-LEFT PROPERTY:</a:t>
            </a:r>
            <a:r>
              <a:rPr lang="en-US" sz="2400" dirty="0"/>
              <a:t> </a:t>
            </a:r>
          </a:p>
          <a:p>
            <a:pPr lvl="1"/>
            <a:r>
              <a:rPr lang="en-US" dirty="0"/>
              <a:t>The padding-left property sets the left padding (space) of an element. This can take a value in terms of length of %. </a:t>
            </a:r>
          </a:p>
          <a:p>
            <a:pPr marL="914400" lvl="2" indent="0">
              <a:buNone/>
            </a:pPr>
            <a:r>
              <a:rPr lang="en-US" dirty="0"/>
              <a:t>&lt;p style="padding-left: 15px; border:1px solid black;"&gt; </a:t>
            </a:r>
          </a:p>
          <a:p>
            <a:pPr marL="1371600" lvl="3" indent="0">
              <a:buNone/>
            </a:pPr>
            <a:r>
              <a:rPr lang="en-US" dirty="0"/>
              <a:t>This is a paragraph with a specified left padding </a:t>
            </a:r>
          </a:p>
          <a:p>
            <a:pPr marL="914400" lvl="2" indent="0">
              <a:buNone/>
            </a:pPr>
            <a:r>
              <a:rPr lang="en-US" dirty="0"/>
              <a:t>&lt;/p&gt;  </a:t>
            </a:r>
          </a:p>
          <a:p>
            <a:pPr lvl="2"/>
            <a:endParaRPr lang="en-US" sz="1800" dirty="0"/>
          </a:p>
          <a:p>
            <a:r>
              <a:rPr lang="en-US" sz="2400" b="1" dirty="0">
                <a:solidFill>
                  <a:schemeClr val="accent6">
                    <a:lumMod val="50000"/>
                  </a:schemeClr>
                </a:solidFill>
              </a:rPr>
              <a:t>PADDING-RIGHT PROPERTY: </a:t>
            </a:r>
          </a:p>
          <a:p>
            <a:pPr marL="914400" lvl="2" indent="0">
              <a:buNone/>
            </a:pPr>
            <a:r>
              <a:rPr lang="en-US" dirty="0"/>
              <a:t>&lt;p style="padding-right: 15px; border:1px solid black;"&gt; </a:t>
            </a:r>
          </a:p>
          <a:p>
            <a:pPr marL="1371600" lvl="3" indent="0">
              <a:buNone/>
            </a:pPr>
            <a:r>
              <a:rPr lang="en-US" dirty="0"/>
              <a:t>This is a paragraph with a specified right padding </a:t>
            </a:r>
          </a:p>
          <a:p>
            <a:pPr marL="914400" lvl="2" indent="0">
              <a:buNone/>
            </a:pPr>
            <a:r>
              <a:rPr lang="en-US" dirty="0"/>
              <a:t>&lt;/p&gt;  </a:t>
            </a:r>
          </a:p>
          <a:p>
            <a:endParaRPr lang="en-US" dirty="0"/>
          </a:p>
          <a:p>
            <a:pPr marL="914400" lvl="2" indent="0">
              <a:buNone/>
            </a:pPr>
            <a:endParaRPr lang="en-US" sz="1800" dirty="0"/>
          </a:p>
          <a:p>
            <a:endParaRPr lang="en-US" dirty="0"/>
          </a:p>
          <a:p>
            <a:endParaRPr lang="en-US" dirty="0"/>
          </a:p>
          <a:p>
            <a:pPr marL="914400" lvl="2" indent="0">
              <a:buNone/>
            </a:pPr>
            <a:endParaRPr lang="en-US" dirty="0"/>
          </a:p>
          <a:p>
            <a:pPr marL="914400" lvl="2" indent="0">
              <a:buNone/>
            </a:pPr>
            <a:endParaRPr lang="en-US" dirty="0"/>
          </a:p>
          <a:p>
            <a:pPr marL="914400" lvl="2"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60</a:t>
            </a:fld>
            <a:endParaRPr lang="en-US" sz="1800" b="1" dirty="0">
              <a:solidFill>
                <a:schemeClr val="bg1">
                  <a:lumMod val="85000"/>
                </a:schemeClr>
              </a:solidFill>
            </a:endParaRPr>
          </a:p>
        </p:txBody>
      </p:sp>
    </p:spTree>
    <p:extLst>
      <p:ext uri="{BB962C8B-B14F-4D97-AF65-F5344CB8AC3E}">
        <p14:creationId xmlns:p14="http://schemas.microsoft.com/office/powerpoint/2010/main" val="115671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BOX MODEL (</a:t>
            </a:r>
            <a:r>
              <a:rPr lang="en-US" sz="2800" dirty="0"/>
              <a:t>Paddings</a:t>
            </a:r>
            <a:r>
              <a:rPr lang="en-US" sz="3600" b="1" dirty="0"/>
              <a:t>)</a:t>
            </a:r>
          </a:p>
        </p:txBody>
      </p:sp>
      <p:sp>
        <p:nvSpPr>
          <p:cNvPr id="3" name="Content Placeholder 2"/>
          <p:cNvSpPr>
            <a:spLocks noGrp="1"/>
          </p:cNvSpPr>
          <p:nvPr>
            <p:ph idx="1"/>
          </p:nvPr>
        </p:nvSpPr>
        <p:spPr/>
        <p:txBody>
          <a:bodyPr>
            <a:normAutofit fontScale="70000" lnSpcReduction="20000"/>
          </a:bodyPr>
          <a:lstStyle/>
          <a:p>
            <a:r>
              <a:rPr lang="en-US" sz="3400" b="1" dirty="0">
                <a:solidFill>
                  <a:schemeClr val="accent6">
                    <a:lumMod val="50000"/>
                  </a:schemeClr>
                </a:solidFill>
              </a:rPr>
              <a:t>PADDING PROPERTY:</a:t>
            </a:r>
            <a:r>
              <a:rPr lang="en-US" sz="3800" dirty="0"/>
              <a:t> </a:t>
            </a:r>
          </a:p>
          <a:p>
            <a:pPr lvl="1"/>
            <a:r>
              <a:rPr lang="en-US" dirty="0"/>
              <a:t>The padding property sets the left, right, top and bottom padding (space) of an element. This can take a value in terms of length of %. </a:t>
            </a:r>
          </a:p>
          <a:p>
            <a:endParaRPr lang="en-US" dirty="0"/>
          </a:p>
          <a:p>
            <a:pPr marL="457200" lvl="1" indent="0">
              <a:buNone/>
            </a:pPr>
            <a:r>
              <a:rPr lang="en-US" dirty="0"/>
              <a:t>&lt;p style="padding: 15px; border:1px solid black;"&gt; </a:t>
            </a:r>
          </a:p>
          <a:p>
            <a:pPr marL="914400" lvl="2" indent="0">
              <a:buNone/>
            </a:pPr>
            <a:r>
              <a:rPr lang="en-US" dirty="0"/>
              <a:t>all four padding will be 15px </a:t>
            </a:r>
          </a:p>
          <a:p>
            <a:pPr marL="457200" lvl="1" indent="0">
              <a:buNone/>
            </a:pPr>
            <a:r>
              <a:rPr lang="en-US" dirty="0"/>
              <a:t>&lt;/p&gt;  </a:t>
            </a:r>
          </a:p>
          <a:p>
            <a:pPr marL="457200" lvl="1" indent="0">
              <a:buNone/>
            </a:pPr>
            <a:r>
              <a:rPr lang="en-US" dirty="0"/>
              <a:t>&lt;p style="padding:10px 2%; border:1px solid black</a:t>
            </a:r>
          </a:p>
          <a:p>
            <a:pPr marL="914400" lvl="2" indent="0">
              <a:buNone/>
            </a:pPr>
            <a:r>
              <a:rPr lang="en-US" dirty="0"/>
              <a:t>top and bottom padding will be 10px, left and right padding will be 2% of the total width of the document.</a:t>
            </a:r>
          </a:p>
          <a:p>
            <a:pPr marL="457200" lvl="1" indent="0">
              <a:buNone/>
            </a:pPr>
            <a:r>
              <a:rPr lang="en-US" dirty="0"/>
              <a:t>&lt;/p&gt;  </a:t>
            </a:r>
          </a:p>
          <a:p>
            <a:pPr marL="457200" lvl="1" indent="0">
              <a:buNone/>
            </a:pPr>
            <a:r>
              <a:rPr lang="en-US" dirty="0"/>
              <a:t>&lt;p style="padding: 10px 2% 10px; border:1px solid black;"&gt; </a:t>
            </a:r>
          </a:p>
          <a:p>
            <a:pPr marL="914400" lvl="2" indent="0">
              <a:buNone/>
            </a:pPr>
            <a:r>
              <a:rPr lang="en-US" dirty="0"/>
              <a:t>top padding will be 10px, left and right padding will be 2% of the total width of the document, bottom padding will be 10px </a:t>
            </a:r>
          </a:p>
          <a:p>
            <a:pPr marL="457200" lvl="1" indent="0">
              <a:buNone/>
            </a:pPr>
            <a:r>
              <a:rPr lang="en-US" dirty="0"/>
              <a:t>&lt;/p&gt;  </a:t>
            </a:r>
          </a:p>
          <a:p>
            <a:pPr marL="457200" lvl="1" indent="0">
              <a:buNone/>
            </a:pPr>
            <a:r>
              <a:rPr lang="en-US" dirty="0"/>
              <a:t>&lt;p style="padding: 10px 2% 10px </a:t>
            </a:r>
            <a:r>
              <a:rPr lang="en-US" dirty="0" err="1"/>
              <a:t>10px</a:t>
            </a:r>
            <a:r>
              <a:rPr lang="en-US" dirty="0"/>
              <a:t>; border:1px solid black;"&gt; </a:t>
            </a:r>
          </a:p>
          <a:p>
            <a:pPr marL="914400" lvl="2" indent="0">
              <a:buNone/>
            </a:pPr>
            <a:r>
              <a:rPr lang="en-US" dirty="0"/>
              <a:t>top padding will be 10px, right padding will be 2% of the total width of the document, bottom padding and top padding will be 10px </a:t>
            </a:r>
          </a:p>
          <a:p>
            <a:pPr marL="457200" lvl="1" indent="0">
              <a:buNone/>
            </a:pPr>
            <a:r>
              <a:rPr lang="en-US" dirty="0"/>
              <a:t>&lt;/p&gt;</a:t>
            </a:r>
          </a:p>
          <a:p>
            <a:endParaRPr lang="en-US" dirty="0"/>
          </a:p>
          <a:p>
            <a:pPr marL="914400" lvl="2" indent="0">
              <a:buNone/>
            </a:pPr>
            <a:endParaRPr lang="en-US" sz="1800" dirty="0"/>
          </a:p>
          <a:p>
            <a:endParaRPr lang="en-US" dirty="0"/>
          </a:p>
          <a:p>
            <a:endParaRPr lang="en-US" dirty="0"/>
          </a:p>
          <a:p>
            <a:pPr marL="914400" lvl="2" indent="0">
              <a:buNone/>
            </a:pPr>
            <a:endParaRPr lang="en-US" dirty="0"/>
          </a:p>
          <a:p>
            <a:pPr marL="914400" lvl="2" indent="0">
              <a:buNone/>
            </a:pPr>
            <a:endParaRPr lang="en-US" dirty="0"/>
          </a:p>
          <a:p>
            <a:pPr marL="914400" lvl="2"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61</a:t>
            </a:fld>
            <a:endParaRPr lang="en-US" sz="1800" b="1" dirty="0">
              <a:solidFill>
                <a:schemeClr val="bg1">
                  <a:lumMod val="85000"/>
                </a:schemeClr>
              </a:solidFill>
            </a:endParaRPr>
          </a:p>
        </p:txBody>
      </p:sp>
    </p:spTree>
    <p:extLst>
      <p:ext uri="{BB962C8B-B14F-4D97-AF65-F5344CB8AC3E}">
        <p14:creationId xmlns:p14="http://schemas.microsoft.com/office/powerpoint/2010/main" val="676897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2" end="12"/>
                                            </p:txEl>
                                          </p:spTgt>
                                        </p:tgtEl>
                                        <p:attrNameLst>
                                          <p:attrName>style.visibility</p:attrName>
                                        </p:attrNameLst>
                                      </p:cBhvr>
                                      <p:to>
                                        <p:strVal val="visible"/>
                                      </p:to>
                                    </p:set>
                                    <p:animEffect transition="in" filter="fade">
                                      <p:cBhvr>
                                        <p:cTn id="50" dur="500"/>
                                        <p:tgtEl>
                                          <p:spTgt spid="3">
                                            <p:txEl>
                                              <p:pRg st="12" end="12"/>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animEffect transition="in" filter="fade">
                                      <p:cBhvr>
                                        <p:cTn id="53" dur="500"/>
                                        <p:tgtEl>
                                          <p:spTgt spid="3">
                                            <p:txEl>
                                              <p:pRg st="13" end="13"/>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4" end="14"/>
                                            </p:txEl>
                                          </p:spTgt>
                                        </p:tgtEl>
                                        <p:attrNameLst>
                                          <p:attrName>style.visibility</p:attrName>
                                        </p:attrNameLst>
                                      </p:cBhvr>
                                      <p:to>
                                        <p:strVal val="visible"/>
                                      </p:to>
                                    </p:set>
                                    <p:animEffect transition="in" filter="fade">
                                      <p:cBhvr>
                                        <p:cTn id="56"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INTRODUCTION </a:t>
            </a:r>
            <a:r>
              <a:rPr lang="en-US" sz="2800" b="1" dirty="0"/>
              <a:t>(</a:t>
            </a:r>
            <a:r>
              <a:rPr lang="en-US" sz="2800" dirty="0"/>
              <a:t>Who Creates and Maintains CSS</a:t>
            </a:r>
            <a:r>
              <a:rPr lang="en-US" sz="2800" b="1" dirty="0"/>
              <a:t>)</a:t>
            </a:r>
            <a:endParaRPr lang="en-US" sz="3600" dirty="0"/>
          </a:p>
        </p:txBody>
      </p:sp>
      <p:sp>
        <p:nvSpPr>
          <p:cNvPr id="3" name="Content Placeholder 2"/>
          <p:cNvSpPr>
            <a:spLocks noGrp="1"/>
          </p:cNvSpPr>
          <p:nvPr>
            <p:ph idx="1"/>
          </p:nvPr>
        </p:nvSpPr>
        <p:spPr/>
        <p:txBody>
          <a:bodyPr>
            <a:normAutofit/>
          </a:bodyPr>
          <a:lstStyle/>
          <a:p>
            <a:r>
              <a:rPr lang="en-US" sz="2000" dirty="0"/>
              <a:t>CSS is created and maintained through a group of people within the W3C called the CSS Working Group. The CSS Working Group creates documents called specifications. When a specification has been discussed and officially ratified by W3C members, it becomes a recommendation. </a:t>
            </a:r>
          </a:p>
          <a:p>
            <a:endParaRPr lang="en-US" sz="2000" dirty="0"/>
          </a:p>
          <a:p>
            <a:r>
              <a:rPr lang="en-US" sz="2000" dirty="0"/>
              <a:t>These ratified specifications are called recommendations because the W3C has no control over the actual implementation of the language. Independent companies and organizations create that software. </a:t>
            </a:r>
          </a:p>
          <a:p>
            <a:endParaRPr lang="en-US" sz="2000" dirty="0"/>
          </a:p>
          <a:p>
            <a:r>
              <a:rPr lang="en-US" sz="2000" dirty="0">
                <a:solidFill>
                  <a:srgbClr val="C00000"/>
                </a:solidFill>
              </a:rPr>
              <a:t>NOTE: </a:t>
            </a:r>
            <a:r>
              <a:rPr lang="en-US" sz="2000" dirty="0"/>
              <a:t>The World Wide Web Association, or W3C is a group that makes recommendations about how the Internet works and how it should evolve. </a:t>
            </a:r>
          </a:p>
          <a:p>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49"/>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7</a:t>
            </a:fld>
            <a:endParaRPr lang="en-US" sz="1100" b="1" dirty="0">
              <a:solidFill>
                <a:schemeClr val="bg1">
                  <a:lumMod val="85000"/>
                </a:schemeClr>
              </a:solidFill>
            </a:endParaRPr>
          </a:p>
        </p:txBody>
      </p:sp>
    </p:spTree>
    <p:extLst>
      <p:ext uri="{BB962C8B-B14F-4D97-AF65-F5344CB8AC3E}">
        <p14:creationId xmlns:p14="http://schemas.microsoft.com/office/powerpoint/2010/main" val="110185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INTRODUCTION </a:t>
            </a:r>
            <a:r>
              <a:rPr lang="en-US" sz="2800" b="1" dirty="0"/>
              <a:t>(</a:t>
            </a:r>
            <a:r>
              <a:rPr lang="en-US" sz="2800" dirty="0"/>
              <a:t>CSS Versions</a:t>
            </a:r>
            <a:r>
              <a:rPr lang="en-US" sz="2800" b="1" dirty="0"/>
              <a:t>)</a:t>
            </a:r>
            <a:endParaRPr lang="en-US" sz="2800" dirty="0"/>
          </a:p>
        </p:txBody>
      </p:sp>
      <p:sp>
        <p:nvSpPr>
          <p:cNvPr id="3" name="Content Placeholder 2"/>
          <p:cNvSpPr>
            <a:spLocks noGrp="1"/>
          </p:cNvSpPr>
          <p:nvPr>
            <p:ph idx="1"/>
          </p:nvPr>
        </p:nvSpPr>
        <p:spPr/>
        <p:txBody>
          <a:bodyPr/>
          <a:lstStyle/>
          <a:p>
            <a:pPr marL="0" indent="0">
              <a:buNone/>
            </a:pPr>
            <a:endParaRPr lang="en-US" sz="2000" dirty="0"/>
          </a:p>
          <a:p>
            <a:r>
              <a:rPr lang="en-US" sz="2000" dirty="0"/>
              <a:t>Cascading Style Sheets, level 1 (CSS1) was came out of W3C as a recommendation in December 1996. This version describes the CSS language as well as a simple visual formatting model for all the HTML tags. </a:t>
            </a:r>
          </a:p>
          <a:p>
            <a:pPr marL="0" indent="0">
              <a:buNone/>
            </a:pPr>
            <a:endParaRPr lang="en-US" sz="2000" dirty="0"/>
          </a:p>
          <a:p>
            <a:r>
              <a:rPr lang="en-US" sz="2000" dirty="0"/>
              <a:t>CSS2 was became a W3C recommendation in May 1998 and builds on CSS1. This version adds support for media-specific style sheets e.g. printers and aural devices, downloadable fonts, element positioning and tables. </a:t>
            </a:r>
          </a:p>
          <a:p>
            <a:pPr marL="0"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8</a:t>
            </a:fld>
            <a:endParaRPr lang="en-US" sz="1100" b="1" dirty="0">
              <a:solidFill>
                <a:schemeClr val="bg1">
                  <a:lumMod val="85000"/>
                </a:schemeClr>
              </a:solidFill>
            </a:endParaRPr>
          </a:p>
        </p:txBody>
      </p:sp>
    </p:spTree>
    <p:extLst>
      <p:ext uri="{BB962C8B-B14F-4D97-AF65-F5344CB8AC3E}">
        <p14:creationId xmlns:p14="http://schemas.microsoft.com/office/powerpoint/2010/main" val="2763805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pPr marL="3200400" lvl="7" indent="0">
              <a:buNone/>
            </a:pPr>
            <a:endParaRPr lang="en-US" sz="3600" dirty="0"/>
          </a:p>
          <a:p>
            <a:pPr marL="3200400" lvl="7" indent="0">
              <a:buNone/>
            </a:pPr>
            <a:endParaRPr lang="en-US" sz="3600" dirty="0"/>
          </a:p>
          <a:p>
            <a:pPr marL="3200400" lvl="7" indent="0">
              <a:buNone/>
            </a:pPr>
            <a:r>
              <a:rPr lang="en-US" sz="3600" dirty="0"/>
              <a:t>	</a:t>
            </a:r>
          </a:p>
          <a:p>
            <a:pPr marL="3200400" lvl="7" indent="0">
              <a:buNone/>
            </a:pPr>
            <a:r>
              <a:rPr lang="en-US" sz="3600" dirty="0"/>
              <a:t>		</a:t>
            </a:r>
            <a:r>
              <a:rPr lang="en-US" sz="3600" b="1" dirty="0">
                <a:solidFill>
                  <a:schemeClr val="accent6">
                    <a:lumMod val="50000"/>
                  </a:schemeClr>
                </a:solidFill>
              </a:rPr>
              <a:t>CSS SYNTAX – SELECTORS</a:t>
            </a:r>
          </a:p>
        </p:txBody>
      </p: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9087"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9</a:t>
            </a:fld>
            <a:endParaRPr lang="en-US" sz="1100" b="1" dirty="0">
              <a:solidFill>
                <a:schemeClr val="bg1">
                  <a:lumMod val="85000"/>
                </a:schemeClr>
              </a:solidFill>
            </a:endParaRPr>
          </a:p>
        </p:txBody>
      </p:sp>
    </p:spTree>
    <p:extLst>
      <p:ext uri="{BB962C8B-B14F-4D97-AF65-F5344CB8AC3E}">
        <p14:creationId xmlns:p14="http://schemas.microsoft.com/office/powerpoint/2010/main" val="3613210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down)">
                                      <p:cBhvr>
                                        <p:cTn id="7" dur="580">
                                          <p:stCondLst>
                                            <p:cond delay="0"/>
                                          </p:stCondLst>
                                        </p:cTn>
                                        <p:tgtEl>
                                          <p:spTgt spid="3">
                                            <p:txEl>
                                              <p:pRg st="5" end="5"/>
                                            </p:txEl>
                                          </p:spTgt>
                                        </p:tgtEl>
                                      </p:cBhvr>
                                    </p:animEffect>
                                    <p:anim calcmode="lin" valueType="num">
                                      <p:cBhvr>
                                        <p:cTn id="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5" end="5"/>
                                            </p:txEl>
                                          </p:spTgt>
                                        </p:tgtEl>
                                      </p:cBhvr>
                                      <p:to x="100000" y="60000"/>
                                    </p:animScale>
                                    <p:animScale>
                                      <p:cBhvr>
                                        <p:cTn id="14" dur="166" decel="50000">
                                          <p:stCondLst>
                                            <p:cond delay="676"/>
                                          </p:stCondLst>
                                        </p:cTn>
                                        <p:tgtEl>
                                          <p:spTgt spid="3">
                                            <p:txEl>
                                              <p:pRg st="5" end="5"/>
                                            </p:txEl>
                                          </p:spTgt>
                                        </p:tgtEl>
                                      </p:cBhvr>
                                      <p:to x="100000" y="100000"/>
                                    </p:animScale>
                                    <p:animScale>
                                      <p:cBhvr>
                                        <p:cTn id="15" dur="26">
                                          <p:stCondLst>
                                            <p:cond delay="1312"/>
                                          </p:stCondLst>
                                        </p:cTn>
                                        <p:tgtEl>
                                          <p:spTgt spid="3">
                                            <p:txEl>
                                              <p:pRg st="5" end="5"/>
                                            </p:txEl>
                                          </p:spTgt>
                                        </p:tgtEl>
                                      </p:cBhvr>
                                      <p:to x="100000" y="80000"/>
                                    </p:animScale>
                                    <p:animScale>
                                      <p:cBhvr>
                                        <p:cTn id="16" dur="166" decel="50000">
                                          <p:stCondLst>
                                            <p:cond delay="1338"/>
                                          </p:stCondLst>
                                        </p:cTn>
                                        <p:tgtEl>
                                          <p:spTgt spid="3">
                                            <p:txEl>
                                              <p:pRg st="5" end="5"/>
                                            </p:txEl>
                                          </p:spTgt>
                                        </p:tgtEl>
                                      </p:cBhvr>
                                      <p:to x="100000" y="100000"/>
                                    </p:animScale>
                                    <p:animScale>
                                      <p:cBhvr>
                                        <p:cTn id="17" dur="26">
                                          <p:stCondLst>
                                            <p:cond delay="1642"/>
                                          </p:stCondLst>
                                        </p:cTn>
                                        <p:tgtEl>
                                          <p:spTgt spid="3">
                                            <p:txEl>
                                              <p:pRg st="5" end="5"/>
                                            </p:txEl>
                                          </p:spTgt>
                                        </p:tgtEl>
                                      </p:cBhvr>
                                      <p:to x="100000" y="90000"/>
                                    </p:animScale>
                                    <p:animScale>
                                      <p:cBhvr>
                                        <p:cTn id="18" dur="166" decel="50000">
                                          <p:stCondLst>
                                            <p:cond delay="1668"/>
                                          </p:stCondLst>
                                        </p:cTn>
                                        <p:tgtEl>
                                          <p:spTgt spid="3">
                                            <p:txEl>
                                              <p:pRg st="5" end="5"/>
                                            </p:txEl>
                                          </p:spTgt>
                                        </p:tgtEl>
                                      </p:cBhvr>
                                      <p:to x="100000" y="100000"/>
                                    </p:animScale>
                                    <p:animScale>
                                      <p:cBhvr>
                                        <p:cTn id="19" dur="26">
                                          <p:stCondLst>
                                            <p:cond delay="1808"/>
                                          </p:stCondLst>
                                        </p:cTn>
                                        <p:tgtEl>
                                          <p:spTgt spid="3">
                                            <p:txEl>
                                              <p:pRg st="5" end="5"/>
                                            </p:txEl>
                                          </p:spTgt>
                                        </p:tgtEl>
                                      </p:cBhvr>
                                      <p:to x="100000" y="95000"/>
                                    </p:animScale>
                                    <p:animScale>
                                      <p:cBhvr>
                                        <p:cTn id="2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1065</TotalTime>
  <Words>5491</Words>
  <Application>Microsoft Office PowerPoint</Application>
  <PresentationFormat>Widescreen</PresentationFormat>
  <Paragraphs>710</Paragraphs>
  <Slides>61</Slides>
  <Notes>60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61</vt:i4>
      </vt:variant>
    </vt:vector>
  </HeadingPairs>
  <TitlesOfParts>
    <vt:vector size="65" baseType="lpstr">
      <vt:lpstr>Arial</vt:lpstr>
      <vt:lpstr>Calibri</vt:lpstr>
      <vt:lpstr>Calibri Light</vt:lpstr>
      <vt:lpstr>Office Theme</vt:lpstr>
      <vt:lpstr>Css</vt:lpstr>
      <vt:lpstr>TOPIC ‘s TO BE COVERED</vt:lpstr>
      <vt:lpstr>CSS INTRODUCTION</vt:lpstr>
      <vt:lpstr>CSS INTRODUCTION</vt:lpstr>
      <vt:lpstr>CSS INTRODUCTION (Advantages of CSS)</vt:lpstr>
      <vt:lpstr>CSS INTRODUCTION (Advantages of CSS)</vt:lpstr>
      <vt:lpstr>CSS INTRODUCTION (Who Creates and Maintains CSS)</vt:lpstr>
      <vt:lpstr>CSS INTRODUCTION (CSS Versions)</vt:lpstr>
      <vt:lpstr>PowerPoint Presentation</vt:lpstr>
      <vt:lpstr>CSS SYNTAX – SELECTORS</vt:lpstr>
      <vt:lpstr>CSS SYNTAX – SELECTORS (Syntax)</vt:lpstr>
      <vt:lpstr>CSS SYNTAX – SELECTORS (Type Selectors)</vt:lpstr>
      <vt:lpstr>CSS SYNTAX – SELECTORS (Universal Selectors)</vt:lpstr>
      <vt:lpstr>CSS SYNTAX – SELECTORS (Descendant Selectors)</vt:lpstr>
      <vt:lpstr>CSS SYNTAX – SELECTORS (Class Selectors)</vt:lpstr>
      <vt:lpstr>CSS SYNTAX – SELECTORS (Class Selectors)</vt:lpstr>
      <vt:lpstr>CSS SYNTAX – SELECTORS (ID Selectors)</vt:lpstr>
      <vt:lpstr>CSS SYNTAX – SELECTORS (Child Selectors)</vt:lpstr>
      <vt:lpstr>CSS SYNTAX – SELECTORS (Multiple Style Rules)</vt:lpstr>
      <vt:lpstr>CSS SYNTAX – SELECTORS (Grouping Selectors)</vt:lpstr>
      <vt:lpstr>PowerPoint Presentation</vt:lpstr>
      <vt:lpstr>CSS INCLUSION – ASSOIATING STYLES (embedded css)</vt:lpstr>
      <vt:lpstr>CSS INCLUSION – ASSOIATING STYLES (Inline CSS )</vt:lpstr>
      <vt:lpstr>CSS INCLUSION – ASSOIATING STYLES ( External CSS )</vt:lpstr>
      <vt:lpstr>CSS INCLUSION – ASSOIATING STYLES (Imported CSS )</vt:lpstr>
      <vt:lpstr>CSS INCLUSION – ASSOIATING STYLES (CSS Rules Overriding)</vt:lpstr>
      <vt:lpstr>CSS INCLUSION – ASSOIATING STYLES (CSS Comments)</vt:lpstr>
      <vt:lpstr>PowerPoint Presentation</vt:lpstr>
      <vt:lpstr>SETTING BACKGROUNDS</vt:lpstr>
      <vt:lpstr>SETTING BACKGROUNDS</vt:lpstr>
      <vt:lpstr>SETTING BACKGROUNDS</vt:lpstr>
      <vt:lpstr>SETTING BACKGROUNDS</vt:lpstr>
      <vt:lpstr>SETTING BACKGROUNDS</vt:lpstr>
      <vt:lpstr>PowerPoint Presentation</vt:lpstr>
      <vt:lpstr>SETTING FONTS</vt:lpstr>
      <vt:lpstr>SETTING FONTS </vt:lpstr>
      <vt:lpstr>SETTING FONTS </vt:lpstr>
      <vt:lpstr>PowerPoint Presentation</vt:lpstr>
      <vt:lpstr>MANIPULATING TEXT</vt:lpstr>
      <vt:lpstr>MANIPULATING TEXT</vt:lpstr>
      <vt:lpstr>MANIPULATING TEXT</vt:lpstr>
      <vt:lpstr>PowerPoint Presentation</vt:lpstr>
      <vt:lpstr>CSS – IMAGES</vt:lpstr>
      <vt:lpstr>CSS – IMAGES</vt:lpstr>
      <vt:lpstr>PowerPoint Presentation</vt:lpstr>
      <vt:lpstr>CSS – LINKS</vt:lpstr>
      <vt:lpstr>CSS – LINKS</vt:lpstr>
      <vt:lpstr>PowerPoint Presentation</vt:lpstr>
      <vt:lpstr>CSS – BOX MODEL (Border)</vt:lpstr>
      <vt:lpstr>CSS – BOX MODEL (Border)</vt:lpstr>
      <vt:lpstr>CSS – BOX MODEL (Border)</vt:lpstr>
      <vt:lpstr>CSS – BOX MODEL (Border)</vt:lpstr>
      <vt:lpstr>CSS – BOX MODEL (Border)</vt:lpstr>
      <vt:lpstr>CSS – BOX MODEL (Margin)</vt:lpstr>
      <vt:lpstr>CSS – BOX MODEL (Margin)</vt:lpstr>
      <vt:lpstr>CSS – BOX MODEL (Margin)</vt:lpstr>
      <vt:lpstr>CSS – BOX MODEL (Margin)</vt:lpstr>
      <vt:lpstr>CSS – BOX MODEL (Paddings)</vt:lpstr>
      <vt:lpstr>CSS – BOX MODEL (Paddings)</vt:lpstr>
      <vt:lpstr>CSS – BOX MODEL (Paddings)</vt:lpstr>
      <vt:lpstr>CSS – BOX MODEL (Paddings)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dc:title>
  <dc:creator>Hidaya</dc:creator>
  <cp:lastModifiedBy>Raja Kumar</cp:lastModifiedBy>
  <cp:revision>396</cp:revision>
  <dcterms:created xsi:type="dcterms:W3CDTF">2013-06-16T05:24:47Z</dcterms:created>
  <dcterms:modified xsi:type="dcterms:W3CDTF">2022-08-21T07:00:41Z</dcterms:modified>
</cp:coreProperties>
</file>