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4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41133921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12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77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3221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33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27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7684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812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085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805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866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895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759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457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609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413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879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3158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735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512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352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637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72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73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9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7987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43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9691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67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2" name="Shape 12"/>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a:lvl1pPr>
            <a:lvl2pPr marL="457200" marR="0" indent="0" algn="ctr" rtl="0">
              <a:spcBef>
                <a:spcPts val="560"/>
              </a:spcBef>
              <a:buClr>
                <a:srgbClr val="888888"/>
              </a:buClr>
              <a:buFont typeface="Calibri"/>
              <a:buNone/>
              <a:defRPr/>
            </a:lvl2pPr>
            <a:lvl3pPr marL="914400" marR="0" indent="0" algn="ctr" rtl="0">
              <a:spcBef>
                <a:spcPts val="480"/>
              </a:spcBef>
              <a:buClr>
                <a:srgbClr val="888888"/>
              </a:buClr>
              <a:buFont typeface="Calibri"/>
              <a:buNone/>
              <a:defRPr/>
            </a:lvl3pPr>
            <a:lvl4pPr marL="1371600" marR="0" indent="0" algn="ctr" rtl="0">
              <a:spcBef>
                <a:spcPts val="400"/>
              </a:spcBef>
              <a:buClr>
                <a:srgbClr val="888888"/>
              </a:buClr>
              <a:buFont typeface="Calibri"/>
              <a:buNone/>
              <a:defRPr/>
            </a:lvl4pPr>
            <a:lvl5pPr marL="1828800" marR="0" indent="0" algn="ctr" rtl="0">
              <a:spcBef>
                <a:spcPts val="400"/>
              </a:spcBef>
              <a:buClr>
                <a:srgbClr val="888888"/>
              </a:buClr>
              <a:buFont typeface="Calibri"/>
              <a:buNone/>
              <a:defRPr/>
            </a:lvl5pPr>
            <a:lvl6pPr marL="2286000" marR="0" indent="0" algn="ctr" rtl="0">
              <a:spcBef>
                <a:spcPts val="400"/>
              </a:spcBef>
              <a:buClr>
                <a:srgbClr val="888888"/>
              </a:buClr>
              <a:buFont typeface="Calibri"/>
              <a:buNone/>
              <a:defRPr/>
            </a:lvl6pPr>
            <a:lvl7pPr marL="2743200" marR="0" indent="0" algn="ctr" rtl="0">
              <a:spcBef>
                <a:spcPts val="400"/>
              </a:spcBef>
              <a:buClr>
                <a:srgbClr val="888888"/>
              </a:buClr>
              <a:buFont typeface="Calibri"/>
              <a:buNone/>
              <a:defRPr/>
            </a:lvl7pPr>
            <a:lvl8pPr marL="3200400" marR="0" indent="0" algn="ctr" rtl="0">
              <a:spcBef>
                <a:spcPts val="400"/>
              </a:spcBef>
              <a:buClr>
                <a:srgbClr val="888888"/>
              </a:buClr>
              <a:buFont typeface="Calibri"/>
              <a:buNone/>
              <a:defRPr/>
            </a:lvl8pPr>
            <a:lvl9pPr marL="3657600" marR="0" indent="0" algn="ctr" rtl="0">
              <a:spcBef>
                <a:spcPts val="400"/>
              </a:spcBef>
              <a:buClr>
                <a:srgbClr val="888888"/>
              </a:buClr>
              <a:buFont typeface="Calibri"/>
              <a:buNone/>
              <a:defRPr/>
            </a:lvl9pPr>
          </a:lstStyle>
          <a:p>
            <a:endParaRPr/>
          </a:p>
        </p:txBody>
      </p:sp>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4" name="Shape 1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5" name="Shape 15"/>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70" name="Shape 7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2" name="Shape 7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5" name="Shape 7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76" name="Shape 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8" name="Shape 7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8" name="Shape 18"/>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Calibri"/>
              <a:buChar char="•"/>
              <a:defRPr/>
            </a:lvl1pPr>
            <a:lvl2pPr marL="742950" indent="-107950" algn="l" rtl="0">
              <a:spcBef>
                <a:spcPts val="560"/>
              </a:spcBef>
              <a:buClr>
                <a:schemeClr val="dk1"/>
              </a:buClr>
              <a:buFont typeface="Calibri"/>
              <a:buChar char="–"/>
              <a:defRPr/>
            </a:lvl2pPr>
            <a:lvl3pPr marL="1143000" indent="-76200" algn="l" rtl="0">
              <a:spcBef>
                <a:spcPts val="480"/>
              </a:spcBef>
              <a:buClr>
                <a:schemeClr val="dk1"/>
              </a:buClr>
              <a:buFont typeface="Calibri"/>
              <a:buChar char="•"/>
              <a:defRPr/>
            </a:lvl3pPr>
            <a:lvl4pPr marL="1600200" indent="-101600" algn="l" rtl="0">
              <a:spcBef>
                <a:spcPts val="400"/>
              </a:spcBef>
              <a:buClr>
                <a:schemeClr val="dk1"/>
              </a:buClr>
              <a:buFont typeface="Calibri"/>
              <a:buChar char="–"/>
              <a:defRPr/>
            </a:lvl4pPr>
            <a:lvl5pPr marL="2057400" indent="-101600" algn="l" rtl="0">
              <a:spcBef>
                <a:spcPts val="400"/>
              </a:spcBef>
              <a:buClr>
                <a:schemeClr val="dk1"/>
              </a:buClr>
              <a:buFont typeface="Calibri"/>
              <a:buChar char="»"/>
              <a:defRPr/>
            </a:lvl5pPr>
            <a:lvl6pPr marL="2514600" indent="-101600" algn="l" rtl="0">
              <a:spcBef>
                <a:spcPts val="400"/>
              </a:spcBef>
              <a:buClr>
                <a:schemeClr val="dk1"/>
              </a:buClr>
              <a:buFont typeface="Calibri"/>
              <a:buChar char="•"/>
              <a:defRPr/>
            </a:lvl6pPr>
            <a:lvl7pPr marL="2971800" indent="-101600" algn="l" rtl="0">
              <a:spcBef>
                <a:spcPts val="400"/>
              </a:spcBef>
              <a:buClr>
                <a:schemeClr val="dk1"/>
              </a:buClr>
              <a:buFont typeface="Calibri"/>
              <a:buChar char="•"/>
              <a:defRPr/>
            </a:lvl7pPr>
            <a:lvl8pPr marL="3429000" indent="-101600" algn="l" rtl="0">
              <a:spcBef>
                <a:spcPts val="400"/>
              </a:spcBef>
              <a:buClr>
                <a:schemeClr val="dk1"/>
              </a:buClr>
              <a:buFont typeface="Calibri"/>
              <a:buChar char="•"/>
              <a:defRPr/>
            </a:lvl8pPr>
            <a:lvl9pPr marL="3886200" indent="-101600" algn="l" rtl="0">
              <a:spcBef>
                <a:spcPts val="400"/>
              </a:spcBef>
              <a:buClr>
                <a:schemeClr val="dk1"/>
              </a:buClr>
              <a:buFont typeface="Calibri"/>
              <a:buChar char="•"/>
              <a:defRPr/>
            </a:lvl9pPr>
          </a:lstStyle>
          <a:p>
            <a:endParaRPr/>
          </a:p>
        </p:txBody>
      </p:sp>
      <p:sp>
        <p:nvSpPr>
          <p:cNvPr id="19" name="Shape 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1" name="Shape 21"/>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4" name="Shape 2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buClr>
                <a:srgbClr val="888888"/>
              </a:buClr>
              <a:buFont typeface="Calibri"/>
              <a:buNone/>
              <a:defRPr/>
            </a:lvl1pPr>
            <a:lvl2pPr marL="457200" indent="0" rtl="0">
              <a:buClr>
                <a:srgbClr val="888888"/>
              </a:buClr>
              <a:buFont typeface="Calibri"/>
              <a:buNone/>
              <a:defRPr/>
            </a:lvl2pPr>
            <a:lvl3pPr marL="914400" indent="0" rtl="0">
              <a:buClr>
                <a:srgbClr val="888888"/>
              </a:buClr>
              <a:buFont typeface="Calibri"/>
              <a:buNone/>
              <a:defRPr/>
            </a:lvl3pPr>
            <a:lvl4pPr marL="1371600" indent="0" rtl="0">
              <a:buClr>
                <a:srgbClr val="888888"/>
              </a:buClr>
              <a:buFont typeface="Calibri"/>
              <a:buNone/>
              <a:defRPr/>
            </a:lvl4pPr>
            <a:lvl5pPr marL="1828800" indent="0" rtl="0">
              <a:buClr>
                <a:srgbClr val="888888"/>
              </a:buClr>
              <a:buFont typeface="Calibri"/>
              <a:buNone/>
              <a:defRPr/>
            </a:lvl5pPr>
            <a:lvl6pPr marL="2286000" indent="0" rtl="0">
              <a:buClr>
                <a:srgbClr val="888888"/>
              </a:buClr>
              <a:buFont typeface="Calibri"/>
              <a:buNone/>
              <a:defRPr/>
            </a:lvl6pPr>
            <a:lvl7pPr marL="2743200" indent="0" rtl="0">
              <a:buClr>
                <a:srgbClr val="888888"/>
              </a:buClr>
              <a:buFont typeface="Calibri"/>
              <a:buNone/>
              <a:defRPr/>
            </a:lvl7pPr>
            <a:lvl8pPr marL="3200400" indent="0" rtl="0">
              <a:buClr>
                <a:srgbClr val="888888"/>
              </a:buClr>
              <a:buFont typeface="Calibri"/>
              <a:buNone/>
              <a:defRPr/>
            </a:lvl8pPr>
            <a:lvl9pPr marL="3657600" indent="0" rtl="0">
              <a:buClr>
                <a:srgbClr val="888888"/>
              </a:buClr>
              <a:buFont typeface="Calibri"/>
              <a:buNone/>
              <a:defRPr/>
            </a:lvl9pPr>
          </a:lstStyle>
          <a:p>
            <a:endParaRPr/>
          </a:p>
        </p:txBody>
      </p:sp>
      <p:sp>
        <p:nvSpPr>
          <p:cNvPr id="25" name="Shape 2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7" name="Shape 27"/>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0" name="Shape 3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2" name="Shape 3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3" name="Shape 3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4" name="Shape 34"/>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38" name="Shape 3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9" name="Shape 3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40" name="Shape 4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1" name="Shape 4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2" name="Shape 4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3" name="Shape 43"/>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5" name="Shape 5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6" name="Shape 5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57" name="Shape 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8" name="Shape 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9" name="Shape 5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2" name="Shape 62"/>
          <p:cNvSpPr>
            <a:spLocks noGrp="1"/>
          </p:cNvSpPr>
          <p:nvPr>
            <p:ph type="pic" idx="2"/>
          </p:nvPr>
        </p:nvSpPr>
        <p:spPr>
          <a:xfrm>
            <a:off x="1792288" y="612775"/>
            <a:ext cx="5486399" cy="4114800"/>
          </a:xfrm>
          <a:prstGeom prst="rect">
            <a:avLst/>
          </a:prstGeom>
          <a:noFill/>
          <a:ln>
            <a:noFill/>
          </a:ln>
        </p:spPr>
      </p:sp>
      <p:sp>
        <p:nvSpPr>
          <p:cNvPr id="63" name="Shape 6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buFont typeface="Calibri"/>
              <a:buNone/>
              <a:defRPr/>
            </a:lvl1pPr>
            <a:lvl2pPr marL="457200" indent="0" rtl="0">
              <a:buFont typeface="Calibri"/>
              <a:buNone/>
              <a:defRPr/>
            </a:lvl2pPr>
            <a:lvl3pPr marL="914400" indent="0" rtl="0">
              <a:buFont typeface="Calibri"/>
              <a:buNone/>
              <a:defRPr/>
            </a:lvl3pPr>
            <a:lvl4pPr marL="1371600" indent="0" rtl="0">
              <a:buFont typeface="Calibri"/>
              <a:buNone/>
              <a:defRPr/>
            </a:lvl4pPr>
            <a:lvl5pPr marL="1828800" indent="0" rtl="0">
              <a:buFont typeface="Calibri"/>
              <a:buNone/>
              <a:defRPr/>
            </a:lvl5pPr>
            <a:lvl6pPr marL="2286000" indent="0" rtl="0">
              <a:buFont typeface="Calibri"/>
              <a:buNone/>
              <a:defRPr/>
            </a:lvl6pPr>
            <a:lvl7pPr marL="2743200" indent="0" rtl="0">
              <a:buFont typeface="Calibri"/>
              <a:buNone/>
              <a:defRPr/>
            </a:lvl7pPr>
            <a:lvl8pPr marL="3200400" indent="0" rtl="0">
              <a:buFont typeface="Calibri"/>
              <a:buNone/>
              <a:defRPr/>
            </a:lvl8pPr>
            <a:lvl9pPr marL="3657600" indent="0" rtl="0">
              <a:buFont typeface="Calibri"/>
              <a:buNone/>
              <a:defRPr/>
            </a:lvl9pPr>
          </a:lstStyle>
          <a:p>
            <a:endParaRPr/>
          </a:p>
        </p:txBody>
      </p:sp>
      <p:sp>
        <p:nvSpPr>
          <p:cNvPr id="64" name="Shape 6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5" name="Shape 6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6" name="Shape 66"/>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6" name="Shape 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Calibri"/>
              <a:buChar char="•"/>
              <a:defRPr/>
            </a:lvl1pPr>
            <a:lvl2pPr marL="742950" marR="0" indent="-107950" algn="l" rtl="0">
              <a:spcBef>
                <a:spcPts val="560"/>
              </a:spcBef>
              <a:buClr>
                <a:schemeClr val="dk1"/>
              </a:buClr>
              <a:buFont typeface="Calibri"/>
              <a:buChar char="–"/>
              <a:defRPr/>
            </a:lvl2pPr>
            <a:lvl3pPr marL="1143000" marR="0" indent="-76200" algn="l" rtl="0">
              <a:spcBef>
                <a:spcPts val="480"/>
              </a:spcBef>
              <a:buClr>
                <a:schemeClr val="dk1"/>
              </a:buClr>
              <a:buFont typeface="Calibri"/>
              <a:buChar char="•"/>
              <a:defRPr/>
            </a:lvl3pPr>
            <a:lvl4pPr marL="1600200" marR="0" indent="-101600" algn="l" rtl="0">
              <a:spcBef>
                <a:spcPts val="400"/>
              </a:spcBef>
              <a:buClr>
                <a:schemeClr val="dk1"/>
              </a:buClr>
              <a:buFont typeface="Calibri"/>
              <a:buChar char="–"/>
              <a:defRPr/>
            </a:lvl4pPr>
            <a:lvl5pPr marL="2057400" marR="0" indent="-101600" algn="l" rtl="0">
              <a:spcBef>
                <a:spcPts val="400"/>
              </a:spcBef>
              <a:buClr>
                <a:schemeClr val="dk1"/>
              </a:buClr>
              <a:buFont typeface="Calibri"/>
              <a:buChar char="»"/>
              <a:defRPr/>
            </a:lvl5pPr>
            <a:lvl6pPr marL="2514600" marR="0" indent="-101600" algn="l" rtl="0">
              <a:spcBef>
                <a:spcPts val="400"/>
              </a:spcBef>
              <a:buClr>
                <a:schemeClr val="dk1"/>
              </a:buClr>
              <a:buFont typeface="Calibri"/>
              <a:buChar char="•"/>
              <a:defRPr/>
            </a:lvl6pPr>
            <a:lvl7pPr marL="2971800" marR="0" indent="-101600" algn="l" rtl="0">
              <a:spcBef>
                <a:spcPts val="400"/>
              </a:spcBef>
              <a:buClr>
                <a:schemeClr val="dk1"/>
              </a:buClr>
              <a:buFont typeface="Calibri"/>
              <a:buChar char="•"/>
              <a:defRPr/>
            </a:lvl7pPr>
            <a:lvl8pPr marL="3429000" marR="0" indent="-101600" algn="l" rtl="0">
              <a:spcBef>
                <a:spcPts val="400"/>
              </a:spcBef>
              <a:buClr>
                <a:schemeClr val="dk1"/>
              </a:buClr>
              <a:buFont typeface="Calibri"/>
              <a:buChar char="•"/>
              <a:defRPr/>
            </a:lvl8pPr>
            <a:lvl9pPr marL="3886200" marR="0" indent="-101600" algn="l" rtl="0">
              <a:spcBef>
                <a:spcPts val="400"/>
              </a:spcBef>
              <a:buClr>
                <a:schemeClr val="dk1"/>
              </a:buClr>
              <a:buFont typeface="Calibri"/>
              <a:buChar char="•"/>
              <a:defRPr/>
            </a:lvl9pPr>
          </a:lstStyle>
          <a:p>
            <a:endParaRPr/>
          </a:p>
        </p:txBody>
      </p:sp>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9" name="Shape 9"/>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r" rtl="0">
              <a:spcBef>
                <a:spcPts val="0"/>
              </a:spcBef>
              <a:buClr>
                <a:schemeClr val="dk1"/>
              </a:buClr>
              <a:buSzPct val="25000"/>
              <a:buFont typeface="Arial"/>
              <a:buNone/>
            </a:pPr>
            <a:r>
              <a:rPr lang="en-US" sz="4000" b="0" i="0" u="none" strike="noStrike" cap="none" baseline="0">
                <a:solidFill>
                  <a:schemeClr val="dk1"/>
                </a:solidFill>
                <a:latin typeface="Arial"/>
                <a:ea typeface="Arial"/>
                <a:cs typeface="Arial"/>
                <a:sym typeface="Arial"/>
              </a:rPr>
              <a:t>WORKING WITH </a:t>
            </a:r>
            <a:r>
              <a:rPr lang="en-US" sz="4000" b="1" i="0" u="none" strike="noStrike" cap="none" baseline="0">
                <a:solidFill>
                  <a:schemeClr val="dk1"/>
                </a:solidFill>
                <a:latin typeface="Arial"/>
                <a:ea typeface="Arial"/>
                <a:cs typeface="Arial"/>
                <a:sym typeface="Arial"/>
              </a:rPr>
              <a:t>ARRAYS</a:t>
            </a:r>
          </a:p>
        </p:txBody>
      </p:sp>
      <p:sp>
        <p:nvSpPr>
          <p:cNvPr id="81" name="Shape 81"/>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STORING DATA IN ARRAYS</a:t>
            </a:r>
          </a:p>
        </p:txBody>
      </p:sp>
      <p:cxnSp>
        <p:nvCxnSpPr>
          <p:cNvPr id="143" name="Shape 143"/>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44" name="Shape 144"/>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You can specify an initial key with =&gt; and then a list of values.</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values are inserted into the array starting with that key, with subsequent values having sequential keys:</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$days = array(1 =&gt; 'Monday',   'Tuesday', 'Wednesday',</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                   'Thursday', 'Friday',  'Saturday', 'Sunday');</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 2 is Tuesday, 3 is Wednesday, etc.</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If the initial index is a non-numeric string, subsequent indexes are integers beginning at 0. </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$whoops = array('Friday' =&gt; 'Black', 'Brown', 'Green');</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 same as</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$whoops = array('Friday' =&gt; 'Black', 0 =&gt; 'Brown', 1 =&gt; 'Green');</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50" b="1" i="0" u="none" strike="noStrike" cap="none" baseline="0">
                <a:solidFill>
                  <a:schemeClr val="dk1"/>
                </a:solidFill>
                <a:latin typeface="Calibri"/>
                <a:ea typeface="Calibri"/>
                <a:cs typeface="Calibri"/>
                <a:sym typeface="Calibri"/>
              </a:rPr>
              <a:t>ADDING VALUES TO THE END OF AN ARRAY</a:t>
            </a:r>
          </a:p>
        </p:txBody>
      </p:sp>
      <p:cxnSp>
        <p:nvCxnSpPr>
          <p:cNvPr id="150" name="Shape 150"/>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51" name="Shape 151"/>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To insert more values into the end of an existing indexed array, use the [] syntax:</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$family = array('Fred', 'Wilma');</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$family[] = 'Pebbles';                 // $family[2] is 'Pebbles'</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This construct assumes the array's indexes are numbers and assigns elements into the next available numeric index, starting from 0.</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Attempting to append to an associative array is almost always a programmer mistake, but PHP will give the new elements numeric indexes without issuing a warning:</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$person = array('name' =&gt; 'Fred');</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$person[] = 'Wilma';                   // $person[0] is now 'Wilma'</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VIEWING ARRAYS</a:t>
            </a:r>
          </a:p>
        </p:txBody>
      </p:sp>
      <p:cxnSp>
        <p:nvCxnSpPr>
          <p:cNvPr id="157" name="Shape 157"/>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58" name="Shape 158"/>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You can see the structure and values of any array by using one of two functions — var_dump or print_r. </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 print_r() statement, however, gives somewhat less information. </a:t>
            </a:r>
          </a:p>
          <a:p>
            <a:endParaRPr lang="en-US" sz="2800" b="0" i="0" u="none" strike="noStrike" cap="none" baseline="0">
              <a:solidFill>
                <a:schemeClr val="dk1"/>
              </a:solidFill>
              <a:latin typeface="Calibri"/>
              <a:ea typeface="Calibri"/>
              <a:cs typeface="Calibri"/>
              <a:sym typeface="Calibri"/>
            </a:endParaRP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To display the $customers array, use the following functions:    print_r($customers);</a:t>
            </a:r>
          </a:p>
          <a:p>
            <a:endParaRPr lang="en-US" sz="2800" b="0" i="0" u="none" strike="noStrike" cap="none" baseline="0">
              <a:solidFill>
                <a:schemeClr val="dk1"/>
              </a:solidFill>
              <a:latin typeface="Calibri"/>
              <a:ea typeface="Calibri"/>
              <a:cs typeface="Calibri"/>
              <a:sym typeface="Calibri"/>
            </a:endParaRP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To get more information, use the following functions:  var_dump($customers);</a:t>
            </a: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4582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2700" b="1" i="0" u="none" strike="noStrike" cap="none" baseline="0">
                <a:solidFill>
                  <a:schemeClr val="dk1"/>
                </a:solidFill>
                <a:latin typeface="Calibri"/>
                <a:ea typeface="Calibri"/>
                <a:cs typeface="Calibri"/>
                <a:sym typeface="Calibri"/>
              </a:rPr>
              <a:t>MODIFYING ARRAY &amp; STORING ONE ARRAY IN ANOTHER</a:t>
            </a:r>
          </a:p>
        </p:txBody>
      </p:sp>
      <p:cxnSp>
        <p:nvCxnSpPr>
          <p:cNvPr id="164" name="Shape 164"/>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65" name="Shape 165"/>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Arrays can be changed at any time in the script, just as variables can.</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individual values can be changed, elements can be added or removed, and elements can be rearranged.</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$customers[2] = “John”;</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$customers[4] = “Hidaya”;</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$customers[] = “Dell”;</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You can also copy an entire existing array into a new array with this statement:</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$customerCopy = $customers;</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274637"/>
            <a:ext cx="84582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1" i="0" u="none" strike="noStrike" cap="none" baseline="0">
                <a:solidFill>
                  <a:schemeClr val="dk1"/>
                </a:solidFill>
                <a:latin typeface="Calibri"/>
                <a:ea typeface="Calibri"/>
                <a:cs typeface="Calibri"/>
                <a:sym typeface="Calibri"/>
              </a:rPr>
              <a:t>REMOVING VALUES FROM ARRAYS</a:t>
            </a:r>
          </a:p>
        </p:txBody>
      </p:sp>
      <p:cxnSp>
        <p:nvCxnSpPr>
          <p:cNvPr id="171" name="Shape 171"/>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72" name="Shape 172"/>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Sometimes you need to completely remove a value from an array.</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        $colors = array ( “red”, “green”, “blue”, “pink”, “yellow” );</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         $colors[ 3 ] = “”;</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Although this statement sets $colors[3] to blank, it does not remove it from the array. You still have an array with five values, one of the values being an empty string.</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To totally remove the item from the array, you need to unset it.</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unset($colors[3]);</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457200" y="274637"/>
            <a:ext cx="84582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1" i="0" u="none" strike="noStrike" cap="none" baseline="0">
                <a:solidFill>
                  <a:schemeClr val="dk1"/>
                </a:solidFill>
                <a:latin typeface="Calibri"/>
                <a:ea typeface="Calibri"/>
                <a:cs typeface="Calibri"/>
                <a:sym typeface="Calibri"/>
              </a:rPr>
              <a:t>REMOVING VALUES FROM ARRAYS</a:t>
            </a:r>
          </a:p>
        </p:txBody>
      </p:sp>
      <p:cxnSp>
        <p:nvCxnSpPr>
          <p:cNvPr id="178" name="Shape 17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79" name="Shape 179"/>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Removing all the values doesn’t remove the array itself </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To remove the array itself, you can use the following statement</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        unset($colors);</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274637"/>
            <a:ext cx="84582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1" i="0" u="none" strike="noStrike" cap="none" baseline="0">
                <a:solidFill>
                  <a:schemeClr val="dk1"/>
                </a:solidFill>
                <a:latin typeface="Calibri"/>
                <a:ea typeface="Calibri"/>
                <a:cs typeface="Calibri"/>
                <a:sym typeface="Calibri"/>
              </a:rPr>
              <a:t>USING ARRAYS IN STATEMENTS</a:t>
            </a:r>
          </a:p>
        </p:txBody>
      </p:sp>
      <p:cxnSp>
        <p:nvCxnSpPr>
          <p:cNvPr id="185" name="Shape 185"/>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86" name="Shape 186"/>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just" rtl="0">
              <a:spcBef>
                <a:spcPts val="0"/>
              </a:spcBef>
              <a:buClr>
                <a:schemeClr val="dk1"/>
              </a:buClr>
              <a:buSzPct val="100000"/>
              <a:buFont typeface="Calibri"/>
              <a:buChar char="•"/>
            </a:pPr>
            <a:r>
              <a:rPr lang="en-US" sz="3200" b="0" i="0" u="none" strike="noStrike" cap="none" baseline="0" dirty="0">
                <a:solidFill>
                  <a:schemeClr val="dk1"/>
                </a:solidFill>
                <a:latin typeface="Calibri"/>
                <a:ea typeface="Calibri"/>
                <a:cs typeface="Calibri"/>
                <a:sym typeface="Calibri"/>
              </a:rPr>
              <a:t>Arrays can be used in statements in the same way that variables are used in.</a:t>
            </a:r>
          </a:p>
          <a:p>
            <a:pPr marL="342900" marR="0" lvl="0" indent="-342900" algn="just" rtl="0">
              <a:spcBef>
                <a:spcPts val="600"/>
              </a:spcBef>
              <a:buClr>
                <a:schemeClr val="dk1"/>
              </a:buClr>
              <a:buSzPct val="100000"/>
              <a:buFont typeface="Calibri"/>
              <a:buChar char="•"/>
            </a:pPr>
            <a:r>
              <a:rPr lang="en-US" sz="3200" b="0" i="0" u="none" strike="noStrike" cap="none" baseline="0" dirty="0">
                <a:solidFill>
                  <a:schemeClr val="dk1"/>
                </a:solidFill>
                <a:latin typeface="Calibri"/>
                <a:ea typeface="Calibri"/>
                <a:cs typeface="Calibri"/>
                <a:sym typeface="Calibri"/>
              </a:rPr>
              <a:t>You can retrieve any individual value in an array by accessing it directly, as in the following example:</a:t>
            </a:r>
          </a:p>
          <a:p>
            <a:endParaRPr lang="en-US" sz="3200" b="0" i="0" u="none" strike="noStrike" cap="none" baseline="0" dirty="0">
              <a:solidFill>
                <a:schemeClr val="dk1"/>
              </a:solidFill>
              <a:latin typeface="Calibri"/>
              <a:ea typeface="Calibri"/>
              <a:cs typeface="Calibri"/>
              <a:sym typeface="Calibri"/>
            </a:endParaRPr>
          </a:p>
          <a:p>
            <a:pPr marL="342900" marR="0" lvl="0" indent="-342900" algn="just" rtl="0">
              <a:spcBef>
                <a:spcPts val="600"/>
              </a:spcBef>
              <a:buClr>
                <a:schemeClr val="dk1"/>
              </a:buClr>
              <a:buSzPct val="100000"/>
              <a:buFont typeface="Calibri"/>
              <a:buChar char="•"/>
            </a:pPr>
            <a:r>
              <a:rPr lang="en-US" sz="3200" b="1" i="0" u="none" strike="noStrike" cap="none" baseline="0" dirty="0">
                <a:solidFill>
                  <a:schemeClr val="dk1"/>
                </a:solidFill>
                <a:latin typeface="Calibri"/>
                <a:ea typeface="Calibri"/>
                <a:cs typeface="Calibri"/>
                <a:sym typeface="Calibri"/>
              </a:rPr>
              <a:t>	$</a:t>
            </a:r>
            <a:r>
              <a:rPr lang="en-US" sz="3200" b="1" i="0" u="none" strike="noStrike" cap="none" baseline="0" dirty="0" err="1">
                <a:solidFill>
                  <a:schemeClr val="dk1"/>
                </a:solidFill>
                <a:latin typeface="Calibri"/>
                <a:ea typeface="Calibri"/>
                <a:cs typeface="Calibri"/>
                <a:sym typeface="Calibri"/>
              </a:rPr>
              <a:t>Sindhcapital</a:t>
            </a:r>
            <a:r>
              <a:rPr lang="en-US" sz="3200" b="1" i="0" u="none" strike="noStrike" cap="none" baseline="0" dirty="0">
                <a:solidFill>
                  <a:schemeClr val="dk1"/>
                </a:solidFill>
                <a:latin typeface="Calibri"/>
                <a:ea typeface="Calibri"/>
                <a:cs typeface="Calibri"/>
                <a:sym typeface="Calibri"/>
              </a:rPr>
              <a:t> = $capitals[‘Sindh’];</a:t>
            </a:r>
          </a:p>
          <a:p>
            <a:pPr marL="342900" marR="0" lvl="0" indent="-342900" algn="just" rtl="0">
              <a:spcBef>
                <a:spcPts val="600"/>
              </a:spcBef>
              <a:buClr>
                <a:schemeClr val="dk1"/>
              </a:buClr>
              <a:buSzPct val="100000"/>
              <a:buFont typeface="Calibri"/>
              <a:buChar char="•"/>
            </a:pPr>
            <a:r>
              <a:rPr lang="en-US" sz="3200" b="1" i="0" u="none" strike="noStrike" cap="none" baseline="0" dirty="0">
                <a:solidFill>
                  <a:schemeClr val="dk1"/>
                </a:solidFill>
                <a:latin typeface="Calibri"/>
                <a:ea typeface="Calibri"/>
                <a:cs typeface="Calibri"/>
                <a:sym typeface="Calibri"/>
              </a:rPr>
              <a:t>	echo $</a:t>
            </a:r>
            <a:r>
              <a:rPr lang="en-US" sz="3200" b="1" i="0" u="none" strike="noStrike" cap="none" baseline="0" dirty="0" err="1">
                <a:solidFill>
                  <a:schemeClr val="dk1"/>
                </a:solidFill>
                <a:latin typeface="Calibri"/>
                <a:ea typeface="Calibri"/>
                <a:cs typeface="Calibri"/>
                <a:sym typeface="Calibri"/>
              </a:rPr>
              <a:t>Sindhcapital</a:t>
            </a:r>
            <a:r>
              <a:rPr lang="en-US" sz="3200" b="1" i="0" u="none" strike="noStrike" cap="none" baseline="0" dirty="0">
                <a:solidFill>
                  <a:schemeClr val="dk1"/>
                </a:solidFill>
                <a:latin typeface="Calibri"/>
                <a:ea typeface="Calibri"/>
                <a:cs typeface="Calibri"/>
                <a:sym typeface="Calibri"/>
              </a:rPr>
              <a:t>;</a:t>
            </a:r>
          </a:p>
          <a:p>
            <a:pPr marL="342900" marR="0" lvl="0" indent="-342900" algn="just" rtl="0">
              <a:spcBef>
                <a:spcPts val="600"/>
              </a:spcBef>
              <a:buClr>
                <a:schemeClr val="dk1"/>
              </a:buClr>
              <a:buSzPct val="100000"/>
              <a:buFont typeface="Calibri"/>
              <a:buChar char="•"/>
            </a:pPr>
            <a:r>
              <a:rPr lang="en-US" sz="3200" b="0" i="0" u="none" strike="noStrike" cap="none" baseline="0" dirty="0">
                <a:solidFill>
                  <a:schemeClr val="dk1"/>
                </a:solidFill>
                <a:latin typeface="Calibri"/>
                <a:ea typeface="Calibri"/>
                <a:cs typeface="Calibri"/>
                <a:sym typeface="Calibri"/>
              </a:rPr>
              <a:t>You can echo an array value like this: </a:t>
            </a:r>
          </a:p>
          <a:p>
            <a:pPr marL="342900" marR="0" lvl="0" indent="-342900" algn="just" rtl="0">
              <a:spcBef>
                <a:spcPts val="600"/>
              </a:spcBef>
              <a:buClr>
                <a:schemeClr val="dk1"/>
              </a:buClr>
              <a:buSzPct val="100000"/>
              <a:buFont typeface="Calibri"/>
              <a:buChar char="•"/>
            </a:pPr>
            <a:r>
              <a:rPr lang="en-US" sz="3200" b="1" i="0" u="none" strike="noStrike" cap="none" baseline="0" dirty="0">
                <a:solidFill>
                  <a:schemeClr val="dk1"/>
                </a:solidFill>
                <a:latin typeface="Calibri"/>
                <a:ea typeface="Calibri"/>
                <a:cs typeface="Calibri"/>
                <a:sym typeface="Calibri"/>
              </a:rPr>
              <a:t>echo $capitals[‘Sindh’];</a:t>
            </a:r>
          </a:p>
          <a:p>
            <a:endParaRPr lang="en-US" sz="3200" b="1" i="0" u="none" strike="noStrike" cap="none" baseline="0" dirty="0">
              <a:solidFill>
                <a:schemeClr val="dk1"/>
              </a:solidFill>
              <a:latin typeface="Calibri"/>
              <a:ea typeface="Calibri"/>
              <a:cs typeface="Calibri"/>
              <a:sym typeface="Calibri"/>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GETTING THE SIZE OF AN ARRAY</a:t>
            </a: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count( ) and sizeof( ) functions are identical in use and effect.</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They return the number of elements in the array.</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Here's an example:</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$family = array('Fred', 'Wilma', 'Pebbles');</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$size = count($family);              // $size is 3</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These functions do not consult any numeric indexes that might be present:</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$confusion = array( 10 =&gt; 'ten', 11 =&gt; 'eleven', 12 =&gt; 'twelve');</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$size = count($confusion);      // $size is 3</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3600" b="1" dirty="0" smtClean="0">
                <a:solidFill>
                  <a:schemeClr val="dk1"/>
                </a:solidFill>
                <a:latin typeface="Calibri"/>
                <a:ea typeface="Calibri"/>
                <a:cs typeface="Calibri"/>
                <a:sym typeface="Calibri"/>
              </a:rPr>
              <a:t>WALKING THROUGH AN ARRAY</a:t>
            </a:r>
            <a:endParaRPr lang="en-US" sz="3600" b="1" dirty="0">
              <a:solidFill>
                <a:schemeClr val="dk1"/>
              </a:solidFill>
              <a:latin typeface="Calibri"/>
              <a:ea typeface="Calibri"/>
              <a:cs typeface="Calibri"/>
              <a:sym typeface="Calibri"/>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Walking through each and every element in an array, in order, is called iteration.</a:t>
            </a:r>
          </a:p>
          <a:p>
            <a:pPr lvl="0" indent="-342900">
              <a:spcBef>
                <a:spcPts val="0"/>
              </a:spcBef>
              <a:buSzPct val="100000"/>
            </a:pPr>
            <a:r>
              <a:rPr lang="en-US" sz="2400" dirty="0">
                <a:solidFill>
                  <a:schemeClr val="dk1"/>
                </a:solidFill>
                <a:latin typeface="Calibri"/>
                <a:ea typeface="Calibri"/>
                <a:cs typeface="Calibri"/>
                <a:sym typeface="Calibri"/>
              </a:rPr>
              <a:t>It is also sometimes called traversing.</a:t>
            </a:r>
          </a:p>
          <a:p>
            <a:pPr lvl="0" indent="-342900">
              <a:spcBef>
                <a:spcPts val="0"/>
              </a:spcBef>
              <a:buSzPct val="100000"/>
            </a:pPr>
            <a:r>
              <a:rPr lang="en-US" sz="2400" dirty="0">
                <a:solidFill>
                  <a:schemeClr val="dk1"/>
                </a:solidFill>
                <a:latin typeface="Calibri"/>
                <a:ea typeface="Calibri"/>
                <a:cs typeface="Calibri"/>
                <a:sym typeface="Calibri"/>
              </a:rPr>
              <a:t>Two ways to walk through an array:</a:t>
            </a:r>
          </a:p>
          <a:p>
            <a:pPr lvl="0" indent="-342900">
              <a:spcBef>
                <a:spcPts val="0"/>
              </a:spcBef>
              <a:buSzPct val="100000"/>
            </a:pPr>
            <a:r>
              <a:rPr lang="en-US" sz="2400" dirty="0">
                <a:solidFill>
                  <a:schemeClr val="dk1"/>
                </a:solidFill>
                <a:latin typeface="Calibri"/>
                <a:ea typeface="Calibri"/>
                <a:cs typeface="Calibri"/>
                <a:sym typeface="Calibri"/>
              </a:rPr>
              <a:t>Traversing an array manually</a:t>
            </a:r>
            <a:r>
              <a:rPr lang="en-US" sz="2400" dirty="0" smtClean="0">
                <a:solidFill>
                  <a:schemeClr val="dk1"/>
                </a:solidFill>
                <a:latin typeface="Calibri"/>
                <a:ea typeface="Calibri"/>
                <a:cs typeface="Calibri"/>
                <a:sym typeface="Calibri"/>
              </a:rPr>
              <a:t>:</a:t>
            </a:r>
          </a:p>
          <a:p>
            <a:pPr lvl="1" indent="-342900">
              <a:spcBef>
                <a:spcPts val="0"/>
              </a:spcBef>
              <a:buSzPct val="100000"/>
            </a:pPr>
            <a:r>
              <a:rPr lang="en-US" sz="2400" dirty="0" smtClean="0">
                <a:solidFill>
                  <a:schemeClr val="dk1"/>
                </a:solidFill>
                <a:latin typeface="Calibri"/>
                <a:ea typeface="Calibri"/>
                <a:cs typeface="Calibri"/>
                <a:sym typeface="Calibri"/>
              </a:rPr>
              <a:t>Uses </a:t>
            </a:r>
            <a:r>
              <a:rPr lang="en-US" sz="2400" dirty="0">
                <a:solidFill>
                  <a:schemeClr val="dk1"/>
                </a:solidFill>
                <a:latin typeface="Calibri"/>
                <a:ea typeface="Calibri"/>
                <a:cs typeface="Calibri"/>
                <a:sym typeface="Calibri"/>
              </a:rPr>
              <a:t>a pointer to move from one array value to another.</a:t>
            </a:r>
          </a:p>
          <a:p>
            <a:pPr lvl="0" indent="-342900">
              <a:spcBef>
                <a:spcPts val="0"/>
              </a:spcBef>
              <a:buSzPct val="100000"/>
            </a:pPr>
            <a:endParaRPr lang="en-US" sz="2400" dirty="0">
              <a:solidFill>
                <a:schemeClr val="dk1"/>
              </a:solidFill>
              <a:latin typeface="Calibri"/>
              <a:ea typeface="Calibri"/>
              <a:cs typeface="Calibri"/>
              <a:sym typeface="Calibri"/>
            </a:endParaRPr>
          </a:p>
          <a:p>
            <a:pPr lvl="0" indent="-342900">
              <a:spcBef>
                <a:spcPts val="0"/>
              </a:spcBef>
              <a:buSzPct val="100000"/>
            </a:pPr>
            <a:r>
              <a:rPr lang="en-US" sz="2400" dirty="0">
                <a:solidFill>
                  <a:schemeClr val="dk1"/>
                </a:solidFill>
                <a:latin typeface="Calibri"/>
                <a:ea typeface="Calibri"/>
                <a:cs typeface="Calibri"/>
                <a:sym typeface="Calibri"/>
              </a:rPr>
              <a:t>Using </a:t>
            </a:r>
            <a:r>
              <a:rPr lang="en-US" sz="2400" dirty="0" err="1">
                <a:solidFill>
                  <a:schemeClr val="dk1"/>
                </a:solidFill>
                <a:latin typeface="Calibri"/>
                <a:ea typeface="Calibri"/>
                <a:cs typeface="Calibri"/>
                <a:sym typeface="Calibri"/>
              </a:rPr>
              <a:t>foreach</a:t>
            </a:r>
            <a:r>
              <a:rPr lang="en-US" sz="2400" dirty="0" smtClean="0">
                <a:solidFill>
                  <a:schemeClr val="dk1"/>
                </a:solidFill>
                <a:latin typeface="Calibri"/>
                <a:ea typeface="Calibri"/>
                <a:cs typeface="Calibri"/>
                <a:sym typeface="Calibri"/>
              </a:rPr>
              <a:t>:</a:t>
            </a:r>
          </a:p>
          <a:p>
            <a:pPr lvl="1" indent="-342900">
              <a:spcBef>
                <a:spcPts val="0"/>
              </a:spcBef>
              <a:buSzPct val="100000"/>
            </a:pPr>
            <a:r>
              <a:rPr lang="en-US" sz="2400" dirty="0" smtClean="0">
                <a:solidFill>
                  <a:schemeClr val="dk1"/>
                </a:solidFill>
                <a:latin typeface="Calibri"/>
                <a:ea typeface="Calibri"/>
                <a:cs typeface="Calibri"/>
                <a:sym typeface="Calibri"/>
              </a:rPr>
              <a:t>Automatically </a:t>
            </a:r>
            <a:r>
              <a:rPr lang="en-US" sz="2400" dirty="0">
                <a:solidFill>
                  <a:schemeClr val="dk1"/>
                </a:solidFill>
                <a:latin typeface="Calibri"/>
                <a:ea typeface="Calibri"/>
                <a:cs typeface="Calibri"/>
                <a:sym typeface="Calibri"/>
              </a:rPr>
              <a:t>walks through the array, from beginning to end, one value at a time.</a:t>
            </a:r>
          </a:p>
          <a:p>
            <a:pPr lvl="0" indent="-342900">
              <a:spcBef>
                <a:spcPts val="0"/>
              </a:spcBef>
              <a:buSzPct val="100000"/>
            </a:pP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10192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2800" b="1" dirty="0" smtClean="0">
                <a:solidFill>
                  <a:schemeClr val="dk1"/>
                </a:solidFill>
                <a:latin typeface="Calibri"/>
                <a:ea typeface="Calibri"/>
                <a:cs typeface="Calibri"/>
                <a:sym typeface="Calibri"/>
              </a:rPr>
              <a:t>USING FOREACH TO WALK THROUGH AN ARRAY</a:t>
            </a:r>
            <a:endParaRPr lang="en-US" sz="2800" b="1" dirty="0">
              <a:solidFill>
                <a:schemeClr val="dk1"/>
              </a:solidFill>
              <a:latin typeface="Calibri"/>
              <a:ea typeface="Calibri"/>
              <a:cs typeface="Calibri"/>
              <a:sym typeface="Calibri"/>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You can use </a:t>
            </a:r>
            <a:r>
              <a:rPr lang="en-US" sz="2400" dirty="0" err="1">
                <a:solidFill>
                  <a:schemeClr val="dk1"/>
                </a:solidFill>
                <a:latin typeface="Calibri"/>
                <a:ea typeface="Calibri"/>
                <a:cs typeface="Calibri"/>
                <a:sym typeface="Calibri"/>
              </a:rPr>
              <a:t>foreach</a:t>
            </a:r>
            <a:r>
              <a:rPr lang="en-US" sz="2400" dirty="0">
                <a:solidFill>
                  <a:schemeClr val="dk1"/>
                </a:solidFill>
                <a:latin typeface="Calibri"/>
                <a:ea typeface="Calibri"/>
                <a:cs typeface="Calibri"/>
                <a:sym typeface="Calibri"/>
              </a:rPr>
              <a:t> to walk through an array one value at a time and execute a block of statements by using each value in the array</a:t>
            </a:r>
            <a:r>
              <a:rPr lang="en-US" sz="2400" dirty="0" smtClean="0">
                <a:solidFill>
                  <a:schemeClr val="dk1"/>
                </a:solidFill>
                <a:latin typeface="Calibri"/>
                <a:ea typeface="Calibri"/>
                <a:cs typeface="Calibri"/>
                <a:sym typeface="Calibri"/>
              </a:rPr>
              <a:t>.</a:t>
            </a:r>
          </a:p>
          <a:p>
            <a:pPr lvl="0" indent="-342900">
              <a:spcBef>
                <a:spcPts val="0"/>
              </a:spcBef>
              <a:buSzPct val="100000"/>
            </a:pPr>
            <a:endParaRPr lang="en-US" sz="2400" dirty="0">
              <a:solidFill>
                <a:schemeClr val="dk1"/>
              </a:solidFill>
              <a:latin typeface="Calibri"/>
              <a:ea typeface="Calibri"/>
              <a:cs typeface="Calibri"/>
              <a:sym typeface="Calibri"/>
            </a:endParaRPr>
          </a:p>
          <a:p>
            <a:pPr lvl="0" indent="-342900">
              <a:spcBef>
                <a:spcPts val="0"/>
              </a:spcBef>
              <a:buSzPct val="100000"/>
            </a:pPr>
            <a:r>
              <a:rPr lang="en-US" sz="2400" dirty="0">
                <a:solidFill>
                  <a:schemeClr val="dk1"/>
                </a:solidFill>
                <a:latin typeface="Calibri"/>
                <a:ea typeface="Calibri"/>
                <a:cs typeface="Calibri"/>
                <a:sym typeface="Calibri"/>
              </a:rPr>
              <a:t>The general format is as follows:</a:t>
            </a:r>
          </a:p>
          <a:p>
            <a:pPr marL="0" lvl="0" indent="0">
              <a:spcBef>
                <a:spcPts val="0"/>
              </a:spcBef>
              <a:buSzPct val="100000"/>
              <a:buNone/>
            </a:pPr>
            <a:r>
              <a:rPr lang="en-US" sz="2400"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foreach</a:t>
            </a:r>
            <a:r>
              <a:rPr lang="en-US" sz="2400" b="1" dirty="0">
                <a:solidFill>
                  <a:schemeClr val="dk1"/>
                </a:solidFill>
                <a:latin typeface="Calibri"/>
                <a:ea typeface="Calibri"/>
                <a:cs typeface="Calibri"/>
                <a:sym typeface="Calibri"/>
              </a:rPr>
              <a:t> ( $</a:t>
            </a:r>
            <a:r>
              <a:rPr lang="en-US" sz="2400" b="1" dirty="0" err="1">
                <a:solidFill>
                  <a:schemeClr val="dk1"/>
                </a:solidFill>
                <a:latin typeface="Calibri"/>
                <a:ea typeface="Calibri"/>
                <a:cs typeface="Calibri"/>
                <a:sym typeface="Calibri"/>
              </a:rPr>
              <a:t>arrayname</a:t>
            </a:r>
            <a:r>
              <a:rPr lang="en-US" sz="2400" b="1" dirty="0">
                <a:solidFill>
                  <a:schemeClr val="dk1"/>
                </a:solidFill>
                <a:latin typeface="Calibri"/>
                <a:ea typeface="Calibri"/>
                <a:cs typeface="Calibri"/>
                <a:sym typeface="Calibri"/>
              </a:rPr>
              <a:t> as $</a:t>
            </a:r>
            <a:r>
              <a:rPr lang="en-US" sz="2400" b="1" dirty="0" err="1">
                <a:solidFill>
                  <a:schemeClr val="dk1"/>
                </a:solidFill>
                <a:latin typeface="Calibri"/>
                <a:ea typeface="Calibri"/>
                <a:cs typeface="Calibri"/>
                <a:sym typeface="Calibri"/>
              </a:rPr>
              <a:t>keyname</a:t>
            </a:r>
            <a:r>
              <a:rPr lang="en-US" sz="2400" b="1" dirty="0">
                <a:solidFill>
                  <a:schemeClr val="dk1"/>
                </a:solidFill>
                <a:latin typeface="Calibri"/>
                <a:ea typeface="Calibri"/>
                <a:cs typeface="Calibri"/>
                <a:sym typeface="Calibri"/>
              </a:rPr>
              <a:t> =&gt; $</a:t>
            </a:r>
            <a:r>
              <a:rPr lang="en-US" sz="2400" b="1" dirty="0" err="1">
                <a:solidFill>
                  <a:schemeClr val="dk1"/>
                </a:solidFill>
                <a:latin typeface="Calibri"/>
                <a:ea typeface="Calibri"/>
                <a:cs typeface="Calibri"/>
                <a:sym typeface="Calibri"/>
              </a:rPr>
              <a:t>valuename</a:t>
            </a:r>
            <a:r>
              <a:rPr lang="en-US" sz="2400" b="1" dirty="0">
                <a:solidFill>
                  <a:schemeClr val="dk1"/>
                </a:solidFill>
                <a:latin typeface="Calibri"/>
                <a:ea typeface="Calibri"/>
                <a:cs typeface="Calibri"/>
                <a:sym typeface="Calibri"/>
              </a:rPr>
              <a:t> )</a:t>
            </a:r>
          </a:p>
          <a:p>
            <a:pPr marL="0" lvl="0" indent="0">
              <a:spcBef>
                <a:spcPts val="0"/>
              </a:spcBef>
              <a:buSzPct val="100000"/>
              <a:buNone/>
            </a:pPr>
            <a:r>
              <a:rPr lang="en-US" sz="2400" b="1" dirty="0">
                <a:solidFill>
                  <a:schemeClr val="dk1"/>
                </a:solidFill>
                <a:latin typeface="Calibri"/>
                <a:ea typeface="Calibri"/>
                <a:cs typeface="Calibri"/>
                <a:sym typeface="Calibri"/>
              </a:rPr>
              <a:t>	{</a:t>
            </a:r>
          </a:p>
          <a:p>
            <a:pPr marL="0" lvl="0" indent="0">
              <a:spcBef>
                <a:spcPts val="0"/>
              </a:spcBef>
              <a:buSzPct val="100000"/>
              <a:buNone/>
            </a:pPr>
            <a:r>
              <a:rPr lang="en-US" sz="2400" b="1" dirty="0">
                <a:solidFill>
                  <a:schemeClr val="dk1"/>
                </a:solidFill>
                <a:latin typeface="Calibri"/>
                <a:ea typeface="Calibri"/>
                <a:cs typeface="Calibri"/>
                <a:sym typeface="Calibri"/>
              </a:rPr>
              <a:t>			block of statements;</a:t>
            </a:r>
          </a:p>
          <a:p>
            <a:pPr marL="0" lvl="0" indent="0">
              <a:spcBef>
                <a:spcPts val="0"/>
              </a:spcBef>
              <a:buSzPct val="100000"/>
              <a:buNone/>
            </a:pPr>
            <a:r>
              <a:rPr lang="en-US" sz="2400" b="1" dirty="0">
                <a:solidFill>
                  <a:schemeClr val="dk1"/>
                </a:solidFill>
                <a:latin typeface="Calibri"/>
                <a:ea typeface="Calibri"/>
                <a:cs typeface="Calibri"/>
                <a:sym typeface="Calibri"/>
              </a:rPr>
              <a:t>	}</a:t>
            </a:r>
          </a:p>
          <a:p>
            <a:pPr lvl="0" indent="-342900">
              <a:spcBef>
                <a:spcPts val="0"/>
              </a:spcBef>
              <a:buSzPct val="100000"/>
            </a:pP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86527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200" b="1" i="0" u="none" strike="noStrike" cap="none" baseline="0">
                <a:solidFill>
                  <a:schemeClr val="dk1"/>
                </a:solidFill>
                <a:latin typeface="Calibri"/>
                <a:ea typeface="Calibri"/>
                <a:cs typeface="Calibri"/>
                <a:sym typeface="Calibri"/>
              </a:rPr>
              <a:t>ARRYAS</a:t>
            </a:r>
          </a:p>
        </p:txBody>
      </p:sp>
      <p:sp>
        <p:nvSpPr>
          <p:cNvPr id="87" name="Shape 87"/>
          <p:cNvSpPr txBox="1">
            <a:spLocks noGrp="1"/>
          </p:cNvSpPr>
          <p:nvPr>
            <p:ph type="body" idx="1"/>
          </p:nvPr>
        </p:nvSpPr>
        <p:spPr>
          <a:xfrm>
            <a:off x="419100" y="1219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Array is a data structure, which provides the facility to store a collection of data of same type under single variable name.</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An </a:t>
            </a:r>
            <a:r>
              <a:rPr lang="en-US" sz="3200" b="0" i="1" u="none" strike="noStrike" cap="none" baseline="0">
                <a:solidFill>
                  <a:schemeClr val="dk1"/>
                </a:solidFill>
                <a:latin typeface="Calibri"/>
                <a:ea typeface="Calibri"/>
                <a:cs typeface="Calibri"/>
                <a:sym typeface="Calibri"/>
              </a:rPr>
              <a:t>array</a:t>
            </a:r>
            <a:r>
              <a:rPr lang="en-US" sz="3200" b="0" i="0" u="none" strike="noStrike" cap="none" baseline="0">
                <a:solidFill>
                  <a:schemeClr val="dk1"/>
                </a:solidFill>
                <a:latin typeface="Calibri"/>
                <a:ea typeface="Calibri"/>
                <a:cs typeface="Calibri"/>
                <a:sym typeface="Calibri"/>
              </a:rPr>
              <a:t> is a collection of data values, organized as an ordered collection of key-value pairs.	</a:t>
            </a:r>
          </a:p>
        </p:txBody>
      </p:sp>
      <p:cxnSp>
        <p:nvCxnSpPr>
          <p:cNvPr id="88" name="Shape 88"/>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500"/>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xEl>
                                              <p:pRg st="1" end="1"/>
                                            </p:txEl>
                                          </p:spTgt>
                                        </p:tgtEl>
                                        <p:attrNameLst>
                                          <p:attrName>style.visibility</p:attrName>
                                        </p:attrNameLst>
                                      </p:cBhvr>
                                      <p:to>
                                        <p:strVal val="visible"/>
                                      </p:to>
                                    </p:set>
                                    <p:animEffect transition="in" filter="fade">
                                      <p:cBhvr>
                                        <p:cTn id="12" dur="500"/>
                                        <p:tgtEl>
                                          <p:spTgt spid="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lvl="0" algn="l">
              <a:buSzPct val="25000"/>
            </a:pPr>
            <a:r>
              <a:rPr lang="en-US" sz="2800" b="1" dirty="0" smtClean="0">
                <a:solidFill>
                  <a:schemeClr val="dk1"/>
                </a:solidFill>
                <a:latin typeface="Calibri"/>
                <a:ea typeface="Calibri"/>
                <a:cs typeface="Calibri"/>
                <a:sym typeface="Calibri"/>
              </a:rPr>
              <a:t>RANGE()</a:t>
            </a:r>
            <a:endParaRPr lang="en-US" sz="2800" b="1" dirty="0">
              <a:solidFill>
                <a:schemeClr val="dk1"/>
              </a:solidFill>
              <a:latin typeface="Calibri"/>
              <a:ea typeface="Calibri"/>
              <a:cs typeface="Calibri"/>
              <a:sym typeface="Calibri"/>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You can also create an array with a range of values by using the following function.</a:t>
            </a:r>
          </a:p>
          <a:p>
            <a:pPr lvl="0" indent="-342900">
              <a:spcBef>
                <a:spcPts val="0"/>
              </a:spcBef>
              <a:buSzPct val="100000"/>
            </a:pPr>
            <a:endParaRPr lang="en-US" sz="2400" dirty="0">
              <a:solidFill>
                <a:schemeClr val="dk1"/>
              </a:solidFill>
              <a:latin typeface="Calibri"/>
              <a:ea typeface="Calibri"/>
              <a:cs typeface="Calibri"/>
              <a:sym typeface="Calibri"/>
            </a:endParaRPr>
          </a:p>
          <a:p>
            <a:pPr marL="0" lvl="0" indent="0">
              <a:spcBef>
                <a:spcPts val="0"/>
              </a:spcBef>
              <a:buSzPct val="100000"/>
              <a:buNone/>
            </a:pP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$years = range(2001, 2010,[step</a:t>
            </a:r>
            <a:r>
              <a:rPr lang="en-US" sz="2400" b="1" dirty="0" smtClean="0">
                <a:solidFill>
                  <a:schemeClr val="dk1"/>
                </a:solidFill>
                <a:latin typeface="Calibri"/>
                <a:ea typeface="Calibri"/>
                <a:cs typeface="Calibri"/>
                <a:sym typeface="Calibri"/>
              </a:rPr>
              <a:t>]);</a:t>
            </a:r>
          </a:p>
          <a:p>
            <a:pPr marL="0" lvl="0" indent="0">
              <a:spcBef>
                <a:spcPts val="0"/>
              </a:spcBef>
              <a:buSzPct val="100000"/>
              <a:buNone/>
            </a:pPr>
            <a:endParaRPr lang="en-US" sz="2400" b="1" dirty="0">
              <a:solidFill>
                <a:schemeClr val="dk1"/>
              </a:solidFill>
              <a:latin typeface="Calibri"/>
              <a:ea typeface="Calibri"/>
              <a:cs typeface="Calibri"/>
              <a:sym typeface="Calibri"/>
            </a:endParaRPr>
          </a:p>
          <a:p>
            <a:pPr lvl="0" indent="-342900">
              <a:spcBef>
                <a:spcPts val="0"/>
              </a:spcBef>
              <a:buSzPct val="100000"/>
            </a:pPr>
            <a:r>
              <a:rPr lang="en-US" sz="2400" dirty="0">
                <a:solidFill>
                  <a:schemeClr val="dk1"/>
                </a:solidFill>
                <a:latin typeface="Calibri"/>
                <a:ea typeface="Calibri"/>
                <a:cs typeface="Calibri"/>
                <a:sym typeface="Calibri"/>
              </a:rPr>
              <a:t>Here step is a positive number which has default value 1. Step is used for number of increment.</a:t>
            </a:r>
          </a:p>
        </p:txBody>
      </p:sp>
    </p:spTree>
    <p:extLst>
      <p:ext uri="{BB962C8B-B14F-4D97-AF65-F5344CB8AC3E}">
        <p14:creationId xmlns:p14="http://schemas.microsoft.com/office/powerpoint/2010/main" val="14716431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algn="l" eaLnBrk="1" hangingPunct="1">
              <a:defRPr/>
            </a:pPr>
            <a:r>
              <a:rPr lang="en-US" sz="3200" b="1" dirty="0" smtClean="0">
                <a:latin typeface="Calibri" panose="020F0502020204030204" pitchFamily="34" charset="0"/>
              </a:rPr>
              <a:t>LIST()</a:t>
            </a:r>
            <a:endParaRPr lang="en-US" sz="3200" b="1" dirty="0">
              <a:latin typeface="Calibri" panose="020F0502020204030204" pitchFamily="34" charset="0"/>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You can retrieve several values at once from an array with the list function.</a:t>
            </a:r>
          </a:p>
          <a:p>
            <a:pPr lvl="0" indent="-342900">
              <a:spcBef>
                <a:spcPts val="0"/>
              </a:spcBef>
              <a:buSzPct val="100000"/>
            </a:pPr>
            <a:r>
              <a:rPr lang="en-US" sz="2400" dirty="0">
                <a:solidFill>
                  <a:schemeClr val="dk1"/>
                </a:solidFill>
                <a:latin typeface="Calibri"/>
                <a:ea typeface="Calibri"/>
                <a:cs typeface="Calibri"/>
                <a:sym typeface="Calibri"/>
              </a:rPr>
              <a:t>The list function copies values from an array into variables.</a:t>
            </a:r>
          </a:p>
          <a:p>
            <a:pPr lvl="0" indent="-342900">
              <a:spcBef>
                <a:spcPts val="0"/>
              </a:spcBef>
              <a:buSzPct val="100000"/>
            </a:pPr>
            <a:r>
              <a:rPr lang="en-US" sz="2400" b="1" dirty="0">
                <a:solidFill>
                  <a:schemeClr val="dk1"/>
                </a:solidFill>
                <a:latin typeface="Calibri"/>
                <a:ea typeface="Calibri"/>
                <a:cs typeface="Calibri"/>
                <a:sym typeface="Calibri"/>
              </a:rPr>
              <a:t>	</a:t>
            </a:r>
            <a:endParaRPr lang="en-US" sz="2400" b="1" dirty="0" smtClean="0">
              <a:solidFill>
                <a:schemeClr val="dk1"/>
              </a:solidFill>
              <a:latin typeface="Calibri"/>
              <a:ea typeface="Calibri"/>
              <a:cs typeface="Calibri"/>
              <a:sym typeface="Calibri"/>
            </a:endParaRPr>
          </a:p>
          <a:p>
            <a:pPr marL="400050" lvl="1" indent="0">
              <a:spcBef>
                <a:spcPts val="0"/>
              </a:spcBef>
              <a:buSzPct val="100000"/>
              <a:buNone/>
            </a:pPr>
            <a:r>
              <a:rPr lang="en-US" sz="2400" b="1" dirty="0" smtClean="0">
                <a:solidFill>
                  <a:schemeClr val="dk1"/>
                </a:solidFill>
                <a:latin typeface="Calibri"/>
                <a:ea typeface="Calibri"/>
                <a:cs typeface="Calibri"/>
                <a:sym typeface="Calibri"/>
              </a:rPr>
              <a:t>$</a:t>
            </a:r>
            <a:r>
              <a:rPr lang="en-US" sz="2400" b="1" dirty="0">
                <a:solidFill>
                  <a:schemeClr val="dk1"/>
                </a:solidFill>
                <a:latin typeface="Calibri"/>
                <a:ea typeface="Calibri"/>
                <a:cs typeface="Calibri"/>
                <a:sym typeface="Calibri"/>
              </a:rPr>
              <a:t>colors=array(“</a:t>
            </a:r>
            <a:r>
              <a:rPr lang="en-US" sz="2400" b="1" dirty="0" err="1">
                <a:solidFill>
                  <a:schemeClr val="dk1"/>
                </a:solidFill>
                <a:latin typeface="Calibri"/>
                <a:ea typeface="Calibri"/>
                <a:cs typeface="Calibri"/>
                <a:sym typeface="Calibri"/>
              </a:rPr>
              <a:t>red”,”green</a:t>
            </a:r>
            <a:r>
              <a:rPr lang="en-US" sz="2400" b="1" dirty="0" smtClean="0">
                <a:solidFill>
                  <a:schemeClr val="dk1"/>
                </a:solidFill>
                <a:latin typeface="Calibri"/>
                <a:ea typeface="Calibri"/>
                <a:cs typeface="Calibri"/>
                <a:sym typeface="Calibri"/>
              </a:rPr>
              <a:t>”);</a:t>
            </a:r>
          </a:p>
          <a:p>
            <a:pPr marL="400050" lvl="1" indent="0">
              <a:spcBef>
                <a:spcPts val="0"/>
              </a:spcBef>
              <a:buSzPct val="100000"/>
              <a:buNone/>
            </a:pPr>
            <a:r>
              <a:rPr lang="en-US" sz="2400" b="1" dirty="0" smtClean="0">
                <a:solidFill>
                  <a:schemeClr val="dk1"/>
                </a:solidFill>
                <a:latin typeface="Calibri"/>
                <a:ea typeface="Calibri"/>
                <a:cs typeface="Calibri"/>
                <a:sym typeface="Calibri"/>
              </a:rPr>
              <a:t>list</a:t>
            </a:r>
            <a:r>
              <a:rPr lang="en-US" sz="2400" b="1" dirty="0">
                <a:solidFill>
                  <a:schemeClr val="dk1"/>
                </a:solidFill>
                <a:latin typeface="Calibri"/>
                <a:ea typeface="Calibri"/>
                <a:cs typeface="Calibri"/>
                <a:sym typeface="Calibri"/>
              </a:rPr>
              <a:t>($</a:t>
            </a:r>
            <a:r>
              <a:rPr lang="en-US" sz="2400" b="1" dirty="0" err="1">
                <a:solidFill>
                  <a:schemeClr val="dk1"/>
                </a:solidFill>
                <a:latin typeface="Calibri"/>
                <a:ea typeface="Calibri"/>
                <a:cs typeface="Calibri"/>
                <a:sym typeface="Calibri"/>
              </a:rPr>
              <a:t>red,$green</a:t>
            </a:r>
            <a:r>
              <a:rPr lang="en-US" sz="2400" b="1" dirty="0">
                <a:solidFill>
                  <a:schemeClr val="dk1"/>
                </a:solidFill>
                <a:latin typeface="Calibri"/>
                <a:ea typeface="Calibri"/>
                <a:cs typeface="Calibri"/>
                <a:sym typeface="Calibri"/>
              </a:rPr>
              <a:t>)=$colors;</a:t>
            </a:r>
          </a:p>
        </p:txBody>
      </p:sp>
    </p:spTree>
    <p:extLst>
      <p:ext uri="{BB962C8B-B14F-4D97-AF65-F5344CB8AC3E}">
        <p14:creationId xmlns:p14="http://schemas.microsoft.com/office/powerpoint/2010/main" val="9075326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algn="l" eaLnBrk="1" hangingPunct="1">
              <a:defRPr/>
            </a:pPr>
            <a:r>
              <a:rPr lang="en-US" sz="3200" b="1" dirty="0" smtClean="0">
                <a:latin typeface="Calibri" panose="020F0502020204030204" pitchFamily="34" charset="0"/>
              </a:rPr>
              <a:t>ARRAY_SLICE()</a:t>
            </a:r>
            <a:endParaRPr lang="en-US" sz="3200" b="1" dirty="0">
              <a:latin typeface="Calibri" panose="020F0502020204030204" pitchFamily="34" charset="0"/>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You can split an array by creating a new array that contains a subset of an existing array.</a:t>
            </a:r>
          </a:p>
          <a:p>
            <a:pPr lvl="0" indent="-342900">
              <a:spcBef>
                <a:spcPts val="0"/>
              </a:spcBef>
              <a:buSzPct val="100000"/>
            </a:pPr>
            <a:r>
              <a:rPr lang="en-US" sz="2400" dirty="0">
                <a:solidFill>
                  <a:schemeClr val="dk1"/>
                </a:solidFill>
                <a:latin typeface="Calibri"/>
                <a:ea typeface="Calibri"/>
                <a:cs typeface="Calibri"/>
                <a:sym typeface="Calibri"/>
              </a:rPr>
              <a:t>Works same as </a:t>
            </a:r>
            <a:r>
              <a:rPr lang="en-US" sz="2400" dirty="0" err="1">
                <a:solidFill>
                  <a:schemeClr val="dk1"/>
                </a:solidFill>
                <a:latin typeface="Calibri"/>
                <a:ea typeface="Calibri"/>
                <a:cs typeface="Calibri"/>
                <a:sym typeface="Calibri"/>
              </a:rPr>
              <a:t>substr</a:t>
            </a:r>
            <a:r>
              <a:rPr lang="en-US" sz="2400" dirty="0">
                <a:solidFill>
                  <a:schemeClr val="dk1"/>
                </a:solidFill>
                <a:latin typeface="Calibri"/>
                <a:ea typeface="Calibri"/>
                <a:cs typeface="Calibri"/>
                <a:sym typeface="Calibri"/>
              </a:rPr>
              <a:t> works for string.</a:t>
            </a:r>
          </a:p>
          <a:p>
            <a:pPr lvl="0" indent="-342900">
              <a:spcBef>
                <a:spcPts val="0"/>
              </a:spcBef>
              <a:buSzPct val="100000"/>
            </a:pPr>
            <a:r>
              <a:rPr lang="en-US" sz="2400" dirty="0">
                <a:solidFill>
                  <a:schemeClr val="dk1"/>
                </a:solidFill>
                <a:latin typeface="Calibri"/>
                <a:ea typeface="Calibri"/>
                <a:cs typeface="Calibri"/>
                <a:sym typeface="Calibri"/>
              </a:rPr>
              <a:t>You can do this by using following function:</a:t>
            </a:r>
          </a:p>
          <a:p>
            <a:pPr lvl="0" indent="-342900">
              <a:spcBef>
                <a:spcPts val="0"/>
              </a:spcBef>
              <a:buSzPct val="100000"/>
            </a:pPr>
            <a:endParaRPr lang="en-US" sz="2400" dirty="0">
              <a:solidFill>
                <a:schemeClr val="dk1"/>
              </a:solidFill>
              <a:latin typeface="Calibri"/>
              <a:ea typeface="Calibri"/>
              <a:cs typeface="Calibri"/>
              <a:sym typeface="Calibri"/>
            </a:endParaRPr>
          </a:p>
          <a:p>
            <a:pPr marL="0" lvl="0" indent="0">
              <a:spcBef>
                <a:spcPts val="0"/>
              </a:spcBef>
              <a:buSzPct val="100000"/>
              <a:buNone/>
            </a:pP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subArray</a:t>
            </a:r>
            <a:r>
              <a:rPr lang="en-US" sz="2400" b="1" dirty="0">
                <a:solidFill>
                  <a:schemeClr val="dk1"/>
                </a:solidFill>
                <a:latin typeface="Calibri"/>
                <a:ea typeface="Calibri"/>
                <a:cs typeface="Calibri"/>
                <a:sym typeface="Calibri"/>
              </a:rPr>
              <a:t> = </a:t>
            </a:r>
            <a:r>
              <a:rPr lang="en-US" sz="2400" b="1" dirty="0" err="1">
                <a:solidFill>
                  <a:schemeClr val="dk1"/>
                </a:solidFill>
                <a:latin typeface="Calibri"/>
                <a:ea typeface="Calibri"/>
                <a:cs typeface="Calibri"/>
                <a:sym typeface="Calibri"/>
              </a:rPr>
              <a:t>array_slice</a:t>
            </a:r>
            <a:r>
              <a:rPr lang="en-US" sz="2400" b="1" dirty="0">
                <a:solidFill>
                  <a:schemeClr val="dk1"/>
                </a:solidFill>
                <a:latin typeface="Calibri"/>
                <a:ea typeface="Calibri"/>
                <a:cs typeface="Calibri"/>
                <a:sym typeface="Calibri"/>
              </a:rPr>
              <a:t>($</a:t>
            </a:r>
            <a:r>
              <a:rPr lang="en-US" sz="2400" b="1" dirty="0" err="1">
                <a:solidFill>
                  <a:schemeClr val="dk1"/>
                </a:solidFill>
                <a:latin typeface="Calibri"/>
                <a:ea typeface="Calibri"/>
                <a:cs typeface="Calibri"/>
                <a:sym typeface="Calibri"/>
              </a:rPr>
              <a:t>arrayname,start,length</a:t>
            </a:r>
            <a:r>
              <a:rPr lang="en-US" sz="2400" b="1" dirty="0">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1195905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algn="l" eaLnBrk="1" hangingPunct="1">
              <a:defRPr/>
            </a:pPr>
            <a:r>
              <a:rPr lang="en-US" sz="3200" b="1" dirty="0" smtClean="0">
                <a:latin typeface="Calibri" panose="020F0502020204030204" pitchFamily="34" charset="0"/>
              </a:rPr>
              <a:t>ARRAY_MERGE()</a:t>
            </a:r>
            <a:endParaRPr lang="en-US" sz="3200" b="1" dirty="0">
              <a:latin typeface="Calibri" panose="020F0502020204030204" pitchFamily="34" charset="0"/>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Conversely, you can merge two or more arrays together by using the following function:</a:t>
            </a:r>
          </a:p>
          <a:p>
            <a:pPr lvl="0" indent="-342900">
              <a:spcBef>
                <a:spcPts val="0"/>
              </a:spcBef>
              <a:buSzPct val="100000"/>
            </a:pPr>
            <a:endParaRPr lang="en-US" sz="2400" dirty="0">
              <a:solidFill>
                <a:schemeClr val="dk1"/>
              </a:solidFill>
              <a:latin typeface="Calibri"/>
              <a:ea typeface="Calibri"/>
              <a:cs typeface="Calibri"/>
              <a:sym typeface="Calibri"/>
            </a:endParaRPr>
          </a:p>
          <a:p>
            <a:pPr marL="0" lvl="0" indent="0">
              <a:spcBef>
                <a:spcPts val="0"/>
              </a:spcBef>
              <a:buSzPct val="100000"/>
              <a:buNone/>
            </a:pP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a:t>
            </a:r>
            <a:r>
              <a:rPr lang="en-US" sz="2400" b="1" dirty="0" err="1">
                <a:solidFill>
                  <a:schemeClr val="dk1"/>
                </a:solidFill>
                <a:latin typeface="Calibri"/>
                <a:ea typeface="Calibri"/>
                <a:cs typeface="Calibri"/>
                <a:sym typeface="Calibri"/>
              </a:rPr>
              <a:t>bigArray</a:t>
            </a:r>
            <a:r>
              <a:rPr lang="en-US" sz="2400" b="1" dirty="0">
                <a:solidFill>
                  <a:schemeClr val="dk1"/>
                </a:solidFill>
                <a:latin typeface="Calibri"/>
                <a:ea typeface="Calibri"/>
                <a:cs typeface="Calibri"/>
                <a:sym typeface="Calibri"/>
              </a:rPr>
              <a:t> = </a:t>
            </a:r>
            <a:r>
              <a:rPr lang="en-US" sz="2400" b="1" dirty="0" err="1">
                <a:solidFill>
                  <a:schemeClr val="dk1"/>
                </a:solidFill>
                <a:latin typeface="Calibri"/>
                <a:ea typeface="Calibri"/>
                <a:cs typeface="Calibri"/>
                <a:sym typeface="Calibri"/>
              </a:rPr>
              <a:t>array_merge</a:t>
            </a:r>
            <a:r>
              <a:rPr lang="en-US" sz="2400" b="1" dirty="0">
                <a:solidFill>
                  <a:schemeClr val="dk1"/>
                </a:solidFill>
                <a:latin typeface="Calibri"/>
                <a:ea typeface="Calibri"/>
                <a:cs typeface="Calibri"/>
                <a:sym typeface="Calibri"/>
              </a:rPr>
              <a:t>($array1,$array2,...);</a:t>
            </a:r>
          </a:p>
          <a:p>
            <a:pPr lvl="0" indent="-342900">
              <a:spcBef>
                <a:spcPts val="0"/>
              </a:spcBef>
              <a:buSzPct val="100000"/>
            </a:pPr>
            <a:endParaRPr lang="en-US" sz="2400" dirty="0">
              <a:solidFill>
                <a:schemeClr val="dk1"/>
              </a:solidFill>
              <a:latin typeface="Calibri"/>
              <a:ea typeface="Calibri"/>
              <a:cs typeface="Calibri"/>
              <a:sym typeface="Calibri"/>
            </a:endParaRPr>
          </a:p>
          <a:p>
            <a:pPr lvl="0" indent="-342900">
              <a:spcBef>
                <a:spcPts val="0"/>
              </a:spcBef>
              <a:buSzPct val="100000"/>
            </a:pP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85906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algn="l" eaLnBrk="1" hangingPunct="1">
              <a:defRPr/>
            </a:pPr>
            <a:r>
              <a:rPr lang="en-US" sz="3200" b="1" dirty="0" smtClean="0">
                <a:latin typeface="Calibri" panose="020F0502020204030204" pitchFamily="34" charset="0"/>
              </a:rPr>
              <a:t>ARRAY_SUM()</a:t>
            </a:r>
            <a:endParaRPr lang="en-US" sz="3200" b="1" dirty="0">
              <a:latin typeface="Calibri" panose="020F0502020204030204" pitchFamily="34" charset="0"/>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To add all the values in an array, use the following function:</a:t>
            </a:r>
          </a:p>
          <a:p>
            <a:pPr lvl="0" indent="-342900">
              <a:spcBef>
                <a:spcPts val="0"/>
              </a:spcBef>
              <a:buSzPct val="100000"/>
            </a:pP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$sum = </a:t>
            </a:r>
            <a:r>
              <a:rPr lang="en-US" sz="2400" b="1" dirty="0" err="1">
                <a:solidFill>
                  <a:schemeClr val="dk1"/>
                </a:solidFill>
                <a:latin typeface="Calibri"/>
                <a:ea typeface="Calibri"/>
                <a:cs typeface="Calibri"/>
                <a:sym typeface="Calibri"/>
              </a:rPr>
              <a:t>array_sum</a:t>
            </a:r>
            <a:r>
              <a:rPr lang="en-US" sz="2400" b="1" dirty="0">
                <a:solidFill>
                  <a:schemeClr val="dk1"/>
                </a:solidFill>
                <a:latin typeface="Calibri"/>
                <a:ea typeface="Calibri"/>
                <a:cs typeface="Calibri"/>
                <a:sym typeface="Calibri"/>
              </a:rPr>
              <a:t>($array);</a:t>
            </a:r>
          </a:p>
          <a:p>
            <a:pPr lvl="0" indent="-342900">
              <a:spcBef>
                <a:spcPts val="0"/>
              </a:spcBef>
              <a:buSzPct val="100000"/>
            </a:pPr>
            <a:endParaRPr lang="en-US" sz="2400" dirty="0">
              <a:solidFill>
                <a:schemeClr val="dk1"/>
              </a:solidFill>
              <a:latin typeface="Calibri"/>
              <a:ea typeface="Calibri"/>
              <a:cs typeface="Calibri"/>
              <a:sym typeface="Calibri"/>
            </a:endParaRPr>
          </a:p>
          <a:p>
            <a:pPr lvl="0" indent="-342900">
              <a:spcBef>
                <a:spcPts val="0"/>
              </a:spcBef>
              <a:buSzPct val="100000"/>
            </a:pPr>
            <a:r>
              <a:rPr lang="en-US" sz="2400" dirty="0">
                <a:solidFill>
                  <a:schemeClr val="dk1"/>
                </a:solidFill>
                <a:latin typeface="Calibri"/>
                <a:ea typeface="Calibri"/>
                <a:cs typeface="Calibri"/>
                <a:sym typeface="Calibri"/>
              </a:rPr>
              <a:t>Of course, you are only going to add elements in an array of numbers.</a:t>
            </a:r>
          </a:p>
          <a:p>
            <a:pPr lvl="0" indent="-342900">
              <a:spcBef>
                <a:spcPts val="0"/>
              </a:spcBef>
              <a:buSzPct val="100000"/>
            </a:pPr>
            <a:r>
              <a:rPr lang="en-US" sz="2400" dirty="0">
                <a:solidFill>
                  <a:schemeClr val="dk1"/>
                </a:solidFill>
                <a:latin typeface="Calibri"/>
                <a:ea typeface="Calibri"/>
                <a:cs typeface="Calibri"/>
                <a:sym typeface="Calibri"/>
              </a:rPr>
              <a:t>PHP converts strings to 0 if you try to add them.</a:t>
            </a:r>
          </a:p>
        </p:txBody>
      </p:sp>
    </p:spTree>
    <p:extLst>
      <p:ext uri="{BB962C8B-B14F-4D97-AF65-F5344CB8AC3E}">
        <p14:creationId xmlns:p14="http://schemas.microsoft.com/office/powerpoint/2010/main" val="313725182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algn="l" eaLnBrk="1" hangingPunct="1">
              <a:defRPr/>
            </a:pPr>
            <a:r>
              <a:rPr lang="en-US" sz="3200" b="1" dirty="0" smtClean="0">
                <a:latin typeface="Calibri" panose="020F0502020204030204" pitchFamily="34" charset="0"/>
              </a:rPr>
              <a:t>ARRAY_UNIQUE()</a:t>
            </a:r>
            <a:endParaRPr lang="en-US" sz="3200" b="1" dirty="0">
              <a:latin typeface="Calibri" panose="020F0502020204030204" pitchFamily="34" charset="0"/>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Removes duplicate items from an array:</a:t>
            </a:r>
          </a:p>
          <a:p>
            <a:pPr lvl="0" indent="-342900">
              <a:spcBef>
                <a:spcPts val="0"/>
              </a:spcBef>
              <a:buSzPct val="100000"/>
            </a:pPr>
            <a:endParaRPr lang="en-US" sz="2400" dirty="0">
              <a:solidFill>
                <a:schemeClr val="dk1"/>
              </a:solidFill>
              <a:latin typeface="Calibri"/>
              <a:ea typeface="Calibri"/>
              <a:cs typeface="Calibri"/>
              <a:sym typeface="Calibri"/>
            </a:endParaRPr>
          </a:p>
          <a:p>
            <a:pPr marL="0" lvl="0" indent="0">
              <a:spcBef>
                <a:spcPts val="0"/>
              </a:spcBef>
              <a:buSzPct val="100000"/>
              <a:buNone/>
            </a:pP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$names2 = </a:t>
            </a:r>
            <a:r>
              <a:rPr lang="en-US" sz="2400" b="1" dirty="0" err="1">
                <a:solidFill>
                  <a:schemeClr val="dk1"/>
                </a:solidFill>
                <a:latin typeface="Calibri"/>
                <a:ea typeface="Calibri"/>
                <a:cs typeface="Calibri"/>
                <a:sym typeface="Calibri"/>
              </a:rPr>
              <a:t>array_unique</a:t>
            </a:r>
            <a:r>
              <a:rPr lang="en-US" sz="2400" b="1" dirty="0">
                <a:solidFill>
                  <a:schemeClr val="dk1"/>
                </a:solidFill>
                <a:latin typeface="Calibri"/>
                <a:ea typeface="Calibri"/>
                <a:cs typeface="Calibri"/>
                <a:sym typeface="Calibri"/>
              </a:rPr>
              <a:t>($names);</a:t>
            </a:r>
          </a:p>
        </p:txBody>
      </p:sp>
    </p:spTree>
    <p:extLst>
      <p:ext uri="{BB962C8B-B14F-4D97-AF65-F5344CB8AC3E}">
        <p14:creationId xmlns:p14="http://schemas.microsoft.com/office/powerpoint/2010/main" val="3271328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algn="l" eaLnBrk="1" hangingPunct="1">
              <a:defRPr/>
            </a:pPr>
            <a:r>
              <a:rPr lang="en-US" sz="3200" b="1" dirty="0" smtClean="0">
                <a:latin typeface="Calibri" panose="020F0502020204030204" pitchFamily="34" charset="0"/>
              </a:rPr>
              <a:t>ARRAY_FLIP()</a:t>
            </a:r>
            <a:endParaRPr lang="en-US" sz="3200" b="1" dirty="0">
              <a:latin typeface="Calibri" panose="020F0502020204030204" pitchFamily="34" charset="0"/>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To swap the keys and values, use the following function:</a:t>
            </a:r>
          </a:p>
          <a:p>
            <a:pPr lvl="0" indent="-342900">
              <a:spcBef>
                <a:spcPts val="0"/>
              </a:spcBef>
              <a:buSzPct val="100000"/>
            </a:pPr>
            <a:endParaRPr lang="en-US" sz="2400" dirty="0">
              <a:solidFill>
                <a:schemeClr val="dk1"/>
              </a:solidFill>
              <a:latin typeface="Calibri"/>
              <a:ea typeface="Calibri"/>
              <a:cs typeface="Calibri"/>
              <a:sym typeface="Calibri"/>
            </a:endParaRPr>
          </a:p>
          <a:p>
            <a:pPr marL="0" lvl="0" indent="0">
              <a:spcBef>
                <a:spcPts val="0"/>
              </a:spcBef>
              <a:buSzPct val="100000"/>
              <a:buNone/>
            </a:pP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a:t>
            </a:r>
            <a:r>
              <a:rPr lang="en-US" sz="2400" b="1" dirty="0" err="1">
                <a:solidFill>
                  <a:schemeClr val="dk1"/>
                </a:solidFill>
                <a:latin typeface="Calibri"/>
                <a:ea typeface="Calibri"/>
                <a:cs typeface="Calibri"/>
                <a:sym typeface="Calibri"/>
              </a:rPr>
              <a:t>arrayFlipped</a:t>
            </a:r>
            <a:r>
              <a:rPr lang="en-US" sz="2400" b="1" dirty="0">
                <a:solidFill>
                  <a:schemeClr val="dk1"/>
                </a:solidFill>
                <a:latin typeface="Calibri"/>
                <a:ea typeface="Calibri"/>
                <a:cs typeface="Calibri"/>
                <a:sym typeface="Calibri"/>
              </a:rPr>
              <a:t> = </a:t>
            </a:r>
            <a:r>
              <a:rPr lang="en-US" sz="2400" b="1" dirty="0" err="1">
                <a:solidFill>
                  <a:schemeClr val="dk1"/>
                </a:solidFill>
                <a:latin typeface="Calibri"/>
                <a:ea typeface="Calibri"/>
                <a:cs typeface="Calibri"/>
                <a:sym typeface="Calibri"/>
              </a:rPr>
              <a:t>array_flip</a:t>
            </a:r>
            <a:r>
              <a:rPr lang="en-US" sz="2400" b="1" dirty="0">
                <a:solidFill>
                  <a:schemeClr val="dk1"/>
                </a:solidFill>
                <a:latin typeface="Calibri"/>
                <a:ea typeface="Calibri"/>
                <a:cs typeface="Calibri"/>
                <a:sym typeface="Calibri"/>
              </a:rPr>
              <a:t>($</a:t>
            </a:r>
            <a:r>
              <a:rPr lang="en-US" sz="2400" b="1" dirty="0" err="1">
                <a:solidFill>
                  <a:schemeClr val="dk1"/>
                </a:solidFill>
                <a:latin typeface="Calibri"/>
                <a:ea typeface="Calibri"/>
                <a:cs typeface="Calibri"/>
                <a:sym typeface="Calibri"/>
              </a:rPr>
              <a:t>testarray</a:t>
            </a:r>
            <a:r>
              <a:rPr lang="en-US" sz="2400" b="1" dirty="0">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50187316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algn="l" eaLnBrk="1" hangingPunct="1">
              <a:defRPr/>
            </a:pPr>
            <a:r>
              <a:rPr lang="en-US" sz="3200" b="1" dirty="0">
                <a:latin typeface="Calibri" panose="020F0502020204030204" pitchFamily="34" charset="0"/>
              </a:rPr>
              <a:t>extract()</a:t>
            </a: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lvl="0" indent="-342900">
              <a:spcBef>
                <a:spcPts val="0"/>
              </a:spcBef>
              <a:buSzPct val="100000"/>
            </a:pPr>
            <a:r>
              <a:rPr lang="en-US" sz="2400" dirty="0">
                <a:solidFill>
                  <a:schemeClr val="dk1"/>
                </a:solidFill>
                <a:latin typeface="Calibri"/>
                <a:ea typeface="Calibri"/>
                <a:cs typeface="Calibri"/>
                <a:sym typeface="Calibri"/>
              </a:rPr>
              <a:t>Extracts array, forms variables with the names of keys or indexes of array.</a:t>
            </a:r>
          </a:p>
          <a:p>
            <a:pPr lvl="0" indent="-342900">
              <a:spcBef>
                <a:spcPts val="0"/>
              </a:spcBef>
              <a:buSzPct val="100000"/>
            </a:pPr>
            <a:endParaRPr lang="en-US" sz="2400" dirty="0">
              <a:solidFill>
                <a:schemeClr val="dk1"/>
              </a:solidFill>
              <a:latin typeface="Calibri"/>
              <a:ea typeface="Calibri"/>
              <a:cs typeface="Calibri"/>
              <a:sym typeface="Calibri"/>
            </a:endParaRPr>
          </a:p>
          <a:p>
            <a:pPr lvl="0" indent="-342900">
              <a:spcBef>
                <a:spcPts val="0"/>
              </a:spcBef>
              <a:buSzPct val="100000"/>
            </a:pPr>
            <a:r>
              <a:rPr lang="en-US" sz="2400"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extract($array);</a:t>
            </a:r>
          </a:p>
        </p:txBody>
      </p:sp>
    </p:spTree>
    <p:extLst>
      <p:ext uri="{BB962C8B-B14F-4D97-AF65-F5344CB8AC3E}">
        <p14:creationId xmlns:p14="http://schemas.microsoft.com/office/powerpoint/2010/main" val="42780241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algn="l" eaLnBrk="1" hangingPunct="1">
              <a:defRPr/>
            </a:pPr>
            <a:r>
              <a:rPr lang="en-US" sz="3200" b="1" dirty="0" smtClean="0">
                <a:latin typeface="Calibri" panose="020F0502020204030204" pitchFamily="34" charset="0"/>
              </a:rPr>
              <a:t>ASSIGMENTS</a:t>
            </a:r>
            <a:endParaRPr lang="en-US" sz="3200" b="1" dirty="0">
              <a:latin typeface="Calibri" panose="020F0502020204030204" pitchFamily="34" charset="0"/>
            </a:endParaRPr>
          </a:p>
        </p:txBody>
      </p:sp>
      <p:cxnSp>
        <p:nvCxnSpPr>
          <p:cNvPr id="192" name="Shape 19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93" name="Shape 19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457200" lvl="0" indent="-457200">
              <a:spcBef>
                <a:spcPts val="0"/>
              </a:spcBef>
              <a:buSzPct val="100000"/>
              <a:buFont typeface="+mj-lt"/>
              <a:buAutoNum type="arabicPeriod"/>
            </a:pPr>
            <a:r>
              <a:rPr lang="en-US" sz="2400" dirty="0">
                <a:solidFill>
                  <a:schemeClr val="dk1"/>
                </a:solidFill>
                <a:latin typeface="Calibri"/>
                <a:ea typeface="Calibri"/>
                <a:cs typeface="Calibri"/>
                <a:sym typeface="Calibri"/>
              </a:rPr>
              <a:t>Make a linear Search using array.</a:t>
            </a:r>
          </a:p>
          <a:p>
            <a:pPr marL="457200" lvl="0" indent="-457200">
              <a:spcBef>
                <a:spcPts val="0"/>
              </a:spcBef>
              <a:buSzPct val="100000"/>
              <a:buFont typeface="+mj-lt"/>
              <a:buAutoNum type="arabicPeriod"/>
            </a:pPr>
            <a:r>
              <a:rPr lang="en-US" sz="2400" dirty="0">
                <a:solidFill>
                  <a:schemeClr val="dk1"/>
                </a:solidFill>
                <a:latin typeface="Calibri"/>
                <a:ea typeface="Calibri"/>
                <a:cs typeface="Calibri"/>
                <a:sym typeface="Calibri"/>
              </a:rPr>
              <a:t>Take an unsorted array and sort it using bubble sort technique.</a:t>
            </a:r>
          </a:p>
          <a:p>
            <a:pPr marL="457200" lvl="0" indent="-457200">
              <a:spcBef>
                <a:spcPts val="0"/>
              </a:spcBef>
              <a:buSzPct val="100000"/>
              <a:buFont typeface="+mj-lt"/>
              <a:buAutoNum type="arabicPeriod"/>
            </a:pPr>
            <a:r>
              <a:rPr lang="en-US" sz="2400" dirty="0">
                <a:solidFill>
                  <a:schemeClr val="dk1"/>
                </a:solidFill>
                <a:latin typeface="Calibri"/>
                <a:ea typeface="Calibri"/>
                <a:cs typeface="Calibri"/>
                <a:sym typeface="Calibri"/>
              </a:rPr>
              <a:t>Make an array which should contain intersected values of two given arrays.</a:t>
            </a:r>
          </a:p>
        </p:txBody>
      </p:sp>
    </p:spTree>
    <p:extLst>
      <p:ext uri="{BB962C8B-B14F-4D97-AF65-F5344CB8AC3E}">
        <p14:creationId xmlns:p14="http://schemas.microsoft.com/office/powerpoint/2010/main" val="3516121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INDEXED VERSUS ASSOCIATIVE ARRAYS</a:t>
            </a:r>
          </a:p>
        </p:txBody>
      </p:sp>
      <p:sp>
        <p:nvSpPr>
          <p:cNvPr id="94" name="Shape 94"/>
          <p:cNvSpPr txBox="1">
            <a:spLocks noGrp="1"/>
          </p:cNvSpPr>
          <p:nvPr>
            <p:ph type="body" idx="1"/>
          </p:nvPr>
        </p:nvSpPr>
        <p:spPr>
          <a:xfrm>
            <a:off x="489045" y="1249907"/>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There are two kinds of arrays in PHP:</a:t>
            </a:r>
          </a:p>
          <a:p>
            <a:pPr marL="342900" marR="0" lvl="0" indent="-342900" algn="l" rtl="0">
              <a:lnSpc>
                <a:spcPct val="8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indexed and associative.</a:t>
            </a:r>
          </a:p>
          <a:p>
            <a:pPr marL="342900" marR="0" lvl="0" indent="-342900" algn="l" rtl="0">
              <a:lnSpc>
                <a:spcPct val="8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The keys of an indexed array are integers, beginning at 0.</a:t>
            </a:r>
          </a:p>
          <a:p>
            <a:pPr marL="342900" marR="0" lvl="0" indent="-342900" algn="l" rtl="0">
              <a:lnSpc>
                <a:spcPct val="8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Indexed arrays are used when you identify things by their position.</a:t>
            </a:r>
          </a:p>
          <a:p>
            <a:pPr marL="342900" marR="0" lvl="0" indent="-342900" algn="l" rtl="0">
              <a:lnSpc>
                <a:spcPct val="8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Associative arrays have strings as keys and behave more like two-column tables.</a:t>
            </a:r>
          </a:p>
          <a:p>
            <a:pPr marL="342900" marR="0" lvl="0" indent="-342900" algn="l" rtl="0">
              <a:lnSpc>
                <a:spcPct val="8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The first column is the key, which is used to access the value.</a:t>
            </a:r>
          </a:p>
        </p:txBody>
      </p:sp>
      <p:cxnSp>
        <p:nvCxnSpPr>
          <p:cNvPr id="95" name="Shape 95"/>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5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5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5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5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5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Effect transition="in" filter="fade">
                                      <p:cBhvr>
                                        <p:cTn id="32" dur="500"/>
                                        <p:tgtEl>
                                          <p:spTgt spid="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INDEXED VERSUS ASSOCIATIVE ARRAYS</a:t>
            </a:r>
          </a:p>
        </p:txBody>
      </p:sp>
      <p:sp>
        <p:nvSpPr>
          <p:cNvPr id="101" name="Shape 101"/>
          <p:cNvSpPr txBox="1">
            <a:spLocks noGrp="1"/>
          </p:cNvSpPr>
          <p:nvPr>
            <p:ph type="body" idx="1"/>
          </p:nvPr>
        </p:nvSpPr>
        <p:spPr>
          <a:xfrm>
            <a:off x="457200" y="1236259"/>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In both cases, the keys are unique--that is, you can't have two elements with the same key, regardless of whether the key is a string or an integer.</a:t>
            </a:r>
          </a:p>
          <a:p>
            <a:pPr marL="342900" marR="0" lvl="0" indent="-342900" algn="l" rtl="0">
              <a:lnSpc>
                <a:spcPct val="8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PHP arrays have an internal order to their elements that is independent of the keys and values, and there are functions that you can use to traverse the arrays based on this internal order.</a:t>
            </a:r>
          </a:p>
          <a:p>
            <a:pPr marL="342900" marR="0" lvl="0" indent="-342900" algn="l" rtl="0">
              <a:lnSpc>
                <a:spcPct val="80000"/>
              </a:lnSpc>
              <a:spcBef>
                <a:spcPts val="590"/>
              </a:spcBef>
              <a:buClr>
                <a:schemeClr val="dk1"/>
              </a:buClr>
              <a:buSzPct val="98333"/>
              <a:buFont typeface="Calibri"/>
              <a:buChar char="•"/>
            </a:pPr>
            <a:r>
              <a:rPr lang="en-US" sz="2950" b="0" i="0" u="none" strike="noStrike" cap="none" baseline="0">
                <a:solidFill>
                  <a:schemeClr val="dk1"/>
                </a:solidFill>
                <a:latin typeface="Calibri"/>
                <a:ea typeface="Calibri"/>
                <a:cs typeface="Calibri"/>
                <a:sym typeface="Calibri"/>
              </a:rPr>
              <a:t>The order is normally that in which values were inserted into the array.</a:t>
            </a:r>
          </a:p>
        </p:txBody>
      </p:sp>
      <p:cxnSp>
        <p:nvCxnSpPr>
          <p:cNvPr id="102" name="Shape 10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5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fade">
                                      <p:cBhvr>
                                        <p:cTn id="12" dur="500"/>
                                        <p:tgtEl>
                                          <p:spTgt spid="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fade">
                                      <p:cBhvr>
                                        <p:cTn id="17" dur="500"/>
                                        <p:tgtEl>
                                          <p:spTgt spid="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IDENTIFYING ELEMENTS OF AN ARRAY</a:t>
            </a:r>
          </a:p>
        </p:txBody>
      </p:sp>
      <p:sp>
        <p:nvSpPr>
          <p:cNvPr id="108" name="Shape 108"/>
          <p:cNvSpPr txBox="1">
            <a:spLocks noGrp="1"/>
          </p:cNvSpPr>
          <p:nvPr>
            <p:ph type="body" idx="1"/>
          </p:nvPr>
        </p:nvSpPr>
        <p:spPr>
          <a:xfrm>
            <a:off x="457200" y="1231119"/>
            <a:ext cx="8229600" cy="5091207"/>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You can access specific values from an array using the array variable's name,</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followed by the element's key (sometimes called the index) within square brackets:</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$age['Fred']</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$shows[2]</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The key can be either a string or an integer.</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String values that are equivalent to integer numbers (without leading zeros) are treated as integers.</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Thus, $array[3] and $array['3'] reference the same element, but $array['03'] references a different element.</a:t>
            </a:r>
          </a:p>
        </p:txBody>
      </p:sp>
      <p:cxnSp>
        <p:nvCxnSpPr>
          <p:cNvPr id="109" name="Shape 109"/>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IDENTIFYING ELEMENTS OF AN ARRAY</a:t>
            </a:r>
          </a:p>
        </p:txBody>
      </p:sp>
      <p:cxnSp>
        <p:nvCxnSpPr>
          <p:cNvPr id="115" name="Shape 115"/>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16" name="Shape 116"/>
          <p:cNvSpPr txBox="1">
            <a:spLocks noGrp="1"/>
          </p:cNvSpPr>
          <p:nvPr>
            <p:ph type="body" idx="1"/>
          </p:nvPr>
        </p:nvSpPr>
        <p:spPr>
          <a:xfrm>
            <a:off x="457200" y="1219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You don't have to quote single-word strings.</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For instance,</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$age['Fred'] is the same as $age[Fred].</a:t>
            </a:r>
          </a:p>
          <a:p>
            <a:pPr marL="342900" marR="0" lvl="0" indent="-342900" algn="l" rtl="0">
              <a:spcBef>
                <a:spcPts val="640"/>
              </a:spcBef>
              <a:buClr>
                <a:schemeClr val="dk1"/>
              </a:buClr>
              <a:buSzPct val="100000"/>
              <a:buFont typeface="Calibri"/>
              <a:buChar char="•"/>
            </a:pPr>
            <a:r>
              <a:rPr lang="en-US" sz="3200" b="0" i="0" u="none" strike="noStrike" cap="none" baseline="0">
                <a:solidFill>
                  <a:schemeClr val="dk1"/>
                </a:solidFill>
                <a:latin typeface="Calibri"/>
                <a:ea typeface="Calibri"/>
                <a:cs typeface="Calibri"/>
                <a:sym typeface="Calibri"/>
              </a:rPr>
              <a:t>However, it's considered good PHP style to always use quotes, because quoteless keys are indistinguishable from constants.</a:t>
            </a:r>
          </a:p>
          <a:p>
            <a:endParaRPr lang="en-US" sz="3200" b="0" i="0" u="none" strike="noStrike" cap="none" baseline="0">
              <a:solidFill>
                <a:schemeClr val="dk1"/>
              </a:solidFill>
              <a:latin typeface="Calibri"/>
              <a:ea typeface="Calibri"/>
              <a:cs typeface="Calibri"/>
              <a:sym typeface="Calibri"/>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5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5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500"/>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fade">
                                      <p:cBhvr>
                                        <p:cTn id="22" dur="500"/>
                                        <p:tgtEl>
                                          <p:spTgt spid="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xEl>
                                              <p:pRg st="4" end="4"/>
                                            </p:txEl>
                                          </p:spTgt>
                                        </p:tgtEl>
                                        <p:attrNameLst>
                                          <p:attrName>style.visibility</p:attrName>
                                        </p:attrNameLst>
                                      </p:cBhvr>
                                      <p:to>
                                        <p:strVal val="visible"/>
                                      </p:to>
                                    </p:set>
                                    <p:animEffect transition="in" filter="fade">
                                      <p:cBhvr>
                                        <p:cTn id="27" dur="500"/>
                                        <p:tgtEl>
                                          <p:spTgt spid="1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STORING DATA IN ARRAYS</a:t>
            </a:r>
          </a:p>
        </p:txBody>
      </p:sp>
      <p:cxnSp>
        <p:nvCxnSpPr>
          <p:cNvPr id="122" name="Shape 122"/>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23" name="Shape 123"/>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Storing a value in an array will create the array if it didn't already exist.</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For example:</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echo $addresses[0];                    // prints nothing</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echo $addresses;                       // prints nothing</a:t>
            </a:r>
          </a:p>
          <a:p>
            <a:endParaRPr lang="en-US" sz="2400" b="0" i="0" u="none" strike="noStrike" cap="none" baseline="0">
              <a:solidFill>
                <a:schemeClr val="dk1"/>
              </a:solidFill>
              <a:latin typeface="Calibri"/>
              <a:ea typeface="Calibri"/>
              <a:cs typeface="Calibri"/>
              <a:sym typeface="Calibri"/>
            </a:endParaRP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$addresses[0] = 'spam@cyberpromo.net';</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echo $addresses;                       // prints "Array"</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$addresses[0] = 'spam@cyberpromo.net';</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$addresses[1] = 'abuse@example.com';</a:t>
            </a:r>
          </a:p>
          <a:p>
            <a:pPr marL="342900" marR="0" lvl="0" indent="-342900" algn="l" rtl="0">
              <a:spcBef>
                <a:spcPts val="48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$addresses[2] = 'root@example.com';</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STORING DATA IN ARRAYS</a:t>
            </a:r>
          </a:p>
        </p:txBody>
      </p:sp>
      <p:cxnSp>
        <p:nvCxnSpPr>
          <p:cNvPr id="129" name="Shape 129"/>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30" name="Shape 130"/>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$price[ 'Gasket‘ ] = 15.29;</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$price[ 'Wheel‘ ]  = 75.25;</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$price[ 'Tire‘ ]   = 50.00;</a:t>
            </a:r>
          </a:p>
          <a:p>
            <a:endParaRPr lang="en-US" sz="2800" b="0" i="0" u="none" strike="noStrike" cap="none" baseline="0">
              <a:solidFill>
                <a:schemeClr val="dk1"/>
              </a:solidFill>
              <a:latin typeface="Calibri"/>
              <a:ea typeface="Calibri"/>
              <a:cs typeface="Calibri"/>
              <a:sym typeface="Calibri"/>
            </a:endParaRP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 easier way to initialize an array is to use the array( ) construct, which builds an array from its arguments:</a:t>
            </a:r>
          </a:p>
          <a:p>
            <a:endParaRPr lang="en-US" sz="2800" b="0" i="0" u="none" strike="noStrike" cap="none" baseline="0">
              <a:solidFill>
                <a:schemeClr val="dk1"/>
              </a:solidFill>
              <a:latin typeface="Calibri"/>
              <a:ea typeface="Calibri"/>
              <a:cs typeface="Calibri"/>
              <a:sym typeface="Calibri"/>
            </a:endParaRP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$addresses = array( 'spam@cyberpromo.net', 'abuse@example.com', 'root@example.com‘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transition="in" filter="fade">
                                      <p:cBhvr>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transition="in" filter="fade">
                                      <p:cBhvr>
                                        <p:cTn id="12" dur="5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fade">
                                      <p:cBhvr>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Effect transition="in" filter="fade">
                                      <p:cBhvr>
                                        <p:cTn id="22" dur="500"/>
                                        <p:tgtEl>
                                          <p:spTgt spid="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xEl>
                                              <p:pRg st="4" end="4"/>
                                            </p:txEl>
                                          </p:spTgt>
                                        </p:tgtEl>
                                        <p:attrNameLst>
                                          <p:attrName>style.visibility</p:attrName>
                                        </p:attrNameLst>
                                      </p:cBhvr>
                                      <p:to>
                                        <p:strVal val="visible"/>
                                      </p:to>
                                    </p:set>
                                    <p:animEffect transition="in" filter="fade">
                                      <p:cBhvr>
                                        <p:cTn id="27" dur="500"/>
                                        <p:tgtEl>
                                          <p:spTgt spid="1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
                                            <p:txEl>
                                              <p:pRg st="5" end="5"/>
                                            </p:txEl>
                                          </p:spTgt>
                                        </p:tgtEl>
                                        <p:attrNameLst>
                                          <p:attrName>style.visibility</p:attrName>
                                        </p:attrNameLst>
                                      </p:cBhvr>
                                      <p:to>
                                        <p:strVal val="visible"/>
                                      </p:to>
                                    </p:set>
                                    <p:animEffect transition="in" filter="fade">
                                      <p:cBhvr>
                                        <p:cTn id="32" dur="500"/>
                                        <p:tgtEl>
                                          <p:spTgt spid="1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0">
                                            <p:txEl>
                                              <p:pRg st="6" end="6"/>
                                            </p:txEl>
                                          </p:spTgt>
                                        </p:tgtEl>
                                        <p:attrNameLst>
                                          <p:attrName>style.visibility</p:attrName>
                                        </p:attrNameLst>
                                      </p:cBhvr>
                                      <p:to>
                                        <p:strVal val="visible"/>
                                      </p:to>
                                    </p:set>
                                    <p:animEffect transition="in" filter="fade">
                                      <p:cBhvr>
                                        <p:cTn id="37" dur="500"/>
                                        <p:tgtEl>
                                          <p:spTgt spid="1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Calibri"/>
              <a:buNone/>
            </a:pPr>
            <a:r>
              <a:rPr lang="en-US" sz="3600" b="1" i="0" u="none" strike="noStrike" cap="none" baseline="0">
                <a:solidFill>
                  <a:schemeClr val="dk1"/>
                </a:solidFill>
                <a:latin typeface="Calibri"/>
                <a:ea typeface="Calibri"/>
                <a:cs typeface="Calibri"/>
                <a:sym typeface="Calibri"/>
              </a:rPr>
              <a:t>STORING DATA IN ARRAYS</a:t>
            </a:r>
          </a:p>
        </p:txBody>
      </p:sp>
      <p:cxnSp>
        <p:nvCxnSpPr>
          <p:cNvPr id="136" name="Shape 136"/>
          <p:cNvCxnSpPr/>
          <p:nvPr/>
        </p:nvCxnSpPr>
        <p:spPr>
          <a:xfrm>
            <a:off x="533400" y="1219200"/>
            <a:ext cx="8001000" cy="1587"/>
          </a:xfrm>
          <a:prstGeom prst="straightConnector1">
            <a:avLst/>
          </a:prstGeom>
          <a:noFill/>
          <a:ln w="28575" cap="flat">
            <a:solidFill>
              <a:srgbClr val="FFCC00"/>
            </a:solidFill>
            <a:prstDash val="solid"/>
            <a:round/>
            <a:headEnd type="none" w="med" len="med"/>
            <a:tailEnd type="none" w="med" len="med"/>
          </a:ln>
        </p:spPr>
      </p:cxnSp>
      <p:sp>
        <p:nvSpPr>
          <p:cNvPr id="137" name="Shape 137"/>
          <p:cNvSpPr txBox="1">
            <a:spLocks noGrp="1"/>
          </p:cNvSpPr>
          <p:nvPr>
            <p:ph type="body" idx="1"/>
          </p:nvPr>
        </p:nvSpPr>
        <p:spPr>
          <a:xfrm>
            <a:off x="419100" y="1249907"/>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To create an associative array with array( ), </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use the =&gt; symbol to separate indexes from values:</a:t>
            </a:r>
          </a:p>
          <a:p>
            <a:endParaRPr lang="en-US" sz="2800" b="0" i="0" u="none" strike="noStrike" cap="none" baseline="0">
              <a:solidFill>
                <a:schemeClr val="dk1"/>
              </a:solidFill>
              <a:latin typeface="Calibri"/>
              <a:ea typeface="Calibri"/>
              <a:cs typeface="Calibri"/>
              <a:sym typeface="Calibri"/>
            </a:endParaRP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$price = array( 'Gasket' =&gt; 15.29,</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'Wheel'  =&gt; 75.25,</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'Tire'   =&gt; 50.00);</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$price = array( 'Gasket'=&gt;15.29,'Wheel'=&gt;75.25,'Tire'=&gt;50.00);</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To construct an empty array, pass no arguments to array( ):</a:t>
            </a:r>
          </a:p>
          <a:p>
            <a:pPr marL="342900" marR="0" lvl="0" indent="-342900" algn="l" rtl="0">
              <a:spcBef>
                <a:spcPts val="56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$addresses = array(  );</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1526</Words>
  <Application>Microsoft Office PowerPoint</Application>
  <PresentationFormat>On-screen Show (4:3)</PresentationFormat>
  <Paragraphs>189</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WORKING WITH ARRAYS</vt:lpstr>
      <vt:lpstr>ARRYAS</vt:lpstr>
      <vt:lpstr>INDEXED VERSUS ASSOCIATIVE ARRAYS</vt:lpstr>
      <vt:lpstr>INDEXED VERSUS ASSOCIATIVE ARRAYS</vt:lpstr>
      <vt:lpstr>IDENTIFYING ELEMENTS OF AN ARRAY</vt:lpstr>
      <vt:lpstr>IDENTIFYING ELEMENTS OF AN ARRAY</vt:lpstr>
      <vt:lpstr>STORING DATA IN ARRAYS</vt:lpstr>
      <vt:lpstr>STORING DATA IN ARRAYS</vt:lpstr>
      <vt:lpstr>STORING DATA IN ARRAYS</vt:lpstr>
      <vt:lpstr>STORING DATA IN ARRAYS</vt:lpstr>
      <vt:lpstr>ADDING VALUES TO THE END OF AN ARRAY</vt:lpstr>
      <vt:lpstr>VIEWING ARRAYS</vt:lpstr>
      <vt:lpstr>MODIFYING ARRAY &amp; STORING ONE ARRAY IN ANOTHER</vt:lpstr>
      <vt:lpstr>REMOVING VALUES FROM ARRAYS</vt:lpstr>
      <vt:lpstr>REMOVING VALUES FROM ARRAYS</vt:lpstr>
      <vt:lpstr>USING ARRAYS IN STATEMENTS</vt:lpstr>
      <vt:lpstr>GETTING THE SIZE OF AN ARRAY</vt:lpstr>
      <vt:lpstr>WALKING THROUGH AN ARRAY</vt:lpstr>
      <vt:lpstr>USING FOREACH TO WALK THROUGH AN ARRAY</vt:lpstr>
      <vt:lpstr>RANGE()</vt:lpstr>
      <vt:lpstr>LIST()</vt:lpstr>
      <vt:lpstr>ARRAY_SLICE()</vt:lpstr>
      <vt:lpstr>ARRAY_MERGE()</vt:lpstr>
      <vt:lpstr>ARRAY_SUM()</vt:lpstr>
      <vt:lpstr>ARRAY_UNIQUE()</vt:lpstr>
      <vt:lpstr>ARRAY_FLIP()</vt:lpstr>
      <vt:lpstr>extract()</vt:lpstr>
      <vt:lpstr>ASSIGMENTS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ARRAYS</dc:title>
  <cp:lastModifiedBy>hist</cp:lastModifiedBy>
  <cp:revision>4</cp:revision>
  <dcterms:modified xsi:type="dcterms:W3CDTF">2014-03-07T05:21:40Z</dcterms:modified>
</cp:coreProperties>
</file>