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12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DA6477-216B-4F40-9248-A3446277925F}" type="datetimeFigureOut">
              <a:rPr lang="en-US" smtClean="0"/>
              <a:t>4/18/2014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histpk.org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B647B-05A4-416C-9ED7-88D0ACE4B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116240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B4F6EF-8D4A-4336-B233-628176B8AC11}" type="datetimeFigureOut">
              <a:rPr lang="en-US" smtClean="0"/>
              <a:t>4/18/2014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histpk.org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89BE1F-6E30-4962-8B4D-3B67FBF02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531359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histpk.org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293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histpk.org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4834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histpk.org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536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23F94-3873-4D69-A8C2-0FDF4274D14E}" type="datetime1">
              <a:rPr lang="en-US" smtClean="0"/>
              <a:t>4/18/2014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muhammadabaloch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CFE6F-DFA1-4DE3-BA08-045505BF2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651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00BB2-8231-4AD3-A99B-2815D760E26E}" type="datetime1">
              <a:rPr lang="en-US" smtClean="0"/>
              <a:t>4/18/2014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muhammadabaloch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CFE6F-DFA1-4DE3-BA08-045505BF2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037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3C62F-7C93-4998-893D-6BB78CF59D1B}" type="datetime1">
              <a:rPr lang="en-US" smtClean="0"/>
              <a:t>4/18/2014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muhammadabaloch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CFE6F-DFA1-4DE3-BA08-045505BF2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598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11504-658E-4A20-912D-BA99238659F4}" type="datetime1">
              <a:rPr lang="en-US" smtClean="0"/>
              <a:t>4/18/2014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muhammadabaloch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CFE6F-DFA1-4DE3-BA08-045505BF2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198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6711F-5DD5-4214-88C7-696270A443BC}" type="datetime1">
              <a:rPr lang="en-US" smtClean="0"/>
              <a:t>4/18/2014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muhammadabaloch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CFE6F-DFA1-4DE3-BA08-045505BF2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649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62EA3-169B-44E4-A280-E5F1E481D978}" type="datetime1">
              <a:rPr lang="en-US" smtClean="0"/>
              <a:t>4/18/2014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muhammadabaloch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CFE6F-DFA1-4DE3-BA08-045505BF2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099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029DF-2310-4660-AEC6-F74C424006BE}" type="datetime1">
              <a:rPr lang="en-US" smtClean="0"/>
              <a:t>4/18/2014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muhammadabaloch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CFE6F-DFA1-4DE3-BA08-045505BF2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585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7B66D-FF67-424D-A309-DDB4FDCED99A}" type="datetime1">
              <a:rPr lang="en-US" smtClean="0"/>
              <a:t>4/18/2014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muhammadabaloch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CFE6F-DFA1-4DE3-BA08-045505BF2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467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58523-CE5B-4217-99BC-B640DA7EBB99}" type="datetime1">
              <a:rPr lang="en-US" smtClean="0"/>
              <a:t>4/18/2014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muhammadabaloch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CFE6F-DFA1-4DE3-BA08-045505BF2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157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CB2BF-CD29-439B-8AF9-1C465CFE4E2F}" type="datetime1">
              <a:rPr lang="en-US" smtClean="0"/>
              <a:t>4/18/2014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muhammadabaloch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CFE6F-DFA1-4DE3-BA08-045505BF2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182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5EC2B-BD8D-4AD9-8851-A77C129A9CA1}" type="datetime1">
              <a:rPr lang="en-US" smtClean="0"/>
              <a:t>4/18/2014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muhammadabaloch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CFE6F-DFA1-4DE3-BA08-045505BF2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308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608FF8-0083-4CA4-9F2F-6AF799AC9A96}" type="datetime1">
              <a:rPr lang="en-US" smtClean="0"/>
              <a:t>4/18/2014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muhammadabaloch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2CFE6F-DFA1-4DE3-BA08-045505BF2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695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Ajax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muhammadabaloch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58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XMLHttpRequest</a:t>
            </a:r>
            <a:r>
              <a:rPr lang="en-GB" altLang="en-US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Method</a:t>
            </a:r>
            <a:endParaRPr lang="en-US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endParaRPr lang="en-GB" altLang="en-US" sz="1900" dirty="0" smtClean="0"/>
          </a:p>
          <a:p>
            <a:pPr lvl="1"/>
            <a:r>
              <a:rPr lang="en-GB" altLang="en-US" sz="2800" dirty="0" smtClean="0"/>
              <a:t>abort()</a:t>
            </a:r>
          </a:p>
          <a:p>
            <a:pPr lvl="1"/>
            <a:r>
              <a:rPr lang="en-GB" altLang="en-US" sz="2800" dirty="0" err="1" smtClean="0"/>
              <a:t>getAllResponseHeaders</a:t>
            </a:r>
            <a:r>
              <a:rPr lang="en-GB" altLang="en-US" sz="2800" dirty="0" smtClean="0"/>
              <a:t>()</a:t>
            </a:r>
          </a:p>
          <a:p>
            <a:pPr lvl="1"/>
            <a:r>
              <a:rPr lang="en-GB" altLang="en-US" sz="2800" dirty="0" err="1" smtClean="0"/>
              <a:t>getResponseHeader</a:t>
            </a:r>
            <a:r>
              <a:rPr lang="en-GB" altLang="en-US" sz="2800" dirty="0" smtClean="0"/>
              <a:t>( “</a:t>
            </a:r>
            <a:r>
              <a:rPr lang="en-GB" altLang="en-US" sz="2800" dirty="0" err="1" smtClean="0"/>
              <a:t>headername</a:t>
            </a:r>
            <a:r>
              <a:rPr lang="en-GB" altLang="en-US" sz="2800" dirty="0" smtClean="0"/>
              <a:t>” )</a:t>
            </a:r>
          </a:p>
          <a:p>
            <a:pPr lvl="1"/>
            <a:r>
              <a:rPr lang="en-GB" altLang="en-US" sz="2800" dirty="0"/>
              <a:t>o</a:t>
            </a:r>
            <a:r>
              <a:rPr lang="en-GB" altLang="en-US" sz="2800" dirty="0" smtClean="0"/>
              <a:t>pen(“method” , “</a:t>
            </a:r>
            <a:r>
              <a:rPr lang="en-GB" altLang="en-US" sz="2800" dirty="0" err="1" smtClean="0"/>
              <a:t>url</a:t>
            </a:r>
            <a:r>
              <a:rPr lang="en-GB" altLang="en-US" sz="2800" dirty="0" smtClean="0"/>
              <a:t>”  </a:t>
            </a:r>
            <a:r>
              <a:rPr lang="en-GB" altLang="en-US" sz="2800" dirty="0" err="1" smtClean="0"/>
              <a:t>async</a:t>
            </a:r>
            <a:r>
              <a:rPr lang="en-GB" altLang="en-US" sz="2800" dirty="0" smtClean="0"/>
              <a:t> );     </a:t>
            </a:r>
          </a:p>
          <a:p>
            <a:pPr marL="0" indent="0">
              <a:buNone/>
            </a:pPr>
            <a:r>
              <a:rPr lang="en-GB" altLang="en-US" sz="3200" dirty="0" smtClean="0"/>
              <a:t>           -open( “GET” , “</a:t>
            </a:r>
            <a:r>
              <a:rPr lang="en-GB" altLang="en-US" sz="3200" dirty="0" err="1" smtClean="0"/>
              <a:t>myfile.php</a:t>
            </a:r>
            <a:r>
              <a:rPr lang="en-GB" altLang="en-US" sz="3200" dirty="0" smtClean="0"/>
              <a:t>” , true )</a:t>
            </a:r>
            <a:endParaRPr lang="en-GB" altLang="en-US" sz="3200" dirty="0"/>
          </a:p>
          <a:p>
            <a:pPr lvl="1"/>
            <a:r>
              <a:rPr lang="en-GB" altLang="en-US" sz="2800" dirty="0"/>
              <a:t>s</a:t>
            </a:r>
            <a:r>
              <a:rPr lang="en-GB" altLang="en-US" sz="2800" dirty="0" smtClean="0"/>
              <a:t>end( content )</a:t>
            </a:r>
          </a:p>
          <a:p>
            <a:pPr lvl="1"/>
            <a:r>
              <a:rPr lang="en-GB" altLang="en-US" sz="2800" dirty="0" err="1" smtClean="0"/>
              <a:t>setRequestHeader</a:t>
            </a:r>
            <a:r>
              <a:rPr lang="en-GB" altLang="en-US" sz="2800" dirty="0" smtClean="0"/>
              <a:t>( “label” , “value” )</a:t>
            </a:r>
          </a:p>
          <a:p>
            <a:pPr marL="0" indent="0">
              <a:buNone/>
            </a:pPr>
            <a:r>
              <a:rPr lang="en-GB" altLang="en-US" sz="2300" dirty="0" smtClean="0"/>
              <a:t> </a:t>
            </a:r>
          </a:p>
          <a:p>
            <a:pPr marL="0" indent="0">
              <a:buNone/>
            </a:pPr>
            <a:endParaRPr lang="en-GB" altLang="en-US" sz="2300" dirty="0"/>
          </a:p>
          <a:p>
            <a:endParaRPr lang="en-GB" altLang="en-US" sz="2300" dirty="0"/>
          </a:p>
          <a:p>
            <a:pPr>
              <a:buNone/>
            </a:pPr>
            <a:endParaRPr lang="en-GB" altLang="en-US" sz="23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muhammadabaloch</a:t>
            </a:r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619480"/>
            <a:ext cx="10515600" cy="11016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598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&lt;script type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="application/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javascript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formData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6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xhr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undefined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;   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if(</a:t>
            </a:r>
            <a:r>
              <a:rPr lang="en-US" sz="1600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window.XMLHttpRequest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){ 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checking browser like chrome , </a:t>
            </a:r>
            <a:r>
              <a:rPr lang="en-US" sz="16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firefox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etc......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xhr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XMLHttpRequest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();  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creating object of </a:t>
            </a:r>
            <a:r>
              <a:rPr lang="en-US" sz="16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XMLHttpRequest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xhr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.onreadystatechange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600" b="1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(){  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 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6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onreadystatechange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event with </a:t>
            </a:r>
            <a:r>
              <a:rPr lang="en-US" sz="16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function which has no name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	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// 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 </a:t>
            </a:r>
            <a:r>
              <a:rPr lang="en-US" sz="16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onreadystatechange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check </a:t>
            </a:r>
            <a:r>
              <a:rPr lang="en-US" sz="16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readystate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value like 0 , 1, .... 4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muhammadabaloch</a:t>
            </a:r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838200" y="1619480"/>
            <a:ext cx="10515600" cy="11016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798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Ajax </a:t>
            </a:r>
            <a:r>
              <a:rPr lang="en-US" dirty="0" smtClean="0"/>
              <a:t>code (</a:t>
            </a:r>
            <a:r>
              <a:rPr lang="en-US" dirty="0" err="1" smtClean="0"/>
              <a:t>cont</a:t>
            </a:r>
            <a:r>
              <a:rPr lang="en-US" dirty="0" smtClean="0"/>
              <a:t>’)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6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64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6400" dirty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sz="64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xhr</a:t>
            </a:r>
            <a:r>
              <a:rPr lang="en-US" sz="6400" dirty="0" err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6400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readyState</a:t>
            </a:r>
            <a:r>
              <a:rPr lang="en-US" sz="6400" dirty="0"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US" sz="64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sz="6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6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&amp;&amp;</a:t>
            </a:r>
            <a:r>
              <a:rPr lang="en-US" sz="6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64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xhr</a:t>
            </a:r>
            <a:r>
              <a:rPr lang="en-US" sz="6400" dirty="0" err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6400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status</a:t>
            </a:r>
            <a:r>
              <a:rPr lang="en-US" sz="6400" dirty="0"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US" sz="64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404</a:t>
            </a:r>
            <a:r>
              <a:rPr lang="en-US" sz="6400" dirty="0">
                <a:latin typeface="Consolas" panose="020B0609020204030204" pitchFamily="49" charset="0"/>
                <a:cs typeface="Consolas" panose="020B0609020204030204" pitchFamily="49" charset="0"/>
              </a:rPr>
              <a:t> ){   </a:t>
            </a:r>
            <a:r>
              <a:rPr lang="en-US" sz="6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6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64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6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condition  </a:t>
            </a:r>
            <a:r>
              <a:rPr lang="en-US" sz="64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 404 </a:t>
            </a:r>
            <a:r>
              <a:rPr lang="en-US" sz="6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page not found ~ 200 page exist</a:t>
            </a:r>
            <a:r>
              <a:rPr lang="en-US" sz="6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6400" dirty="0">
                <a:latin typeface="Consolas" panose="020B0609020204030204" pitchFamily="49" charset="0"/>
                <a:cs typeface="Consolas" panose="020B0609020204030204" pitchFamily="49" charset="0"/>
              </a:rPr>
              <a:t>	    </a:t>
            </a:r>
            <a:r>
              <a:rPr lang="en-US" sz="6400" b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document.getElementById</a:t>
            </a:r>
            <a:r>
              <a:rPr lang="en-US" sz="6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 "</a:t>
            </a:r>
            <a:r>
              <a:rPr lang="en-US" sz="6400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</a:t>
            </a:r>
            <a:r>
              <a:rPr lang="en-US" sz="6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 ).</a:t>
            </a:r>
            <a:r>
              <a:rPr lang="en-US" sz="6400" b="1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innerHTML</a:t>
            </a:r>
            <a:r>
              <a:rPr lang="en-US" sz="6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6400" b="1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xhr.responseText</a:t>
            </a:r>
            <a:r>
              <a:rPr lang="en-US" sz="6400" dirty="0">
                <a:latin typeface="Consolas" panose="020B0609020204030204" pitchFamily="49" charset="0"/>
                <a:cs typeface="Consolas" panose="020B0609020204030204" pitchFamily="49" charset="0"/>
              </a:rPr>
              <a:t> ;   </a:t>
            </a:r>
          </a:p>
          <a:p>
            <a:pPr marL="0" indent="0">
              <a:buNone/>
            </a:pPr>
            <a:r>
              <a:rPr lang="en-US" sz="6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// </a:t>
            </a:r>
            <a:r>
              <a:rPr lang="en-US" sz="6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xhr</a:t>
            </a:r>
            <a:r>
              <a:rPr lang="en-US" sz="6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response text inserting in html element </a:t>
            </a:r>
          </a:p>
          <a:p>
            <a:pPr marL="0" indent="0">
              <a:buNone/>
            </a:pPr>
            <a:r>
              <a:rPr lang="en-US" sz="6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}   </a:t>
            </a:r>
            <a:r>
              <a:rPr lang="en-US" sz="6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end if condition</a:t>
            </a:r>
          </a:p>
          <a:p>
            <a:pPr marL="0" indent="0">
              <a:buNone/>
            </a:pPr>
            <a:r>
              <a:rPr lang="en-US" sz="6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  </a:t>
            </a:r>
            <a:r>
              <a:rPr lang="en-US" sz="64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end </a:t>
            </a:r>
            <a:r>
              <a:rPr lang="en-US" sz="6400" dirty="0" err="1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onreadystatechange</a:t>
            </a:r>
            <a:r>
              <a:rPr lang="en-US" sz="64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64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6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6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6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64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xhr</a:t>
            </a:r>
            <a:r>
              <a:rPr lang="en-US" sz="6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6400" b="1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open</a:t>
            </a:r>
            <a:r>
              <a:rPr lang="en-US" sz="64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64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POST</a:t>
            </a:r>
            <a:r>
              <a:rPr lang="en-US" sz="6400" dirty="0">
                <a:latin typeface="Consolas" panose="020B0609020204030204" pitchFamily="49" charset="0"/>
                <a:cs typeface="Consolas" panose="020B0609020204030204" pitchFamily="49" charset="0"/>
              </a:rPr>
              <a:t>" , "</a:t>
            </a:r>
            <a:r>
              <a:rPr lang="en-US" sz="6400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form.php</a:t>
            </a:r>
            <a:r>
              <a:rPr lang="en-US" sz="6400" dirty="0">
                <a:latin typeface="Consolas" panose="020B0609020204030204" pitchFamily="49" charset="0"/>
                <a:cs typeface="Consolas" panose="020B0609020204030204" pitchFamily="49" charset="0"/>
              </a:rPr>
              <a:t>" , </a:t>
            </a:r>
            <a:r>
              <a:rPr lang="en-US" sz="64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sz="6400" dirty="0">
                <a:latin typeface="Consolas" panose="020B0609020204030204" pitchFamily="49" charset="0"/>
                <a:cs typeface="Consolas" panose="020B0609020204030204" pitchFamily="49" charset="0"/>
              </a:rPr>
              <a:t>) ; </a:t>
            </a:r>
            <a:r>
              <a:rPr lang="en-US" sz="6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open method </a:t>
            </a:r>
          </a:p>
          <a:p>
            <a:pPr marL="0" indent="0">
              <a:buNone/>
            </a:pPr>
            <a:r>
              <a:rPr lang="en-US" sz="6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6400" b="1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xhr.send</a:t>
            </a:r>
            <a:r>
              <a:rPr lang="en-US" sz="6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sz="64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sz="6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); </a:t>
            </a:r>
            <a:r>
              <a:rPr lang="en-US" sz="6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6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finaly</a:t>
            </a:r>
            <a:r>
              <a:rPr lang="en-US" sz="6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sending </a:t>
            </a:r>
            <a:r>
              <a:rPr lang="en-US" sz="6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xhr</a:t>
            </a:r>
            <a:r>
              <a:rPr lang="en-US" sz="6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request ..... </a:t>
            </a:r>
          </a:p>
          <a:p>
            <a:pPr marL="0" indent="0">
              <a:buNone/>
            </a:pPr>
            <a:r>
              <a:rPr lang="en-US" sz="6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endParaRPr lang="en-US" sz="6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6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sz="6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6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6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formData</a:t>
            </a:r>
            <a:r>
              <a:rPr lang="en-US" sz="6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</a:p>
          <a:p>
            <a:pPr marL="0" indent="0">
              <a:buNone/>
            </a:pPr>
            <a:r>
              <a:rPr lang="en-US" sz="6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&lt;/script&gt;</a:t>
            </a:r>
          </a:p>
          <a:p>
            <a:pPr marL="0" indent="0">
              <a:buNone/>
            </a:pPr>
            <a:endParaRPr lang="en-US" sz="6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64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64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en-US" sz="6400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sz="64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sz="64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javascript:void</a:t>
            </a:r>
            <a:r>
              <a:rPr lang="en-US" sz="64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(0</a:t>
            </a:r>
            <a:r>
              <a:rPr lang="en-US" sz="64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)" </a:t>
            </a:r>
            <a:r>
              <a:rPr lang="en-US" sz="6400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onClick</a:t>
            </a:r>
            <a:r>
              <a:rPr lang="en-US" sz="64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sz="6400" b="1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formData</a:t>
            </a:r>
            <a:r>
              <a:rPr lang="en-US" sz="6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64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  <a:r>
              <a:rPr lang="en-US" sz="6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64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click here </a:t>
            </a:r>
            <a:r>
              <a:rPr lang="en-US" sz="64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&lt;/a&gt;</a:t>
            </a:r>
          </a:p>
          <a:p>
            <a:pPr marL="0" indent="0">
              <a:buNone/>
            </a:pPr>
            <a:r>
              <a:rPr lang="en-US" sz="6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&lt;div id="</a:t>
            </a:r>
            <a:r>
              <a:rPr lang="en-US" sz="64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</a:t>
            </a:r>
            <a:r>
              <a:rPr lang="en-US" sz="6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"&gt;&lt;/div&gt;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muhammadabaloch</a:t>
            </a:r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838200" y="1619480"/>
            <a:ext cx="10515600" cy="11016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302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AJAX ?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tr-TR" altLang="en-US" dirty="0" smtClean="0"/>
              <a:t>Asynchronous Javascript and XML.</a:t>
            </a:r>
          </a:p>
          <a:p>
            <a:pPr lvl="1"/>
            <a:r>
              <a:rPr lang="tr-TR" altLang="en-US" dirty="0" smtClean="0"/>
              <a:t>Not a stand-alone language or technology.</a:t>
            </a:r>
          </a:p>
          <a:p>
            <a:pPr lvl="1"/>
            <a:r>
              <a:rPr lang="tr-TR" altLang="en-US" dirty="0" smtClean="0"/>
              <a:t>It is a technique that combines a set of known technologies in order to create faster and more user friendly web pages.</a:t>
            </a:r>
          </a:p>
          <a:p>
            <a:pPr lvl="1"/>
            <a:r>
              <a:rPr lang="tr-TR" altLang="en-US" dirty="0" smtClean="0"/>
              <a:t>It is a client side technology.</a:t>
            </a:r>
          </a:p>
          <a:p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838200" y="1619480"/>
            <a:ext cx="10515600" cy="11016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muhammadabaloch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756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Purpose of AJAX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80000"/>
              </a:lnSpc>
            </a:pPr>
            <a:endParaRPr lang="en-US" altLang="en-US" dirty="0" smtClean="0"/>
          </a:p>
          <a:p>
            <a:pPr lvl="1">
              <a:lnSpc>
                <a:spcPct val="80000"/>
              </a:lnSpc>
            </a:pPr>
            <a:r>
              <a:rPr lang="tr-TR" altLang="en-US" dirty="0" smtClean="0"/>
              <a:t>Prevents </a:t>
            </a:r>
            <a:r>
              <a:rPr lang="tr-TR" altLang="en-US" dirty="0"/>
              <a:t>unnecessary reloading of a page.</a:t>
            </a:r>
          </a:p>
          <a:p>
            <a:pPr lvl="1">
              <a:lnSpc>
                <a:spcPct val="80000"/>
              </a:lnSpc>
            </a:pPr>
            <a:r>
              <a:rPr lang="tr-TR" altLang="en-US" dirty="0"/>
              <a:t>When we submit a form, although most of the page remains the same, whole page is reloaded from the server.</a:t>
            </a:r>
          </a:p>
          <a:p>
            <a:pPr lvl="1">
              <a:lnSpc>
                <a:spcPct val="80000"/>
              </a:lnSpc>
            </a:pPr>
            <a:r>
              <a:rPr lang="tr-TR" altLang="en-US" dirty="0"/>
              <a:t>This causes very long waiting times and waste of bandwidth.</a:t>
            </a:r>
          </a:p>
          <a:p>
            <a:pPr lvl="1">
              <a:lnSpc>
                <a:spcPct val="80000"/>
              </a:lnSpc>
            </a:pPr>
            <a:r>
              <a:rPr lang="tr-TR" altLang="en-US" dirty="0"/>
              <a:t>AJAX aims at loading only the necessary </a:t>
            </a:r>
            <a:r>
              <a:rPr lang="tr-TR" altLang="en-US" dirty="0" smtClean="0"/>
              <a:t>information</a:t>
            </a:r>
            <a:r>
              <a:rPr lang="tr-TR" altLang="en-US" dirty="0"/>
              <a:t>, and making only the necessary changes on the current page without reloading the whole page.</a:t>
            </a:r>
          </a:p>
          <a:p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838200" y="1619480"/>
            <a:ext cx="10515600" cy="11016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muhammadabaloch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70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Technologies Used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en-US" dirty="0" smtClean="0"/>
              <a:t>AJAX uses:</a:t>
            </a:r>
          </a:p>
          <a:p>
            <a:pPr lvl="1"/>
            <a:r>
              <a:rPr lang="tr-TR" altLang="en-US" u="sng" dirty="0" smtClean="0"/>
              <a:t>Javascript</a:t>
            </a:r>
            <a:r>
              <a:rPr lang="tr-TR" altLang="en-US" dirty="0" smtClean="0"/>
              <a:t> (for altering the page)</a:t>
            </a:r>
          </a:p>
          <a:p>
            <a:pPr lvl="1"/>
            <a:r>
              <a:rPr lang="tr-TR" altLang="en-US" u="sng" dirty="0" smtClean="0"/>
              <a:t>XML</a:t>
            </a:r>
            <a:r>
              <a:rPr lang="tr-TR" altLang="en-US" dirty="0" smtClean="0"/>
              <a:t> (for information exchange)</a:t>
            </a:r>
          </a:p>
          <a:p>
            <a:pPr lvl="1"/>
            <a:r>
              <a:rPr lang="en-US" altLang="en-US" u="sng" dirty="0" smtClean="0"/>
              <a:t>PHP</a:t>
            </a:r>
            <a:r>
              <a:rPr lang="tr-TR" altLang="en-US" u="sng" dirty="0" smtClean="0"/>
              <a:t> or JSP</a:t>
            </a:r>
            <a:r>
              <a:rPr lang="tr-TR" altLang="en-US" dirty="0" smtClean="0"/>
              <a:t> (server side)</a:t>
            </a:r>
          </a:p>
          <a:p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838200" y="1619480"/>
            <a:ext cx="10515600" cy="11016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muhammadabaloch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07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Simple Processing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altLang="en-US" dirty="0"/>
              <a:t>Ajax (sometimes written AJAX) is a means of using JavaScript to communicate with a web server without submitting a form or loading a new page.  </a:t>
            </a:r>
            <a:endParaRPr lang="en-US" altLang="en-US" dirty="0" smtClean="0"/>
          </a:p>
          <a:p>
            <a:pPr lvl="1"/>
            <a:r>
              <a:rPr lang="tr-TR" altLang="en-US" dirty="0" smtClean="0"/>
              <a:t>AJAX </a:t>
            </a:r>
            <a:r>
              <a:rPr lang="tr-TR" altLang="en-US" dirty="0"/>
              <a:t>is based on Javascript, and the main functionality is to </a:t>
            </a:r>
            <a:r>
              <a:rPr lang="tr-TR" altLang="en-US" u="sng" dirty="0"/>
              <a:t>access the web server inside the Javascript code</a:t>
            </a:r>
            <a:r>
              <a:rPr lang="tr-TR" altLang="en-US" dirty="0"/>
              <a:t>.</a:t>
            </a:r>
          </a:p>
          <a:p>
            <a:pPr lvl="1"/>
            <a:r>
              <a:rPr lang="tr-TR" altLang="en-US" dirty="0"/>
              <a:t>We access to the server using special objects; we send data and retrieve data.</a:t>
            </a:r>
          </a:p>
          <a:p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838200" y="1619480"/>
            <a:ext cx="10515600" cy="11016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muhammadabaloch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46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</a:t>
            </a:r>
            <a:r>
              <a:rPr lang="en-GB" altLang="en-US" dirty="0">
                <a:solidFill>
                  <a:srgbClr val="FF0000"/>
                </a:solidFill>
                <a:latin typeface="Arial Narrow" panose="020B0606020202030204" pitchFamily="34" charset="0"/>
              </a:rPr>
              <a:t> </a:t>
            </a:r>
            <a:r>
              <a:rPr lang="en-GB" altLang="en-US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XMLHttpRequest</a:t>
            </a:r>
            <a:r>
              <a:rPr lang="en-GB" altLang="en-US" dirty="0">
                <a:solidFill>
                  <a:srgbClr val="FF0000"/>
                </a:solidFill>
                <a:latin typeface="Arial Narrow" panose="020B0606020202030204" pitchFamily="34" charset="0"/>
              </a:rPr>
              <a:t> </a:t>
            </a:r>
            <a:r>
              <a:rPr lang="en-GB" altLang="en-U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</a:t>
            </a:r>
            <a:endParaRPr lang="en-US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en-GB" altLang="en-US" sz="3000" dirty="0"/>
              <a:t>The </a:t>
            </a:r>
            <a:r>
              <a:rPr lang="en-GB" altLang="en-US" sz="3000" dirty="0" err="1"/>
              <a:t>XMLHttpRequest</a:t>
            </a:r>
            <a:r>
              <a:rPr lang="en-GB" altLang="en-US" sz="3000" dirty="0"/>
              <a:t> object is the backbone of every Ajax method.  Each application requires the creation of one of these objects.  So how do we do it?  </a:t>
            </a:r>
          </a:p>
          <a:p>
            <a:pPr lvl="1"/>
            <a:endParaRPr lang="en-GB" altLang="en-US" sz="3000" dirty="0" smtClean="0"/>
          </a:p>
          <a:p>
            <a:pPr lvl="1"/>
            <a:r>
              <a:rPr lang="en-GB" altLang="en-US" sz="3000" dirty="0" smtClean="0"/>
              <a:t>Firefox</a:t>
            </a:r>
            <a:r>
              <a:rPr lang="en-GB" altLang="en-US" sz="3000" dirty="0"/>
              <a:t>, Safari, Opera, and some other browsers can create one of these objects simply using the “new” keyword.  </a:t>
            </a:r>
          </a:p>
          <a:p>
            <a:pPr>
              <a:buNone/>
            </a:pPr>
            <a:r>
              <a:rPr lang="en-GB" altLang="en-US" sz="3400" dirty="0"/>
              <a:t>       </a:t>
            </a:r>
          </a:p>
          <a:p>
            <a:pPr>
              <a:buNone/>
            </a:pPr>
            <a:r>
              <a:rPr lang="en-GB" altLang="en-US" sz="3400" dirty="0"/>
              <a:t>       </a:t>
            </a:r>
            <a:r>
              <a:rPr lang="en-GB" altLang="en-US" sz="3400" dirty="0" smtClean="0"/>
              <a:t>	</a:t>
            </a:r>
            <a:r>
              <a:rPr lang="en-GB" altLang="en-US" dirty="0" smtClean="0"/>
              <a:t>&lt;</a:t>
            </a:r>
            <a:r>
              <a:rPr lang="en-GB" altLang="en-US" dirty="0"/>
              <a:t>script type="text/</a:t>
            </a:r>
            <a:r>
              <a:rPr lang="en-GB" altLang="en-US" dirty="0" err="1"/>
              <a:t>javascript</a:t>
            </a:r>
            <a:r>
              <a:rPr lang="en-GB" altLang="en-US" dirty="0"/>
              <a:t>"&gt;</a:t>
            </a:r>
          </a:p>
          <a:p>
            <a:pPr>
              <a:buNone/>
            </a:pPr>
            <a:r>
              <a:rPr lang="en-GB" altLang="en-US" dirty="0"/>
              <a:t>              </a:t>
            </a:r>
            <a:r>
              <a:rPr lang="en-GB" altLang="en-US" dirty="0" smtClean="0"/>
              <a:t>	            </a:t>
            </a:r>
            <a:r>
              <a:rPr lang="en-GB" altLang="en-US" dirty="0" err="1" smtClean="0"/>
              <a:t>ajaxRequest</a:t>
            </a:r>
            <a:r>
              <a:rPr lang="en-GB" altLang="en-US" dirty="0" smtClean="0"/>
              <a:t> </a:t>
            </a:r>
            <a:r>
              <a:rPr lang="en-GB" altLang="en-US" dirty="0"/>
              <a:t>= new </a:t>
            </a:r>
            <a:r>
              <a:rPr lang="en-GB" altLang="en-US" dirty="0" err="1"/>
              <a:t>XMLHttpRequest</a:t>
            </a:r>
            <a:r>
              <a:rPr lang="en-GB" altLang="en-US" dirty="0"/>
              <a:t>();</a:t>
            </a:r>
          </a:p>
          <a:p>
            <a:pPr>
              <a:buNone/>
            </a:pPr>
            <a:r>
              <a:rPr lang="en-GB" altLang="en-US" dirty="0" smtClean="0"/>
              <a:t>		&lt;/</a:t>
            </a:r>
            <a:r>
              <a:rPr lang="en-GB" altLang="en-US" dirty="0"/>
              <a:t>script&gt;</a:t>
            </a:r>
          </a:p>
          <a:p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838200" y="1619480"/>
            <a:ext cx="10515600" cy="11016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muhammadabaloch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80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XMLHttpRequest</a:t>
            </a:r>
            <a:r>
              <a:rPr lang="en-GB" altLang="en-US" dirty="0">
                <a:solidFill>
                  <a:srgbClr val="FF0000"/>
                </a:solidFill>
                <a:latin typeface="Arial Narrow" panose="020B0606020202030204" pitchFamily="34" charset="0"/>
              </a:rPr>
              <a:t> </a:t>
            </a:r>
            <a:r>
              <a:rPr lang="en-GB" altLang="en-U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</a:t>
            </a:r>
            <a:r>
              <a:rPr lang="en-GB" altLang="en-US" dirty="0">
                <a:solidFill>
                  <a:srgbClr val="FF0000"/>
                </a:solidFill>
                <a:latin typeface="Arial Narrow" panose="020B0606020202030204" pitchFamily="34" charset="0"/>
              </a:rPr>
              <a:t> </a:t>
            </a:r>
            <a:r>
              <a:rPr lang="en-GB" altLang="en-U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properties</a:t>
            </a:r>
            <a:endParaRPr lang="en-US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5229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GB" altLang="en-US" sz="2300" dirty="0"/>
              <a:t> </a:t>
            </a:r>
            <a:endParaRPr lang="en-GB" altLang="en-US" sz="2300" dirty="0" smtClean="0"/>
          </a:p>
          <a:p>
            <a:pPr>
              <a:buNone/>
            </a:pPr>
            <a:endParaRPr lang="en-GB" altLang="en-US" sz="2300" dirty="0"/>
          </a:p>
          <a:p>
            <a:pPr>
              <a:buNone/>
            </a:pPr>
            <a:r>
              <a:rPr lang="en-GB" altLang="en-US" sz="2300" dirty="0" smtClean="0"/>
              <a:t>                                          </a:t>
            </a:r>
            <a:endParaRPr lang="en-GB" altLang="en-US" sz="2300" dirty="0"/>
          </a:p>
          <a:p>
            <a:pPr marL="0" indent="0">
              <a:buNone/>
            </a:pPr>
            <a:r>
              <a:rPr lang="en-GB" altLang="en-US" sz="2300" dirty="0" smtClean="0"/>
              <a:t> </a:t>
            </a:r>
            <a:endParaRPr lang="en-GB" altLang="en-US" sz="2300" dirty="0"/>
          </a:p>
          <a:p>
            <a:endParaRPr lang="en-GB" altLang="en-US" sz="2300" dirty="0"/>
          </a:p>
          <a:p>
            <a:pPr>
              <a:buNone/>
            </a:pPr>
            <a:endParaRPr lang="en-GB" altLang="en-US" sz="2300" dirty="0" smtClean="0"/>
          </a:p>
          <a:p>
            <a:pPr>
              <a:buNone/>
            </a:pPr>
            <a:endParaRPr lang="en-GB" altLang="en-US" sz="2300" dirty="0"/>
          </a:p>
          <a:p>
            <a:pPr>
              <a:buNone/>
            </a:pPr>
            <a:endParaRPr lang="en-GB" altLang="en-US" sz="2300" dirty="0" smtClean="0"/>
          </a:p>
          <a:p>
            <a:pPr>
              <a:buNone/>
            </a:pPr>
            <a:r>
              <a:rPr lang="en-GB" altLang="en-US" sz="1800" dirty="0" smtClean="0"/>
              <a:t>We </a:t>
            </a:r>
            <a:r>
              <a:rPr lang="en-GB" altLang="en-US" sz="1800" dirty="0"/>
              <a:t>use the </a:t>
            </a:r>
            <a:r>
              <a:rPr lang="en-GB" altLang="en-US" sz="1800" dirty="0" err="1"/>
              <a:t>readyState</a:t>
            </a:r>
            <a:r>
              <a:rPr lang="en-GB" altLang="en-US" sz="1800" dirty="0"/>
              <a:t> to determine when the request has been completed, and then check the status to </a:t>
            </a:r>
            <a:r>
              <a:rPr lang="en-GB" altLang="en-US" sz="1800" dirty="0" smtClean="0"/>
              <a:t>se if </a:t>
            </a:r>
          </a:p>
          <a:p>
            <a:pPr>
              <a:buNone/>
            </a:pPr>
            <a:r>
              <a:rPr lang="en-GB" altLang="en-US" sz="1800" dirty="0" smtClean="0"/>
              <a:t>it </a:t>
            </a:r>
            <a:r>
              <a:rPr lang="en-GB" altLang="en-US" sz="1800" dirty="0"/>
              <a:t>executed without an error.  (We’ll see how to do this shortly</a:t>
            </a:r>
            <a:r>
              <a:rPr lang="en-GB" altLang="en-US" sz="1800" dirty="0" smtClean="0"/>
              <a:t>.)</a:t>
            </a:r>
          </a:p>
          <a:p>
            <a:pPr>
              <a:buNone/>
            </a:pPr>
            <a:r>
              <a:rPr lang="en-GB" altLang="en-US" sz="1800" dirty="0"/>
              <a:t>	</a:t>
            </a: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muhammadabaloch</a:t>
            </a:r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8490930"/>
              </p:ext>
            </p:extLst>
          </p:nvPr>
        </p:nvGraphicFramePr>
        <p:xfrm>
          <a:off x="767508" y="1825625"/>
          <a:ext cx="11045024" cy="33907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3564"/>
                <a:gridCol w="8791460"/>
              </a:tblGrid>
              <a:tr h="355500">
                <a:tc>
                  <a:txBody>
                    <a:bodyPr/>
                    <a:lstStyle/>
                    <a:p>
                      <a:r>
                        <a:rPr lang="en-GB" altLang="en-US" sz="1800" dirty="0" smtClean="0"/>
                        <a:t>Property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en-US" sz="1800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699207">
                <a:tc>
                  <a:txBody>
                    <a:bodyPr/>
                    <a:lstStyle/>
                    <a:p>
                      <a:r>
                        <a:rPr lang="en-GB" altLang="en-US" sz="1800" dirty="0" err="1" smtClean="0"/>
                        <a:t>readyState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GB" altLang="en-US" sz="1800" dirty="0" smtClean="0"/>
                        <a:t>An integer from 0. . .4.  (0 means the call is uninitialized, 4 means that the call is</a:t>
                      </a:r>
                      <a:r>
                        <a:rPr lang="en-GB" altLang="en-US" sz="1800" baseline="0" dirty="0" smtClean="0"/>
                        <a:t> </a:t>
                      </a:r>
                      <a:r>
                        <a:rPr lang="en-GB" altLang="en-US" sz="1800" dirty="0" smtClean="0"/>
                        <a:t>complete.)</a:t>
                      </a:r>
                    </a:p>
                    <a:p>
                      <a:pPr>
                        <a:buNone/>
                      </a:pPr>
                      <a:endParaRPr lang="en-US" dirty="0"/>
                    </a:p>
                  </a:txBody>
                  <a:tcPr/>
                </a:tc>
              </a:tr>
              <a:tr h="622125">
                <a:tc>
                  <a:txBody>
                    <a:bodyPr/>
                    <a:lstStyle/>
                    <a:p>
                      <a:r>
                        <a:rPr lang="en-GB" altLang="en-US" sz="1800" dirty="0" err="1" smtClean="0"/>
                        <a:t>onreadystatechange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en-US" sz="1800" dirty="0" smtClean="0"/>
                        <a:t>Determines the function called when the objects </a:t>
                      </a:r>
                      <a:r>
                        <a:rPr lang="en-GB" altLang="en-US" sz="1800" dirty="0" err="1" smtClean="0"/>
                        <a:t>readyState</a:t>
                      </a:r>
                      <a:r>
                        <a:rPr lang="en-GB" altLang="en-US" sz="1800" dirty="0" smtClean="0"/>
                        <a:t> changes.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405624">
                <a:tc>
                  <a:txBody>
                    <a:bodyPr/>
                    <a:lstStyle/>
                    <a:p>
                      <a:r>
                        <a:rPr lang="en-GB" altLang="en-US" sz="1800" dirty="0" err="1" smtClean="0"/>
                        <a:t>responseText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en-US" sz="1800" dirty="0" smtClean="0"/>
                        <a:t>Data returned from the server as a text</a:t>
                      </a:r>
                      <a:r>
                        <a:rPr lang="en-GB" altLang="en-US" sz="1800" baseline="0" dirty="0" smtClean="0"/>
                        <a:t> </a:t>
                      </a:r>
                      <a:r>
                        <a:rPr lang="en-GB" altLang="en-US" sz="1800" dirty="0" smtClean="0"/>
                        <a:t>string (read-only).</a:t>
                      </a:r>
                      <a:endParaRPr lang="en-GB" altLang="en-US" sz="1800" dirty="0"/>
                    </a:p>
                  </a:txBody>
                  <a:tcPr/>
                </a:tc>
              </a:tr>
              <a:tr h="537851">
                <a:tc>
                  <a:txBody>
                    <a:bodyPr/>
                    <a:lstStyle/>
                    <a:p>
                      <a:r>
                        <a:rPr lang="en-GB" altLang="en-US" sz="1800" dirty="0" err="1" smtClean="0"/>
                        <a:t>responseXML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en-US" sz="1800" dirty="0" smtClean="0"/>
                        <a:t>Data returned from the server as an XML document object (read-only).</a:t>
                      </a:r>
                      <a:endParaRPr lang="en-GB" altLang="en-US" sz="1800" dirty="0"/>
                    </a:p>
                  </a:txBody>
                  <a:tcPr/>
                </a:tc>
              </a:tr>
              <a:tr h="355500">
                <a:tc>
                  <a:txBody>
                    <a:bodyPr/>
                    <a:lstStyle/>
                    <a:p>
                      <a:r>
                        <a:rPr lang="en-GB" altLang="en-US" sz="1800" dirty="0" smtClean="0"/>
                        <a:t>status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en-US" sz="1800" dirty="0" smtClean="0"/>
                        <a:t>HTTP status code returned by the server</a:t>
                      </a:r>
                      <a:endParaRPr lang="en-GB" altLang="en-US" sz="1800" dirty="0"/>
                    </a:p>
                  </a:txBody>
                  <a:tcPr/>
                </a:tc>
              </a:tr>
              <a:tr h="376496">
                <a:tc>
                  <a:txBody>
                    <a:bodyPr/>
                    <a:lstStyle/>
                    <a:p>
                      <a:r>
                        <a:rPr lang="en-GB" altLang="en-US" sz="1800" dirty="0" err="1" smtClean="0"/>
                        <a:t>statusText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en-US" sz="1800" dirty="0" smtClean="0"/>
                        <a:t>HTTP status phrase returned by the server</a:t>
                      </a:r>
                      <a:endParaRPr lang="en-GB" altLang="en-US" sz="18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838200" y="1619480"/>
            <a:ext cx="10515600" cy="11016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655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XMLHttpRequest</a:t>
            </a:r>
            <a:r>
              <a:rPr lang="en-GB" altLang="en-US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 </a:t>
            </a:r>
            <a:r>
              <a:rPr lang="en-GB" altLang="en-US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properties</a:t>
            </a:r>
            <a:r>
              <a:rPr lang="en-GB" altLang="en-US" sz="40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GB" altLang="en-US" sz="2400" b="1" dirty="0" err="1" smtClean="0">
                <a:solidFill>
                  <a:schemeClr val="accent2"/>
                </a:solidFill>
              </a:rPr>
              <a:t>readyState</a:t>
            </a:r>
            <a:r>
              <a:rPr lang="en-GB" altLang="en-US" sz="40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GB" altLang="en-US" sz="2300" dirty="0"/>
              <a:t> </a:t>
            </a:r>
            <a:endParaRPr lang="en-GB" altLang="en-US" sz="2300" dirty="0" smtClean="0"/>
          </a:p>
          <a:p>
            <a:pPr>
              <a:buNone/>
            </a:pPr>
            <a:endParaRPr lang="en-GB" altLang="en-US" sz="2300" dirty="0"/>
          </a:p>
          <a:p>
            <a:pPr>
              <a:buNone/>
            </a:pPr>
            <a:r>
              <a:rPr lang="en-GB" altLang="en-US" sz="2300" dirty="0" smtClean="0"/>
              <a:t>                                          </a:t>
            </a:r>
            <a:endParaRPr lang="en-GB" altLang="en-US" sz="2300" dirty="0"/>
          </a:p>
          <a:p>
            <a:pPr marL="0" indent="0">
              <a:buNone/>
            </a:pPr>
            <a:r>
              <a:rPr lang="en-GB" altLang="en-US" sz="2300" dirty="0" smtClean="0"/>
              <a:t> </a:t>
            </a:r>
            <a:endParaRPr lang="en-GB" altLang="en-US" sz="2300" dirty="0"/>
          </a:p>
          <a:p>
            <a:endParaRPr lang="en-GB" altLang="en-US" sz="2300" dirty="0"/>
          </a:p>
          <a:p>
            <a:pPr>
              <a:buNone/>
            </a:pPr>
            <a:endParaRPr lang="en-GB" altLang="en-US" sz="2300" dirty="0" smtClean="0"/>
          </a:p>
          <a:p>
            <a:pPr>
              <a:buNone/>
            </a:pPr>
            <a:endParaRPr lang="en-GB" altLang="en-US" sz="2300" dirty="0"/>
          </a:p>
          <a:p>
            <a:pPr>
              <a:buNone/>
            </a:pPr>
            <a:endParaRPr lang="en-GB" altLang="en-US" sz="2300" dirty="0" smtClean="0"/>
          </a:p>
          <a:p>
            <a:pPr>
              <a:buNone/>
            </a:pPr>
            <a:endParaRPr lang="en-GB" altLang="en-US" sz="1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muhammadabaloch</a:t>
            </a:r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693624"/>
              </p:ext>
            </p:extLst>
          </p:nvPr>
        </p:nvGraphicFramePr>
        <p:xfrm>
          <a:off x="1069554" y="1977127"/>
          <a:ext cx="9176133" cy="36454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246"/>
                <a:gridCol w="7303887"/>
              </a:tblGrid>
              <a:tr h="238474">
                <a:tc>
                  <a:txBody>
                    <a:bodyPr/>
                    <a:lstStyle/>
                    <a:p>
                      <a:r>
                        <a:rPr lang="en-GB" altLang="en-US" sz="1800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en-US" sz="1800" dirty="0" smtClean="0"/>
                        <a:t>Definition</a:t>
                      </a:r>
                      <a:endParaRPr lang="en-US" dirty="0"/>
                    </a:p>
                  </a:txBody>
                  <a:tcPr/>
                </a:tc>
              </a:tr>
              <a:tr h="719386">
                <a:tc>
                  <a:txBody>
                    <a:bodyPr/>
                    <a:lstStyle/>
                    <a:p>
                      <a:r>
                        <a:rPr lang="en-GB" altLang="en-US" sz="1800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smtClean="0"/>
                        <a:t>Uninitialized</a:t>
                      </a:r>
                      <a:r>
                        <a:rPr lang="en-US" baseline="0" dirty="0" smtClean="0"/>
                        <a:t> </a:t>
                      </a:r>
                    </a:p>
                    <a:p>
                      <a:pPr>
                        <a:buNone/>
                      </a:pPr>
                      <a:r>
                        <a:rPr lang="en-US" baseline="0" dirty="0" smtClean="0"/>
                        <a:t> -Object contains no data</a:t>
                      </a:r>
                      <a:endParaRPr lang="en-US" dirty="0"/>
                    </a:p>
                  </a:txBody>
                  <a:tcPr/>
                </a:tc>
              </a:tr>
              <a:tr h="596186">
                <a:tc>
                  <a:txBody>
                    <a:bodyPr/>
                    <a:lstStyle/>
                    <a:p>
                      <a:r>
                        <a:rPr lang="en-GB" altLang="en-US" sz="1800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en-US" sz="1800" dirty="0" smtClean="0"/>
                        <a:t>Loading</a:t>
                      </a:r>
                    </a:p>
                    <a:p>
                      <a:r>
                        <a:rPr lang="en-GB" altLang="en-US" sz="1800" baseline="0" dirty="0" smtClean="0"/>
                        <a:t> -</a:t>
                      </a:r>
                      <a:r>
                        <a:rPr lang="en-GB" altLang="en-US" sz="1800" dirty="0" smtClean="0"/>
                        <a:t>Object is currently loading its data</a:t>
                      </a:r>
                    </a:p>
                  </a:txBody>
                  <a:tcPr/>
                </a:tc>
              </a:tr>
              <a:tr h="417330">
                <a:tc>
                  <a:txBody>
                    <a:bodyPr/>
                    <a:lstStyle/>
                    <a:p>
                      <a:r>
                        <a:rPr lang="en-GB" altLang="en-US" sz="1800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en-US" sz="1800" dirty="0" smtClean="0"/>
                        <a:t>Loaded</a:t>
                      </a:r>
                    </a:p>
                    <a:p>
                      <a:r>
                        <a:rPr lang="en-GB" altLang="en-US" sz="1800" baseline="0" dirty="0" smtClean="0"/>
                        <a:t> </a:t>
                      </a:r>
                      <a:r>
                        <a:rPr lang="en-GB" altLang="en-US" sz="1800" dirty="0" smtClean="0"/>
                        <a:t>-Object has finished loading its data</a:t>
                      </a:r>
                      <a:endParaRPr lang="en-GB" altLang="en-US" sz="1800" dirty="0"/>
                    </a:p>
                  </a:txBody>
                  <a:tcPr/>
                </a:tc>
              </a:tr>
              <a:tr h="553374">
                <a:tc>
                  <a:txBody>
                    <a:bodyPr/>
                    <a:lstStyle/>
                    <a:p>
                      <a:r>
                        <a:rPr lang="en-GB" altLang="en-US" sz="1800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en-US" sz="1800" dirty="0" smtClean="0"/>
                        <a:t>Interactive </a:t>
                      </a:r>
                    </a:p>
                    <a:p>
                      <a:r>
                        <a:rPr lang="en-GB" altLang="en-US" sz="1800" baseline="0" dirty="0" smtClean="0"/>
                        <a:t> </a:t>
                      </a:r>
                      <a:r>
                        <a:rPr lang="en-GB" altLang="en-US" sz="1800" dirty="0" smtClean="0"/>
                        <a:t>-User may interact with the object even though</a:t>
                      </a:r>
                      <a:r>
                        <a:rPr lang="en-GB" altLang="en-US" sz="1800" baseline="0" dirty="0" smtClean="0"/>
                        <a:t> it’s not fully loaded</a:t>
                      </a:r>
                      <a:endParaRPr lang="en-GB" altLang="en-US" sz="1800" dirty="0"/>
                    </a:p>
                  </a:txBody>
                  <a:tcPr/>
                </a:tc>
              </a:tr>
              <a:tr h="238474">
                <a:tc>
                  <a:txBody>
                    <a:bodyPr/>
                    <a:lstStyle/>
                    <a:p>
                      <a:r>
                        <a:rPr lang="en-GB" altLang="en-US" sz="1800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en-US" sz="1800" dirty="0" smtClean="0"/>
                        <a:t>Complete</a:t>
                      </a:r>
                      <a:r>
                        <a:rPr lang="en-GB" altLang="en-US" sz="1800" baseline="0" dirty="0" smtClean="0"/>
                        <a:t>  </a:t>
                      </a:r>
                    </a:p>
                    <a:p>
                      <a:r>
                        <a:rPr lang="en-GB" altLang="en-US" sz="1800" baseline="0" dirty="0" smtClean="0"/>
                        <a:t> -Object has finished initializing </a:t>
                      </a:r>
                      <a:endParaRPr lang="en-GB" altLang="en-US" sz="18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838200" y="1619480"/>
            <a:ext cx="10515600" cy="11016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609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XMLHttpRequest</a:t>
            </a:r>
            <a:r>
              <a:rPr lang="en-GB" altLang="en-US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 </a:t>
            </a:r>
            <a:r>
              <a:rPr lang="en-GB" altLang="en-US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properties</a:t>
            </a:r>
            <a:r>
              <a:rPr lang="en-GB" altLang="en-US" sz="40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GB" altLang="en-US" sz="2400" b="1" dirty="0" smtClean="0">
                <a:solidFill>
                  <a:schemeClr val="accent2"/>
                </a:solidFill>
              </a:rPr>
              <a:t>status</a:t>
            </a:r>
            <a:r>
              <a:rPr lang="en-GB" altLang="en-US" sz="40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GB" altLang="en-US" sz="2300" dirty="0"/>
              <a:t> </a:t>
            </a:r>
            <a:endParaRPr lang="en-GB" altLang="en-US" sz="2300" dirty="0" smtClean="0"/>
          </a:p>
          <a:p>
            <a:pPr>
              <a:buNone/>
            </a:pPr>
            <a:endParaRPr lang="en-GB" altLang="en-US" sz="2300" dirty="0"/>
          </a:p>
          <a:p>
            <a:pPr>
              <a:buNone/>
            </a:pPr>
            <a:r>
              <a:rPr lang="en-GB" altLang="en-US" sz="2300" dirty="0" smtClean="0"/>
              <a:t>                                          </a:t>
            </a:r>
            <a:endParaRPr lang="en-GB" altLang="en-US" sz="2300" dirty="0"/>
          </a:p>
          <a:p>
            <a:pPr marL="0" indent="0">
              <a:buNone/>
            </a:pPr>
            <a:r>
              <a:rPr lang="en-GB" altLang="en-US" sz="2300" dirty="0" smtClean="0"/>
              <a:t> </a:t>
            </a:r>
            <a:endParaRPr lang="en-GB" altLang="en-US" sz="2300" dirty="0"/>
          </a:p>
          <a:p>
            <a:endParaRPr lang="en-GB" altLang="en-US" sz="2300" dirty="0"/>
          </a:p>
          <a:p>
            <a:pPr>
              <a:buNone/>
            </a:pPr>
            <a:endParaRPr lang="en-GB" altLang="en-US" sz="2300" dirty="0" smtClean="0"/>
          </a:p>
          <a:p>
            <a:pPr>
              <a:buNone/>
            </a:pPr>
            <a:endParaRPr lang="en-GB" altLang="en-US" sz="2300" dirty="0"/>
          </a:p>
          <a:p>
            <a:pPr>
              <a:buNone/>
            </a:pPr>
            <a:endParaRPr lang="en-GB" altLang="en-US" sz="2300" dirty="0" smtClean="0"/>
          </a:p>
          <a:p>
            <a:pPr lvl="1"/>
            <a:r>
              <a:rPr lang="en-GB" altLang="en-US" sz="2000" dirty="0" smtClean="0"/>
              <a:t>Event Handler  </a:t>
            </a:r>
          </a:p>
          <a:p>
            <a:pPr>
              <a:buNone/>
            </a:pPr>
            <a:r>
              <a:rPr lang="en-GB" altLang="en-US" sz="2400" dirty="0"/>
              <a:t>	</a:t>
            </a:r>
            <a:r>
              <a:rPr lang="en-GB" altLang="en-US" sz="2400" dirty="0" smtClean="0"/>
              <a:t> 	- </a:t>
            </a:r>
            <a:r>
              <a:rPr lang="en-GB" altLang="en-US" sz="2000" dirty="0" err="1" smtClean="0"/>
              <a:t>onreadystatechange</a:t>
            </a:r>
            <a:endParaRPr lang="en-GB" altLang="en-US" sz="2000" dirty="0"/>
          </a:p>
          <a:p>
            <a:pPr>
              <a:buNone/>
            </a:pPr>
            <a:endParaRPr lang="en-GB" altLang="en-US" sz="23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muhammadabaloch</a:t>
            </a:r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279617"/>
              </p:ext>
            </p:extLst>
          </p:nvPr>
        </p:nvGraphicFramePr>
        <p:xfrm>
          <a:off x="1282850" y="2192596"/>
          <a:ext cx="7982335" cy="27914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707"/>
                <a:gridCol w="5697628"/>
              </a:tblGrid>
              <a:tr h="238474">
                <a:tc>
                  <a:txBody>
                    <a:bodyPr/>
                    <a:lstStyle/>
                    <a:p>
                      <a:r>
                        <a:rPr lang="en-GB" altLang="en-US" sz="1800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en-US" sz="1800" dirty="0" smtClean="0"/>
                        <a:t>Definition</a:t>
                      </a:r>
                      <a:endParaRPr lang="en-US" dirty="0"/>
                    </a:p>
                  </a:txBody>
                  <a:tcPr/>
                </a:tc>
              </a:tr>
              <a:tr h="460266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smtClean="0"/>
                        <a:t>Ok</a:t>
                      </a:r>
                    </a:p>
                  </a:txBody>
                  <a:tcPr/>
                </a:tc>
              </a:tr>
              <a:tr h="407624">
                <a:tc>
                  <a:txBody>
                    <a:bodyPr/>
                    <a:lstStyle/>
                    <a:p>
                      <a:r>
                        <a:rPr lang="en-GB" altLang="en-US" sz="1800" dirty="0" smtClean="0"/>
                        <a:t>400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en-US" sz="1800" dirty="0" smtClean="0"/>
                        <a:t>Bad Request</a:t>
                      </a:r>
                    </a:p>
                  </a:txBody>
                  <a:tcPr/>
                </a:tc>
              </a:tr>
              <a:tr h="417330">
                <a:tc>
                  <a:txBody>
                    <a:bodyPr/>
                    <a:lstStyle/>
                    <a:p>
                      <a:r>
                        <a:rPr lang="en-GB" altLang="en-US" sz="1800" dirty="0" smtClean="0"/>
                        <a:t>401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en-US" sz="1800" dirty="0" smtClean="0"/>
                        <a:t>Unauthorized</a:t>
                      </a:r>
                      <a:endParaRPr lang="en-GB" altLang="en-US" sz="1800" dirty="0"/>
                    </a:p>
                  </a:txBody>
                  <a:tcPr/>
                </a:tc>
              </a:tr>
              <a:tr h="408935">
                <a:tc>
                  <a:txBody>
                    <a:bodyPr/>
                    <a:lstStyle/>
                    <a:p>
                      <a:r>
                        <a:rPr lang="en-GB" altLang="en-US" sz="1800" dirty="0" smtClean="0"/>
                        <a:t>403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en-US" sz="1800" dirty="0" smtClean="0"/>
                        <a:t>Forbidden</a:t>
                      </a:r>
                      <a:endParaRPr lang="en-GB" altLang="en-US" sz="1800" dirty="0"/>
                    </a:p>
                  </a:txBody>
                  <a:tcPr/>
                </a:tc>
              </a:tr>
              <a:tr h="238474">
                <a:tc>
                  <a:txBody>
                    <a:bodyPr/>
                    <a:lstStyle/>
                    <a:p>
                      <a:r>
                        <a:rPr lang="en-GB" altLang="en-US" sz="1800" dirty="0" smtClean="0"/>
                        <a:t>404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en-US" sz="1800" dirty="0" smtClean="0"/>
                        <a:t>Not</a:t>
                      </a:r>
                      <a:r>
                        <a:rPr lang="en-GB" altLang="en-US" sz="1800" baseline="0" dirty="0" smtClean="0"/>
                        <a:t> Found</a:t>
                      </a:r>
                      <a:endParaRPr lang="en-GB" altLang="en-US" sz="1800" dirty="0"/>
                    </a:p>
                  </a:txBody>
                  <a:tcPr/>
                </a:tc>
              </a:tr>
              <a:tr h="238474">
                <a:tc>
                  <a:txBody>
                    <a:bodyPr/>
                    <a:lstStyle/>
                    <a:p>
                      <a:r>
                        <a:rPr lang="en-US" dirty="0" smtClean="0"/>
                        <a:t>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en-US" sz="1800" dirty="0" smtClean="0"/>
                        <a:t>Internal Server</a:t>
                      </a:r>
                      <a:r>
                        <a:rPr lang="en-GB" altLang="en-US" sz="1800" baseline="0" dirty="0" smtClean="0"/>
                        <a:t> Error</a:t>
                      </a:r>
                      <a:endParaRPr lang="en-GB" altLang="en-US" sz="18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838200" y="1619480"/>
            <a:ext cx="10515600" cy="11016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6969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</TotalTime>
  <Words>601</Words>
  <Application>Microsoft Office PowerPoint</Application>
  <PresentationFormat>Widescreen</PresentationFormat>
  <Paragraphs>159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Arial Narrow</vt:lpstr>
      <vt:lpstr>Calibri</vt:lpstr>
      <vt:lpstr>Calibri Light</vt:lpstr>
      <vt:lpstr>Consolas</vt:lpstr>
      <vt:lpstr>Office Theme</vt:lpstr>
      <vt:lpstr>Ajax</vt:lpstr>
      <vt:lpstr>What is AJAX ?</vt:lpstr>
      <vt:lpstr>Purpose of AJAX</vt:lpstr>
      <vt:lpstr>Technologies Used</vt:lpstr>
      <vt:lpstr>Simple Processing</vt:lpstr>
      <vt:lpstr>The XMLHttpRequest object</vt:lpstr>
      <vt:lpstr>XMLHttpRequest object properties</vt:lpstr>
      <vt:lpstr>XMLHttpRequest properties(readyState)</vt:lpstr>
      <vt:lpstr>XMLHttpRequest properties(status)</vt:lpstr>
      <vt:lpstr>XMLHttpRequest Method</vt:lpstr>
      <vt:lpstr>Ajax code</vt:lpstr>
      <vt:lpstr>Ajax code (cont’)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Ajax</dc:title>
  <dc:creator>Hist</dc:creator>
  <cp:lastModifiedBy>Hist</cp:lastModifiedBy>
  <cp:revision>36</cp:revision>
  <dcterms:created xsi:type="dcterms:W3CDTF">2014-04-12T07:39:57Z</dcterms:created>
  <dcterms:modified xsi:type="dcterms:W3CDTF">2014-04-18T13:03:19Z</dcterms:modified>
</cp:coreProperties>
</file>