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70"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December 16, 2020</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98908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December 16, 2020</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22214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December 16, 2020</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34673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December 16, 2020</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13768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December 16, 2020</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82065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December 16, 2020</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13108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December 16, 2020</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62249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December 16, 2020</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49970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December 16, 2020</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745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December 16, 2020</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8641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December 16, 2020</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55788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Wednesday, December 16, 2020</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62819101"/>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6107560-5E18-4043-863A-120EFB1E79F9}"/>
              </a:ext>
            </a:extLst>
          </p:cNvPr>
          <p:cNvPicPr>
            <a:picLocks noChangeAspect="1"/>
          </p:cNvPicPr>
          <p:nvPr/>
        </p:nvPicPr>
        <p:blipFill rotWithShape="1">
          <a:blip r:embed="rId2"/>
          <a:srcRect l="10848" r="24762"/>
          <a:stretch/>
        </p:blipFill>
        <p:spPr>
          <a:xfrm>
            <a:off x="-1" y="10"/>
            <a:ext cx="4587901" cy="6857990"/>
          </a:xfrm>
          <a:prstGeom prst="rect">
            <a:avLst/>
          </a:prstGeom>
        </p:spPr>
      </p:pic>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A34B5D-AE2E-4144-A81E-F18CD5A76B73}"/>
              </a:ext>
            </a:extLst>
          </p:cNvPr>
          <p:cNvSpPr>
            <a:spLocks noGrp="1"/>
          </p:cNvSpPr>
          <p:nvPr>
            <p:ph type="ctrTitle"/>
          </p:nvPr>
        </p:nvSpPr>
        <p:spPr>
          <a:xfrm>
            <a:off x="5275425" y="768485"/>
            <a:ext cx="6133656" cy="3169674"/>
          </a:xfrm>
        </p:spPr>
        <p:txBody>
          <a:bodyPr>
            <a:normAutofit/>
          </a:bodyPr>
          <a:lstStyle/>
          <a:p>
            <a:pPr algn="r"/>
            <a:br>
              <a:rPr lang="en-IN" b="0" i="0" u="none" strike="noStrike" baseline="0">
                <a:solidFill>
                  <a:schemeClr val="bg1"/>
                </a:solidFill>
                <a:latin typeface="Calibri" panose="020F0502020204030204" pitchFamily="34" charset="0"/>
              </a:rPr>
            </a:br>
            <a:r>
              <a:rPr lang="en-US" b="0" i="0" u="none" strike="noStrike" baseline="0">
                <a:solidFill>
                  <a:schemeClr val="bg1"/>
                </a:solidFill>
                <a:latin typeface="Calibri" panose="020F0502020204030204" pitchFamily="34" charset="0"/>
              </a:rPr>
              <a:t> IMPACT OF WEATHER &amp; COVID ON ACCIDENTS </a:t>
            </a:r>
            <a:endParaRPr lang="en-IN">
              <a:solidFill>
                <a:schemeClr val="bg1"/>
              </a:solidFill>
            </a:endParaRPr>
          </a:p>
        </p:txBody>
      </p:sp>
      <p:sp>
        <p:nvSpPr>
          <p:cNvPr id="3" name="Subtitle 2">
            <a:extLst>
              <a:ext uri="{FF2B5EF4-FFF2-40B4-BE49-F238E27FC236}">
                <a16:creationId xmlns:a16="http://schemas.microsoft.com/office/drawing/2014/main" id="{BD037BC3-CDA0-48AE-911F-F40D496A357C}"/>
              </a:ext>
            </a:extLst>
          </p:cNvPr>
          <p:cNvSpPr>
            <a:spLocks noGrp="1"/>
          </p:cNvSpPr>
          <p:nvPr>
            <p:ph type="subTitle" idx="1"/>
          </p:nvPr>
        </p:nvSpPr>
        <p:spPr>
          <a:xfrm>
            <a:off x="5862918" y="4793128"/>
            <a:ext cx="5462494" cy="1141157"/>
          </a:xfrm>
        </p:spPr>
        <p:txBody>
          <a:bodyPr>
            <a:normAutofit/>
          </a:bodyPr>
          <a:lstStyle/>
          <a:p>
            <a:pPr algn="r"/>
            <a:r>
              <a:rPr lang="en-IN" sz="1400" dirty="0">
                <a:solidFill>
                  <a:schemeClr val="bg1"/>
                </a:solidFill>
              </a:rPr>
              <a:t>GROUP 9</a:t>
            </a:r>
          </a:p>
        </p:txBody>
      </p:sp>
    </p:spTree>
    <p:extLst>
      <p:ext uri="{BB962C8B-B14F-4D97-AF65-F5344CB8AC3E}">
        <p14:creationId xmlns:p14="http://schemas.microsoft.com/office/powerpoint/2010/main" val="4011372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8EF7-2217-4998-9E70-798E56F4F214}"/>
              </a:ext>
            </a:extLst>
          </p:cNvPr>
          <p:cNvSpPr>
            <a:spLocks noGrp="1"/>
          </p:cNvSpPr>
          <p:nvPr>
            <p:ph type="title"/>
          </p:nvPr>
        </p:nvSpPr>
        <p:spPr>
          <a:xfrm>
            <a:off x="1371600" y="795528"/>
            <a:ext cx="10241280" cy="863590"/>
          </a:xfrm>
        </p:spPr>
        <p:txBody>
          <a:bodyPr/>
          <a:lstStyle/>
          <a:p>
            <a:r>
              <a:rPr lang="en-IN" dirty="0"/>
              <a:t>DATA MARTS</a:t>
            </a:r>
          </a:p>
        </p:txBody>
      </p:sp>
      <p:sp>
        <p:nvSpPr>
          <p:cNvPr id="3" name="Content Placeholder 2">
            <a:extLst>
              <a:ext uri="{FF2B5EF4-FFF2-40B4-BE49-F238E27FC236}">
                <a16:creationId xmlns:a16="http://schemas.microsoft.com/office/drawing/2014/main" id="{0D5F23FF-667C-4DBD-8B32-99F821917ACA}"/>
              </a:ext>
            </a:extLst>
          </p:cNvPr>
          <p:cNvSpPr>
            <a:spLocks noGrp="1"/>
          </p:cNvSpPr>
          <p:nvPr>
            <p:ph idx="1"/>
          </p:nvPr>
        </p:nvSpPr>
        <p:spPr>
          <a:xfrm>
            <a:off x="1117077" y="1791093"/>
            <a:ext cx="10241280" cy="4120267"/>
          </a:xfrm>
        </p:spPr>
        <p:txBody>
          <a:bodyPr/>
          <a:lstStyle/>
          <a:p>
            <a:pPr marL="0" indent="0">
              <a:buNone/>
            </a:pPr>
            <a:r>
              <a:rPr lang="en-IN" dirty="0"/>
              <a:t>Pre </a:t>
            </a:r>
            <a:r>
              <a:rPr lang="en-IN" dirty="0" err="1"/>
              <a:t>Covid</a:t>
            </a:r>
            <a:r>
              <a:rPr lang="en-IN" dirty="0"/>
              <a:t> Mart</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With this mart, we can create further views by joining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RegionDim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Table and performing aggregations by geographic regions, all of which were done further in Tableau.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t>Post </a:t>
            </a:r>
            <a:r>
              <a:rPr lang="en-IN" dirty="0" err="1"/>
              <a:t>Covid</a:t>
            </a:r>
            <a:r>
              <a:rPr lang="en-IN" dirty="0"/>
              <a:t> Mart</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With the post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Covid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data, we can join the dimensional table, Weather and Accident, and use the Region tables to derive data and answer more specific questions.</a:t>
            </a:r>
          </a:p>
          <a:p>
            <a:pPr marL="0" indent="0">
              <a:buNone/>
            </a:pPr>
            <a:r>
              <a:rPr lang="en-IN" dirty="0">
                <a:effectLst/>
                <a:latin typeface="Tw Cen MT" panose="020B0602020104020603" pitchFamily="34" charset="0"/>
                <a:ea typeface="Calibri" panose="020F0502020204030204" pitchFamily="34" charset="0"/>
                <a:cs typeface="Times New Roman" panose="02020603050405020304" pitchFamily="18" charset="0"/>
              </a:rPr>
              <a:t>Users have freedom to manipulate the data through joins with the dimensional tables to answer any questions they have.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02526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5071729"/>
            <a:ext cx="12192003" cy="1786490"/>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5071729"/>
            <a:ext cx="8153401" cy="1786269"/>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5071730"/>
            <a:ext cx="8115300" cy="1334505"/>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C538E4E5-4047-480A-BB9B-9AB54E86D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3120189" y="3385221"/>
            <a:ext cx="2497963" cy="4087997"/>
          </a:xfrm>
          <a:custGeom>
            <a:avLst/>
            <a:gdLst>
              <a:gd name="connsiteX0" fmla="*/ 2671045 w 2671045"/>
              <a:gd name="connsiteY0" fmla="*/ 8492 h 4371251"/>
              <a:gd name="connsiteX1" fmla="*/ 840176 w 2671045"/>
              <a:gd name="connsiteY1" fmla="*/ 4371251 h 4371251"/>
              <a:gd name="connsiteX2" fmla="*/ 650202 w 2671045"/>
              <a:gd name="connsiteY2" fmla="*/ 4185755 h 4371251"/>
              <a:gd name="connsiteX3" fmla="*/ 0 w 2671045"/>
              <a:gd name="connsiteY3" fmla="*/ 2502877 h 4371251"/>
              <a:gd name="connsiteX4" fmla="*/ 2502877 w 2671045"/>
              <a:gd name="connsiteY4" fmla="*/ 0 h 4371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1045" h="4371251">
                <a:moveTo>
                  <a:pt x="2671045" y="8492"/>
                </a:moveTo>
                <a:lnTo>
                  <a:pt x="840176" y="4371251"/>
                </a:lnTo>
                <a:lnTo>
                  <a:pt x="650202" y="4185755"/>
                </a:lnTo>
                <a:cubicBezTo>
                  <a:pt x="246220" y="3741276"/>
                  <a:pt x="0" y="3150831"/>
                  <a:pt x="0" y="2502877"/>
                </a:cubicBezTo>
                <a:cubicBezTo>
                  <a:pt x="0" y="1120576"/>
                  <a:pt x="1120576" y="0"/>
                  <a:pt x="2502877" y="0"/>
                </a:cubicBezTo>
                <a:close/>
              </a:path>
            </a:pathLst>
          </a:custGeom>
          <a:gradFill>
            <a:gsLst>
              <a:gs pos="0">
                <a:schemeClr val="accent6">
                  <a:alpha val="0"/>
                </a:schemeClr>
              </a:gs>
              <a:gs pos="100000">
                <a:schemeClr val="accent6">
                  <a:lumMod val="60000"/>
                  <a:lumOff val="40000"/>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EDB46D9-BCE3-4648-A894-AF1D56DA6D70}"/>
              </a:ext>
            </a:extLst>
          </p:cNvPr>
          <p:cNvSpPr>
            <a:spLocks noGrp="1"/>
          </p:cNvSpPr>
          <p:nvPr>
            <p:ph type="title"/>
          </p:nvPr>
        </p:nvSpPr>
        <p:spPr>
          <a:xfrm>
            <a:off x="926165" y="5682354"/>
            <a:ext cx="10145864" cy="715617"/>
          </a:xfrm>
        </p:spPr>
        <p:txBody>
          <a:bodyPr vert="horz" lIns="0" tIns="0" rIns="0" bIns="0" rtlCol="0" anchor="b">
            <a:normAutofit fontScale="90000"/>
          </a:bodyPr>
          <a:lstStyle/>
          <a:p>
            <a:br>
              <a:rPr lang="en-US" spc="750" dirty="0">
                <a:solidFill>
                  <a:schemeClr val="bg1"/>
                </a:solidFill>
              </a:rPr>
            </a:br>
            <a:br>
              <a:rPr lang="en-US" spc="750" dirty="0">
                <a:solidFill>
                  <a:schemeClr val="bg1"/>
                </a:solidFill>
              </a:rPr>
            </a:br>
            <a:br>
              <a:rPr lang="en-US" spc="750" dirty="0">
                <a:solidFill>
                  <a:schemeClr val="bg1"/>
                </a:solidFill>
              </a:rPr>
            </a:br>
            <a:br>
              <a:rPr lang="en-US" spc="750" dirty="0">
                <a:solidFill>
                  <a:schemeClr val="bg1"/>
                </a:solidFill>
              </a:rPr>
            </a:br>
            <a:br>
              <a:rPr lang="en-US" spc="750" dirty="0">
                <a:solidFill>
                  <a:schemeClr val="bg1"/>
                </a:solidFill>
              </a:rPr>
            </a:br>
            <a:br>
              <a:rPr lang="en-US" spc="750" dirty="0">
                <a:solidFill>
                  <a:schemeClr val="bg1"/>
                </a:solidFill>
              </a:rPr>
            </a:br>
            <a:br>
              <a:rPr lang="en-US" spc="750" dirty="0">
                <a:solidFill>
                  <a:schemeClr val="bg1"/>
                </a:solidFill>
              </a:rPr>
            </a:br>
            <a:br>
              <a:rPr lang="en-US" spc="750" dirty="0">
                <a:solidFill>
                  <a:schemeClr val="bg1"/>
                </a:solidFill>
              </a:rPr>
            </a:br>
            <a:br>
              <a:rPr lang="en-US" spc="750" dirty="0">
                <a:solidFill>
                  <a:schemeClr val="bg1"/>
                </a:solidFill>
              </a:rPr>
            </a:br>
            <a:r>
              <a:rPr lang="en-US" spc="750" dirty="0">
                <a:solidFill>
                  <a:schemeClr val="bg1"/>
                </a:solidFill>
              </a:rPr>
              <a:t>Relationship between traffic incidents and weather events</a:t>
            </a:r>
          </a:p>
        </p:txBody>
      </p:sp>
      <p:pic>
        <p:nvPicPr>
          <p:cNvPr id="5" name="Picture 4">
            <a:extLst>
              <a:ext uri="{FF2B5EF4-FFF2-40B4-BE49-F238E27FC236}">
                <a16:creationId xmlns:a16="http://schemas.microsoft.com/office/drawing/2014/main" id="{57DC3F09-398E-4283-BB31-4662BFF9C61E}"/>
              </a:ext>
            </a:extLst>
          </p:cNvPr>
          <p:cNvPicPr>
            <a:picLocks noChangeAspect="1"/>
          </p:cNvPicPr>
          <p:nvPr/>
        </p:nvPicPr>
        <p:blipFill>
          <a:blip r:embed="rId2"/>
          <a:stretch>
            <a:fillRect/>
          </a:stretch>
        </p:blipFill>
        <p:spPr>
          <a:xfrm>
            <a:off x="-1" y="-5655"/>
            <a:ext cx="12191999" cy="5076957"/>
          </a:xfrm>
          <a:prstGeom prst="rect">
            <a:avLst/>
          </a:prstGeom>
        </p:spPr>
      </p:pic>
    </p:spTree>
    <p:extLst>
      <p:ext uri="{BB962C8B-B14F-4D97-AF65-F5344CB8AC3E}">
        <p14:creationId xmlns:p14="http://schemas.microsoft.com/office/powerpoint/2010/main" val="19844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5071729"/>
            <a:ext cx="12192003" cy="1786490"/>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5071729"/>
            <a:ext cx="8153401" cy="1786269"/>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5071730"/>
            <a:ext cx="8115300" cy="1334505"/>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C538E4E5-4047-480A-BB9B-9AB54E86D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3120189" y="3385221"/>
            <a:ext cx="2497963" cy="4087997"/>
          </a:xfrm>
          <a:custGeom>
            <a:avLst/>
            <a:gdLst>
              <a:gd name="connsiteX0" fmla="*/ 2671045 w 2671045"/>
              <a:gd name="connsiteY0" fmla="*/ 8492 h 4371251"/>
              <a:gd name="connsiteX1" fmla="*/ 840176 w 2671045"/>
              <a:gd name="connsiteY1" fmla="*/ 4371251 h 4371251"/>
              <a:gd name="connsiteX2" fmla="*/ 650202 w 2671045"/>
              <a:gd name="connsiteY2" fmla="*/ 4185755 h 4371251"/>
              <a:gd name="connsiteX3" fmla="*/ 0 w 2671045"/>
              <a:gd name="connsiteY3" fmla="*/ 2502877 h 4371251"/>
              <a:gd name="connsiteX4" fmla="*/ 2502877 w 2671045"/>
              <a:gd name="connsiteY4" fmla="*/ 0 h 4371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1045" h="4371251">
                <a:moveTo>
                  <a:pt x="2671045" y="8492"/>
                </a:moveTo>
                <a:lnTo>
                  <a:pt x="840176" y="4371251"/>
                </a:lnTo>
                <a:lnTo>
                  <a:pt x="650202" y="4185755"/>
                </a:lnTo>
                <a:cubicBezTo>
                  <a:pt x="246220" y="3741276"/>
                  <a:pt x="0" y="3150831"/>
                  <a:pt x="0" y="2502877"/>
                </a:cubicBezTo>
                <a:cubicBezTo>
                  <a:pt x="0" y="1120576"/>
                  <a:pt x="1120576" y="0"/>
                  <a:pt x="2502877" y="0"/>
                </a:cubicBezTo>
                <a:close/>
              </a:path>
            </a:pathLst>
          </a:custGeom>
          <a:gradFill>
            <a:gsLst>
              <a:gs pos="0">
                <a:schemeClr val="accent6">
                  <a:alpha val="0"/>
                </a:schemeClr>
              </a:gs>
              <a:gs pos="100000">
                <a:schemeClr val="accent6">
                  <a:lumMod val="60000"/>
                  <a:lumOff val="40000"/>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EDB46D9-BCE3-4648-A894-AF1D56DA6D70}"/>
              </a:ext>
            </a:extLst>
          </p:cNvPr>
          <p:cNvSpPr>
            <a:spLocks noGrp="1"/>
          </p:cNvSpPr>
          <p:nvPr>
            <p:ph type="title"/>
          </p:nvPr>
        </p:nvSpPr>
        <p:spPr>
          <a:xfrm>
            <a:off x="926165" y="5682354"/>
            <a:ext cx="10145864" cy="715617"/>
          </a:xfrm>
        </p:spPr>
        <p:txBody>
          <a:bodyPr vert="horz" lIns="0" tIns="0" rIns="0" bIns="0" rtlCol="0" anchor="b">
            <a:normAutofit fontScale="90000"/>
          </a:bodyPr>
          <a:lstStyle/>
          <a:p>
            <a:br>
              <a:rPr lang="en-US" spc="750" dirty="0">
                <a:solidFill>
                  <a:schemeClr val="bg1"/>
                </a:solidFill>
              </a:rPr>
            </a:br>
            <a:br>
              <a:rPr lang="en-US" spc="750" dirty="0">
                <a:solidFill>
                  <a:schemeClr val="bg1"/>
                </a:solidFill>
              </a:rPr>
            </a:br>
            <a:br>
              <a:rPr lang="en-US" spc="750" dirty="0">
                <a:solidFill>
                  <a:schemeClr val="bg1"/>
                </a:solidFill>
              </a:rPr>
            </a:br>
            <a:br>
              <a:rPr lang="en-US" spc="750" dirty="0">
                <a:solidFill>
                  <a:schemeClr val="bg1"/>
                </a:solidFill>
              </a:rPr>
            </a:br>
            <a:br>
              <a:rPr lang="en-US" spc="750" dirty="0">
                <a:solidFill>
                  <a:schemeClr val="bg1"/>
                </a:solidFill>
              </a:rPr>
            </a:br>
            <a:br>
              <a:rPr lang="en-US" spc="750" dirty="0">
                <a:solidFill>
                  <a:schemeClr val="bg1"/>
                </a:solidFill>
              </a:rPr>
            </a:br>
            <a:br>
              <a:rPr lang="en-US" spc="750" dirty="0">
                <a:solidFill>
                  <a:schemeClr val="bg1"/>
                </a:solidFill>
              </a:rPr>
            </a:br>
            <a:br>
              <a:rPr lang="en-US" spc="750" dirty="0">
                <a:solidFill>
                  <a:schemeClr val="bg1"/>
                </a:solidFill>
              </a:rPr>
            </a:br>
            <a:br>
              <a:rPr lang="en-US" spc="750" dirty="0">
                <a:solidFill>
                  <a:schemeClr val="bg1"/>
                </a:solidFill>
              </a:rPr>
            </a:br>
            <a:r>
              <a:rPr lang="en-US" spc="750" dirty="0">
                <a:solidFill>
                  <a:schemeClr val="bg1"/>
                </a:solidFill>
              </a:rPr>
              <a:t>Relationship between traffic incidents and weather events</a:t>
            </a:r>
          </a:p>
        </p:txBody>
      </p:sp>
      <p:pic>
        <p:nvPicPr>
          <p:cNvPr id="4" name="Picture 3">
            <a:extLst>
              <a:ext uri="{FF2B5EF4-FFF2-40B4-BE49-F238E27FC236}">
                <a16:creationId xmlns:a16="http://schemas.microsoft.com/office/drawing/2014/main" id="{5CAAF0B2-582B-4CD0-99CC-086F1DCABF63}"/>
              </a:ext>
            </a:extLst>
          </p:cNvPr>
          <p:cNvPicPr>
            <a:picLocks noChangeAspect="1"/>
          </p:cNvPicPr>
          <p:nvPr/>
        </p:nvPicPr>
        <p:blipFill>
          <a:blip r:embed="rId2"/>
          <a:stretch>
            <a:fillRect/>
          </a:stretch>
        </p:blipFill>
        <p:spPr>
          <a:xfrm>
            <a:off x="-3" y="0"/>
            <a:ext cx="12192000" cy="5070315"/>
          </a:xfrm>
          <a:prstGeom prst="rect">
            <a:avLst/>
          </a:prstGeom>
        </p:spPr>
      </p:pic>
    </p:spTree>
    <p:extLst>
      <p:ext uri="{BB962C8B-B14F-4D97-AF65-F5344CB8AC3E}">
        <p14:creationId xmlns:p14="http://schemas.microsoft.com/office/powerpoint/2010/main" val="1178683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5071729"/>
            <a:ext cx="12192003" cy="1786490"/>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5071729"/>
            <a:ext cx="8153401" cy="1786269"/>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5071730"/>
            <a:ext cx="8115300" cy="1334505"/>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C538E4E5-4047-480A-BB9B-9AB54E86D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3120189" y="3385221"/>
            <a:ext cx="2497963" cy="4087997"/>
          </a:xfrm>
          <a:custGeom>
            <a:avLst/>
            <a:gdLst>
              <a:gd name="connsiteX0" fmla="*/ 2671045 w 2671045"/>
              <a:gd name="connsiteY0" fmla="*/ 8492 h 4371251"/>
              <a:gd name="connsiteX1" fmla="*/ 840176 w 2671045"/>
              <a:gd name="connsiteY1" fmla="*/ 4371251 h 4371251"/>
              <a:gd name="connsiteX2" fmla="*/ 650202 w 2671045"/>
              <a:gd name="connsiteY2" fmla="*/ 4185755 h 4371251"/>
              <a:gd name="connsiteX3" fmla="*/ 0 w 2671045"/>
              <a:gd name="connsiteY3" fmla="*/ 2502877 h 4371251"/>
              <a:gd name="connsiteX4" fmla="*/ 2502877 w 2671045"/>
              <a:gd name="connsiteY4" fmla="*/ 0 h 4371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1045" h="4371251">
                <a:moveTo>
                  <a:pt x="2671045" y="8492"/>
                </a:moveTo>
                <a:lnTo>
                  <a:pt x="840176" y="4371251"/>
                </a:lnTo>
                <a:lnTo>
                  <a:pt x="650202" y="4185755"/>
                </a:lnTo>
                <a:cubicBezTo>
                  <a:pt x="246220" y="3741276"/>
                  <a:pt x="0" y="3150831"/>
                  <a:pt x="0" y="2502877"/>
                </a:cubicBezTo>
                <a:cubicBezTo>
                  <a:pt x="0" y="1120576"/>
                  <a:pt x="1120576" y="0"/>
                  <a:pt x="2502877" y="0"/>
                </a:cubicBezTo>
                <a:close/>
              </a:path>
            </a:pathLst>
          </a:custGeom>
          <a:gradFill>
            <a:gsLst>
              <a:gs pos="0">
                <a:schemeClr val="accent6">
                  <a:alpha val="0"/>
                </a:schemeClr>
              </a:gs>
              <a:gs pos="100000">
                <a:schemeClr val="accent6">
                  <a:lumMod val="60000"/>
                  <a:lumOff val="40000"/>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EDB46D9-BCE3-4648-A894-AF1D56DA6D70}"/>
              </a:ext>
            </a:extLst>
          </p:cNvPr>
          <p:cNvSpPr>
            <a:spLocks noGrp="1"/>
          </p:cNvSpPr>
          <p:nvPr>
            <p:ph type="title"/>
          </p:nvPr>
        </p:nvSpPr>
        <p:spPr>
          <a:xfrm>
            <a:off x="926165" y="5682354"/>
            <a:ext cx="10145864" cy="715617"/>
          </a:xfrm>
        </p:spPr>
        <p:txBody>
          <a:bodyPr vert="horz" lIns="0" tIns="0" rIns="0" bIns="0" rtlCol="0" anchor="b">
            <a:normAutofit fontScale="90000"/>
          </a:bodyPr>
          <a:lstStyle/>
          <a:p>
            <a:br>
              <a:rPr lang="en-US" spc="750" dirty="0">
                <a:solidFill>
                  <a:schemeClr val="bg1"/>
                </a:solidFill>
              </a:rPr>
            </a:br>
            <a:br>
              <a:rPr lang="en-US" spc="750" dirty="0">
                <a:solidFill>
                  <a:schemeClr val="bg1"/>
                </a:solidFill>
              </a:rPr>
            </a:br>
            <a:br>
              <a:rPr lang="en-US" spc="750" dirty="0">
                <a:solidFill>
                  <a:schemeClr val="bg1"/>
                </a:solidFill>
              </a:rPr>
            </a:br>
            <a:br>
              <a:rPr lang="en-US" spc="750" dirty="0">
                <a:solidFill>
                  <a:schemeClr val="bg1"/>
                </a:solidFill>
              </a:rPr>
            </a:br>
            <a:br>
              <a:rPr lang="en-US" spc="750" dirty="0">
                <a:solidFill>
                  <a:schemeClr val="bg1"/>
                </a:solidFill>
              </a:rPr>
            </a:br>
            <a:br>
              <a:rPr lang="en-US" spc="750" dirty="0">
                <a:solidFill>
                  <a:schemeClr val="bg1"/>
                </a:solidFill>
              </a:rPr>
            </a:br>
            <a:br>
              <a:rPr lang="en-US" spc="750" dirty="0">
                <a:solidFill>
                  <a:schemeClr val="bg1"/>
                </a:solidFill>
              </a:rPr>
            </a:br>
            <a:br>
              <a:rPr lang="en-US" spc="750" dirty="0">
                <a:solidFill>
                  <a:schemeClr val="bg1"/>
                </a:solidFill>
              </a:rPr>
            </a:br>
            <a:br>
              <a:rPr lang="en-US" spc="750" dirty="0">
                <a:solidFill>
                  <a:schemeClr val="bg1"/>
                </a:solidFill>
              </a:rPr>
            </a:br>
            <a:r>
              <a:rPr lang="en-US" spc="750" dirty="0">
                <a:solidFill>
                  <a:schemeClr val="bg1"/>
                </a:solidFill>
              </a:rPr>
              <a:t>Relationship between traffic incidents and coviD-19 cases</a:t>
            </a:r>
          </a:p>
        </p:txBody>
      </p:sp>
      <p:pic>
        <p:nvPicPr>
          <p:cNvPr id="4" name="Picture 3">
            <a:extLst>
              <a:ext uri="{FF2B5EF4-FFF2-40B4-BE49-F238E27FC236}">
                <a16:creationId xmlns:a16="http://schemas.microsoft.com/office/drawing/2014/main" id="{710DEBB5-F8FE-4A3D-B1E4-94181E9707D5}"/>
              </a:ext>
            </a:extLst>
          </p:cNvPr>
          <p:cNvPicPr>
            <a:picLocks noChangeAspect="1"/>
          </p:cNvPicPr>
          <p:nvPr/>
        </p:nvPicPr>
        <p:blipFill>
          <a:blip r:embed="rId2"/>
          <a:stretch>
            <a:fillRect/>
          </a:stretch>
        </p:blipFill>
        <p:spPr>
          <a:xfrm>
            <a:off x="0" y="0"/>
            <a:ext cx="12192000" cy="5188100"/>
          </a:xfrm>
          <a:prstGeom prst="rect">
            <a:avLst/>
          </a:prstGeom>
        </p:spPr>
      </p:pic>
    </p:spTree>
    <p:extLst>
      <p:ext uri="{BB962C8B-B14F-4D97-AF65-F5344CB8AC3E}">
        <p14:creationId xmlns:p14="http://schemas.microsoft.com/office/powerpoint/2010/main" val="3827926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DF1F-1D8F-4833-B4BD-C537A74E7893}"/>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05688B09-F20C-4A7E-BD5F-A5A562C97ABD}"/>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T</a:t>
            </a:r>
            <a:r>
              <a:rPr lang="en-US" sz="1800" dirty="0">
                <a:solidFill>
                  <a:srgbClr val="000000"/>
                </a:solidFill>
                <a:latin typeface="Times New Roman" panose="02020603050405020304" pitchFamily="18" charset="0"/>
              </a:rPr>
              <a:t>o</a:t>
            </a:r>
            <a:r>
              <a:rPr lang="en-US" sz="1800" b="0" i="0" u="none" strike="noStrike" baseline="0" dirty="0">
                <a:solidFill>
                  <a:srgbClr val="000000"/>
                </a:solidFill>
                <a:latin typeface="Times New Roman" panose="02020603050405020304" pitchFamily="18" charset="0"/>
              </a:rPr>
              <a:t> understand the effects of weather on traffic in general, and how those effects were affected due to </a:t>
            </a:r>
            <a:r>
              <a:rPr lang="en-US" sz="1800" b="0" i="0" u="none" strike="noStrike" baseline="0" dirty="0" err="1">
                <a:solidFill>
                  <a:srgbClr val="000000"/>
                </a:solidFill>
                <a:latin typeface="Times New Roman" panose="02020603050405020304" pitchFamily="18" charset="0"/>
              </a:rPr>
              <a:t>Covid</a:t>
            </a:r>
            <a:r>
              <a:rPr lang="en-US" sz="1800" b="0" i="0" u="none" strike="noStrike" baseline="0" dirty="0">
                <a:solidFill>
                  <a:srgbClr val="000000"/>
                </a:solidFill>
                <a:latin typeface="Times New Roman" panose="02020603050405020304" pitchFamily="18" charset="0"/>
              </a:rPr>
              <a:t>. Also, what the impact of lockdown has been on the weather, and if there are any significant changes in the weather events because of </a:t>
            </a:r>
            <a:r>
              <a:rPr lang="en-US" sz="1800" dirty="0" err="1">
                <a:solidFill>
                  <a:srgbClr val="000000"/>
                </a:solidFill>
                <a:latin typeface="Times New Roman" panose="02020603050405020304" pitchFamily="18" charset="0"/>
              </a:rPr>
              <a:t>C</a:t>
            </a:r>
            <a:r>
              <a:rPr lang="en-US" sz="1800" b="0" i="0" u="none" strike="noStrike" baseline="0" dirty="0" err="1">
                <a:solidFill>
                  <a:srgbClr val="000000"/>
                </a:solidFill>
                <a:latin typeface="Times New Roman" panose="02020603050405020304" pitchFamily="18" charset="0"/>
              </a:rPr>
              <a:t>ovid</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Some questions about the data include</a:t>
            </a:r>
          </a:p>
          <a:p>
            <a:r>
              <a:rPr lang="en-US" sz="1800" b="0" i="0" u="none" strike="noStrike" baseline="0" dirty="0">
                <a:solidFill>
                  <a:srgbClr val="000000"/>
                </a:solidFill>
                <a:latin typeface="Times New Roman" panose="02020603050405020304" pitchFamily="18" charset="0"/>
              </a:rPr>
              <a:t>What type of events have caused the most accidents? </a:t>
            </a:r>
          </a:p>
          <a:p>
            <a:r>
              <a:rPr lang="en-US" sz="1800" b="0" i="0" u="none" strike="noStrike" baseline="0" dirty="0">
                <a:solidFill>
                  <a:srgbClr val="000000"/>
                </a:solidFill>
                <a:latin typeface="Times New Roman" panose="02020603050405020304" pitchFamily="18" charset="0"/>
              </a:rPr>
              <a:t>What effects did the Coronavirus have on traffic and accidents (whether they went down, increased due to stress, etc.)? </a:t>
            </a:r>
          </a:p>
          <a:p>
            <a:r>
              <a:rPr lang="en-US" sz="1800" b="0" i="0" u="none" strike="noStrike" baseline="0" dirty="0">
                <a:solidFill>
                  <a:srgbClr val="000000"/>
                </a:solidFill>
                <a:latin typeface="Times New Roman" panose="02020603050405020304" pitchFamily="18" charset="0"/>
              </a:rPr>
              <a:t>What impact did the Coronavirus have on the environment, and if so, in what form is it manifesting? </a:t>
            </a:r>
            <a:endParaRPr lang="en-IN" dirty="0"/>
          </a:p>
        </p:txBody>
      </p:sp>
    </p:spTree>
    <p:extLst>
      <p:ext uri="{BB962C8B-B14F-4D97-AF65-F5344CB8AC3E}">
        <p14:creationId xmlns:p14="http://schemas.microsoft.com/office/powerpoint/2010/main" val="1212201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A1B4-6C1C-415A-B7BB-D5A7B72B0567}"/>
              </a:ext>
            </a:extLst>
          </p:cNvPr>
          <p:cNvSpPr>
            <a:spLocks noGrp="1"/>
          </p:cNvSpPr>
          <p:nvPr>
            <p:ph type="title"/>
          </p:nvPr>
        </p:nvSpPr>
        <p:spPr/>
        <p:txBody>
          <a:bodyPr/>
          <a:lstStyle/>
          <a:p>
            <a:r>
              <a:rPr lang="en-IN" dirty="0"/>
              <a:t>Data sources</a:t>
            </a:r>
          </a:p>
        </p:txBody>
      </p:sp>
      <p:sp>
        <p:nvSpPr>
          <p:cNvPr id="3" name="Content Placeholder 2">
            <a:extLst>
              <a:ext uri="{FF2B5EF4-FFF2-40B4-BE49-F238E27FC236}">
                <a16:creationId xmlns:a16="http://schemas.microsoft.com/office/drawing/2014/main" id="{F8F47D55-A812-4CCE-BF41-ADC1E516CA97}"/>
              </a:ext>
            </a:extLst>
          </p:cNvPr>
          <p:cNvSpPr>
            <a:spLocks noGrp="1"/>
          </p:cNvSpPr>
          <p:nvPr>
            <p:ph idx="1"/>
          </p:nvPr>
        </p:nvSpPr>
        <p:spPr/>
        <p:txBody>
          <a:bodyPr>
            <a:normAutofit lnSpcReduction="10000"/>
          </a:bodyPr>
          <a:lstStyle/>
          <a:p>
            <a:pPr marL="0" indent="0">
              <a:buNone/>
            </a:pPr>
            <a:r>
              <a:rPr lang="en-US" sz="1800" b="0" i="0" u="none" strike="noStrike" baseline="0" dirty="0">
                <a:solidFill>
                  <a:srgbClr val="000000"/>
                </a:solidFill>
                <a:latin typeface="Times New Roman" panose="02020603050405020304" pitchFamily="18" charset="0"/>
              </a:rPr>
              <a:t> </a:t>
            </a:r>
          </a:p>
          <a:p>
            <a:r>
              <a:rPr lang="en-US" sz="1800" b="1" i="0" u="none" strike="noStrike" baseline="0" dirty="0">
                <a:solidFill>
                  <a:srgbClr val="000000"/>
                </a:solidFill>
                <a:latin typeface="Times New Roman" panose="02020603050405020304" pitchFamily="18" charset="0"/>
              </a:rPr>
              <a:t>Accidents Data Source</a:t>
            </a:r>
            <a:r>
              <a:rPr lang="en-US" sz="1800" b="0" i="0" u="none" strike="noStrike" baseline="0" dirty="0">
                <a:solidFill>
                  <a:srgbClr val="000000"/>
                </a:solidFill>
                <a:latin typeface="Times New Roman" panose="02020603050405020304" pitchFamily="18" charset="0"/>
              </a:rPr>
              <a:t>: The accidents data consists of traffic accident events in the US from 2019 to June 2020. It consists of attributes like start time, end time, the type of accident, the severity of the accident and some information about the location such a city, state, county, zip code, etc. </a:t>
            </a:r>
          </a:p>
          <a:p>
            <a:r>
              <a:rPr lang="en-US" sz="1800" b="1" i="0" u="none" strike="noStrike" baseline="0" dirty="0">
                <a:solidFill>
                  <a:srgbClr val="000000"/>
                </a:solidFill>
                <a:latin typeface="Times New Roman" panose="02020603050405020304" pitchFamily="18" charset="0"/>
              </a:rPr>
              <a:t>Weather Data Source </a:t>
            </a:r>
            <a:r>
              <a:rPr lang="en-US" sz="1800" b="0" i="0" u="none" strike="noStrike" baseline="0" dirty="0">
                <a:solidFill>
                  <a:srgbClr val="000000"/>
                </a:solidFill>
                <a:latin typeface="Times New Roman" panose="02020603050405020304" pitchFamily="18" charset="0"/>
              </a:rPr>
              <a:t>: Similar to the accidents data, the weather data contains information about weather events in the USA from 2019 to June 2020 about the type, severity, the timestamp and location information, not unlike the Accidents data. </a:t>
            </a:r>
            <a:r>
              <a:rPr lang="en-IN" sz="1800" b="0" i="0" u="none" strike="noStrike" baseline="0" dirty="0">
                <a:solidFill>
                  <a:srgbClr val="000000"/>
                </a:solidFill>
                <a:latin typeface="Times New Roman" panose="02020603050405020304" pitchFamily="18" charset="0"/>
              </a:rPr>
              <a:t> </a:t>
            </a:r>
          </a:p>
          <a:p>
            <a:r>
              <a:rPr lang="en-US" sz="1800" b="1" i="0" u="none" strike="noStrike" baseline="0" dirty="0">
                <a:solidFill>
                  <a:srgbClr val="000000"/>
                </a:solidFill>
                <a:latin typeface="Times New Roman" panose="02020603050405020304" pitchFamily="18" charset="0"/>
              </a:rPr>
              <a:t>COVID-19 Data Source</a:t>
            </a:r>
            <a:r>
              <a:rPr lang="en-US" sz="1800" b="0" i="0" u="none" strike="noStrike" baseline="0" dirty="0">
                <a:solidFill>
                  <a:srgbClr val="000000"/>
                </a:solidFill>
                <a:latin typeface="Times New Roman" panose="02020603050405020304" pitchFamily="18" charset="0"/>
              </a:rPr>
              <a:t>: In this dataset we have the COVID-19 case details of each county in the US from Jan 2020 to till date. This dataset has details about number of cases, cumulative case per thousand and million, health index, economic support index, how many hospitalized, how many deaths, restricted on gathering, schools closed and many. </a:t>
            </a:r>
            <a:endParaRPr lang="en-IN" dirty="0"/>
          </a:p>
        </p:txBody>
      </p:sp>
    </p:spTree>
    <p:extLst>
      <p:ext uri="{BB962C8B-B14F-4D97-AF65-F5344CB8AC3E}">
        <p14:creationId xmlns:p14="http://schemas.microsoft.com/office/powerpoint/2010/main" val="653499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4311-3197-4F58-A202-944CECD2F19E}"/>
              </a:ext>
            </a:extLst>
          </p:cNvPr>
          <p:cNvSpPr>
            <a:spLocks noGrp="1"/>
          </p:cNvSpPr>
          <p:nvPr>
            <p:ph type="title"/>
          </p:nvPr>
        </p:nvSpPr>
        <p:spPr>
          <a:xfrm>
            <a:off x="1371600" y="795528"/>
            <a:ext cx="10241280" cy="891870"/>
          </a:xfrm>
        </p:spPr>
        <p:txBody>
          <a:bodyPr/>
          <a:lstStyle/>
          <a:p>
            <a:r>
              <a:rPr lang="en-IN" dirty="0"/>
              <a:t>High level Design</a:t>
            </a:r>
          </a:p>
        </p:txBody>
      </p:sp>
      <p:pic>
        <p:nvPicPr>
          <p:cNvPr id="5" name="Content Placeholder 4" descr="Diagram&#10;&#10;Description automatically generated">
            <a:extLst>
              <a:ext uri="{FF2B5EF4-FFF2-40B4-BE49-F238E27FC236}">
                <a16:creationId xmlns:a16="http://schemas.microsoft.com/office/drawing/2014/main" id="{E5DC5351-2E8D-497E-AAB0-9CC1446A2D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838227"/>
            <a:ext cx="10240963" cy="4032743"/>
          </a:xfrm>
        </p:spPr>
      </p:pic>
    </p:spTree>
    <p:extLst>
      <p:ext uri="{BB962C8B-B14F-4D97-AF65-F5344CB8AC3E}">
        <p14:creationId xmlns:p14="http://schemas.microsoft.com/office/powerpoint/2010/main" val="2340545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5AED0C0-ED30-4B05-AF61-FE5FE5A582DE}"/>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2700" spc="750">
                <a:solidFill>
                  <a:schemeClr val="bg1"/>
                </a:solidFill>
              </a:rPr>
              <a:t>Dimensional m0del</a:t>
            </a:r>
          </a:p>
        </p:txBody>
      </p:sp>
      <p:pic>
        <p:nvPicPr>
          <p:cNvPr id="4" name="Content Placeholder 3">
            <a:extLst>
              <a:ext uri="{FF2B5EF4-FFF2-40B4-BE49-F238E27FC236}">
                <a16:creationId xmlns:a16="http://schemas.microsoft.com/office/drawing/2014/main" id="{E3A27150-DCD4-483B-A38E-DFF64B004269}"/>
              </a:ext>
            </a:extLst>
          </p:cNvPr>
          <p:cNvPicPr>
            <a:picLocks noGrp="1" noChangeAspect="1"/>
          </p:cNvPicPr>
          <p:nvPr>
            <p:ph idx="1"/>
          </p:nvPr>
        </p:nvPicPr>
        <p:blipFill>
          <a:blip r:embed="rId2"/>
          <a:stretch>
            <a:fillRect/>
          </a:stretch>
        </p:blipFill>
        <p:spPr>
          <a:xfrm>
            <a:off x="4512078" y="457200"/>
            <a:ext cx="7205679" cy="5951114"/>
          </a:xfrm>
          <a:prstGeom prst="rect">
            <a:avLst/>
          </a:prstGeom>
        </p:spPr>
      </p:pic>
    </p:spTree>
    <p:extLst>
      <p:ext uri="{BB962C8B-B14F-4D97-AF65-F5344CB8AC3E}">
        <p14:creationId xmlns:p14="http://schemas.microsoft.com/office/powerpoint/2010/main" val="1506197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957A-25B7-43EC-84B0-82BA5D76F267}"/>
              </a:ext>
            </a:extLst>
          </p:cNvPr>
          <p:cNvSpPr>
            <a:spLocks noGrp="1"/>
          </p:cNvSpPr>
          <p:nvPr>
            <p:ph type="title"/>
          </p:nvPr>
        </p:nvSpPr>
        <p:spPr>
          <a:xfrm>
            <a:off x="272374" y="5553718"/>
            <a:ext cx="9649839" cy="1054645"/>
          </a:xfrm>
        </p:spPr>
        <p:txBody>
          <a:bodyPr vert="horz" lIns="0" tIns="0" rIns="0" bIns="0" rtlCol="0" anchor="ctr">
            <a:normAutofit/>
          </a:bodyPr>
          <a:lstStyle/>
          <a:p>
            <a:r>
              <a:rPr lang="en-US" sz="2400" spc="750" dirty="0">
                <a:solidFill>
                  <a:schemeClr val="bg1"/>
                </a:solidFill>
              </a:rPr>
              <a:t>ERROR HANDLING(Accidents/Weather)</a:t>
            </a:r>
          </a:p>
        </p:txBody>
      </p:sp>
      <p:pic>
        <p:nvPicPr>
          <p:cNvPr id="4" name="Content Placeholder 3">
            <a:extLst>
              <a:ext uri="{FF2B5EF4-FFF2-40B4-BE49-F238E27FC236}">
                <a16:creationId xmlns:a16="http://schemas.microsoft.com/office/drawing/2014/main" id="{31ED8D11-DF8A-4B82-BF1A-151093FF4DC2}"/>
              </a:ext>
            </a:extLst>
          </p:cNvPr>
          <p:cNvPicPr>
            <a:picLocks noGrp="1"/>
          </p:cNvPicPr>
          <p:nvPr>
            <p:ph idx="1"/>
          </p:nvPr>
        </p:nvPicPr>
        <p:blipFill rotWithShape="1">
          <a:blip r:embed="rId2"/>
          <a:srcRect t="7737" b="16826"/>
          <a:stretch/>
        </p:blipFill>
        <p:spPr>
          <a:xfrm>
            <a:off x="0" y="136187"/>
            <a:ext cx="12191998" cy="5114589"/>
          </a:xfrm>
          <a:prstGeom prst="rect">
            <a:avLst/>
          </a:prstGeom>
        </p:spPr>
      </p:pic>
    </p:spTree>
    <p:extLst>
      <p:ext uri="{BB962C8B-B14F-4D97-AF65-F5344CB8AC3E}">
        <p14:creationId xmlns:p14="http://schemas.microsoft.com/office/powerpoint/2010/main" val="80194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FE889C32-77B0-489A-B4C5-69D3ACE6B708}"/>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14468" b="19432"/>
          <a:stretch/>
        </p:blipFill>
        <p:spPr>
          <a:xfrm>
            <a:off x="-2" y="0"/>
            <a:ext cx="12192002" cy="5525311"/>
          </a:xfrm>
          <a:prstGeom prst="rect">
            <a:avLst/>
          </a:prstGeom>
        </p:spPr>
      </p:pic>
      <p:sp>
        <p:nvSpPr>
          <p:cNvPr id="15" name="Rectangle 14">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5071729"/>
            <a:ext cx="12192003" cy="1786490"/>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5071729"/>
            <a:ext cx="8153401" cy="1786269"/>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5071730"/>
            <a:ext cx="8115300" cy="1334505"/>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C538E4E5-4047-480A-BB9B-9AB54E86D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3120189" y="3385221"/>
            <a:ext cx="2497963" cy="4087997"/>
          </a:xfrm>
          <a:custGeom>
            <a:avLst/>
            <a:gdLst>
              <a:gd name="connsiteX0" fmla="*/ 2671045 w 2671045"/>
              <a:gd name="connsiteY0" fmla="*/ 8492 h 4371251"/>
              <a:gd name="connsiteX1" fmla="*/ 840176 w 2671045"/>
              <a:gd name="connsiteY1" fmla="*/ 4371251 h 4371251"/>
              <a:gd name="connsiteX2" fmla="*/ 650202 w 2671045"/>
              <a:gd name="connsiteY2" fmla="*/ 4185755 h 4371251"/>
              <a:gd name="connsiteX3" fmla="*/ 0 w 2671045"/>
              <a:gd name="connsiteY3" fmla="*/ 2502877 h 4371251"/>
              <a:gd name="connsiteX4" fmla="*/ 2502877 w 2671045"/>
              <a:gd name="connsiteY4" fmla="*/ 0 h 4371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1045" h="4371251">
                <a:moveTo>
                  <a:pt x="2671045" y="8492"/>
                </a:moveTo>
                <a:lnTo>
                  <a:pt x="840176" y="4371251"/>
                </a:lnTo>
                <a:lnTo>
                  <a:pt x="650202" y="4185755"/>
                </a:lnTo>
                <a:cubicBezTo>
                  <a:pt x="246220" y="3741276"/>
                  <a:pt x="0" y="3150831"/>
                  <a:pt x="0" y="2502877"/>
                </a:cubicBezTo>
                <a:cubicBezTo>
                  <a:pt x="0" y="1120576"/>
                  <a:pt x="1120576" y="0"/>
                  <a:pt x="2502877" y="0"/>
                </a:cubicBezTo>
                <a:close/>
              </a:path>
            </a:pathLst>
          </a:custGeom>
          <a:gradFill>
            <a:gsLst>
              <a:gs pos="0">
                <a:schemeClr val="accent6">
                  <a:alpha val="0"/>
                </a:schemeClr>
              </a:gs>
              <a:gs pos="100000">
                <a:schemeClr val="accent6">
                  <a:lumMod val="60000"/>
                  <a:lumOff val="40000"/>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EDB46D9-BCE3-4648-A894-AF1D56DA6D70}"/>
              </a:ext>
            </a:extLst>
          </p:cNvPr>
          <p:cNvSpPr>
            <a:spLocks noGrp="1"/>
          </p:cNvSpPr>
          <p:nvPr>
            <p:ph type="title"/>
          </p:nvPr>
        </p:nvSpPr>
        <p:spPr>
          <a:xfrm>
            <a:off x="954157" y="5271715"/>
            <a:ext cx="10145864" cy="715617"/>
          </a:xfrm>
        </p:spPr>
        <p:txBody>
          <a:bodyPr vert="horz" lIns="0" tIns="0" rIns="0" bIns="0" rtlCol="0" anchor="b">
            <a:normAutofit/>
          </a:bodyPr>
          <a:lstStyle/>
          <a:p>
            <a:r>
              <a:rPr lang="en-US" spc="750">
                <a:solidFill>
                  <a:schemeClr val="bg1"/>
                </a:solidFill>
              </a:rPr>
              <a:t>Error Handling(covid)</a:t>
            </a:r>
          </a:p>
        </p:txBody>
      </p:sp>
    </p:spTree>
    <p:extLst>
      <p:ext uri="{BB962C8B-B14F-4D97-AF65-F5344CB8AC3E}">
        <p14:creationId xmlns:p14="http://schemas.microsoft.com/office/powerpoint/2010/main" val="1517643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37323-8B42-4158-97A0-C330F9A0F74A}"/>
              </a:ext>
            </a:extLst>
          </p:cNvPr>
          <p:cNvSpPr>
            <a:spLocks noGrp="1"/>
          </p:cNvSpPr>
          <p:nvPr>
            <p:ph type="title"/>
          </p:nvPr>
        </p:nvSpPr>
        <p:spPr>
          <a:xfrm>
            <a:off x="252919" y="5553718"/>
            <a:ext cx="10019489" cy="1054645"/>
          </a:xfrm>
        </p:spPr>
        <p:txBody>
          <a:bodyPr vert="horz" lIns="0" tIns="0" rIns="0" bIns="0" rtlCol="0" anchor="ctr">
            <a:normAutofit/>
          </a:bodyPr>
          <a:lstStyle/>
          <a:p>
            <a:r>
              <a:rPr lang="en-US" sz="2800" spc="750" dirty="0">
                <a:solidFill>
                  <a:schemeClr val="bg1"/>
                </a:solidFill>
              </a:rPr>
              <a:t>POPULATING FACT TABLE(INTIAL  LOAD)</a:t>
            </a:r>
          </a:p>
        </p:txBody>
      </p:sp>
      <p:pic>
        <p:nvPicPr>
          <p:cNvPr id="4" name="Content Placeholder 3" descr="Diagram&#10;&#10;Description automatically generated">
            <a:extLst>
              <a:ext uri="{FF2B5EF4-FFF2-40B4-BE49-F238E27FC236}">
                <a16:creationId xmlns:a16="http://schemas.microsoft.com/office/drawing/2014/main" id="{DE088C30-9A5A-46A3-847B-9F4C043C5A9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59957" y="457200"/>
            <a:ext cx="9478810" cy="4407647"/>
          </a:xfrm>
          <a:prstGeom prst="rect">
            <a:avLst/>
          </a:prstGeom>
        </p:spPr>
      </p:pic>
    </p:spTree>
    <p:extLst>
      <p:ext uri="{BB962C8B-B14F-4D97-AF65-F5344CB8AC3E}">
        <p14:creationId xmlns:p14="http://schemas.microsoft.com/office/powerpoint/2010/main" val="274018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E40C9-7ED8-4F36-907C-CBDEE0A431DB}"/>
              </a:ext>
            </a:extLst>
          </p:cNvPr>
          <p:cNvSpPr>
            <a:spLocks noGrp="1"/>
          </p:cNvSpPr>
          <p:nvPr>
            <p:ph type="title"/>
          </p:nvPr>
        </p:nvSpPr>
        <p:spPr>
          <a:xfrm>
            <a:off x="667569" y="5553718"/>
            <a:ext cx="7203004" cy="1054645"/>
          </a:xfrm>
        </p:spPr>
        <p:txBody>
          <a:bodyPr vert="horz" lIns="0" tIns="0" rIns="0" bIns="0" rtlCol="0" anchor="ctr">
            <a:normAutofit/>
          </a:bodyPr>
          <a:lstStyle/>
          <a:p>
            <a:r>
              <a:rPr lang="en-US" sz="3200" spc="750" dirty="0">
                <a:solidFill>
                  <a:schemeClr val="bg1"/>
                </a:solidFill>
              </a:rPr>
              <a:t>POPULATING FACT TABLE(MONTHLY LOADS)</a:t>
            </a:r>
          </a:p>
        </p:txBody>
      </p:sp>
      <p:pic>
        <p:nvPicPr>
          <p:cNvPr id="4" name="Content Placeholder 3" descr="Diagram&#10;&#10;Description automatically generated">
            <a:extLst>
              <a:ext uri="{FF2B5EF4-FFF2-40B4-BE49-F238E27FC236}">
                <a16:creationId xmlns:a16="http://schemas.microsoft.com/office/drawing/2014/main" id="{9DBC8E16-521A-45D2-ADFD-99CC41C3063A}"/>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8969" y="457200"/>
            <a:ext cx="9960786" cy="4407647"/>
          </a:xfrm>
          <a:prstGeom prst="rect">
            <a:avLst/>
          </a:prstGeom>
        </p:spPr>
      </p:pic>
    </p:spTree>
    <p:extLst>
      <p:ext uri="{BB962C8B-B14F-4D97-AF65-F5344CB8AC3E}">
        <p14:creationId xmlns:p14="http://schemas.microsoft.com/office/powerpoint/2010/main" val="1105725278"/>
      </p:ext>
    </p:extLst>
  </p:cSld>
  <p:clrMapOvr>
    <a:masterClrMapping/>
  </p:clrMapOvr>
</p:sld>
</file>

<file path=ppt/theme/theme1.xml><?xml version="1.0" encoding="utf-8"?>
<a:theme xmlns:a="http://schemas.openxmlformats.org/drawingml/2006/main" name="GradientRiseVTI">
  <a:themeElements>
    <a:clrScheme name="AnalogousFromDarkSeed_2SEEDS">
      <a:dk1>
        <a:srgbClr val="000000"/>
      </a:dk1>
      <a:lt1>
        <a:srgbClr val="FFFFFF"/>
      </a:lt1>
      <a:dk2>
        <a:srgbClr val="1C311D"/>
      </a:dk2>
      <a:lt2>
        <a:srgbClr val="F3F0F3"/>
      </a:lt2>
      <a:accent1>
        <a:srgbClr val="38B442"/>
      </a:accent1>
      <a:accent2>
        <a:srgbClr val="68B343"/>
      </a:accent2>
      <a:accent3>
        <a:srgbClr val="43B57C"/>
      </a:accent3>
      <a:accent4>
        <a:srgbClr val="386EB4"/>
      </a:accent4>
      <a:accent5>
        <a:srgbClr val="4A4CC6"/>
      </a:accent5>
      <a:accent6>
        <a:srgbClr val="6E3EB7"/>
      </a:accent6>
      <a:hlink>
        <a:srgbClr val="3F74BF"/>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14</TotalTime>
  <Words>463</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Tw Cen MT</vt:lpstr>
      <vt:lpstr>GradientRiseVTI</vt:lpstr>
      <vt:lpstr>  IMPACT OF WEATHER &amp; COVID ON ACCIDENTS </vt:lpstr>
      <vt:lpstr>Objective</vt:lpstr>
      <vt:lpstr>Data sources</vt:lpstr>
      <vt:lpstr>High level Design</vt:lpstr>
      <vt:lpstr>Dimensional m0del</vt:lpstr>
      <vt:lpstr>ERROR HANDLING(Accidents/Weather)</vt:lpstr>
      <vt:lpstr>Error Handling(covid)</vt:lpstr>
      <vt:lpstr>POPULATING FACT TABLE(INTIAL  LOAD)</vt:lpstr>
      <vt:lpstr>POPULATING FACT TABLE(MONTHLY LOADS)</vt:lpstr>
      <vt:lpstr>DATA MARTS</vt:lpstr>
      <vt:lpstr>         Relationship between traffic incidents and weather events</vt:lpstr>
      <vt:lpstr>         Relationship between traffic incidents and weather events</vt:lpstr>
      <vt:lpstr>         Relationship between traffic incidents and coviD-19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IMPACT OF WEATHER &amp; COVID ON ACCIDENTS </dc:title>
  <dc:creator>Hemanth Reddy Musuku</dc:creator>
  <cp:lastModifiedBy>Raja M</cp:lastModifiedBy>
  <cp:revision>4</cp:revision>
  <dcterms:created xsi:type="dcterms:W3CDTF">2020-12-16T17:21:55Z</dcterms:created>
  <dcterms:modified xsi:type="dcterms:W3CDTF">2020-12-16T18:04:07Z</dcterms:modified>
</cp:coreProperties>
</file>