
<file path=[Content_Types].xml><?xml version="1.0" encoding="utf-8"?>
<Types xmlns="http://schemas.openxmlformats.org/package/2006/content-types"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6A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0" d="100"/>
          <a:sy n="80" d="100"/>
        </p:scale>
        <p:origin x="13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1808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36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70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audio" Target="../media/media1.m4a"/><Relationship Id="rId7" Type="http://schemas.openxmlformats.org/officeDocument/2006/relationships/image" Target="../media/image23.png"/><Relationship Id="rId2" Type="http://schemas.microsoft.com/office/2007/relationships/media" Target="../media/media1.m4a"/><Relationship Id="rId1" Type="http://schemas.openxmlformats.org/officeDocument/2006/relationships/tags" Target="../tags/tag11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5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19050" y="1905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2878" y="2374463"/>
            <a:ext cx="4869180" cy="2536031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72597" y="2030254"/>
            <a:ext cx="7507367" cy="32656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452"/>
              </a:lnSpc>
              <a:buNone/>
            </a:pPr>
            <a:r>
              <a:rPr lang="en-US" sz="4400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Tata Strategic Revenue and Demand Analysis for Global Expansion</a:t>
            </a:r>
            <a:endParaRPr lang="en-US" sz="4400" dirty="0"/>
          </a:p>
        </p:txBody>
      </p:sp>
      <p:sp>
        <p:nvSpPr>
          <p:cNvPr id="7" name="Text 2"/>
          <p:cNvSpPr/>
          <p:nvPr/>
        </p:nvSpPr>
        <p:spPr>
          <a:xfrm>
            <a:off x="864037" y="5442704"/>
            <a:ext cx="7415927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This presentation analyzes Tata's global revenue and demand trends, aiming to identify opportunities for strategic expansion and growth.</a:t>
            </a:r>
            <a:endParaRPr lang="en-US" sz="1944" dirty="0"/>
          </a:p>
        </p:txBody>
      </p:sp>
      <p:pic>
        <p:nvPicPr>
          <p:cNvPr id="1026" name="Picture 2" descr="Tata Group's logo">
            <a:extLst>
              <a:ext uri="{FF2B5EF4-FFF2-40B4-BE49-F238E27FC236}">
                <a16:creationId xmlns:a16="http://schemas.microsoft.com/office/drawing/2014/main" id="{BA169B5E-82D6-0F10-9EB4-E427CD49B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041" y="257175"/>
            <a:ext cx="1948015" cy="178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5">
            <a:extLst>
              <a:ext uri="{FF2B5EF4-FFF2-40B4-BE49-F238E27FC236}">
                <a16:creationId xmlns:a16="http://schemas.microsoft.com/office/drawing/2014/main" id="{FFD7E640-3625-A472-E1B3-1E1B5D768243}"/>
              </a:ext>
            </a:extLst>
          </p:cNvPr>
          <p:cNvSpPr/>
          <p:nvPr/>
        </p:nvSpPr>
        <p:spPr>
          <a:xfrm>
            <a:off x="4928291" y="6995870"/>
            <a:ext cx="3027823" cy="4706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69"/>
              </a:lnSpc>
              <a:buNone/>
            </a:pPr>
            <a:r>
              <a:rPr lang="en-IN" sz="2055" dirty="0">
                <a:solidFill>
                  <a:srgbClr val="486AAE"/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Presented By: Raja Babu Kumar </a:t>
            </a:r>
            <a:endParaRPr lang="en-US" sz="2055" dirty="0">
              <a:solidFill>
                <a:srgbClr val="486AAE"/>
              </a:solidFill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091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6" name="Text 1"/>
          <p:cNvSpPr/>
          <p:nvPr/>
        </p:nvSpPr>
        <p:spPr>
          <a:xfrm>
            <a:off x="3645336" y="601623"/>
            <a:ext cx="6029087" cy="652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IN" sz="4000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</a:rPr>
              <a:t>Strategic Recommendations</a:t>
            </a:r>
            <a:r>
              <a:rPr lang="en-US" sz="4000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</a:rPr>
              <a:t> </a:t>
            </a:r>
          </a:p>
        </p:txBody>
      </p:sp>
      <p:sp>
        <p:nvSpPr>
          <p:cNvPr id="8" name="Shape 3"/>
          <p:cNvSpPr/>
          <p:nvPr/>
        </p:nvSpPr>
        <p:spPr>
          <a:xfrm>
            <a:off x="3073713" y="1964651"/>
            <a:ext cx="613077" cy="762508"/>
          </a:xfrm>
          <a:prstGeom prst="roundRect">
            <a:avLst>
              <a:gd name="adj" fmla="val 80009"/>
            </a:avLst>
          </a:prstGeom>
          <a:solidFill>
            <a:srgbClr val="0A081B"/>
          </a:solidFill>
          <a:ln w="22860">
            <a:solidFill>
              <a:srgbClr val="E0E4E6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3270167" y="2072283"/>
            <a:ext cx="157171" cy="4519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66"/>
              </a:lnSpc>
              <a:buNone/>
            </a:pPr>
            <a:r>
              <a:rPr lang="en-US" sz="2466" b="1" dirty="0">
                <a:solidFill>
                  <a:srgbClr val="16FFBB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1</a:t>
            </a:r>
            <a:endParaRPr lang="en-US" sz="2466" dirty="0"/>
          </a:p>
        </p:txBody>
      </p:sp>
      <p:sp>
        <p:nvSpPr>
          <p:cNvPr id="10" name="Text 5"/>
          <p:cNvSpPr/>
          <p:nvPr/>
        </p:nvSpPr>
        <p:spPr>
          <a:xfrm>
            <a:off x="3837142" y="1964651"/>
            <a:ext cx="3027823" cy="4706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69"/>
              </a:lnSpc>
              <a:buNone/>
            </a:pPr>
            <a:r>
              <a:rPr lang="en-IN" sz="2055" b="1" dirty="0">
                <a:solidFill>
                  <a:srgbClr val="16FFBB"/>
                </a:solidFill>
                <a:latin typeface="Spline Sans" pitchFamily="34" charset="0"/>
                <a:ea typeface="Spline Sans" pitchFamily="34" charset="-122"/>
              </a:rPr>
              <a:t>Seasonal Strategy</a:t>
            </a:r>
            <a:endParaRPr lang="en-US" sz="2055" b="1" dirty="0">
              <a:solidFill>
                <a:srgbClr val="16FFBB"/>
              </a:solidFill>
              <a:latin typeface="Spline Sans" pitchFamily="34" charset="0"/>
              <a:ea typeface="Spline Sans" pitchFamily="34" charset="-122"/>
            </a:endParaRPr>
          </a:p>
          <a:p>
            <a:pPr marL="0" indent="0">
              <a:lnSpc>
                <a:spcPts val="2569"/>
              </a:lnSpc>
              <a:buNone/>
            </a:pPr>
            <a:endParaRPr lang="en-US" sz="2055" dirty="0"/>
          </a:p>
        </p:txBody>
      </p:sp>
      <p:sp>
        <p:nvSpPr>
          <p:cNvPr id="11" name="Text 6"/>
          <p:cNvSpPr/>
          <p:nvPr/>
        </p:nvSpPr>
        <p:spPr>
          <a:xfrm>
            <a:off x="3837142" y="2431733"/>
            <a:ext cx="7814084" cy="10842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60"/>
              </a:lnSpc>
              <a:buNone/>
            </a:pPr>
            <a:r>
              <a:rPr lang="en-US" sz="1850" dirty="0">
                <a:solidFill>
                  <a:srgbClr val="E0E4E6"/>
                </a:solidFill>
                <a:latin typeface="Barlow" pitchFamily="34" charset="0"/>
              </a:rPr>
              <a:t>Tailor marketing and stock strategies according to seasonal trends.</a:t>
            </a:r>
          </a:p>
        </p:txBody>
      </p:sp>
      <p:sp>
        <p:nvSpPr>
          <p:cNvPr id="12" name="Shape 7"/>
          <p:cNvSpPr/>
          <p:nvPr/>
        </p:nvSpPr>
        <p:spPr>
          <a:xfrm>
            <a:off x="3073713" y="3682365"/>
            <a:ext cx="613077" cy="762508"/>
          </a:xfrm>
          <a:prstGeom prst="roundRect">
            <a:avLst>
              <a:gd name="adj" fmla="val 80009"/>
            </a:avLst>
          </a:prstGeom>
          <a:solidFill>
            <a:srgbClr val="0A081B"/>
          </a:solidFill>
          <a:ln w="22860">
            <a:solidFill>
              <a:srgbClr val="E0E4E6"/>
            </a:solidFill>
            <a:prstDash val="solid"/>
          </a:ln>
        </p:spPr>
      </p:sp>
      <p:sp>
        <p:nvSpPr>
          <p:cNvPr id="13" name="Text 8"/>
          <p:cNvSpPr/>
          <p:nvPr/>
        </p:nvSpPr>
        <p:spPr>
          <a:xfrm>
            <a:off x="3250878" y="3789998"/>
            <a:ext cx="202057" cy="4519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66"/>
              </a:lnSpc>
              <a:buNone/>
            </a:pPr>
            <a:r>
              <a:rPr lang="en-US" sz="2466" b="1" dirty="0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2</a:t>
            </a:r>
            <a:endParaRPr lang="en-US" sz="2466" dirty="0"/>
          </a:p>
        </p:txBody>
      </p:sp>
      <p:sp>
        <p:nvSpPr>
          <p:cNvPr id="14" name="Text 9"/>
          <p:cNvSpPr/>
          <p:nvPr/>
        </p:nvSpPr>
        <p:spPr>
          <a:xfrm>
            <a:off x="3837142" y="3682365"/>
            <a:ext cx="3027823" cy="4706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69"/>
              </a:lnSpc>
              <a:buNone/>
            </a:pPr>
            <a:r>
              <a:rPr lang="en-IN" sz="2055" b="1" dirty="0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</a:rPr>
              <a:t>International Expansion</a:t>
            </a:r>
          </a:p>
          <a:p>
            <a:pPr marL="0" indent="0">
              <a:lnSpc>
                <a:spcPts val="2569"/>
              </a:lnSpc>
              <a:buNone/>
            </a:pPr>
            <a:endParaRPr lang="en-US" sz="2055" dirty="0"/>
          </a:p>
        </p:txBody>
      </p:sp>
      <p:sp>
        <p:nvSpPr>
          <p:cNvPr id="15" name="Text 10"/>
          <p:cNvSpPr/>
          <p:nvPr/>
        </p:nvSpPr>
        <p:spPr>
          <a:xfrm>
            <a:off x="3837142" y="4149447"/>
            <a:ext cx="7814084" cy="10842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60"/>
              </a:lnSpc>
              <a:buNone/>
            </a:pPr>
            <a:r>
              <a:rPr lang="en-US" sz="1850" dirty="0">
                <a:solidFill>
                  <a:srgbClr val="E0E4E6"/>
                </a:solidFill>
                <a:latin typeface="Barlow" pitchFamily="34" charset="0"/>
              </a:rPr>
              <a:t>Focus on high-revenue countries and regions with high product demand for expansion.</a:t>
            </a:r>
          </a:p>
        </p:txBody>
      </p:sp>
      <p:sp>
        <p:nvSpPr>
          <p:cNvPr id="16" name="Shape 11"/>
          <p:cNvSpPr/>
          <p:nvPr/>
        </p:nvSpPr>
        <p:spPr>
          <a:xfrm>
            <a:off x="3073713" y="5400080"/>
            <a:ext cx="613077" cy="762508"/>
          </a:xfrm>
          <a:prstGeom prst="roundRect">
            <a:avLst>
              <a:gd name="adj" fmla="val 80009"/>
            </a:avLst>
          </a:prstGeom>
          <a:solidFill>
            <a:srgbClr val="0A081B"/>
          </a:solidFill>
          <a:ln w="22860">
            <a:solidFill>
              <a:srgbClr val="E0E4E6"/>
            </a:solidFill>
            <a:prstDash val="solid"/>
          </a:ln>
        </p:spPr>
      </p:sp>
      <p:sp>
        <p:nvSpPr>
          <p:cNvPr id="17" name="Text 12"/>
          <p:cNvSpPr/>
          <p:nvPr/>
        </p:nvSpPr>
        <p:spPr>
          <a:xfrm>
            <a:off x="3246235" y="5507712"/>
            <a:ext cx="212692" cy="4519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66"/>
              </a:lnSpc>
              <a:buNone/>
            </a:pPr>
            <a:r>
              <a:rPr lang="en-US" sz="2466" b="1" dirty="0">
                <a:solidFill>
                  <a:srgbClr val="37A7E7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3</a:t>
            </a:r>
            <a:endParaRPr lang="en-US" sz="2466" dirty="0"/>
          </a:p>
        </p:txBody>
      </p:sp>
      <p:sp>
        <p:nvSpPr>
          <p:cNvPr id="18" name="Text 13"/>
          <p:cNvSpPr/>
          <p:nvPr/>
        </p:nvSpPr>
        <p:spPr>
          <a:xfrm>
            <a:off x="3837142" y="5400080"/>
            <a:ext cx="3027823" cy="4706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69"/>
              </a:lnSpc>
              <a:buNone/>
            </a:pPr>
            <a:r>
              <a:rPr lang="en-IN" sz="2055" b="1" dirty="0">
                <a:solidFill>
                  <a:srgbClr val="37A7E7"/>
                </a:solidFill>
                <a:latin typeface="Spline Sans" pitchFamily="34" charset="0"/>
                <a:ea typeface="Spline Sans" pitchFamily="34" charset="-122"/>
              </a:rPr>
              <a:t>Customer Retention</a:t>
            </a:r>
            <a:endParaRPr lang="en-US" sz="2055" b="1" dirty="0">
              <a:solidFill>
                <a:srgbClr val="37A7E7"/>
              </a:solidFill>
              <a:latin typeface="Spline Sans" pitchFamily="34" charset="0"/>
              <a:ea typeface="Spline Sans" pitchFamily="34" charset="-122"/>
            </a:endParaRPr>
          </a:p>
        </p:txBody>
      </p:sp>
      <p:sp>
        <p:nvSpPr>
          <p:cNvPr id="19" name="Text 14"/>
          <p:cNvSpPr/>
          <p:nvPr/>
        </p:nvSpPr>
        <p:spPr>
          <a:xfrm>
            <a:off x="3837142" y="5867162"/>
            <a:ext cx="7814084" cy="10842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960"/>
              </a:lnSpc>
            </a:pPr>
            <a:r>
              <a:rPr lang="en-US" sz="1850" dirty="0">
                <a:solidFill>
                  <a:srgbClr val="E0E4E6"/>
                </a:solidFill>
                <a:latin typeface="Barlow" pitchFamily="34" charset="0"/>
              </a:rPr>
              <a:t>Develop loyalty programs for top customers to ensure continued revenue generation.</a:t>
            </a:r>
          </a:p>
          <a:p>
            <a:pPr marL="0" indent="0">
              <a:lnSpc>
                <a:spcPts val="2960"/>
              </a:lnSpc>
              <a:buNone/>
            </a:pPr>
            <a:endParaRPr lang="en-US" sz="185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938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4630400" cy="8229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6" name="Picture 8" descr="Awesome Thank You PowerPoint Template and Google Slides">
            <a:extLst>
              <a:ext uri="{FF2B5EF4-FFF2-40B4-BE49-F238E27FC236}">
                <a16:creationId xmlns:a16="http://schemas.microsoft.com/office/drawing/2014/main" id="{31638F9D-3ED0-668A-BBD6-6C8D96171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85800"/>
            <a:ext cx="12192000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Audio 18">
            <a:hlinkClick r:id="" action="ppaction://media"/>
            <a:extLst>
              <a:ext uri="{FF2B5EF4-FFF2-40B4-BE49-F238E27FC236}">
                <a16:creationId xmlns:a16="http://schemas.microsoft.com/office/drawing/2014/main" id="{641E9F85-41E7-B272-E38F-0D87F69CFBD0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rcRect l="-325245" t="-161075" r="-325245" b="-161075"/>
          <a:stretch>
            <a:fillRect/>
          </a:stretch>
        </p:blipFill>
        <p:spPr>
          <a:xfrm>
            <a:off x="10972800" y="6172200"/>
            <a:ext cx="3657600" cy="2057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39506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46"/>
    </mc:Choice>
    <mc:Fallback>
      <p:transition spd="slow" advTm="57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5" name="Text 1"/>
          <p:cNvSpPr/>
          <p:nvPr/>
        </p:nvSpPr>
        <p:spPr>
          <a:xfrm>
            <a:off x="1615915" y="892548"/>
            <a:ext cx="5502639" cy="10262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60"/>
              </a:lnSpc>
              <a:buNone/>
            </a:pPr>
            <a:r>
              <a:rPr lang="en-US" sz="6000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Objective</a:t>
            </a:r>
            <a:endParaRPr lang="en-US" sz="3888" dirty="0"/>
          </a:p>
        </p:txBody>
      </p:sp>
      <p:sp>
        <p:nvSpPr>
          <p:cNvPr id="6" name="Text 2"/>
          <p:cNvSpPr/>
          <p:nvPr/>
        </p:nvSpPr>
        <p:spPr>
          <a:xfrm>
            <a:off x="1675566" y="1789674"/>
            <a:ext cx="1078896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This analysis provides comprehensive insights into revenue trends, top-performing countries, and customer behavior to inform strategic decision-making for Tata's global operations.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1615915" y="3240881"/>
            <a:ext cx="3448169" cy="2306717"/>
          </a:xfrm>
          <a:prstGeom prst="roundRect">
            <a:avLst>
              <a:gd name="adj" fmla="val 17339"/>
            </a:avLst>
          </a:prstGeom>
          <a:solidFill>
            <a:srgbClr val="0A081B"/>
          </a:solidFill>
          <a:ln w="22860">
            <a:solidFill>
              <a:srgbClr val="E0E4E6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1943366" y="3410061"/>
            <a:ext cx="2468880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1944" b="1" dirty="0">
                <a:solidFill>
                  <a:srgbClr val="16FFBB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Revenue Trends</a:t>
            </a:r>
            <a:endParaRPr lang="en-US" sz="1944" dirty="0"/>
          </a:p>
        </p:txBody>
      </p:sp>
      <p:sp>
        <p:nvSpPr>
          <p:cNvPr id="9" name="Text 5"/>
          <p:cNvSpPr/>
          <p:nvPr/>
        </p:nvSpPr>
        <p:spPr>
          <a:xfrm>
            <a:off x="1943366" y="3851902"/>
            <a:ext cx="29581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Identify key revenue patterns and fluctuations.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5286255" y="3240881"/>
            <a:ext cx="3448169" cy="2306717"/>
          </a:xfrm>
          <a:prstGeom prst="roundRect">
            <a:avLst>
              <a:gd name="adj" fmla="val 17339"/>
            </a:avLst>
          </a:prstGeom>
          <a:solidFill>
            <a:srgbClr val="0A081B"/>
          </a:solidFill>
          <a:ln w="22860">
            <a:solidFill>
              <a:srgbClr val="E0E4E6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5613706" y="3410061"/>
            <a:ext cx="2958108" cy="6172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1944" b="1" dirty="0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Top Performing Countries</a:t>
            </a:r>
            <a:endParaRPr lang="en-US" sz="1944" dirty="0"/>
          </a:p>
        </p:txBody>
      </p:sp>
      <p:sp>
        <p:nvSpPr>
          <p:cNvPr id="12" name="Text 8"/>
          <p:cNvSpPr/>
          <p:nvPr/>
        </p:nvSpPr>
        <p:spPr>
          <a:xfrm>
            <a:off x="5613706" y="3830939"/>
            <a:ext cx="29581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Understand the contribution of different countries to overall revenue.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8956595" y="3240881"/>
            <a:ext cx="3448169" cy="2306717"/>
          </a:xfrm>
          <a:prstGeom prst="roundRect">
            <a:avLst>
              <a:gd name="adj" fmla="val 17339"/>
            </a:avLst>
          </a:prstGeom>
          <a:solidFill>
            <a:srgbClr val="0A081B"/>
          </a:solidFill>
          <a:ln w="22860">
            <a:solidFill>
              <a:srgbClr val="E0E4E6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9284045" y="3410061"/>
            <a:ext cx="2468880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1944" b="1" dirty="0">
                <a:solidFill>
                  <a:srgbClr val="37A7E7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Customer Analysis</a:t>
            </a:r>
            <a:endParaRPr lang="en-US" sz="1944" dirty="0"/>
          </a:p>
        </p:txBody>
      </p:sp>
      <p:sp>
        <p:nvSpPr>
          <p:cNvPr id="15" name="Text 11"/>
          <p:cNvSpPr/>
          <p:nvPr/>
        </p:nvSpPr>
        <p:spPr>
          <a:xfrm>
            <a:off x="9284045" y="3851902"/>
            <a:ext cx="29581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Gain insights into customer behavior and identify key customer segments.</a:t>
            </a:r>
            <a:endParaRPr lang="en-US" sz="175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35362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694" y="1152525"/>
            <a:ext cx="5052893" cy="592455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093143" y="1171694"/>
            <a:ext cx="3852505" cy="4816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792"/>
              </a:lnSpc>
              <a:buNone/>
            </a:pPr>
            <a:r>
              <a:rPr lang="en-US" sz="3034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Scope</a:t>
            </a:r>
            <a:endParaRPr lang="en-US" sz="3034" dirty="0"/>
          </a:p>
        </p:txBody>
      </p:sp>
      <p:sp>
        <p:nvSpPr>
          <p:cNvPr id="7" name="Text 2"/>
          <p:cNvSpPr/>
          <p:nvPr/>
        </p:nvSpPr>
        <p:spPr>
          <a:xfrm>
            <a:off x="6093143" y="1913334"/>
            <a:ext cx="7930515" cy="5545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84"/>
              </a:lnSpc>
              <a:buNone/>
            </a:pPr>
            <a:r>
              <a:rPr lang="en-US" sz="1365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The analysis focuses on data from 2011, excluding the United Kingdom, and includes monthly revenue trends, top revenue-generating countries and customers, and product demand by region.</a:t>
            </a:r>
            <a:endParaRPr lang="en-US" sz="1365" dirty="0"/>
          </a:p>
        </p:txBody>
      </p:sp>
      <p:sp>
        <p:nvSpPr>
          <p:cNvPr id="8" name="Shape 3"/>
          <p:cNvSpPr/>
          <p:nvPr/>
        </p:nvSpPr>
        <p:spPr>
          <a:xfrm>
            <a:off x="6342340" y="2662952"/>
            <a:ext cx="21669" cy="4394835"/>
          </a:xfrm>
          <a:prstGeom prst="rect">
            <a:avLst/>
          </a:prstGeom>
          <a:solidFill>
            <a:srgbClr val="302E41"/>
          </a:solidFill>
          <a:ln/>
        </p:spPr>
      </p:sp>
      <p:sp>
        <p:nvSpPr>
          <p:cNvPr id="9" name="Shape 4"/>
          <p:cNvSpPr/>
          <p:nvPr/>
        </p:nvSpPr>
        <p:spPr>
          <a:xfrm>
            <a:off x="6548199" y="3042166"/>
            <a:ext cx="606743" cy="21669"/>
          </a:xfrm>
          <a:prstGeom prst="rect">
            <a:avLst/>
          </a:prstGeom>
          <a:solidFill>
            <a:srgbClr val="16FFBB"/>
          </a:solidFill>
          <a:ln/>
        </p:spPr>
      </p:sp>
      <p:sp>
        <p:nvSpPr>
          <p:cNvPr id="10" name="Shape 5"/>
          <p:cNvSpPr/>
          <p:nvPr/>
        </p:nvSpPr>
        <p:spPr>
          <a:xfrm>
            <a:off x="6158151" y="2857976"/>
            <a:ext cx="390049" cy="390049"/>
          </a:xfrm>
          <a:prstGeom prst="roundRect">
            <a:avLst>
              <a:gd name="adj" fmla="val 80006"/>
            </a:avLst>
          </a:prstGeom>
          <a:solidFill>
            <a:srgbClr val="0A081B"/>
          </a:solidFill>
          <a:ln w="15240">
            <a:solidFill>
              <a:srgbClr val="E0E4E6"/>
            </a:solidFill>
            <a:prstDash val="solid"/>
          </a:ln>
        </p:spPr>
      </p:sp>
      <p:sp>
        <p:nvSpPr>
          <p:cNvPr id="11" name="Text 6"/>
          <p:cNvSpPr/>
          <p:nvPr/>
        </p:nvSpPr>
        <p:spPr>
          <a:xfrm>
            <a:off x="6303169" y="2937391"/>
            <a:ext cx="100013" cy="2311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820"/>
              </a:lnSpc>
              <a:buNone/>
            </a:pPr>
            <a:r>
              <a:rPr lang="en-US" sz="1820" b="1" dirty="0">
                <a:solidFill>
                  <a:srgbClr val="16FFBB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1</a:t>
            </a:r>
            <a:endParaRPr lang="en-US" sz="1820" dirty="0"/>
          </a:p>
        </p:txBody>
      </p:sp>
      <p:sp>
        <p:nvSpPr>
          <p:cNvPr id="12" name="Text 7"/>
          <p:cNvSpPr/>
          <p:nvPr/>
        </p:nvSpPr>
        <p:spPr>
          <a:xfrm>
            <a:off x="7306628" y="2836307"/>
            <a:ext cx="2223849" cy="2407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896"/>
              </a:lnSpc>
              <a:buNone/>
            </a:pPr>
            <a:r>
              <a:rPr lang="en-US" sz="1517" b="1" dirty="0">
                <a:solidFill>
                  <a:srgbClr val="16FFBB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Monthly Revenue Trends</a:t>
            </a:r>
            <a:endParaRPr lang="en-US" sz="1517" dirty="0"/>
          </a:p>
        </p:txBody>
      </p:sp>
      <p:sp>
        <p:nvSpPr>
          <p:cNvPr id="13" name="Text 8"/>
          <p:cNvSpPr/>
          <p:nvPr/>
        </p:nvSpPr>
        <p:spPr>
          <a:xfrm>
            <a:off x="7306628" y="3180993"/>
            <a:ext cx="6717030" cy="2772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84"/>
              </a:lnSpc>
              <a:buNone/>
            </a:pPr>
            <a:r>
              <a:rPr lang="en-US" sz="1365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Analyze revenue fluctuations throughout the year 2011.</a:t>
            </a:r>
            <a:endParaRPr lang="en-US" sz="1365" dirty="0"/>
          </a:p>
        </p:txBody>
      </p:sp>
      <p:sp>
        <p:nvSpPr>
          <p:cNvPr id="14" name="Shape 9"/>
          <p:cNvSpPr/>
          <p:nvPr/>
        </p:nvSpPr>
        <p:spPr>
          <a:xfrm>
            <a:off x="6548199" y="4184213"/>
            <a:ext cx="606743" cy="21669"/>
          </a:xfrm>
          <a:prstGeom prst="rect">
            <a:avLst/>
          </a:prstGeom>
          <a:solidFill>
            <a:srgbClr val="29DDDA"/>
          </a:solidFill>
          <a:ln/>
        </p:spPr>
      </p:sp>
      <p:sp>
        <p:nvSpPr>
          <p:cNvPr id="15" name="Shape 10"/>
          <p:cNvSpPr/>
          <p:nvPr/>
        </p:nvSpPr>
        <p:spPr>
          <a:xfrm>
            <a:off x="6158151" y="4000024"/>
            <a:ext cx="390049" cy="390049"/>
          </a:xfrm>
          <a:prstGeom prst="roundRect">
            <a:avLst>
              <a:gd name="adj" fmla="val 80006"/>
            </a:avLst>
          </a:prstGeom>
          <a:solidFill>
            <a:srgbClr val="0A081B"/>
          </a:solidFill>
          <a:ln w="15240">
            <a:solidFill>
              <a:srgbClr val="E0E4E6"/>
            </a:solidFill>
            <a:prstDash val="solid"/>
          </a:ln>
        </p:spPr>
      </p:sp>
      <p:sp>
        <p:nvSpPr>
          <p:cNvPr id="16" name="Text 11"/>
          <p:cNvSpPr/>
          <p:nvPr/>
        </p:nvSpPr>
        <p:spPr>
          <a:xfrm>
            <a:off x="6288881" y="4079438"/>
            <a:ext cx="128588" cy="2311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820"/>
              </a:lnSpc>
              <a:buNone/>
            </a:pPr>
            <a:r>
              <a:rPr lang="en-US" sz="1820" b="1" dirty="0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2</a:t>
            </a:r>
            <a:endParaRPr lang="en-US" sz="1820" dirty="0"/>
          </a:p>
        </p:txBody>
      </p:sp>
      <p:sp>
        <p:nvSpPr>
          <p:cNvPr id="17" name="Text 12"/>
          <p:cNvSpPr/>
          <p:nvPr/>
        </p:nvSpPr>
        <p:spPr>
          <a:xfrm>
            <a:off x="7306628" y="3978354"/>
            <a:ext cx="3157299" cy="2407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896"/>
              </a:lnSpc>
              <a:buNone/>
            </a:pPr>
            <a:r>
              <a:rPr lang="en-US" sz="1517" b="1" dirty="0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Top Revenue-Generating Countries</a:t>
            </a:r>
            <a:endParaRPr lang="en-US" sz="1517" dirty="0"/>
          </a:p>
        </p:txBody>
      </p:sp>
      <p:sp>
        <p:nvSpPr>
          <p:cNvPr id="18" name="Text 13"/>
          <p:cNvSpPr/>
          <p:nvPr/>
        </p:nvSpPr>
        <p:spPr>
          <a:xfrm>
            <a:off x="7306628" y="4323040"/>
            <a:ext cx="6717030" cy="2772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84"/>
              </a:lnSpc>
              <a:buNone/>
            </a:pPr>
            <a:r>
              <a:rPr lang="en-US" sz="1365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Identify the top countries contributing to overall revenue.</a:t>
            </a:r>
            <a:endParaRPr lang="en-US" sz="1365" dirty="0"/>
          </a:p>
        </p:txBody>
      </p:sp>
      <p:sp>
        <p:nvSpPr>
          <p:cNvPr id="19" name="Shape 14"/>
          <p:cNvSpPr/>
          <p:nvPr/>
        </p:nvSpPr>
        <p:spPr>
          <a:xfrm>
            <a:off x="6548199" y="5326261"/>
            <a:ext cx="606743" cy="21669"/>
          </a:xfrm>
          <a:prstGeom prst="rect">
            <a:avLst/>
          </a:prstGeom>
          <a:solidFill>
            <a:srgbClr val="37A7E7"/>
          </a:solidFill>
          <a:ln/>
        </p:spPr>
      </p:sp>
      <p:sp>
        <p:nvSpPr>
          <p:cNvPr id="20" name="Shape 15"/>
          <p:cNvSpPr/>
          <p:nvPr/>
        </p:nvSpPr>
        <p:spPr>
          <a:xfrm>
            <a:off x="6158151" y="5142071"/>
            <a:ext cx="390049" cy="390049"/>
          </a:xfrm>
          <a:prstGeom prst="roundRect">
            <a:avLst>
              <a:gd name="adj" fmla="val 80006"/>
            </a:avLst>
          </a:prstGeom>
          <a:solidFill>
            <a:srgbClr val="0A081B"/>
          </a:solidFill>
          <a:ln w="15240">
            <a:solidFill>
              <a:srgbClr val="E0E4E6"/>
            </a:solidFill>
            <a:prstDash val="solid"/>
          </a:ln>
        </p:spPr>
      </p:sp>
      <p:sp>
        <p:nvSpPr>
          <p:cNvPr id="21" name="Text 16"/>
          <p:cNvSpPr/>
          <p:nvPr/>
        </p:nvSpPr>
        <p:spPr>
          <a:xfrm>
            <a:off x="6285428" y="5221486"/>
            <a:ext cx="135374" cy="2311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820"/>
              </a:lnSpc>
              <a:buNone/>
            </a:pPr>
            <a:r>
              <a:rPr lang="en-US" sz="1820" b="1" dirty="0">
                <a:solidFill>
                  <a:srgbClr val="37A7E7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3</a:t>
            </a:r>
            <a:endParaRPr lang="en-US" sz="1820" dirty="0"/>
          </a:p>
        </p:txBody>
      </p:sp>
      <p:sp>
        <p:nvSpPr>
          <p:cNvPr id="22" name="Text 17"/>
          <p:cNvSpPr/>
          <p:nvPr/>
        </p:nvSpPr>
        <p:spPr>
          <a:xfrm>
            <a:off x="7306628" y="5120402"/>
            <a:ext cx="1926193" cy="2407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896"/>
              </a:lnSpc>
              <a:buNone/>
            </a:pPr>
            <a:r>
              <a:rPr lang="en-US" sz="1517" b="1" dirty="0">
                <a:solidFill>
                  <a:srgbClr val="37A7E7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Top Customers</a:t>
            </a:r>
            <a:endParaRPr lang="en-US" sz="1517" dirty="0"/>
          </a:p>
        </p:txBody>
      </p:sp>
      <p:sp>
        <p:nvSpPr>
          <p:cNvPr id="23" name="Text 18"/>
          <p:cNvSpPr/>
          <p:nvPr/>
        </p:nvSpPr>
        <p:spPr>
          <a:xfrm>
            <a:off x="7306628" y="5465088"/>
            <a:ext cx="6717030" cy="2772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84"/>
              </a:lnSpc>
              <a:buNone/>
            </a:pPr>
            <a:r>
              <a:rPr lang="en-US" sz="1365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Highlight the most valuable customers based on revenue generated.</a:t>
            </a:r>
            <a:endParaRPr lang="en-US" sz="1365" dirty="0"/>
          </a:p>
        </p:txBody>
      </p:sp>
      <p:sp>
        <p:nvSpPr>
          <p:cNvPr id="24" name="Shape 19"/>
          <p:cNvSpPr/>
          <p:nvPr/>
        </p:nvSpPr>
        <p:spPr>
          <a:xfrm>
            <a:off x="6548199" y="6468308"/>
            <a:ext cx="606743" cy="21669"/>
          </a:xfrm>
          <a:prstGeom prst="rect">
            <a:avLst/>
          </a:prstGeom>
          <a:solidFill>
            <a:srgbClr val="5372DF"/>
          </a:solidFill>
          <a:ln/>
        </p:spPr>
      </p:sp>
      <p:sp>
        <p:nvSpPr>
          <p:cNvPr id="25" name="Shape 20"/>
          <p:cNvSpPr/>
          <p:nvPr/>
        </p:nvSpPr>
        <p:spPr>
          <a:xfrm>
            <a:off x="6158151" y="6284119"/>
            <a:ext cx="390049" cy="390049"/>
          </a:xfrm>
          <a:prstGeom prst="roundRect">
            <a:avLst>
              <a:gd name="adj" fmla="val 80006"/>
            </a:avLst>
          </a:prstGeom>
          <a:solidFill>
            <a:srgbClr val="0A081B"/>
          </a:solidFill>
          <a:ln w="15240">
            <a:solidFill>
              <a:srgbClr val="E0E4E6"/>
            </a:solidFill>
            <a:prstDash val="solid"/>
          </a:ln>
        </p:spPr>
      </p:sp>
      <p:sp>
        <p:nvSpPr>
          <p:cNvPr id="26" name="Text 21"/>
          <p:cNvSpPr/>
          <p:nvPr/>
        </p:nvSpPr>
        <p:spPr>
          <a:xfrm>
            <a:off x="6287810" y="6363533"/>
            <a:ext cx="130612" cy="2311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820"/>
              </a:lnSpc>
              <a:buNone/>
            </a:pPr>
            <a:r>
              <a:rPr lang="en-US" sz="1820" b="1" dirty="0">
                <a:solidFill>
                  <a:srgbClr val="5372D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4</a:t>
            </a:r>
            <a:endParaRPr lang="en-US" sz="1820" dirty="0"/>
          </a:p>
        </p:txBody>
      </p:sp>
      <p:sp>
        <p:nvSpPr>
          <p:cNvPr id="27" name="Text 22"/>
          <p:cNvSpPr/>
          <p:nvPr/>
        </p:nvSpPr>
        <p:spPr>
          <a:xfrm>
            <a:off x="7306628" y="6262449"/>
            <a:ext cx="2440900" cy="2407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896"/>
              </a:lnSpc>
              <a:buNone/>
            </a:pPr>
            <a:r>
              <a:rPr lang="en-US" sz="1517" b="1" dirty="0">
                <a:solidFill>
                  <a:srgbClr val="5372D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Product Demand by Region</a:t>
            </a:r>
            <a:endParaRPr lang="en-US" sz="1517" dirty="0"/>
          </a:p>
        </p:txBody>
      </p:sp>
      <p:sp>
        <p:nvSpPr>
          <p:cNvPr id="28" name="Text 23"/>
          <p:cNvSpPr/>
          <p:nvPr/>
        </p:nvSpPr>
        <p:spPr>
          <a:xfrm>
            <a:off x="7306628" y="6607135"/>
            <a:ext cx="6717030" cy="2772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84"/>
              </a:lnSpc>
              <a:buNone/>
            </a:pPr>
            <a:r>
              <a:rPr lang="en-US" sz="1365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Understand the regional variations in product demand.</a:t>
            </a:r>
            <a:endParaRPr lang="en-US" sz="1365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  <p:bldP spid="26" grpId="0" animBg="1"/>
      <p:bldP spid="27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2610" y="2761536"/>
            <a:ext cx="4869061" cy="270641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49963" y="1351182"/>
            <a:ext cx="5486400" cy="685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20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Overview of Data</a:t>
            </a:r>
            <a:endParaRPr lang="en-US" sz="4320" dirty="0"/>
          </a:p>
        </p:txBody>
      </p:sp>
      <p:sp>
        <p:nvSpPr>
          <p:cNvPr id="7" name="Text 2"/>
          <p:cNvSpPr/>
          <p:nvPr/>
        </p:nvSpPr>
        <p:spPr>
          <a:xfrm>
            <a:off x="786407" y="2375000"/>
            <a:ext cx="7415927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The dataset contains information on various aspects of Tata's operations, providing valuable insights into revenue, customer behavior, and product demand.</a:t>
            </a:r>
            <a:endParaRPr lang="en-US" sz="1944" dirty="0"/>
          </a:p>
        </p:txBody>
      </p:sp>
      <p:sp>
        <p:nvSpPr>
          <p:cNvPr id="8" name="Shape 3"/>
          <p:cNvSpPr/>
          <p:nvPr/>
        </p:nvSpPr>
        <p:spPr>
          <a:xfrm>
            <a:off x="211100" y="4759764"/>
            <a:ext cx="8778535" cy="1015126"/>
          </a:xfrm>
          <a:prstGeom prst="roundRect">
            <a:avLst>
              <a:gd name="adj" fmla="val 36322"/>
            </a:avLst>
          </a:prstGeom>
          <a:solidFill>
            <a:srgbClr val="0A081B"/>
          </a:solidFill>
          <a:ln w="60960">
            <a:solidFill>
              <a:srgbClr val="302E41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9" name="Text 4"/>
          <p:cNvSpPr/>
          <p:nvPr/>
        </p:nvSpPr>
        <p:spPr>
          <a:xfrm>
            <a:off x="445625" y="4976813"/>
            <a:ext cx="1513999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InvoiceNo</a:t>
            </a:r>
            <a:endParaRPr lang="en-US" sz="1944" dirty="0"/>
          </a:p>
        </p:txBody>
      </p:sp>
      <p:sp>
        <p:nvSpPr>
          <p:cNvPr id="10" name="Text 5"/>
          <p:cNvSpPr/>
          <p:nvPr/>
        </p:nvSpPr>
        <p:spPr>
          <a:xfrm>
            <a:off x="1775210" y="4976812"/>
            <a:ext cx="1717953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InvoiceDate</a:t>
            </a:r>
            <a:endParaRPr lang="en-US" sz="1944" dirty="0"/>
          </a:p>
        </p:txBody>
      </p:sp>
      <p:sp>
        <p:nvSpPr>
          <p:cNvPr id="11" name="Text 6"/>
          <p:cNvSpPr/>
          <p:nvPr/>
        </p:nvSpPr>
        <p:spPr>
          <a:xfrm>
            <a:off x="3308749" y="4984790"/>
            <a:ext cx="1831181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CustomerID</a:t>
            </a:r>
            <a:endParaRPr lang="en-US" sz="1944" dirty="0"/>
          </a:p>
        </p:txBody>
      </p:sp>
      <p:sp>
        <p:nvSpPr>
          <p:cNvPr id="12" name="Text 7"/>
          <p:cNvSpPr/>
          <p:nvPr/>
        </p:nvSpPr>
        <p:spPr>
          <a:xfrm>
            <a:off x="4823460" y="4979194"/>
            <a:ext cx="1030249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Country</a:t>
            </a:r>
            <a:endParaRPr lang="en-US" sz="1944" dirty="0"/>
          </a:p>
        </p:txBody>
      </p:sp>
      <p:sp>
        <p:nvSpPr>
          <p:cNvPr id="13" name="Text 8"/>
          <p:cNvSpPr/>
          <p:nvPr/>
        </p:nvSpPr>
        <p:spPr>
          <a:xfrm>
            <a:off x="6039326" y="4979194"/>
            <a:ext cx="1275874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Revenue</a:t>
            </a:r>
            <a:endParaRPr lang="en-US" sz="1944" dirty="0"/>
          </a:p>
        </p:txBody>
      </p:sp>
      <p:sp>
        <p:nvSpPr>
          <p:cNvPr id="14" name="Text 9"/>
          <p:cNvSpPr/>
          <p:nvPr/>
        </p:nvSpPr>
        <p:spPr>
          <a:xfrm>
            <a:off x="7255193" y="4979194"/>
            <a:ext cx="1580078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Product</a:t>
            </a:r>
            <a:endParaRPr lang="en-US" sz="1944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321356" y="2066687"/>
            <a:ext cx="5486400" cy="685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20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Dataset Description</a:t>
            </a:r>
            <a:endParaRPr lang="en-US" sz="4320" dirty="0"/>
          </a:p>
        </p:txBody>
      </p:sp>
      <p:sp>
        <p:nvSpPr>
          <p:cNvPr id="5" name="Text 2"/>
          <p:cNvSpPr/>
          <p:nvPr/>
        </p:nvSpPr>
        <p:spPr>
          <a:xfrm>
            <a:off x="1321356" y="3246239"/>
            <a:ext cx="11987689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The dataset consists of six key columns: InvoiceNo, InvoiceDate, CustomerID, Country, Revenue, and Product, providing comprehensive information about transactions and customer interactions.</a:t>
            </a:r>
            <a:endParaRPr lang="en-US" sz="1944" dirty="0"/>
          </a:p>
        </p:txBody>
      </p:sp>
      <p:sp>
        <p:nvSpPr>
          <p:cNvPr id="6" name="Text 3"/>
          <p:cNvSpPr/>
          <p:nvPr/>
        </p:nvSpPr>
        <p:spPr>
          <a:xfrm>
            <a:off x="1321356" y="4560808"/>
            <a:ext cx="2545199" cy="3429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60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InvoiceNo</a:t>
            </a:r>
            <a:endParaRPr lang="en-US" sz="2160" dirty="0"/>
          </a:p>
        </p:txBody>
      </p:sp>
      <p:sp>
        <p:nvSpPr>
          <p:cNvPr id="7" name="Text 4"/>
          <p:cNvSpPr/>
          <p:nvPr/>
        </p:nvSpPr>
        <p:spPr>
          <a:xfrm>
            <a:off x="1321356" y="5150525"/>
            <a:ext cx="2545199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Unique identifier for each invoice.</a:t>
            </a:r>
            <a:endParaRPr lang="en-US" sz="1944" dirty="0"/>
          </a:p>
        </p:txBody>
      </p:sp>
      <p:sp>
        <p:nvSpPr>
          <p:cNvPr id="8" name="Text 5"/>
          <p:cNvSpPr/>
          <p:nvPr/>
        </p:nvSpPr>
        <p:spPr>
          <a:xfrm>
            <a:off x="4476393" y="4560808"/>
            <a:ext cx="2545199" cy="3429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60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InvoiceDate</a:t>
            </a:r>
            <a:endParaRPr lang="en-US" sz="2160" dirty="0"/>
          </a:p>
        </p:txBody>
      </p:sp>
      <p:sp>
        <p:nvSpPr>
          <p:cNvPr id="9" name="Text 6"/>
          <p:cNvSpPr/>
          <p:nvPr/>
        </p:nvSpPr>
        <p:spPr>
          <a:xfrm>
            <a:off x="4476393" y="5150525"/>
            <a:ext cx="2545199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Date of the invoice.</a:t>
            </a:r>
            <a:endParaRPr lang="en-US" sz="1944" dirty="0"/>
          </a:p>
        </p:txBody>
      </p:sp>
      <p:sp>
        <p:nvSpPr>
          <p:cNvPr id="10" name="Text 7"/>
          <p:cNvSpPr/>
          <p:nvPr/>
        </p:nvSpPr>
        <p:spPr>
          <a:xfrm>
            <a:off x="7631430" y="4560808"/>
            <a:ext cx="2545199" cy="3429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60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CustomerID</a:t>
            </a:r>
            <a:endParaRPr lang="en-US" sz="2160" dirty="0"/>
          </a:p>
        </p:txBody>
      </p:sp>
      <p:sp>
        <p:nvSpPr>
          <p:cNvPr id="11" name="Text 8"/>
          <p:cNvSpPr/>
          <p:nvPr/>
        </p:nvSpPr>
        <p:spPr>
          <a:xfrm>
            <a:off x="7631430" y="5150525"/>
            <a:ext cx="2545199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Unique identifier for each customer.</a:t>
            </a:r>
            <a:endParaRPr lang="en-US" sz="1944" dirty="0"/>
          </a:p>
        </p:txBody>
      </p:sp>
      <p:sp>
        <p:nvSpPr>
          <p:cNvPr id="12" name="Text 9"/>
          <p:cNvSpPr/>
          <p:nvPr/>
        </p:nvSpPr>
        <p:spPr>
          <a:xfrm>
            <a:off x="10786467" y="4560808"/>
            <a:ext cx="2545199" cy="3429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60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Country</a:t>
            </a:r>
            <a:endParaRPr lang="en-US" sz="2160" dirty="0"/>
          </a:p>
        </p:txBody>
      </p:sp>
      <p:sp>
        <p:nvSpPr>
          <p:cNvPr id="13" name="Text 10"/>
          <p:cNvSpPr/>
          <p:nvPr/>
        </p:nvSpPr>
        <p:spPr>
          <a:xfrm>
            <a:off x="10786467" y="5150525"/>
            <a:ext cx="2545199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Country of the customer.</a:t>
            </a:r>
            <a:endParaRPr lang="en-US" sz="1944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091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5486400" cy="823091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308527" y="646033"/>
            <a:ext cx="6029087" cy="652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38"/>
              </a:lnSpc>
              <a:buNone/>
            </a:pPr>
            <a:r>
              <a:rPr lang="en-US" sz="4111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Monthly Revenue Trends</a:t>
            </a:r>
            <a:endParaRPr lang="en-US" sz="4111" dirty="0"/>
          </a:p>
        </p:txBody>
      </p:sp>
      <p:sp>
        <p:nvSpPr>
          <p:cNvPr id="7" name="Text 2"/>
          <p:cNvSpPr/>
          <p:nvPr/>
        </p:nvSpPr>
        <p:spPr>
          <a:xfrm>
            <a:off x="6308527" y="1650921"/>
            <a:ext cx="7499747" cy="7515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60"/>
              </a:lnSpc>
              <a:buNone/>
            </a:pPr>
            <a:r>
              <a:rPr lang="en-US" sz="18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Analysis of monthly revenue trends reveals seasonal fluctuations and highlights key growth periods throughout the year.</a:t>
            </a:r>
            <a:endParaRPr lang="en-US" sz="1850" dirty="0"/>
          </a:p>
        </p:txBody>
      </p:sp>
      <p:sp>
        <p:nvSpPr>
          <p:cNvPr id="8" name="Shape 3"/>
          <p:cNvSpPr/>
          <p:nvPr/>
        </p:nvSpPr>
        <p:spPr>
          <a:xfrm>
            <a:off x="6308527" y="2930843"/>
            <a:ext cx="528518" cy="528518"/>
          </a:xfrm>
          <a:prstGeom prst="roundRect">
            <a:avLst>
              <a:gd name="adj" fmla="val 80009"/>
            </a:avLst>
          </a:prstGeom>
          <a:solidFill>
            <a:srgbClr val="0A081B"/>
          </a:solidFill>
          <a:ln w="22860">
            <a:solidFill>
              <a:srgbClr val="E0E4E6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6504980" y="3038475"/>
            <a:ext cx="135493" cy="3132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66"/>
              </a:lnSpc>
              <a:buNone/>
            </a:pPr>
            <a:r>
              <a:rPr lang="en-US" sz="2466" b="1" dirty="0">
                <a:solidFill>
                  <a:srgbClr val="16FFBB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1</a:t>
            </a:r>
            <a:endParaRPr lang="en-US" sz="2466" dirty="0"/>
          </a:p>
        </p:txBody>
      </p:sp>
      <p:sp>
        <p:nvSpPr>
          <p:cNvPr id="10" name="Text 5"/>
          <p:cNvSpPr/>
          <p:nvPr/>
        </p:nvSpPr>
        <p:spPr>
          <a:xfrm>
            <a:off x="7071955" y="2930843"/>
            <a:ext cx="2610207" cy="3262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69"/>
              </a:lnSpc>
              <a:buNone/>
            </a:pPr>
            <a:r>
              <a:rPr lang="en-US" sz="2055" b="1" dirty="0">
                <a:solidFill>
                  <a:srgbClr val="16FFBB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Peak Season: November</a:t>
            </a:r>
            <a:endParaRPr lang="en-US" sz="2055" dirty="0"/>
          </a:p>
        </p:txBody>
      </p:sp>
      <p:sp>
        <p:nvSpPr>
          <p:cNvPr id="11" name="Text 6"/>
          <p:cNvSpPr/>
          <p:nvPr/>
        </p:nvSpPr>
        <p:spPr>
          <a:xfrm>
            <a:off x="7071955" y="3397925"/>
            <a:ext cx="6736318" cy="7515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60"/>
              </a:lnSpc>
              <a:buNone/>
            </a:pPr>
            <a:r>
              <a:rPr lang="en-US" sz="18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Identify months with highest revenue to understand customer buying behavior and seasonal demand.</a:t>
            </a:r>
            <a:endParaRPr lang="en-US" sz="1850" dirty="0"/>
          </a:p>
        </p:txBody>
      </p:sp>
      <p:sp>
        <p:nvSpPr>
          <p:cNvPr id="12" name="Shape 7"/>
          <p:cNvSpPr/>
          <p:nvPr/>
        </p:nvSpPr>
        <p:spPr>
          <a:xfrm>
            <a:off x="6308527" y="4648557"/>
            <a:ext cx="528518" cy="528518"/>
          </a:xfrm>
          <a:prstGeom prst="roundRect">
            <a:avLst>
              <a:gd name="adj" fmla="val 80009"/>
            </a:avLst>
          </a:prstGeom>
          <a:solidFill>
            <a:srgbClr val="0A081B"/>
          </a:solidFill>
          <a:ln w="22860">
            <a:solidFill>
              <a:srgbClr val="E0E4E6"/>
            </a:solidFill>
            <a:prstDash val="solid"/>
          </a:ln>
        </p:spPr>
      </p:sp>
      <p:sp>
        <p:nvSpPr>
          <p:cNvPr id="13" name="Text 8"/>
          <p:cNvSpPr/>
          <p:nvPr/>
        </p:nvSpPr>
        <p:spPr>
          <a:xfrm>
            <a:off x="6485692" y="4756190"/>
            <a:ext cx="174188" cy="3132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66"/>
              </a:lnSpc>
              <a:buNone/>
            </a:pPr>
            <a:r>
              <a:rPr lang="en-US" sz="2466" b="1" dirty="0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2</a:t>
            </a:r>
            <a:endParaRPr lang="en-US" sz="2466" dirty="0"/>
          </a:p>
        </p:txBody>
      </p:sp>
      <p:sp>
        <p:nvSpPr>
          <p:cNvPr id="14" name="Text 9"/>
          <p:cNvSpPr/>
          <p:nvPr/>
        </p:nvSpPr>
        <p:spPr>
          <a:xfrm>
            <a:off x="7071955" y="4648557"/>
            <a:ext cx="2610207" cy="3262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69"/>
              </a:lnSpc>
              <a:buNone/>
            </a:pPr>
            <a:r>
              <a:rPr lang="en-US" sz="2055" b="1" dirty="0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Low Season: February</a:t>
            </a:r>
            <a:endParaRPr lang="en-US" sz="2055" dirty="0"/>
          </a:p>
        </p:txBody>
      </p:sp>
      <p:sp>
        <p:nvSpPr>
          <p:cNvPr id="15" name="Text 10"/>
          <p:cNvSpPr/>
          <p:nvPr/>
        </p:nvSpPr>
        <p:spPr>
          <a:xfrm>
            <a:off x="7071955" y="5115639"/>
            <a:ext cx="6736318" cy="7515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60"/>
              </a:lnSpc>
              <a:buNone/>
            </a:pPr>
            <a:r>
              <a:rPr lang="en-US" sz="18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Analyze months with lower revenue to understand potential factors affecting sales.</a:t>
            </a:r>
            <a:endParaRPr lang="en-US" sz="1850" dirty="0"/>
          </a:p>
        </p:txBody>
      </p:sp>
      <p:sp>
        <p:nvSpPr>
          <p:cNvPr id="16" name="Shape 11"/>
          <p:cNvSpPr/>
          <p:nvPr/>
        </p:nvSpPr>
        <p:spPr>
          <a:xfrm>
            <a:off x="6308527" y="6366272"/>
            <a:ext cx="528518" cy="528518"/>
          </a:xfrm>
          <a:prstGeom prst="roundRect">
            <a:avLst>
              <a:gd name="adj" fmla="val 80009"/>
            </a:avLst>
          </a:prstGeom>
          <a:solidFill>
            <a:srgbClr val="0A081B"/>
          </a:solidFill>
          <a:ln w="22860">
            <a:solidFill>
              <a:srgbClr val="E0E4E6"/>
            </a:solidFill>
            <a:prstDash val="solid"/>
          </a:ln>
        </p:spPr>
      </p:sp>
      <p:sp>
        <p:nvSpPr>
          <p:cNvPr id="17" name="Text 12"/>
          <p:cNvSpPr/>
          <p:nvPr/>
        </p:nvSpPr>
        <p:spPr>
          <a:xfrm>
            <a:off x="6481048" y="6473904"/>
            <a:ext cx="183356" cy="3132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66"/>
              </a:lnSpc>
              <a:buNone/>
            </a:pPr>
            <a:r>
              <a:rPr lang="en-US" sz="2466" b="1" dirty="0">
                <a:solidFill>
                  <a:srgbClr val="37A7E7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3</a:t>
            </a:r>
            <a:endParaRPr lang="en-US" sz="2466" dirty="0"/>
          </a:p>
        </p:txBody>
      </p:sp>
      <p:sp>
        <p:nvSpPr>
          <p:cNvPr id="18" name="Text 13"/>
          <p:cNvSpPr/>
          <p:nvPr/>
        </p:nvSpPr>
        <p:spPr>
          <a:xfrm>
            <a:off x="7071955" y="6366272"/>
            <a:ext cx="2610207" cy="3262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69"/>
              </a:lnSpc>
              <a:buNone/>
            </a:pPr>
            <a:r>
              <a:rPr lang="en-US" sz="2055" b="1" dirty="0">
                <a:solidFill>
                  <a:srgbClr val="37A7E7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Growth Trends</a:t>
            </a:r>
            <a:endParaRPr lang="en-US" sz="2055" dirty="0"/>
          </a:p>
        </p:txBody>
      </p:sp>
      <p:sp>
        <p:nvSpPr>
          <p:cNvPr id="19" name="Text 14"/>
          <p:cNvSpPr/>
          <p:nvPr/>
        </p:nvSpPr>
        <p:spPr>
          <a:xfrm>
            <a:off x="7071955" y="6833354"/>
            <a:ext cx="6736318" cy="7515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60"/>
              </a:lnSpc>
              <a:buNone/>
            </a:pPr>
            <a:r>
              <a:rPr lang="en-US" sz="18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Identify periods of significant revenue growth and understand contributing factors.</a:t>
            </a:r>
            <a:endParaRPr lang="en-US" sz="185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2DE77AB-F134-BD5D-0A4A-7A7FDDC0B27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994"/>
          <a:stretch/>
        </p:blipFill>
        <p:spPr>
          <a:xfrm>
            <a:off x="134349" y="1181100"/>
            <a:ext cx="5217701" cy="57803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191250" y="832247"/>
            <a:ext cx="7337584" cy="5593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405"/>
              </a:lnSpc>
              <a:buNone/>
            </a:pPr>
            <a:r>
              <a:rPr lang="en-US" sz="3524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Top 10 Revenue-Generating Countries</a:t>
            </a:r>
            <a:endParaRPr lang="en-US" sz="3524" dirty="0"/>
          </a:p>
        </p:txBody>
      </p:sp>
      <p:sp>
        <p:nvSpPr>
          <p:cNvPr id="7" name="Text 2"/>
          <p:cNvSpPr/>
          <p:nvPr/>
        </p:nvSpPr>
        <p:spPr>
          <a:xfrm>
            <a:off x="6191250" y="1693664"/>
            <a:ext cx="7734300" cy="6441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37"/>
              </a:lnSpc>
              <a:buNone/>
            </a:pPr>
            <a:r>
              <a:rPr lang="en-US" sz="1586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The analysis identifies the top countries contributing to overall revenue, highlighting key markets for Tata's global expansion strategy.</a:t>
            </a:r>
            <a:endParaRPr lang="en-US" sz="1586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1250" y="2564249"/>
            <a:ext cx="1006912" cy="1611035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7500223" y="2765584"/>
            <a:ext cx="2237542" cy="2795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02"/>
              </a:lnSpc>
              <a:buNone/>
            </a:pPr>
            <a:r>
              <a:rPr lang="en-US" sz="1762" b="1" dirty="0">
                <a:solidFill>
                  <a:srgbClr val="16FFBB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Top 10 Countries</a:t>
            </a:r>
            <a:endParaRPr lang="en-US" sz="1762" dirty="0"/>
          </a:p>
        </p:txBody>
      </p:sp>
      <p:sp>
        <p:nvSpPr>
          <p:cNvPr id="10" name="Text 4"/>
          <p:cNvSpPr/>
          <p:nvPr/>
        </p:nvSpPr>
        <p:spPr>
          <a:xfrm>
            <a:off x="7500223" y="3165872"/>
            <a:ext cx="6425327" cy="8655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>
              <a:lnSpc>
                <a:spcPts val="2537"/>
              </a:lnSpc>
            </a:pPr>
            <a:r>
              <a:rPr lang="en-US" sz="1586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1.  Netherlands 	2. EIRE  	3. Germany         4. France 	5. Australia </a:t>
            </a:r>
          </a:p>
          <a:p>
            <a:pPr algn="l">
              <a:lnSpc>
                <a:spcPts val="2537"/>
              </a:lnSpc>
            </a:pPr>
            <a:r>
              <a:rPr lang="en-US" sz="1586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6. Switzerland    	7. Spain 	8.Belgium            9. Sweden 	10.Japan</a:t>
            </a:r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1250" y="4175284"/>
            <a:ext cx="1006912" cy="1611035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7500223" y="4300418"/>
            <a:ext cx="2237542" cy="2795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02"/>
              </a:lnSpc>
              <a:buNone/>
            </a:pPr>
            <a:r>
              <a:rPr lang="en-US" sz="1762" b="1" dirty="0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Top 3 Country</a:t>
            </a:r>
            <a:endParaRPr lang="en-US" sz="1762" dirty="0"/>
          </a:p>
        </p:txBody>
      </p:sp>
      <p:sp>
        <p:nvSpPr>
          <p:cNvPr id="13" name="Text 6"/>
          <p:cNvSpPr/>
          <p:nvPr/>
        </p:nvSpPr>
        <p:spPr>
          <a:xfrm>
            <a:off x="7500223" y="4605456"/>
            <a:ext cx="6425327" cy="10900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37"/>
              </a:lnSpc>
              <a:buNone/>
            </a:pPr>
            <a:r>
              <a:rPr lang="en-US" sz="1586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1. Netherlands</a:t>
            </a:r>
          </a:p>
          <a:p>
            <a:pPr marL="0" indent="0" algn="l">
              <a:lnSpc>
                <a:spcPts val="2537"/>
              </a:lnSpc>
              <a:buNone/>
            </a:pPr>
            <a:r>
              <a:rPr lang="en-US" sz="1586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2. EIRE</a:t>
            </a:r>
          </a:p>
          <a:p>
            <a:pPr marL="0" indent="0" algn="l">
              <a:lnSpc>
                <a:spcPts val="2537"/>
              </a:lnSpc>
              <a:buNone/>
            </a:pPr>
            <a:r>
              <a:rPr lang="en-US" sz="1586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3. Germany</a:t>
            </a:r>
          </a:p>
          <a:p>
            <a:pPr marL="0" indent="0" algn="l">
              <a:lnSpc>
                <a:spcPts val="2537"/>
              </a:lnSpc>
              <a:buNone/>
            </a:pPr>
            <a:endParaRPr lang="en-US" sz="1586" dirty="0"/>
          </a:p>
        </p:txBody>
      </p:sp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91250" y="5786318"/>
            <a:ext cx="1006912" cy="1611035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7500223" y="5987653"/>
            <a:ext cx="2237542" cy="2795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02"/>
              </a:lnSpc>
              <a:buNone/>
            </a:pPr>
            <a:r>
              <a:rPr lang="en-US" sz="1762" b="1" dirty="0">
                <a:solidFill>
                  <a:srgbClr val="37A7E7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Targeted Marketing</a:t>
            </a:r>
            <a:endParaRPr lang="en-US" sz="1762" dirty="0"/>
          </a:p>
        </p:txBody>
      </p:sp>
      <p:sp>
        <p:nvSpPr>
          <p:cNvPr id="16" name="Text 8"/>
          <p:cNvSpPr/>
          <p:nvPr/>
        </p:nvSpPr>
        <p:spPr>
          <a:xfrm>
            <a:off x="7500223" y="6387941"/>
            <a:ext cx="6425327" cy="3220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37"/>
              </a:lnSpc>
              <a:buNone/>
            </a:pPr>
            <a:r>
              <a:rPr lang="en-US" sz="1586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Rest of the Countries to Boost our Products.</a:t>
            </a:r>
            <a:endParaRPr lang="en-US" sz="1586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9026AA6-88CF-D9D8-9C99-59E99ED1FF9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6117"/>
          <a:stretch/>
        </p:blipFill>
        <p:spPr>
          <a:xfrm>
            <a:off x="117658" y="1238250"/>
            <a:ext cx="5206817" cy="623040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132671" y="803910"/>
            <a:ext cx="4103370" cy="5128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039"/>
              </a:lnSpc>
              <a:buNone/>
            </a:pPr>
            <a:r>
              <a:rPr lang="en-US" sz="3231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Top Customers</a:t>
            </a:r>
            <a:endParaRPr lang="en-US" sz="3231" dirty="0"/>
          </a:p>
        </p:txBody>
      </p:sp>
      <p:sp>
        <p:nvSpPr>
          <p:cNvPr id="7" name="Text 2"/>
          <p:cNvSpPr/>
          <p:nvPr/>
        </p:nvSpPr>
        <p:spPr>
          <a:xfrm>
            <a:off x="6132671" y="1593652"/>
            <a:ext cx="7851458" cy="5907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26"/>
              </a:lnSpc>
              <a:buNone/>
            </a:pPr>
            <a:r>
              <a:rPr lang="en-US" sz="1454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Identifying and understanding top customers is crucial for building strong relationships and maximizing customer lifetime value.</a:t>
            </a:r>
            <a:endParaRPr lang="en-US" sz="1454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2671" y="2392085"/>
            <a:ext cx="461605" cy="461605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6132671" y="3038237"/>
            <a:ext cx="2169557" cy="2563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19"/>
              </a:lnSpc>
              <a:buNone/>
            </a:pPr>
            <a:r>
              <a:rPr lang="en-US" sz="1616" b="1" dirty="0">
                <a:solidFill>
                  <a:srgbClr val="16FFBB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High-Value Customers</a:t>
            </a:r>
            <a:endParaRPr lang="en-US" sz="1616" dirty="0"/>
          </a:p>
        </p:txBody>
      </p:sp>
      <p:sp>
        <p:nvSpPr>
          <p:cNvPr id="10" name="Text 4"/>
          <p:cNvSpPr/>
          <p:nvPr/>
        </p:nvSpPr>
        <p:spPr>
          <a:xfrm>
            <a:off x="6132671" y="3405307"/>
            <a:ext cx="7851458" cy="2953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26"/>
              </a:lnSpc>
              <a:buNone/>
            </a:pPr>
            <a:r>
              <a:rPr lang="en-US" sz="1454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Customer ID 14646</a:t>
            </a:r>
            <a:endParaRPr lang="en-US" sz="1454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2671" y="4254579"/>
            <a:ext cx="461605" cy="461605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6132671" y="4900732"/>
            <a:ext cx="2679502" cy="2563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19"/>
              </a:lnSpc>
              <a:buNone/>
            </a:pPr>
            <a:r>
              <a:rPr lang="en-US" sz="1616" b="1" dirty="0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Top 10 Customers </a:t>
            </a:r>
            <a:endParaRPr lang="en-US" sz="1616" dirty="0"/>
          </a:p>
        </p:txBody>
      </p:sp>
      <p:sp>
        <p:nvSpPr>
          <p:cNvPr id="13" name="Text 6"/>
          <p:cNvSpPr/>
          <p:nvPr/>
        </p:nvSpPr>
        <p:spPr>
          <a:xfrm>
            <a:off x="6132671" y="5267800"/>
            <a:ext cx="7851458" cy="14954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>
              <a:lnSpc>
                <a:spcPts val="2326"/>
              </a:lnSpc>
            </a:pPr>
            <a:r>
              <a:rPr lang="en-US" sz="1454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1. ID: 14646     	2. ID: 18102 		3. ID: 17450	 	4. ID: 14911 		5. ID:  12415 </a:t>
            </a:r>
          </a:p>
          <a:p>
            <a:pPr>
              <a:lnSpc>
                <a:spcPts val="2326"/>
              </a:lnSpc>
            </a:pPr>
            <a:r>
              <a:rPr lang="en-US" sz="1454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6. ID: 14156     	7. ID: 17511 		8. ID: 17450	 	9. ID: 13694 	10. ID: 15311 </a:t>
            </a:r>
          </a:p>
          <a:p>
            <a:pPr algn="l">
              <a:lnSpc>
                <a:spcPts val="2326"/>
              </a:lnSpc>
            </a:pPr>
            <a:endParaRPr lang="en-US" sz="1454" dirty="0">
              <a:solidFill>
                <a:srgbClr val="E0E4E6"/>
              </a:solidFill>
              <a:latin typeface="Barlow" pitchFamily="34" charset="0"/>
              <a:ea typeface="Barlow" pitchFamily="34" charset="-122"/>
              <a:cs typeface="Barlow" pitchFamily="34" charset="-120"/>
            </a:endParaRPr>
          </a:p>
        </p:txBody>
      </p:sp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32671" y="6117074"/>
            <a:ext cx="461605" cy="461605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6132671" y="6763226"/>
            <a:ext cx="2290286" cy="2563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19"/>
              </a:lnSpc>
              <a:buNone/>
            </a:pPr>
            <a:r>
              <a:rPr lang="en-US" sz="1616" b="1" dirty="0">
                <a:solidFill>
                  <a:srgbClr val="37A7E7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Personalized Marketing</a:t>
            </a:r>
            <a:endParaRPr lang="en-US" sz="1616" dirty="0"/>
          </a:p>
        </p:txBody>
      </p:sp>
      <p:sp>
        <p:nvSpPr>
          <p:cNvPr id="16" name="Text 8"/>
          <p:cNvSpPr/>
          <p:nvPr/>
        </p:nvSpPr>
        <p:spPr>
          <a:xfrm>
            <a:off x="6132671" y="7130296"/>
            <a:ext cx="7851458" cy="2953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26"/>
              </a:lnSpc>
              <a:buNone/>
            </a:pPr>
            <a:r>
              <a:rPr lang="en-US" sz="1454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Develop personalized marketing campaigns to target all the rest of customers.</a:t>
            </a:r>
            <a:endParaRPr lang="en-US" sz="1454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3E80875-1BF5-154D-FE94-962538BBD69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5802"/>
          <a:stretch/>
        </p:blipFill>
        <p:spPr>
          <a:xfrm>
            <a:off x="145597" y="803910"/>
            <a:ext cx="5094998" cy="651838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1"/>
          <p:cNvSpPr/>
          <p:nvPr/>
        </p:nvSpPr>
        <p:spPr>
          <a:xfrm>
            <a:off x="1321356" y="1037749"/>
            <a:ext cx="6955750" cy="685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20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Product Demand by Region</a:t>
            </a:r>
            <a:endParaRPr lang="en-US" sz="4320" dirty="0"/>
          </a:p>
        </p:txBody>
      </p:sp>
      <p:sp>
        <p:nvSpPr>
          <p:cNvPr id="5" name="Text 2"/>
          <p:cNvSpPr/>
          <p:nvPr/>
        </p:nvSpPr>
        <p:spPr>
          <a:xfrm>
            <a:off x="1321356" y="2217301"/>
            <a:ext cx="11987689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Understanding regional variations in product demand is crucial for tailoring product offerings and marketing strategies to specific markets.</a:t>
            </a:r>
            <a:endParaRPr lang="en-US" sz="1944" dirty="0"/>
          </a:p>
        </p:txBody>
      </p:sp>
      <p:sp>
        <p:nvSpPr>
          <p:cNvPr id="6" name="Shape 3"/>
          <p:cNvSpPr/>
          <p:nvPr/>
        </p:nvSpPr>
        <p:spPr>
          <a:xfrm>
            <a:off x="1865590" y="3170413"/>
            <a:ext cx="10308669" cy="4792147"/>
          </a:xfrm>
          <a:prstGeom prst="roundRect">
            <a:avLst>
              <a:gd name="adj" fmla="val 19179"/>
            </a:avLst>
          </a:prstGeom>
          <a:noFill/>
          <a:ln w="30480">
            <a:solidFill>
              <a:srgbClr val="16FFBB"/>
            </a:solidFill>
            <a:prstDash val="solid"/>
          </a:ln>
        </p:spPr>
      </p:sp>
      <p:sp>
        <p:nvSpPr>
          <p:cNvPr id="14" name="Shape 9"/>
          <p:cNvSpPr/>
          <p:nvPr/>
        </p:nvSpPr>
        <p:spPr>
          <a:xfrm>
            <a:off x="1297859" y="800007"/>
            <a:ext cx="7108723" cy="1186109"/>
          </a:xfrm>
          <a:prstGeom prst="roundRect">
            <a:avLst>
              <a:gd name="adj" fmla="val 19179"/>
            </a:avLst>
          </a:prstGeom>
          <a:noFill/>
          <a:ln w="30480">
            <a:solidFill>
              <a:srgbClr val="37A7E7"/>
            </a:solidFill>
            <a:prstDash val="solid"/>
          </a:ln>
        </p:spPr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5A677C7-24A6-01EA-64BB-753F357C39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0893" y="3259217"/>
            <a:ext cx="7778062" cy="460047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1.3|1.7|1.3|1.8|1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|2.4|2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7|1.9|2.7|2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.4|1.9|2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4|2.7|1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6|3.1|2.1|1.8|2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3|1.6|1.9|1.6|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3.4|2.3|1.6|1.9|1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7|1.4|1.6|1.8|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1|1.5|1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611</Words>
  <Application>Microsoft Office PowerPoint</Application>
  <PresentationFormat>Custom</PresentationFormat>
  <Paragraphs>97</Paragraphs>
  <Slides>11</Slides>
  <Notes>11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SimSun-ExtB</vt:lpstr>
      <vt:lpstr>Arial</vt:lpstr>
      <vt:lpstr>Barlow</vt:lpstr>
      <vt:lpstr>Spline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Raja Babu Kumar</cp:lastModifiedBy>
  <cp:revision>2</cp:revision>
  <dcterms:created xsi:type="dcterms:W3CDTF">2024-07-03T11:31:32Z</dcterms:created>
  <dcterms:modified xsi:type="dcterms:W3CDTF">2024-07-03T13:01:38Z</dcterms:modified>
</cp:coreProperties>
</file>