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XQ1N1MafN4fY+Bs9ldogAdiZ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CF2B93B4-8B3C-AA65-846B-6859571F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>
            <a:extLst>
              <a:ext uri="{FF2B5EF4-FFF2-40B4-BE49-F238E27FC236}">
                <a16:creationId xmlns:a16="http://schemas.microsoft.com/office/drawing/2014/main" id="{37DAD03C-D1ED-354C-01D7-53078A5BD2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>
            <a:extLst>
              <a:ext uri="{FF2B5EF4-FFF2-40B4-BE49-F238E27FC236}">
                <a16:creationId xmlns:a16="http://schemas.microsoft.com/office/drawing/2014/main" id="{77E10935-E666-A033-0756-C9B041813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>
            <a:extLst>
              <a:ext uri="{FF2B5EF4-FFF2-40B4-BE49-F238E27FC236}">
                <a16:creationId xmlns:a16="http://schemas.microsoft.com/office/drawing/2014/main" id="{F2176F7B-BEC2-9E12-CE31-D4894684F6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25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B924B8C-16EB-AE03-46C3-C1E6D2E4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>
            <a:extLst>
              <a:ext uri="{FF2B5EF4-FFF2-40B4-BE49-F238E27FC236}">
                <a16:creationId xmlns:a16="http://schemas.microsoft.com/office/drawing/2014/main" id="{6B47E016-A772-5F43-D4FD-D99C59709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>
            <a:extLst>
              <a:ext uri="{FF2B5EF4-FFF2-40B4-BE49-F238E27FC236}">
                <a16:creationId xmlns:a16="http://schemas.microsoft.com/office/drawing/2014/main" id="{27F62F17-6AB0-265D-DB49-C51B2C3BD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72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99E43C2-7362-A6D9-C739-7CC5D7E6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>
            <a:extLst>
              <a:ext uri="{FF2B5EF4-FFF2-40B4-BE49-F238E27FC236}">
                <a16:creationId xmlns:a16="http://schemas.microsoft.com/office/drawing/2014/main" id="{9F6F9EE8-9429-73D2-D8FF-9EE144FF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EDA is used for </a:t>
            </a:r>
            <a:r>
              <a:rPr lang="en-US" sz="1200" b="1" dirty="0"/>
              <a:t>seeing what the data can tell us before the modeling task</a:t>
            </a:r>
            <a:r>
              <a:rPr lang="en-US" sz="12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/>
              <a:t>Change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0" name="Google Shape;110;p25:notes">
            <a:extLst>
              <a:ext uri="{FF2B5EF4-FFF2-40B4-BE49-F238E27FC236}">
                <a16:creationId xmlns:a16="http://schemas.microsoft.com/office/drawing/2014/main" id="{8E8C0C57-A779-8397-4101-E521A5863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607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350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4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6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6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413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3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196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820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7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1416818" y="941610"/>
            <a:ext cx="9936982" cy="201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4000" dirty="0"/>
              <a:t>MACHINE DOWNTIME ANALYSIS IN FUEL PUMP MANUFACTURING</a:t>
            </a:r>
            <a:endParaRPr sz="4000" dirty="0"/>
          </a:p>
        </p:txBody>
      </p:sp>
      <p:sp>
        <p:nvSpPr>
          <p:cNvPr id="73" name="Google Shape;73;p1"/>
          <p:cNvSpPr txBox="1">
            <a:spLocks noGrp="1"/>
          </p:cNvSpPr>
          <p:nvPr>
            <p:ph idx="1"/>
          </p:nvPr>
        </p:nvSpPr>
        <p:spPr>
          <a:xfrm>
            <a:off x="1416818" y="3429000"/>
            <a:ext cx="4025202" cy="256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/>
              <a:t>Raja. M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/>
              <a:t>DS/DA Intern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/>
              <a:t>Batch-93</a:t>
            </a:r>
            <a:endParaRPr sz="32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333375" y="376833"/>
            <a:ext cx="10341077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F27DED-05B6-777D-6E99-F320D430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456295"/>
            <a:ext cx="116395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Histograms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created to visualize the distribution and variation of each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 allowed easy differentiation of conditions during machine failure and non-failure.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trends were highlighted using visual comparisons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mean, median, and max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Visuals also exposed which parameters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increased or decreased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downtime.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plots were vital in making complex relationships understandable for technical and non-technical stakeholders alike.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F6BBA634-A068-5195-0038-9C9AC960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>
            <a:extLst>
              <a:ext uri="{FF2B5EF4-FFF2-40B4-BE49-F238E27FC236}">
                <a16:creationId xmlns:a16="http://schemas.microsoft.com/office/drawing/2014/main" id="{C62FACAC-B10A-D5D0-C76C-56C0DB386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935" y="343535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sp>
        <p:nvSpPr>
          <p:cNvPr id="137" name="Google Shape;137;p32">
            <a:extLst>
              <a:ext uri="{FF2B5EF4-FFF2-40B4-BE49-F238E27FC236}">
                <a16:creationId xmlns:a16="http://schemas.microsoft.com/office/drawing/2014/main" id="{CD8BB129-FF87-F73B-0B69-1920AF5A165E}"/>
              </a:ext>
            </a:extLst>
          </p:cNvPr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>
            <a:extLst>
              <a:ext uri="{FF2B5EF4-FFF2-40B4-BE49-F238E27FC236}">
                <a16:creationId xmlns:a16="http://schemas.microsoft.com/office/drawing/2014/main" id="{1267F546-BEFB-535C-C6CB-E9E7D6471296}"/>
              </a:ext>
            </a:extLst>
          </p:cNvPr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2" descr="360DigiTMG Reviews - 52 Reviews of 360digitmg.com | Sitejabber">
            <a:extLst>
              <a:ext uri="{FF2B5EF4-FFF2-40B4-BE49-F238E27FC236}">
                <a16:creationId xmlns:a16="http://schemas.microsoft.com/office/drawing/2014/main" id="{365C3258-55D6-B80B-73D9-C99CF7EC85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4C4F8-995B-3D33-776E-591F8C51B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79" y="1245175"/>
            <a:ext cx="6043863" cy="403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84789-8DA5-FBB3-E5AE-695F86047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243" y="1155730"/>
            <a:ext cx="5667342" cy="4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309" y="96731"/>
            <a:ext cx="10235381" cy="567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383125" y="46211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690149"/>
            <a:ext cx="110340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Project Architecture - Data F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low Diagram</a:t>
            </a:r>
            <a:endParaRPr dirty="0">
              <a:latin typeface="+mj-lt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Data Collection</a:t>
            </a:r>
            <a:endParaRPr sz="32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376726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30C10-BB63-75BF-5ABD-1B29D4C8261E}"/>
              </a:ext>
            </a:extLst>
          </p:cNvPr>
          <p:cNvSpPr txBox="1"/>
          <p:nvPr/>
        </p:nvSpPr>
        <p:spPr>
          <a:xfrm>
            <a:off x="228600" y="1182231"/>
            <a:ext cx="11658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Fuel pump manufacturing relies heavily on machine uptime to maintain consistent productivity.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Frequent </a:t>
            </a:r>
            <a:r>
              <a:rPr lang="en-US" sz="2200" b="1" dirty="0"/>
              <a:t>unplanned machine downtimes</a:t>
            </a:r>
            <a:r>
              <a:rPr lang="en-US" sz="2200" dirty="0"/>
              <a:t> lead to production delays, increased operational costs, and reduced customer satisfaction.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These downtimes are unpredictable and typically arise from mechanical failures, system inefficiencies, or lack of proactive maintenance.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 </a:t>
            </a:r>
            <a:r>
              <a:rPr lang="en-US" sz="2200" b="1" dirty="0"/>
              <a:t>business objective</a:t>
            </a:r>
            <a:r>
              <a:rPr lang="en-US" sz="2200" dirty="0"/>
              <a:t> is to </a:t>
            </a:r>
            <a:r>
              <a:rPr lang="en-US" sz="2200" b="1" dirty="0"/>
              <a:t>minimize unplanned machine downtimes</a:t>
            </a:r>
            <a:r>
              <a:rPr lang="en-US" sz="2200" dirty="0"/>
              <a:t> to ensure optimal production flow and improve equipment reliability.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Tackling this issue is critical for sustaining profitability and competitive advantage.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>
            <a:spLocks noGrp="1"/>
          </p:cNvSpPr>
          <p:nvPr>
            <p:ph type="title"/>
          </p:nvPr>
        </p:nvSpPr>
        <p:spPr>
          <a:xfrm>
            <a:off x="168275" y="3792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</a:p>
        </p:txBody>
      </p:sp>
      <p:sp>
        <p:nvSpPr>
          <p:cNvPr id="96" name="Google Shape;96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B47A21-78FF-79B2-377D-6DE408CF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1231901"/>
            <a:ext cx="120237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was initiated to support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Resolution Department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aiming to address the technical root causes of machine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solution is tailored to improve diagnostic insights, optimize maintenance schedules, and enable predictive interventions.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Constraints: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solution must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maintenance costs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delivering meaningful downtime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 Criteria: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 at least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10% reduction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unplanned machine downtime.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Economic: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 of $1 million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improved machine utilization and reduced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60946" y="372872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5861A-BC90-72BB-C1FC-F49575EBDC6C}"/>
              </a:ext>
            </a:extLst>
          </p:cNvPr>
          <p:cNvSpPr txBox="1"/>
          <p:nvPr/>
        </p:nvSpPr>
        <p:spPr>
          <a:xfrm>
            <a:off x="360946" y="1154668"/>
            <a:ext cx="116090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architecture represents the </a:t>
            </a:r>
            <a:r>
              <a:rPr lang="en-US" sz="2200" b="1" dirty="0"/>
              <a:t>end-to-end workflow</a:t>
            </a:r>
            <a:r>
              <a:rPr lang="en-US" sz="2200" dirty="0"/>
              <a:t> of the machine downtime analysis project, from understanding the business problem to deploying the predictive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6828-11D1-7D01-2448-095D04912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83" y="2123768"/>
            <a:ext cx="6506964" cy="4453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F91F98-FA88-51F6-381F-53F38D42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extLst>
              <a:ext uri="{FF2B5EF4-FFF2-40B4-BE49-F238E27FC236}">
                <a16:creationId xmlns:a16="http://schemas.microsoft.com/office/drawing/2014/main" id="{7BDFDEFB-9E62-18EF-228F-CAE133825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092" y="177790"/>
            <a:ext cx="10153507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>
            <a:extLst>
              <a:ext uri="{FF2B5EF4-FFF2-40B4-BE49-F238E27FC236}">
                <a16:creationId xmlns:a16="http://schemas.microsoft.com/office/drawing/2014/main" id="{BA383A6C-24A1-B65E-63AD-C10A3EA755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E4FB58-79A3-08FD-63F4-56E3EB42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92" y="1227626"/>
            <a:ext cx="1146781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used in this project 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by the client, recorded from machine sensors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includes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operational parameters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pressures, temperatures, vibrations, and torque, recorded along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record represents the performance of a specific machine at a specific point in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target label indicates whether the machine experienced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or not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that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 column,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Spindle_Speed_RPM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was excluded due to outlier contamination affecting analysis reliability.</a:t>
            </a:r>
          </a:p>
        </p:txBody>
      </p:sp>
    </p:spTree>
    <p:extLst>
      <p:ext uri="{BB962C8B-B14F-4D97-AF65-F5344CB8AC3E}">
        <p14:creationId xmlns:p14="http://schemas.microsoft.com/office/powerpoint/2010/main" val="111028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DC8D176-B82D-1067-2167-C934E112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>
            <a:extLst>
              <a:ext uri="{FF2B5EF4-FFF2-40B4-BE49-F238E27FC236}">
                <a16:creationId xmlns:a16="http://schemas.microsoft.com/office/drawing/2014/main" id="{E6C3119C-3969-05D4-7B11-BB6DC3272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575" y="306481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>
            <a:extLst>
              <a:ext uri="{FF2B5EF4-FFF2-40B4-BE49-F238E27FC236}">
                <a16:creationId xmlns:a16="http://schemas.microsoft.com/office/drawing/2014/main" id="{A065547C-3D64-7801-C855-A5BB35D079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4" name="Google Shape;114;p25">
            <a:extLst>
              <a:ext uri="{FF2B5EF4-FFF2-40B4-BE49-F238E27FC236}">
                <a16:creationId xmlns:a16="http://schemas.microsoft.com/office/drawing/2014/main" id="{4C7DDED3-8DDD-969B-1DFA-F4AE0BBFEC43}"/>
              </a:ext>
            </a:extLst>
          </p:cNvPr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5">
            <a:extLst>
              <a:ext uri="{FF2B5EF4-FFF2-40B4-BE49-F238E27FC236}">
                <a16:creationId xmlns:a16="http://schemas.microsoft.com/office/drawing/2014/main" id="{EE454AD6-F45C-3FC5-3771-0FA2EB5C8B91}"/>
              </a:ext>
            </a:extLst>
          </p:cNvPr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>
            <a:extLst>
              <a:ext uri="{FF2B5EF4-FFF2-40B4-BE49-F238E27FC236}">
                <a16:creationId xmlns:a16="http://schemas.microsoft.com/office/drawing/2014/main" id="{5B2FB0CE-D277-281E-4091-B06B2F7CF91B}"/>
              </a:ext>
            </a:extLst>
          </p:cNvPr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>
            <a:extLst>
              <a:ext uri="{FF2B5EF4-FFF2-40B4-BE49-F238E27FC236}">
                <a16:creationId xmlns:a16="http://schemas.microsoft.com/office/drawing/2014/main" id="{4ED949A1-233F-D9B2-65BE-5B2CE32E3929}"/>
              </a:ext>
            </a:extLst>
          </p:cNvPr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>
            <a:extLst>
              <a:ext uri="{FF2B5EF4-FFF2-40B4-BE49-F238E27FC236}">
                <a16:creationId xmlns:a16="http://schemas.microsoft.com/office/drawing/2014/main" id="{E13CA1D7-66D7-3685-D7CB-2CBCB670EA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DA5CA2-BA43-F3B8-1EC6-1CB4DA81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61" y="1164303"/>
            <a:ext cx="1185893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EDA was conducted to examine how machine parameters behave during failure versus normal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statistical techniques were applied: central tendency, variability, and kurtosis for deeper distribution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Histograms revealed the operational spread and distribution pattern of each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comparative analysis between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non-failure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states helped identify consistently affected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laid the foundation for identifying potential predictors for machine failure and downtime risk.</a:t>
            </a:r>
          </a:p>
        </p:txBody>
      </p:sp>
    </p:spTree>
    <p:extLst>
      <p:ext uri="{BB962C8B-B14F-4D97-AF65-F5344CB8AC3E}">
        <p14:creationId xmlns:p14="http://schemas.microsoft.com/office/powerpoint/2010/main" val="22041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559838" y="147682"/>
            <a:ext cx="8935556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215DE-1A23-D66F-1CCB-393D2146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8" y="1613084"/>
            <a:ext cx="4780835" cy="4173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2A436-ECD8-152F-0E96-E66C11E5D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382" y="1744563"/>
            <a:ext cx="4923041" cy="38583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28600" y="369586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9D51FC-2A32-446A-AFB1-8AF815A4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1510"/>
            <a:ext cx="115179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 steps included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removal of missing 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filtering out outlier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Spindle_Speed_RPM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excluded due to irregular values skewing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was structured to allow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time-series-based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temporal continuity in understanding machine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Preprocessing also involved separating failure vs. normal operation data for statistical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clean, consistent data was crucial for generating reliable and actionable EDA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648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Gill Sans MT</vt:lpstr>
      <vt:lpstr>Times New Roman</vt:lpstr>
      <vt:lpstr>Gallery</vt:lpstr>
      <vt:lpstr>MACHINE DOWNTIME ANALYSIS IN FUEL PUMP MANUFACTURING</vt:lpstr>
      <vt:lpstr>Contents</vt:lpstr>
      <vt:lpstr>Business Problem</vt:lpstr>
      <vt:lpstr>Project Overview and Scope</vt:lpstr>
      <vt:lpstr>Project Architecture</vt:lpstr>
      <vt:lpstr>Data Dictionary </vt:lpstr>
      <vt:lpstr>Exploratory Data Analysis [EDA]</vt:lpstr>
      <vt:lpstr>Exploratory Data Analysis [EDA]</vt:lpstr>
      <vt:lpstr>Data Preprocessing</vt:lpstr>
      <vt:lpstr>Data Visualization 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VIKAS BARTHWAL</dc:creator>
  <cp:lastModifiedBy>raja kavinthar</cp:lastModifiedBy>
  <cp:revision>1</cp:revision>
  <dcterms:created xsi:type="dcterms:W3CDTF">2022-02-16T01:47:29Z</dcterms:created>
  <dcterms:modified xsi:type="dcterms:W3CDTF">2025-04-17T03:00:47Z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