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5" d="100"/>
          <a:sy n="195" d="100"/>
        </p:scale>
        <p:origin x="34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Your</a:t>
            </a:r>
            <a:r>
              <a:rPr spc="-15" dirty="0"/>
              <a:t> </a:t>
            </a:r>
            <a:r>
              <a:rPr spc="-20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2921" y="322377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3303" y="321981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1106" y="321981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2677" y="321346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9508" y="321981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4614" y="322616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5713" y="32198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1914" y="321346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8131" y="321346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1930" y="32198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8131" y="325156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336" y="321346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4394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174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1346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"/>
            <a:ext cx="4608060" cy="2987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Your</a:t>
            </a:r>
            <a:r>
              <a:rPr spc="-15" dirty="0"/>
              <a:t> </a:t>
            </a:r>
            <a:r>
              <a:rPr spc="-20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Your</a:t>
            </a:r>
            <a:r>
              <a:rPr spc="-15" dirty="0"/>
              <a:t> </a:t>
            </a:r>
            <a:r>
              <a:rPr spc="-20" dirty="0"/>
              <a:t>Name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2921" y="322377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3303" y="321981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1106" y="321981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2677" y="321346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9508" y="321981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4614" y="322616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5713" y="32198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1914" y="321346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8131" y="321346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1930" y="32198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8131" y="325156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336" y="321346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4394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174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1346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"/>
            <a:ext cx="4608060" cy="2987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Your</a:t>
            </a:r>
            <a:r>
              <a:rPr spc="-15" dirty="0"/>
              <a:t> </a:t>
            </a:r>
            <a:r>
              <a:rPr spc="-20" dirty="0"/>
              <a:t>Name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2921" y="322377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3303" y="321981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1106" y="321981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2677" y="321346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9508" y="321981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4614" y="322616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5713" y="32198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1914" y="321346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8131" y="321346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1930" y="32198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8131" y="325156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336" y="321346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4394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174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1346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4608060" y="0"/>
                </a:moveTo>
                <a:lnTo>
                  <a:pt x="0" y="0"/>
                </a:lnTo>
                <a:lnTo>
                  <a:pt x="0" y="50610"/>
                </a:lnTo>
                <a:lnTo>
                  <a:pt x="4608060" y="50610"/>
                </a:lnTo>
                <a:lnTo>
                  <a:pt x="4608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09193" y="73865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59994" y="801911"/>
            <a:ext cx="3989704" cy="694055"/>
          </a:xfrm>
          <a:custGeom>
            <a:avLst/>
            <a:gdLst/>
            <a:ahLst/>
            <a:cxnLst/>
            <a:rect l="l" t="t" r="r" b="b"/>
            <a:pathLst>
              <a:path w="3989704" h="694055">
                <a:moveTo>
                  <a:pt x="3989652" y="0"/>
                </a:moveTo>
                <a:lnTo>
                  <a:pt x="0" y="0"/>
                </a:lnTo>
                <a:lnTo>
                  <a:pt x="0" y="693488"/>
                </a:lnTo>
                <a:lnTo>
                  <a:pt x="3989652" y="693488"/>
                </a:lnTo>
                <a:lnTo>
                  <a:pt x="398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09193" y="783075"/>
            <a:ext cx="3989704" cy="661670"/>
          </a:xfrm>
          <a:custGeom>
            <a:avLst/>
            <a:gdLst/>
            <a:ahLst/>
            <a:cxnLst/>
            <a:rect l="l" t="t" r="r" b="b"/>
            <a:pathLst>
              <a:path w="3989704" h="661669">
                <a:moveTo>
                  <a:pt x="3989652" y="0"/>
                </a:moveTo>
                <a:lnTo>
                  <a:pt x="0" y="0"/>
                </a:lnTo>
                <a:lnTo>
                  <a:pt x="0" y="610724"/>
                </a:lnTo>
                <a:lnTo>
                  <a:pt x="4008" y="630449"/>
                </a:lnTo>
                <a:lnTo>
                  <a:pt x="14922" y="646602"/>
                </a:lnTo>
                <a:lnTo>
                  <a:pt x="31075" y="657516"/>
                </a:lnTo>
                <a:lnTo>
                  <a:pt x="50800" y="661524"/>
                </a:lnTo>
                <a:lnTo>
                  <a:pt x="3938852" y="661524"/>
                </a:lnTo>
                <a:lnTo>
                  <a:pt x="3958576" y="657516"/>
                </a:lnTo>
                <a:lnTo>
                  <a:pt x="3974729" y="646602"/>
                </a:lnTo>
                <a:lnTo>
                  <a:pt x="3985644" y="630449"/>
                </a:lnTo>
                <a:lnTo>
                  <a:pt x="3989652" y="610724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Your</a:t>
            </a:r>
            <a:r>
              <a:rPr spc="-15" dirty="0"/>
              <a:t> </a:t>
            </a:r>
            <a:r>
              <a:rPr spc="-20" dirty="0"/>
              <a:t>Name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2921" y="322377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3303" y="321981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1106" y="321981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2677" y="321346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9508" y="321981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4614" y="322616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5713" y="32198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1914" y="321346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8131" y="321346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1930" y="32198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8131" y="325156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336" y="321346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4394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1745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1346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671" y="-15039"/>
            <a:ext cx="21812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733030"/>
            <a:ext cx="3615054" cy="187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28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Your</a:t>
            </a:r>
            <a:r>
              <a:rPr spc="-15" dirty="0"/>
              <a:t> </a:t>
            </a:r>
            <a:r>
              <a:rPr spc="-20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slide" Target="slide9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slide" Target="slide9.xml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801911"/>
            <a:ext cx="3989704" cy="6940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535"/>
              </a:spcBef>
            </a:pP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sz="14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sz="14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Processing</a:t>
            </a:r>
            <a:r>
              <a:rPr sz="14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Semester</a:t>
            </a:r>
            <a:r>
              <a:rPr sz="14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endParaRPr sz="1400">
              <a:latin typeface="Arial MT"/>
              <a:cs typeface="Arial MT"/>
            </a:endParaRPr>
          </a:p>
          <a:p>
            <a:pPr marR="93980" algn="ctr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Processing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450" y="1657399"/>
            <a:ext cx="2667000" cy="799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latin typeface="Arial MT"/>
                <a:cs typeface="Arial MT"/>
              </a:rPr>
              <a:t>Raja Abdul Samad(10118)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lang="en-US" sz="800" dirty="0">
                <a:latin typeface="Arial MT"/>
                <a:cs typeface="Arial MT"/>
              </a:rPr>
              <a:t>Abbottabad University of science and technology</a:t>
            </a:r>
            <a:endParaRPr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spc="-40" dirty="0">
                <a:latin typeface="Arial MT"/>
                <a:cs typeface="Arial MT"/>
              </a:rPr>
              <a:t>June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13,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2025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08553"/>
            <a:ext cx="4608195" cy="147955"/>
            <a:chOff x="0" y="3308553"/>
            <a:chExt cx="4608195" cy="147955"/>
          </a:xfrm>
        </p:grpSpPr>
        <p:sp>
          <p:nvSpPr>
            <p:cNvPr id="5" name="object 5"/>
            <p:cNvSpPr/>
            <p:nvPr/>
          </p:nvSpPr>
          <p:spPr>
            <a:xfrm>
              <a:off x="0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2399296" y="3316426"/>
            <a:ext cx="153543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Digital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Image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Processing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Semester</a:t>
            </a:r>
            <a:r>
              <a:rPr sz="600" spc="7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Project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102" y="1015441"/>
            <a:ext cx="78714" cy="787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9405" rIns="0" bIns="0" rtlCol="0">
            <a:spAutoFit/>
          </a:bodyPr>
          <a:lstStyle/>
          <a:p>
            <a:pPr marL="12700" marR="676275">
              <a:lnSpc>
                <a:spcPct val="102600"/>
              </a:lnSpc>
              <a:spcBef>
                <a:spcPts val="55"/>
              </a:spcBef>
            </a:pPr>
            <a:r>
              <a:rPr spc="-60" dirty="0">
                <a:latin typeface="Arial Black"/>
                <a:cs typeface="Arial Black"/>
              </a:rPr>
              <a:t>Objective</a:t>
            </a:r>
            <a:r>
              <a:rPr spc="-60" dirty="0"/>
              <a:t>:</a:t>
            </a:r>
            <a:r>
              <a:rPr spc="215" dirty="0"/>
              <a:t> </a:t>
            </a:r>
            <a:r>
              <a:rPr dirty="0"/>
              <a:t>Develop</a:t>
            </a:r>
            <a:r>
              <a:rPr spc="85" dirty="0"/>
              <a:t> </a:t>
            </a:r>
            <a:r>
              <a:rPr dirty="0"/>
              <a:t>a</a:t>
            </a:r>
            <a:r>
              <a:rPr spc="85" dirty="0"/>
              <a:t> </a:t>
            </a:r>
            <a:r>
              <a:rPr dirty="0"/>
              <a:t>Python</a:t>
            </a:r>
            <a:r>
              <a:rPr spc="85" dirty="0"/>
              <a:t> </a:t>
            </a:r>
            <a:r>
              <a:rPr dirty="0"/>
              <a:t>application</a:t>
            </a:r>
            <a:r>
              <a:rPr spc="85" dirty="0"/>
              <a:t> </a:t>
            </a:r>
            <a:r>
              <a:rPr spc="40" dirty="0"/>
              <a:t>for </a:t>
            </a:r>
            <a:r>
              <a:rPr spc="30" dirty="0"/>
              <a:t>fundamental</a:t>
            </a:r>
            <a:r>
              <a:rPr spc="55" dirty="0"/>
              <a:t> </a:t>
            </a:r>
            <a:r>
              <a:rPr spc="30" dirty="0"/>
              <a:t>image</a:t>
            </a:r>
            <a:r>
              <a:rPr spc="60" dirty="0"/>
              <a:t> </a:t>
            </a:r>
            <a:r>
              <a:rPr spc="20" dirty="0"/>
              <a:t>processing</a:t>
            </a:r>
            <a:r>
              <a:rPr spc="60" dirty="0"/>
              <a:t> </a:t>
            </a:r>
            <a:r>
              <a:rPr spc="-10" dirty="0"/>
              <a:t>operations.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90" dirty="0">
                <a:latin typeface="Arial Black"/>
                <a:cs typeface="Arial Black"/>
              </a:rPr>
              <a:t>Tools</a:t>
            </a:r>
            <a:r>
              <a:rPr spc="-90" dirty="0"/>
              <a:t>:</a:t>
            </a:r>
            <a:r>
              <a:rPr spc="125" dirty="0"/>
              <a:t> </a:t>
            </a:r>
            <a:r>
              <a:rPr dirty="0"/>
              <a:t>Python,</a:t>
            </a:r>
            <a:r>
              <a:rPr spc="15" dirty="0"/>
              <a:t> </a:t>
            </a:r>
            <a:r>
              <a:rPr spc="-20" dirty="0"/>
              <a:t>OpenCV,</a:t>
            </a:r>
            <a:r>
              <a:rPr spc="15" dirty="0"/>
              <a:t> </a:t>
            </a:r>
            <a:r>
              <a:rPr dirty="0"/>
              <a:t>NumPy,</a:t>
            </a:r>
            <a:r>
              <a:rPr spc="20" dirty="0"/>
              <a:t> </a:t>
            </a:r>
            <a:r>
              <a:rPr dirty="0"/>
              <a:t>Tkinter,</a:t>
            </a:r>
            <a:r>
              <a:rPr spc="15" dirty="0"/>
              <a:t> </a:t>
            </a:r>
            <a:r>
              <a:rPr spc="-10" dirty="0"/>
              <a:t>Matplotlib.</a:t>
            </a:r>
          </a:p>
          <a:p>
            <a:pPr marL="12700" marR="384810">
              <a:lnSpc>
                <a:spcPct val="102600"/>
              </a:lnSpc>
              <a:spcBef>
                <a:spcPts val="300"/>
              </a:spcBef>
            </a:pPr>
            <a:r>
              <a:rPr spc="-60" dirty="0">
                <a:latin typeface="Arial Black"/>
                <a:cs typeface="Arial Black"/>
              </a:rPr>
              <a:t>Features</a:t>
            </a:r>
            <a:r>
              <a:rPr spc="-60" dirty="0"/>
              <a:t>:</a:t>
            </a:r>
            <a:r>
              <a:rPr spc="150" dirty="0"/>
              <a:t> </a:t>
            </a:r>
            <a:r>
              <a:rPr dirty="0"/>
              <a:t>Grayscale</a:t>
            </a:r>
            <a:r>
              <a:rPr spc="35" dirty="0"/>
              <a:t> </a:t>
            </a:r>
            <a:r>
              <a:rPr dirty="0"/>
              <a:t>conversion,</a:t>
            </a:r>
            <a:r>
              <a:rPr spc="40" dirty="0"/>
              <a:t> </a:t>
            </a:r>
            <a:r>
              <a:rPr dirty="0"/>
              <a:t>edge</a:t>
            </a:r>
            <a:r>
              <a:rPr spc="35" dirty="0"/>
              <a:t> </a:t>
            </a:r>
            <a:r>
              <a:rPr spc="-10" dirty="0"/>
              <a:t>detection, </a:t>
            </a:r>
            <a:r>
              <a:rPr dirty="0"/>
              <a:t>Gaussian</a:t>
            </a:r>
            <a:r>
              <a:rPr spc="-10" dirty="0"/>
              <a:t> </a:t>
            </a:r>
            <a:r>
              <a:rPr dirty="0"/>
              <a:t>blur,</a:t>
            </a:r>
            <a:r>
              <a:rPr spc="-5" dirty="0"/>
              <a:t> </a:t>
            </a:r>
            <a:r>
              <a:rPr spc="45" dirty="0"/>
              <a:t>histogram</a:t>
            </a:r>
            <a:r>
              <a:rPr spc="-5" dirty="0"/>
              <a:t> </a:t>
            </a:r>
            <a:r>
              <a:rPr spc="-10" dirty="0"/>
              <a:t>equalization.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pc="-55" dirty="0">
                <a:latin typeface="Arial Black"/>
                <a:cs typeface="Arial Black"/>
              </a:rPr>
              <a:t>Purpose</a:t>
            </a:r>
            <a:r>
              <a:rPr spc="-55" dirty="0"/>
              <a:t>:</a:t>
            </a:r>
            <a:r>
              <a:rPr spc="250" dirty="0"/>
              <a:t> </a:t>
            </a:r>
            <a:r>
              <a:rPr dirty="0"/>
              <a:t>Apply</a:t>
            </a:r>
            <a:r>
              <a:rPr spc="110" dirty="0"/>
              <a:t> </a:t>
            </a:r>
            <a:r>
              <a:rPr dirty="0"/>
              <a:t>digital</a:t>
            </a:r>
            <a:r>
              <a:rPr spc="110" dirty="0"/>
              <a:t> </a:t>
            </a:r>
            <a:r>
              <a:rPr dirty="0"/>
              <a:t>image</a:t>
            </a:r>
            <a:r>
              <a:rPr spc="110" dirty="0"/>
              <a:t> </a:t>
            </a:r>
            <a:r>
              <a:rPr dirty="0"/>
              <a:t>processing</a:t>
            </a:r>
            <a:r>
              <a:rPr spc="110" dirty="0"/>
              <a:t> </a:t>
            </a:r>
            <a:r>
              <a:rPr dirty="0"/>
              <a:t>concepts</a:t>
            </a:r>
            <a:r>
              <a:rPr spc="105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spc="-50" dirty="0"/>
              <a:t>a </a:t>
            </a:r>
            <a:r>
              <a:rPr dirty="0"/>
              <a:t>practical,</a:t>
            </a:r>
            <a:r>
              <a:rPr spc="280" dirty="0"/>
              <a:t> </a:t>
            </a:r>
            <a:r>
              <a:rPr dirty="0"/>
              <a:t>user-friendly</a:t>
            </a:r>
            <a:r>
              <a:rPr spc="280" dirty="0"/>
              <a:t> </a:t>
            </a:r>
            <a:r>
              <a:rPr spc="-10" dirty="0"/>
              <a:t>tool.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102" y="1397558"/>
            <a:ext cx="78714" cy="787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102" y="1607591"/>
            <a:ext cx="78714" cy="787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102" y="1989696"/>
            <a:ext cx="78714" cy="787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08553"/>
            <a:ext cx="4608195" cy="147955"/>
            <a:chOff x="0" y="3308553"/>
            <a:chExt cx="4608195" cy="147955"/>
          </a:xfrm>
        </p:grpSpPr>
        <p:sp>
          <p:nvSpPr>
            <p:cNvPr id="9" name="object 9"/>
            <p:cNvSpPr/>
            <p:nvPr/>
          </p:nvSpPr>
          <p:spPr>
            <a:xfrm>
              <a:off x="0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16426"/>
            <a:ext cx="153543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Digital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Image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Processing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Semester</a:t>
            </a:r>
            <a:r>
              <a:rPr sz="600" spc="7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Project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Background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102" y="803020"/>
            <a:ext cx="78714" cy="787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102" y="1185138"/>
            <a:ext cx="78714" cy="787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102" y="1546999"/>
            <a:ext cx="78714" cy="787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494" y="1739417"/>
            <a:ext cx="63423" cy="634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494" y="1891258"/>
            <a:ext cx="63423" cy="634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494" y="2194915"/>
            <a:ext cx="63423" cy="634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1494" y="2346744"/>
            <a:ext cx="63423" cy="6342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1275">
              <a:lnSpc>
                <a:spcPct val="102600"/>
              </a:lnSpc>
              <a:spcBef>
                <a:spcPts val="55"/>
              </a:spcBef>
            </a:pPr>
            <a:r>
              <a:rPr spc="-30" dirty="0">
                <a:latin typeface="Arial Black"/>
                <a:cs typeface="Arial Black"/>
              </a:rPr>
              <a:t>Definition</a:t>
            </a:r>
            <a:r>
              <a:rPr spc="-30" dirty="0"/>
              <a:t>:</a:t>
            </a:r>
            <a:r>
              <a:rPr spc="385" dirty="0"/>
              <a:t> </a:t>
            </a:r>
            <a:r>
              <a:rPr dirty="0"/>
              <a:t>Algorithmic</a:t>
            </a:r>
            <a:r>
              <a:rPr spc="210" dirty="0"/>
              <a:t> </a:t>
            </a:r>
            <a:r>
              <a:rPr dirty="0"/>
              <a:t>manipulation</a:t>
            </a:r>
            <a:r>
              <a:rPr spc="215" dirty="0"/>
              <a:t> </a:t>
            </a:r>
            <a:r>
              <a:rPr spc="55" dirty="0"/>
              <a:t>of</a:t>
            </a:r>
            <a:r>
              <a:rPr spc="210" dirty="0"/>
              <a:t> </a:t>
            </a:r>
            <a:r>
              <a:rPr dirty="0"/>
              <a:t>digital</a:t>
            </a:r>
            <a:r>
              <a:rPr spc="210" dirty="0"/>
              <a:t> </a:t>
            </a:r>
            <a:r>
              <a:rPr spc="-10" dirty="0"/>
              <a:t>images </a:t>
            </a:r>
            <a:r>
              <a:rPr spc="65" dirty="0"/>
              <a:t>to</a:t>
            </a:r>
            <a:r>
              <a:rPr spc="15" dirty="0"/>
              <a:t> </a:t>
            </a:r>
            <a:r>
              <a:rPr dirty="0"/>
              <a:t>enhance</a:t>
            </a:r>
            <a:r>
              <a:rPr spc="20" dirty="0"/>
              <a:t> </a:t>
            </a:r>
            <a:r>
              <a:rPr spc="60" dirty="0"/>
              <a:t>or</a:t>
            </a:r>
            <a:r>
              <a:rPr spc="20" dirty="0"/>
              <a:t> </a:t>
            </a:r>
            <a:r>
              <a:rPr dirty="0"/>
              <a:t>analyze</a:t>
            </a:r>
            <a:r>
              <a:rPr spc="20" dirty="0"/>
              <a:t> </a:t>
            </a:r>
            <a:r>
              <a:rPr spc="-10" dirty="0"/>
              <a:t>content.</a:t>
            </a:r>
          </a:p>
          <a:p>
            <a:pPr marL="12700" marR="488950">
              <a:lnSpc>
                <a:spcPct val="102600"/>
              </a:lnSpc>
              <a:spcBef>
                <a:spcPts val="300"/>
              </a:spcBef>
            </a:pPr>
            <a:r>
              <a:rPr spc="-60" dirty="0">
                <a:latin typeface="Arial Black"/>
                <a:cs typeface="Arial Black"/>
              </a:rPr>
              <a:t>Applications</a:t>
            </a:r>
            <a:r>
              <a:rPr spc="-60" dirty="0"/>
              <a:t>:</a:t>
            </a:r>
            <a:r>
              <a:rPr spc="220" dirty="0"/>
              <a:t> </a:t>
            </a:r>
            <a:r>
              <a:rPr dirty="0"/>
              <a:t>Medical</a:t>
            </a:r>
            <a:r>
              <a:rPr spc="90" dirty="0"/>
              <a:t> </a:t>
            </a:r>
            <a:r>
              <a:rPr dirty="0"/>
              <a:t>diagnostics,</a:t>
            </a:r>
            <a:r>
              <a:rPr spc="90" dirty="0"/>
              <a:t> </a:t>
            </a:r>
            <a:r>
              <a:rPr spc="-10" dirty="0"/>
              <a:t>surveillance, </a:t>
            </a:r>
            <a:r>
              <a:rPr spc="30" dirty="0"/>
              <a:t>photography,</a:t>
            </a:r>
            <a:r>
              <a:rPr spc="130" dirty="0"/>
              <a:t> </a:t>
            </a:r>
            <a:r>
              <a:rPr spc="30" dirty="0"/>
              <a:t>autonomous</a:t>
            </a:r>
            <a:r>
              <a:rPr spc="130" dirty="0"/>
              <a:t> </a:t>
            </a:r>
            <a:r>
              <a:rPr spc="-10" dirty="0"/>
              <a:t>systems.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00" dirty="0">
                <a:latin typeface="Arial Black"/>
                <a:cs typeface="Arial Black"/>
              </a:rPr>
              <a:t>Techniques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20" dirty="0">
                <a:latin typeface="Arial Black"/>
                <a:cs typeface="Arial Black"/>
              </a:rPr>
              <a:t>Used</a:t>
            </a:r>
            <a:r>
              <a:rPr spc="-20" dirty="0"/>
              <a:t>:</a:t>
            </a: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10" dirty="0"/>
              <a:t>Grayscale:</a:t>
            </a:r>
            <a:r>
              <a:rPr sz="1000" spc="130" dirty="0"/>
              <a:t> </a:t>
            </a:r>
            <a:r>
              <a:rPr sz="1000" dirty="0"/>
              <a:t>Reduces</a:t>
            </a:r>
            <a:r>
              <a:rPr sz="1000" spc="30" dirty="0"/>
              <a:t> </a:t>
            </a:r>
            <a:r>
              <a:rPr sz="1000" spc="10" dirty="0"/>
              <a:t>color</a:t>
            </a:r>
            <a:r>
              <a:rPr sz="1000" spc="30" dirty="0"/>
              <a:t> </a:t>
            </a:r>
            <a:r>
              <a:rPr sz="1000" spc="65" dirty="0"/>
              <a:t>to</a:t>
            </a:r>
            <a:r>
              <a:rPr sz="1000" spc="30" dirty="0"/>
              <a:t> </a:t>
            </a:r>
            <a:r>
              <a:rPr sz="1000" spc="10" dirty="0"/>
              <a:t>intensity</a:t>
            </a:r>
            <a:r>
              <a:rPr sz="1000" spc="30" dirty="0"/>
              <a:t> </a:t>
            </a:r>
            <a:r>
              <a:rPr sz="1000" spc="-10" dirty="0"/>
              <a:t>levels.</a:t>
            </a:r>
            <a:endParaRPr sz="1000"/>
          </a:p>
          <a:p>
            <a:pPr marL="289560" marR="65405">
              <a:lnSpc>
                <a:spcPts val="1200"/>
              </a:lnSpc>
              <a:spcBef>
                <a:spcPts val="35"/>
              </a:spcBef>
            </a:pPr>
            <a:r>
              <a:rPr sz="1000" spc="10" dirty="0"/>
              <a:t>Edge</a:t>
            </a:r>
            <a:r>
              <a:rPr sz="1000" spc="65" dirty="0"/>
              <a:t> </a:t>
            </a:r>
            <a:r>
              <a:rPr sz="1000" spc="20" dirty="0"/>
              <a:t>Detection:</a:t>
            </a:r>
            <a:r>
              <a:rPr sz="1000" spc="185" dirty="0"/>
              <a:t> </a:t>
            </a:r>
            <a:r>
              <a:rPr sz="1000" spc="20" dirty="0"/>
              <a:t>Identifies</a:t>
            </a:r>
            <a:r>
              <a:rPr sz="1000" spc="65" dirty="0"/>
              <a:t> </a:t>
            </a:r>
            <a:r>
              <a:rPr sz="1000" spc="20" dirty="0"/>
              <a:t>object</a:t>
            </a:r>
            <a:r>
              <a:rPr sz="1000" spc="70" dirty="0"/>
              <a:t> </a:t>
            </a:r>
            <a:r>
              <a:rPr sz="1000" spc="20" dirty="0"/>
              <a:t>boundaries</a:t>
            </a:r>
            <a:r>
              <a:rPr sz="1000" spc="65" dirty="0"/>
              <a:t> </a:t>
            </a:r>
            <a:r>
              <a:rPr sz="1000" spc="20" dirty="0"/>
              <a:t>via</a:t>
            </a:r>
            <a:r>
              <a:rPr sz="1000" spc="70" dirty="0"/>
              <a:t> </a:t>
            </a:r>
            <a:r>
              <a:rPr sz="1000" spc="-10" dirty="0"/>
              <a:t>Canny algorithm.</a:t>
            </a:r>
            <a:endParaRPr sz="1000"/>
          </a:p>
          <a:p>
            <a:pPr marL="289560">
              <a:lnSpc>
                <a:spcPts val="1150"/>
              </a:lnSpc>
            </a:pPr>
            <a:r>
              <a:rPr sz="1000" dirty="0"/>
              <a:t>Blur:</a:t>
            </a:r>
            <a:r>
              <a:rPr sz="1000" spc="254" dirty="0"/>
              <a:t> </a:t>
            </a:r>
            <a:r>
              <a:rPr sz="1000" dirty="0"/>
              <a:t>Smooths</a:t>
            </a:r>
            <a:r>
              <a:rPr sz="1000" spc="125" dirty="0"/>
              <a:t> </a:t>
            </a:r>
            <a:r>
              <a:rPr sz="1000" dirty="0"/>
              <a:t>images</a:t>
            </a:r>
            <a:r>
              <a:rPr sz="1000" spc="125" dirty="0"/>
              <a:t> </a:t>
            </a:r>
            <a:r>
              <a:rPr sz="1000" dirty="0"/>
              <a:t>using</a:t>
            </a:r>
            <a:r>
              <a:rPr sz="1000" spc="125" dirty="0"/>
              <a:t> </a:t>
            </a:r>
            <a:r>
              <a:rPr sz="1000" dirty="0"/>
              <a:t>Gaussian</a:t>
            </a:r>
            <a:r>
              <a:rPr sz="1000" spc="125" dirty="0"/>
              <a:t> </a:t>
            </a:r>
            <a:r>
              <a:rPr sz="1000" spc="-10" dirty="0"/>
              <a:t>filter.</a:t>
            </a:r>
            <a:endParaRPr sz="1000"/>
          </a:p>
          <a:p>
            <a:pPr marL="289560" marR="5080">
              <a:lnSpc>
                <a:spcPts val="1200"/>
              </a:lnSpc>
              <a:spcBef>
                <a:spcPts val="40"/>
              </a:spcBef>
            </a:pPr>
            <a:r>
              <a:rPr sz="1000" spc="20" dirty="0"/>
              <a:t>Histogram</a:t>
            </a:r>
            <a:r>
              <a:rPr sz="1000" spc="35" dirty="0"/>
              <a:t> </a:t>
            </a:r>
            <a:r>
              <a:rPr sz="1000" spc="20" dirty="0"/>
              <a:t>Equalization:</a:t>
            </a:r>
            <a:r>
              <a:rPr sz="1000" spc="140" dirty="0"/>
              <a:t> </a:t>
            </a:r>
            <a:r>
              <a:rPr sz="1000" spc="10" dirty="0"/>
              <a:t>Enhances</a:t>
            </a:r>
            <a:r>
              <a:rPr sz="1000" spc="35" dirty="0"/>
              <a:t> </a:t>
            </a:r>
            <a:r>
              <a:rPr sz="1000" spc="20" dirty="0"/>
              <a:t>contrast</a:t>
            </a:r>
            <a:r>
              <a:rPr sz="1000" spc="40" dirty="0"/>
              <a:t> </a:t>
            </a:r>
            <a:r>
              <a:rPr sz="1000" spc="20" dirty="0"/>
              <a:t>by</a:t>
            </a:r>
            <a:r>
              <a:rPr sz="1000" spc="35" dirty="0"/>
              <a:t> </a:t>
            </a:r>
            <a:r>
              <a:rPr sz="1000" spc="-10" dirty="0"/>
              <a:t>adjusting </a:t>
            </a:r>
            <a:r>
              <a:rPr sz="1000" spc="10" dirty="0"/>
              <a:t>intensity</a:t>
            </a:r>
            <a:r>
              <a:rPr sz="1000" spc="215" dirty="0"/>
              <a:t> </a:t>
            </a:r>
            <a:r>
              <a:rPr sz="1000" spc="-10" dirty="0"/>
              <a:t>distribution.</a:t>
            </a:r>
            <a:endParaRPr sz="1000"/>
          </a:p>
        </p:txBody>
      </p:sp>
      <p:grpSp>
        <p:nvGrpSpPr>
          <p:cNvPr id="11" name="object 11"/>
          <p:cNvGrpSpPr/>
          <p:nvPr/>
        </p:nvGrpSpPr>
        <p:grpSpPr>
          <a:xfrm>
            <a:off x="0" y="3308553"/>
            <a:ext cx="4608195" cy="147955"/>
            <a:chOff x="0" y="3308553"/>
            <a:chExt cx="4608195" cy="147955"/>
          </a:xfrm>
        </p:grpSpPr>
        <p:sp>
          <p:nvSpPr>
            <p:cNvPr id="12" name="object 12"/>
            <p:cNvSpPr/>
            <p:nvPr/>
          </p:nvSpPr>
          <p:spPr>
            <a:xfrm>
              <a:off x="0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-20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16426"/>
            <a:ext cx="153543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Digital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Image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Processing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Semester</a:t>
            </a:r>
            <a:r>
              <a:rPr sz="600" spc="70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Project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5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91" y="796785"/>
            <a:ext cx="137750" cy="137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143" y="797819"/>
            <a:ext cx="69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691" y="1178880"/>
            <a:ext cx="137750" cy="1377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9143" y="1180305"/>
            <a:ext cx="69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691" y="1557362"/>
            <a:ext cx="137750" cy="1377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143" y="1558396"/>
            <a:ext cx="69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494" y="1785683"/>
            <a:ext cx="63423" cy="634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494" y="1937511"/>
            <a:ext cx="63423" cy="634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494" y="2089340"/>
            <a:ext cx="63423" cy="634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1494" y="2241169"/>
            <a:ext cx="63423" cy="6342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24395" y="762684"/>
            <a:ext cx="3487420" cy="17951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latin typeface="Arial Black"/>
                <a:cs typeface="Arial Black"/>
              </a:rPr>
              <a:t>GUI</a:t>
            </a:r>
            <a:r>
              <a:rPr sz="1100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Arial Black"/>
                <a:cs typeface="Arial Black"/>
              </a:rPr>
              <a:t>Development</a:t>
            </a:r>
            <a:r>
              <a:rPr sz="1100" spc="-55" dirty="0">
                <a:latin typeface="Arial MT"/>
                <a:cs typeface="Arial MT"/>
              </a:rPr>
              <a:t>:</a:t>
            </a:r>
            <a:r>
              <a:rPr sz="1100" spc="1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Tkinter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interface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with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buttons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40" dirty="0">
                <a:latin typeface="Arial MT"/>
                <a:cs typeface="Arial MT"/>
              </a:rPr>
              <a:t>for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operation.</a:t>
            </a:r>
            <a:endParaRPr sz="1100">
              <a:latin typeface="Arial MT"/>
              <a:cs typeface="Arial MT"/>
            </a:endParaRPr>
          </a:p>
          <a:p>
            <a:pPr marL="12700" marR="218440">
              <a:lnSpc>
                <a:spcPct val="102600"/>
              </a:lnSpc>
              <a:spcBef>
                <a:spcPts val="300"/>
              </a:spcBef>
            </a:pPr>
            <a:r>
              <a:rPr sz="1100" spc="-60" dirty="0">
                <a:latin typeface="Arial Black"/>
                <a:cs typeface="Arial Black"/>
              </a:rPr>
              <a:t>Image</a:t>
            </a:r>
            <a:r>
              <a:rPr sz="1100" spc="-2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Loading</a:t>
            </a:r>
            <a:r>
              <a:rPr sz="1100" spc="-45" dirty="0">
                <a:latin typeface="Arial MT"/>
                <a:cs typeface="Arial MT"/>
              </a:rPr>
              <a:t>: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File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dialog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for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selecting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.jpg/.png images.</a:t>
            </a:r>
            <a:endParaRPr sz="1100">
              <a:latin typeface="Arial MT"/>
              <a:cs typeface="Arial MT"/>
            </a:endParaRPr>
          </a:p>
          <a:p>
            <a:pPr marL="289560" marR="1057910" indent="-277495">
              <a:lnSpc>
                <a:spcPct val="104200"/>
              </a:lnSpc>
              <a:spcBef>
                <a:spcPts val="250"/>
              </a:spcBef>
            </a:pPr>
            <a:r>
              <a:rPr sz="1100" spc="-75" dirty="0">
                <a:latin typeface="Arial Black"/>
                <a:cs typeface="Arial Black"/>
              </a:rPr>
              <a:t>Processing</a:t>
            </a:r>
            <a:r>
              <a:rPr sz="1100" spc="-75" dirty="0">
                <a:latin typeface="Arial MT"/>
                <a:cs typeface="Arial MT"/>
              </a:rPr>
              <a:t>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OpenCV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functions: </a:t>
            </a:r>
            <a:r>
              <a:rPr sz="1000" spc="-10" dirty="0">
                <a:latin typeface="Courier New"/>
                <a:cs typeface="Courier New"/>
              </a:rPr>
              <a:t>cv2.cvtColor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60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grayscale. </a:t>
            </a:r>
            <a:r>
              <a:rPr sz="1000" spc="-10" dirty="0">
                <a:latin typeface="Courier New"/>
                <a:cs typeface="Courier New"/>
              </a:rPr>
              <a:t>cv2.Canny</a:t>
            </a:r>
            <a:r>
              <a:rPr sz="1000" spc="-290" dirty="0">
                <a:latin typeface="Courier New"/>
                <a:cs typeface="Courier New"/>
              </a:rPr>
              <a:t> </a:t>
            </a:r>
            <a:r>
              <a:rPr sz="1000" spc="60" dirty="0">
                <a:latin typeface="Arial MT"/>
                <a:cs typeface="Arial MT"/>
              </a:rPr>
              <a:t>for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edge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detection. </a:t>
            </a:r>
            <a:r>
              <a:rPr sz="1000" spc="-10" dirty="0">
                <a:latin typeface="Courier New"/>
                <a:cs typeface="Courier New"/>
              </a:rPr>
              <a:t>cv2.GaussianBlur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000" spc="60" dirty="0">
                <a:latin typeface="Arial MT"/>
                <a:cs typeface="Arial MT"/>
              </a:rPr>
              <a:t>for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smoothing.</a:t>
            </a:r>
            <a:endParaRPr sz="1000">
              <a:latin typeface="Arial MT"/>
              <a:cs typeface="Arial MT"/>
            </a:endParaRPr>
          </a:p>
          <a:p>
            <a:pPr marR="69215" algn="ctr">
              <a:lnSpc>
                <a:spcPts val="1195"/>
              </a:lnSpc>
            </a:pPr>
            <a:r>
              <a:rPr sz="1000" spc="-10" dirty="0">
                <a:latin typeface="Courier New"/>
                <a:cs typeface="Courier New"/>
              </a:rPr>
              <a:t>cv2.equalizeHist</a:t>
            </a:r>
            <a:r>
              <a:rPr sz="1000" spc="-229" dirty="0">
                <a:latin typeface="Courier New"/>
                <a:cs typeface="Courier New"/>
              </a:rPr>
              <a:t> </a:t>
            </a:r>
            <a:r>
              <a:rPr sz="1000" spc="60" dirty="0">
                <a:latin typeface="Arial MT"/>
                <a:cs typeface="Arial MT"/>
              </a:rPr>
              <a:t>for</a:t>
            </a:r>
            <a:r>
              <a:rPr sz="1000" spc="1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contrast</a:t>
            </a:r>
            <a:r>
              <a:rPr sz="1000" spc="1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enhancement.</a:t>
            </a:r>
            <a:endParaRPr sz="1000">
              <a:latin typeface="Arial MT"/>
              <a:cs typeface="Arial MT"/>
            </a:endParaRPr>
          </a:p>
          <a:p>
            <a:pPr marR="69215" algn="ctr">
              <a:lnSpc>
                <a:spcPct val="100000"/>
              </a:lnSpc>
              <a:spcBef>
                <a:spcPts val="355"/>
              </a:spcBef>
            </a:pPr>
            <a:r>
              <a:rPr sz="1100" spc="-10" dirty="0">
                <a:latin typeface="Arial Black"/>
                <a:cs typeface="Arial Black"/>
              </a:rPr>
              <a:t>Output</a:t>
            </a:r>
            <a:r>
              <a:rPr sz="1100" spc="-10" dirty="0">
                <a:latin typeface="Arial MT"/>
                <a:cs typeface="Arial MT"/>
              </a:rPr>
              <a:t>: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Display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processed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images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save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disk.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4691" y="2400023"/>
            <a:ext cx="137750" cy="13775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59143" y="2401206"/>
            <a:ext cx="69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08553"/>
            <a:ext cx="4608195" cy="147955"/>
            <a:chOff x="0" y="3308553"/>
            <a:chExt cx="4608195" cy="147955"/>
          </a:xfrm>
        </p:grpSpPr>
        <p:sp>
          <p:nvSpPr>
            <p:cNvPr id="17" name="object 17"/>
            <p:cNvSpPr/>
            <p:nvPr/>
          </p:nvSpPr>
          <p:spPr>
            <a:xfrm>
              <a:off x="0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-20" dirty="0"/>
          </a:p>
        </p:txBody>
      </p:sp>
      <p:sp>
        <p:nvSpPr>
          <p:cNvPr id="20" name="object 20"/>
          <p:cNvSpPr txBox="1"/>
          <p:nvPr/>
        </p:nvSpPr>
        <p:spPr>
          <a:xfrm>
            <a:off x="2399296" y="3316426"/>
            <a:ext cx="153543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Digital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Image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Processing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Semester</a:t>
            </a:r>
            <a:r>
              <a:rPr sz="600" spc="70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Project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5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102" y="917257"/>
            <a:ext cx="78714" cy="787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494" y="1109687"/>
            <a:ext cx="63423" cy="634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494" y="1261516"/>
            <a:ext cx="63423" cy="634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102" y="1436014"/>
            <a:ext cx="78714" cy="787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494" y="1628444"/>
            <a:ext cx="63423" cy="634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494" y="1780273"/>
            <a:ext cx="63423" cy="634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1494" y="1932101"/>
            <a:ext cx="63423" cy="634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1494" y="2083930"/>
            <a:ext cx="63423" cy="634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4395" y="822198"/>
            <a:ext cx="3439795" cy="15786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90" dirty="0">
                <a:latin typeface="Arial Black"/>
                <a:cs typeface="Arial Black"/>
              </a:rPr>
              <a:t>Class</a:t>
            </a:r>
            <a:r>
              <a:rPr sz="1100" spc="-90" dirty="0">
                <a:latin typeface="Arial MT"/>
                <a:cs typeface="Arial MT"/>
              </a:rPr>
              <a:t>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ImageProcessorApp</a:t>
            </a:r>
            <a:endParaRPr sz="1100">
              <a:latin typeface="Courier New"/>
              <a:cs typeface="Courier New"/>
            </a:endParaRPr>
          </a:p>
          <a:p>
            <a:pPr marL="289560" marR="295910">
              <a:lnSpc>
                <a:spcPct val="100000"/>
              </a:lnSpc>
              <a:spcBef>
                <a:spcPts val="175"/>
              </a:spcBef>
            </a:pPr>
            <a:r>
              <a:rPr sz="1000" spc="10" dirty="0">
                <a:latin typeface="Arial MT"/>
                <a:cs typeface="Arial MT"/>
              </a:rPr>
              <a:t>Manages</a:t>
            </a:r>
            <a:r>
              <a:rPr sz="1000" spc="7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GUI</a:t>
            </a:r>
            <a:r>
              <a:rPr sz="1000" spc="7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and</a:t>
            </a:r>
            <a:r>
              <a:rPr sz="1000" spc="7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image</a:t>
            </a:r>
            <a:r>
              <a:rPr sz="1000" spc="7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processing</a:t>
            </a:r>
            <a:r>
              <a:rPr sz="1000" spc="7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logic. </a:t>
            </a:r>
            <a:r>
              <a:rPr sz="1000" dirty="0">
                <a:latin typeface="Arial MT"/>
                <a:cs typeface="Arial MT"/>
              </a:rPr>
              <a:t>Methods:</a:t>
            </a:r>
            <a:r>
              <a:rPr sz="1000" spc="2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load_image</a:t>
            </a:r>
            <a:r>
              <a:rPr sz="1000" spc="-10" dirty="0">
                <a:latin typeface="Arial MT"/>
                <a:cs typeface="Arial MT"/>
              </a:rPr>
              <a:t>,</a:t>
            </a:r>
            <a:r>
              <a:rPr sz="1000" spc="95" dirty="0">
                <a:latin typeface="Arial MT"/>
                <a:cs typeface="Arial MT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apply_grayscale</a:t>
            </a:r>
            <a:r>
              <a:rPr sz="1000" spc="-10" dirty="0">
                <a:latin typeface="Arial MT"/>
                <a:cs typeface="Arial MT"/>
              </a:rPr>
              <a:t>,</a:t>
            </a:r>
            <a:r>
              <a:rPr sz="1000" spc="9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etc.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latin typeface="Arial Black"/>
                <a:cs typeface="Arial Black"/>
              </a:rPr>
              <a:t>Libraries</a:t>
            </a:r>
            <a:r>
              <a:rPr sz="1100" spc="-1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289560" marR="130746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Courier New"/>
                <a:cs typeface="Courier New"/>
              </a:rPr>
              <a:t>cv2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17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Image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processing. </a:t>
            </a:r>
            <a:r>
              <a:rPr sz="1000" dirty="0">
                <a:latin typeface="Courier New"/>
                <a:cs typeface="Courier New"/>
              </a:rPr>
              <a:t>tkinter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GUI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framework.</a:t>
            </a:r>
            <a:r>
              <a:rPr sz="1000" spc="500" dirty="0">
                <a:latin typeface="Arial MT"/>
                <a:cs typeface="Arial MT"/>
              </a:rPr>
              <a:t>  </a:t>
            </a:r>
            <a:r>
              <a:rPr sz="1000" dirty="0">
                <a:latin typeface="Courier New"/>
                <a:cs typeface="Courier New"/>
              </a:rPr>
              <a:t>PIL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Image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60" dirty="0">
                <a:latin typeface="Arial MT"/>
                <a:cs typeface="Arial MT"/>
              </a:rPr>
              <a:t>format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conversion. </a:t>
            </a:r>
            <a:r>
              <a:rPr sz="1000" dirty="0">
                <a:latin typeface="Courier New"/>
                <a:cs typeface="Courier New"/>
              </a:rPr>
              <a:t>numpy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10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Array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35" dirty="0">
                <a:latin typeface="Arial MT"/>
                <a:cs typeface="Arial MT"/>
              </a:rPr>
              <a:t>manipulation.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60" dirty="0">
                <a:latin typeface="Arial Black"/>
                <a:cs typeface="Arial Black"/>
              </a:rPr>
              <a:t>Error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Handling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sz="1100" spc="2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notifications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for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invalid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inputs.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9102" y="2278672"/>
            <a:ext cx="78714" cy="7871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08553"/>
            <a:ext cx="4608195" cy="147955"/>
            <a:chOff x="0" y="3308553"/>
            <a:chExt cx="4608195" cy="147955"/>
          </a:xfrm>
        </p:grpSpPr>
        <p:sp>
          <p:nvSpPr>
            <p:cNvPr id="14" name="object 14"/>
            <p:cNvSpPr/>
            <p:nvPr/>
          </p:nvSpPr>
          <p:spPr>
            <a:xfrm>
              <a:off x="0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-20" dirty="0"/>
          </a:p>
        </p:txBody>
      </p:sp>
      <p:sp>
        <p:nvSpPr>
          <p:cNvPr id="17" name="object 17"/>
          <p:cNvSpPr txBox="1"/>
          <p:nvPr/>
        </p:nvSpPr>
        <p:spPr>
          <a:xfrm>
            <a:off x="2399296" y="3316426"/>
            <a:ext cx="153543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Digital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Image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Processing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Semester</a:t>
            </a:r>
            <a:r>
              <a:rPr sz="600" spc="70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11" action="ppaction://hlinksldjump"/>
              </a:rPr>
              <a:t>Project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102" y="1084275"/>
            <a:ext cx="78714" cy="787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7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75" dirty="0">
                <a:latin typeface="Arial Black"/>
                <a:cs typeface="Arial Black"/>
              </a:rPr>
              <a:t>Grayscale</a:t>
            </a:r>
            <a:r>
              <a:rPr spc="-75" dirty="0"/>
              <a:t>:</a:t>
            </a:r>
            <a:r>
              <a:rPr spc="140" dirty="0"/>
              <a:t> </a:t>
            </a:r>
            <a:r>
              <a:rPr dirty="0"/>
              <a:t>Simplifies</a:t>
            </a:r>
            <a:r>
              <a:rPr spc="30" dirty="0"/>
              <a:t> </a:t>
            </a:r>
            <a:r>
              <a:rPr dirty="0"/>
              <a:t>images</a:t>
            </a:r>
            <a:r>
              <a:rPr spc="30" dirty="0"/>
              <a:t> </a:t>
            </a:r>
            <a:r>
              <a:rPr spc="65" dirty="0"/>
              <a:t>for</a:t>
            </a:r>
            <a:r>
              <a:rPr spc="30" dirty="0"/>
              <a:t> </a:t>
            </a:r>
            <a:r>
              <a:rPr spc="60" dirty="0"/>
              <a:t>further</a:t>
            </a:r>
            <a:r>
              <a:rPr spc="35" dirty="0"/>
              <a:t> </a:t>
            </a:r>
            <a:r>
              <a:rPr spc="-10" dirty="0"/>
              <a:t>processing.</a:t>
            </a: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pc="-105" dirty="0">
                <a:latin typeface="Arial Black"/>
                <a:cs typeface="Arial Black"/>
              </a:rPr>
              <a:t>Edge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55" dirty="0">
                <a:latin typeface="Arial Black"/>
                <a:cs typeface="Arial Black"/>
              </a:rPr>
              <a:t>Detection</a:t>
            </a:r>
            <a:r>
              <a:rPr spc="-55" dirty="0"/>
              <a:t>:</a:t>
            </a:r>
            <a:r>
              <a:rPr spc="190" dirty="0"/>
              <a:t> </a:t>
            </a:r>
            <a:r>
              <a:rPr dirty="0"/>
              <a:t>Accurately</a:t>
            </a:r>
            <a:r>
              <a:rPr spc="65" dirty="0"/>
              <a:t> </a:t>
            </a:r>
            <a:r>
              <a:rPr dirty="0"/>
              <a:t>identifies</a:t>
            </a:r>
            <a:r>
              <a:rPr spc="70" dirty="0"/>
              <a:t> </a:t>
            </a:r>
            <a:r>
              <a:rPr dirty="0"/>
              <a:t>edges</a:t>
            </a:r>
            <a:r>
              <a:rPr spc="65" dirty="0"/>
              <a:t> for </a:t>
            </a:r>
            <a:r>
              <a:rPr spc="-10" dirty="0"/>
              <a:t>object recognition.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20" dirty="0">
                <a:latin typeface="Arial Black"/>
                <a:cs typeface="Arial Black"/>
              </a:rPr>
              <a:t>Blur</a:t>
            </a:r>
            <a:r>
              <a:rPr spc="-20" dirty="0"/>
              <a:t>:</a:t>
            </a:r>
            <a:r>
              <a:rPr spc="70" dirty="0"/>
              <a:t> </a:t>
            </a:r>
            <a:r>
              <a:rPr spc="-10" dirty="0"/>
              <a:t>Reduces</a:t>
            </a:r>
            <a:r>
              <a:rPr spc="-20" dirty="0"/>
              <a:t> </a:t>
            </a:r>
            <a:r>
              <a:rPr dirty="0"/>
              <a:t>noise</a:t>
            </a:r>
            <a:r>
              <a:rPr spc="-25" dirty="0"/>
              <a:t> </a:t>
            </a:r>
            <a:r>
              <a:rPr spc="-10" dirty="0"/>
              <a:t>effectively.</a:t>
            </a:r>
          </a:p>
          <a:p>
            <a:pPr marL="12700" marR="365125">
              <a:lnSpc>
                <a:spcPct val="102600"/>
              </a:lnSpc>
              <a:spcBef>
                <a:spcPts val="300"/>
              </a:spcBef>
            </a:pPr>
            <a:r>
              <a:rPr spc="-65" dirty="0">
                <a:latin typeface="Arial Black"/>
                <a:cs typeface="Arial Black"/>
              </a:rPr>
              <a:t>Histogram</a:t>
            </a:r>
            <a:r>
              <a:rPr spc="-40" dirty="0">
                <a:latin typeface="Arial Black"/>
                <a:cs typeface="Arial Black"/>
              </a:rPr>
              <a:t> </a:t>
            </a:r>
            <a:r>
              <a:rPr spc="-55" dirty="0">
                <a:latin typeface="Arial Black"/>
                <a:cs typeface="Arial Black"/>
              </a:rPr>
              <a:t>Equalization</a:t>
            </a:r>
            <a:r>
              <a:rPr spc="-55" dirty="0"/>
              <a:t>:</a:t>
            </a:r>
            <a:r>
              <a:rPr spc="140" dirty="0"/>
              <a:t> </a:t>
            </a:r>
            <a:r>
              <a:rPr dirty="0"/>
              <a:t>Enhances</a:t>
            </a:r>
            <a:r>
              <a:rPr spc="20" dirty="0"/>
              <a:t> </a:t>
            </a:r>
            <a:r>
              <a:rPr dirty="0"/>
              <a:t>low-</a:t>
            </a:r>
            <a:r>
              <a:rPr spc="-10" dirty="0"/>
              <a:t>contrast images.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102" y="1294307"/>
            <a:ext cx="78714" cy="787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102" y="1676412"/>
            <a:ext cx="78714" cy="787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102" y="1886445"/>
            <a:ext cx="78714" cy="787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08553"/>
            <a:ext cx="4608195" cy="147955"/>
            <a:chOff x="0" y="3308553"/>
            <a:chExt cx="4608195" cy="147955"/>
          </a:xfrm>
        </p:grpSpPr>
        <p:sp>
          <p:nvSpPr>
            <p:cNvPr id="9" name="object 9"/>
            <p:cNvSpPr/>
            <p:nvPr/>
          </p:nvSpPr>
          <p:spPr>
            <a:xfrm>
              <a:off x="0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16426"/>
            <a:ext cx="153543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Digital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Image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Processing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Semester</a:t>
            </a:r>
            <a:r>
              <a:rPr sz="600" spc="7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Project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Challenges</a:t>
            </a:r>
            <a:r>
              <a:rPr spc="140" dirty="0"/>
              <a:t> </a:t>
            </a:r>
            <a:r>
              <a:rPr spc="75" dirty="0"/>
              <a:t>and</a:t>
            </a:r>
            <a:r>
              <a:rPr spc="145" dirty="0"/>
              <a:t> </a:t>
            </a:r>
            <a:r>
              <a:rPr spc="40" dirty="0"/>
              <a:t>Solutions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102" y="1098588"/>
            <a:ext cx="78714" cy="787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494" y="1291018"/>
            <a:ext cx="63423" cy="634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102" y="1465516"/>
            <a:ext cx="78714" cy="787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494" y="1657934"/>
            <a:ext cx="63423" cy="634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102" y="1832432"/>
            <a:ext cx="78714" cy="787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494" y="2024862"/>
            <a:ext cx="63423" cy="634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66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pc="-55" dirty="0">
                <a:latin typeface="Arial Black"/>
                <a:cs typeface="Arial Black"/>
              </a:rPr>
              <a:t>Challenge</a:t>
            </a:r>
            <a:r>
              <a:rPr spc="-55" dirty="0"/>
              <a:t>:</a:t>
            </a:r>
            <a:r>
              <a:rPr spc="225" dirty="0"/>
              <a:t> </a:t>
            </a:r>
            <a:r>
              <a:rPr spc="-25" dirty="0"/>
              <a:t>OpenCV-</a:t>
            </a:r>
            <a:r>
              <a:rPr dirty="0"/>
              <a:t>Tkinter</a:t>
            </a:r>
            <a:r>
              <a:rPr spc="95" dirty="0"/>
              <a:t> </a:t>
            </a:r>
            <a:r>
              <a:rPr dirty="0"/>
              <a:t>image</a:t>
            </a:r>
            <a:r>
              <a:rPr spc="90" dirty="0"/>
              <a:t> </a:t>
            </a:r>
            <a:r>
              <a:rPr spc="-10" dirty="0"/>
              <a:t>compatibility.</a:t>
            </a: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latin typeface="Arial Black"/>
                <a:cs typeface="Arial Black"/>
              </a:rPr>
              <a:t>Solution</a:t>
            </a:r>
            <a:r>
              <a:rPr sz="1000" spc="-40" dirty="0"/>
              <a:t>:</a:t>
            </a:r>
            <a:r>
              <a:rPr sz="1000" spc="210" dirty="0"/>
              <a:t> </a:t>
            </a:r>
            <a:r>
              <a:rPr sz="1000" dirty="0"/>
              <a:t>Convert</a:t>
            </a:r>
            <a:r>
              <a:rPr sz="1000" spc="85" dirty="0"/>
              <a:t> </a:t>
            </a:r>
            <a:r>
              <a:rPr sz="1000" dirty="0"/>
              <a:t>images</a:t>
            </a:r>
            <a:r>
              <a:rPr sz="1000" spc="90" dirty="0"/>
              <a:t> </a:t>
            </a:r>
            <a:r>
              <a:rPr sz="1000" dirty="0"/>
              <a:t>using</a:t>
            </a:r>
            <a:r>
              <a:rPr sz="1000" spc="90" dirty="0"/>
              <a:t> </a:t>
            </a:r>
            <a:r>
              <a:rPr sz="1000" spc="-20" dirty="0"/>
              <a:t>PIL.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5" dirty="0">
                <a:latin typeface="Arial Black"/>
                <a:cs typeface="Arial Black"/>
              </a:rPr>
              <a:t>Challenge</a:t>
            </a:r>
            <a:r>
              <a:rPr spc="-55" dirty="0"/>
              <a:t>:</a:t>
            </a:r>
            <a:r>
              <a:rPr spc="225" dirty="0"/>
              <a:t> </a:t>
            </a:r>
            <a:r>
              <a:rPr dirty="0"/>
              <a:t>Handling</a:t>
            </a:r>
            <a:r>
              <a:rPr spc="95" dirty="0"/>
              <a:t> </a:t>
            </a:r>
            <a:r>
              <a:rPr dirty="0"/>
              <a:t>large</a:t>
            </a:r>
            <a:r>
              <a:rPr spc="95" dirty="0"/>
              <a:t> </a:t>
            </a:r>
            <a:r>
              <a:rPr spc="-10" dirty="0"/>
              <a:t>images.</a:t>
            </a: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latin typeface="Arial Black"/>
                <a:cs typeface="Arial Black"/>
              </a:rPr>
              <a:t>Solution</a:t>
            </a:r>
            <a:r>
              <a:rPr sz="1000" spc="-40" dirty="0"/>
              <a:t>:</a:t>
            </a:r>
            <a:r>
              <a:rPr sz="1000" spc="80" dirty="0"/>
              <a:t> </a:t>
            </a:r>
            <a:r>
              <a:rPr sz="1000" spc="-20" dirty="0"/>
              <a:t>Resize</a:t>
            </a:r>
            <a:r>
              <a:rPr sz="1000" spc="-10" dirty="0"/>
              <a:t> </a:t>
            </a:r>
            <a:r>
              <a:rPr sz="1000" spc="65" dirty="0"/>
              <a:t>to</a:t>
            </a:r>
            <a:r>
              <a:rPr sz="1000" spc="-5" dirty="0"/>
              <a:t> </a:t>
            </a:r>
            <a:r>
              <a:rPr sz="1000" dirty="0"/>
              <a:t>400x400</a:t>
            </a:r>
            <a:r>
              <a:rPr sz="1000" spc="-10" dirty="0"/>
              <a:t> </a:t>
            </a:r>
            <a:r>
              <a:rPr sz="1000" spc="60" dirty="0"/>
              <a:t>for</a:t>
            </a:r>
            <a:r>
              <a:rPr sz="1000" spc="-5" dirty="0"/>
              <a:t> </a:t>
            </a:r>
            <a:r>
              <a:rPr sz="1000" spc="-10" dirty="0"/>
              <a:t>display.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5" dirty="0">
                <a:latin typeface="Arial Black"/>
                <a:cs typeface="Arial Black"/>
              </a:rPr>
              <a:t>Challenge</a:t>
            </a:r>
            <a:r>
              <a:rPr spc="-55" dirty="0"/>
              <a:t>:</a:t>
            </a:r>
            <a:r>
              <a:rPr spc="180" dirty="0"/>
              <a:t> </a:t>
            </a:r>
            <a:r>
              <a:rPr dirty="0"/>
              <a:t>User</a:t>
            </a:r>
            <a:r>
              <a:rPr spc="55" dirty="0"/>
              <a:t> </a:t>
            </a:r>
            <a:r>
              <a:rPr dirty="0"/>
              <a:t>errors</a:t>
            </a:r>
            <a:r>
              <a:rPr spc="55" dirty="0"/>
              <a:t> </a:t>
            </a:r>
            <a:r>
              <a:rPr dirty="0"/>
              <a:t>(e.g.,</a:t>
            </a:r>
            <a:r>
              <a:rPr spc="60" dirty="0"/>
              <a:t> </a:t>
            </a:r>
            <a:r>
              <a:rPr dirty="0"/>
              <a:t>no</a:t>
            </a:r>
            <a:r>
              <a:rPr spc="55" dirty="0"/>
              <a:t> </a:t>
            </a:r>
            <a:r>
              <a:rPr dirty="0"/>
              <a:t>image</a:t>
            </a:r>
            <a:r>
              <a:rPr spc="60" dirty="0"/>
              <a:t> </a:t>
            </a:r>
            <a:r>
              <a:rPr spc="-10" dirty="0"/>
              <a:t>loaded).</a:t>
            </a: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latin typeface="Arial Black"/>
                <a:cs typeface="Arial Black"/>
              </a:rPr>
              <a:t>Solution</a:t>
            </a:r>
            <a:r>
              <a:rPr sz="1000" spc="-40" dirty="0"/>
              <a:t>:</a:t>
            </a:r>
            <a:r>
              <a:rPr sz="1000" spc="95" dirty="0"/>
              <a:t> </a:t>
            </a:r>
            <a:r>
              <a:rPr sz="1000" spc="55" dirty="0"/>
              <a:t>Implement</a:t>
            </a:r>
            <a:r>
              <a:rPr sz="1000" spc="5" dirty="0"/>
              <a:t> </a:t>
            </a:r>
            <a:r>
              <a:rPr sz="1000" dirty="0"/>
              <a:t>message</a:t>
            </a:r>
            <a:r>
              <a:rPr sz="1000" spc="5" dirty="0"/>
              <a:t> </a:t>
            </a:r>
            <a:r>
              <a:rPr sz="1000" spc="-10" dirty="0"/>
              <a:t>boxes.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08553"/>
            <a:ext cx="4608195" cy="147955"/>
            <a:chOff x="0" y="3308553"/>
            <a:chExt cx="4608195" cy="147955"/>
          </a:xfrm>
        </p:grpSpPr>
        <p:sp>
          <p:nvSpPr>
            <p:cNvPr id="11" name="object 11"/>
            <p:cNvSpPr/>
            <p:nvPr/>
          </p:nvSpPr>
          <p:spPr>
            <a:xfrm>
              <a:off x="0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-20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16426"/>
            <a:ext cx="153543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Digital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Image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Processing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Semester</a:t>
            </a:r>
            <a:r>
              <a:rPr sz="600" spc="70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Project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102" y="959142"/>
            <a:ext cx="78714" cy="787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3093" rIns="0" bIns="0" rtlCol="0">
            <a:spAutoFit/>
          </a:bodyPr>
          <a:lstStyle/>
          <a:p>
            <a:pPr marL="12700" marR="198755">
              <a:lnSpc>
                <a:spcPct val="102600"/>
              </a:lnSpc>
              <a:spcBef>
                <a:spcPts val="55"/>
              </a:spcBef>
            </a:pPr>
            <a:r>
              <a:rPr spc="-50" dirty="0">
                <a:latin typeface="Arial Black"/>
                <a:cs typeface="Arial Black"/>
              </a:rPr>
              <a:t>Summary</a:t>
            </a:r>
            <a:r>
              <a:rPr spc="-50" dirty="0"/>
              <a:t>:</a:t>
            </a:r>
            <a:r>
              <a:rPr spc="260" dirty="0"/>
              <a:t> </a:t>
            </a:r>
            <a:r>
              <a:rPr dirty="0"/>
              <a:t>Built</a:t>
            </a:r>
            <a:r>
              <a:rPr spc="120" dirty="0"/>
              <a:t> </a:t>
            </a:r>
            <a:r>
              <a:rPr dirty="0"/>
              <a:t>a</a:t>
            </a:r>
            <a:r>
              <a:rPr spc="120" dirty="0"/>
              <a:t> </a:t>
            </a:r>
            <a:r>
              <a:rPr dirty="0"/>
              <a:t>functional</a:t>
            </a:r>
            <a:r>
              <a:rPr spc="120" dirty="0"/>
              <a:t> </a:t>
            </a:r>
            <a:r>
              <a:rPr dirty="0"/>
              <a:t>image</a:t>
            </a:r>
            <a:r>
              <a:rPr spc="114" dirty="0"/>
              <a:t> </a:t>
            </a:r>
            <a:r>
              <a:rPr dirty="0"/>
              <a:t>processing</a:t>
            </a:r>
            <a:r>
              <a:rPr spc="120" dirty="0"/>
              <a:t> </a:t>
            </a:r>
            <a:r>
              <a:rPr spc="30" dirty="0"/>
              <a:t>tool demonstrating</a:t>
            </a:r>
            <a:r>
              <a:rPr spc="70" dirty="0"/>
              <a:t> </a:t>
            </a:r>
            <a:r>
              <a:rPr spc="20" dirty="0"/>
              <a:t>key</a:t>
            </a:r>
            <a:r>
              <a:rPr spc="70" dirty="0"/>
              <a:t> </a:t>
            </a:r>
            <a:r>
              <a:rPr spc="-10" dirty="0"/>
              <a:t>techniques.</a:t>
            </a:r>
          </a:p>
          <a:p>
            <a:pPr marL="12700" marR="330200">
              <a:lnSpc>
                <a:spcPct val="102699"/>
              </a:lnSpc>
              <a:spcBef>
                <a:spcPts val="300"/>
              </a:spcBef>
            </a:pPr>
            <a:r>
              <a:rPr spc="-60" dirty="0">
                <a:latin typeface="Arial Black"/>
                <a:cs typeface="Arial Black"/>
              </a:rPr>
              <a:t>Learning</a:t>
            </a:r>
            <a:r>
              <a:rPr spc="-35" dirty="0">
                <a:latin typeface="Arial Black"/>
                <a:cs typeface="Arial Black"/>
              </a:rPr>
              <a:t> </a:t>
            </a:r>
            <a:r>
              <a:rPr spc="-60" dirty="0">
                <a:latin typeface="Arial Black"/>
                <a:cs typeface="Arial Black"/>
              </a:rPr>
              <a:t>Outcomes</a:t>
            </a:r>
            <a:r>
              <a:rPr spc="-60" dirty="0"/>
              <a:t>:</a:t>
            </a:r>
            <a:r>
              <a:rPr spc="145" dirty="0"/>
              <a:t> </a:t>
            </a:r>
            <a:r>
              <a:rPr dirty="0"/>
              <a:t>Mastered</a:t>
            </a:r>
            <a:r>
              <a:rPr spc="30" dirty="0"/>
              <a:t> </a:t>
            </a:r>
            <a:r>
              <a:rPr spc="-10" dirty="0"/>
              <a:t>OpenCV</a:t>
            </a:r>
            <a:r>
              <a:rPr spc="25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spc="-25" dirty="0"/>
              <a:t>GUI </a:t>
            </a:r>
            <a:r>
              <a:rPr spc="-10" dirty="0"/>
              <a:t>development.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pc="-60" dirty="0">
                <a:latin typeface="Arial Black"/>
                <a:cs typeface="Arial Black"/>
              </a:rPr>
              <a:t>Future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25" dirty="0">
                <a:latin typeface="Arial Black"/>
                <a:cs typeface="Arial Black"/>
              </a:rPr>
              <a:t>Work</a:t>
            </a:r>
            <a:r>
              <a:rPr spc="-25" dirty="0"/>
              <a:t>:</a:t>
            </a:r>
            <a:r>
              <a:rPr spc="229" dirty="0"/>
              <a:t> </a:t>
            </a:r>
            <a:r>
              <a:rPr dirty="0"/>
              <a:t>Add</a:t>
            </a:r>
            <a:r>
              <a:rPr spc="90" dirty="0"/>
              <a:t> </a:t>
            </a:r>
            <a:r>
              <a:rPr dirty="0"/>
              <a:t>features</a:t>
            </a:r>
            <a:r>
              <a:rPr spc="95" dirty="0"/>
              <a:t> </a:t>
            </a:r>
            <a:r>
              <a:rPr dirty="0"/>
              <a:t>like</a:t>
            </a:r>
            <a:r>
              <a:rPr spc="90" dirty="0"/>
              <a:t> </a:t>
            </a:r>
            <a:r>
              <a:rPr dirty="0"/>
              <a:t>thresholding</a:t>
            </a:r>
            <a:r>
              <a:rPr spc="95" dirty="0"/>
              <a:t> </a:t>
            </a:r>
            <a:r>
              <a:rPr spc="60" dirty="0"/>
              <a:t>or</a:t>
            </a:r>
            <a:r>
              <a:rPr spc="90" dirty="0"/>
              <a:t> </a:t>
            </a:r>
            <a:r>
              <a:rPr spc="-10" dirty="0"/>
              <a:t>object detection.</a:t>
            </a:r>
          </a:p>
          <a:p>
            <a:pPr marL="12700" marR="344170">
              <a:lnSpc>
                <a:spcPct val="102600"/>
              </a:lnSpc>
              <a:spcBef>
                <a:spcPts val="295"/>
              </a:spcBef>
            </a:pPr>
            <a:r>
              <a:rPr spc="-70" dirty="0">
                <a:latin typeface="Arial Black"/>
                <a:cs typeface="Arial Black"/>
              </a:rPr>
              <a:t>Acknowledgments</a:t>
            </a:r>
            <a:r>
              <a:rPr spc="-70" dirty="0"/>
              <a:t>:</a:t>
            </a:r>
            <a:r>
              <a:rPr spc="305" dirty="0"/>
              <a:t> </a:t>
            </a:r>
            <a:r>
              <a:rPr dirty="0"/>
              <a:t>Gratitude</a:t>
            </a:r>
            <a:r>
              <a:rPr spc="150" dirty="0"/>
              <a:t> </a:t>
            </a:r>
            <a:r>
              <a:rPr spc="65" dirty="0"/>
              <a:t>to</a:t>
            </a:r>
            <a:r>
              <a:rPr spc="150" dirty="0"/>
              <a:t> </a:t>
            </a:r>
            <a:r>
              <a:rPr dirty="0"/>
              <a:t>instructors</a:t>
            </a:r>
            <a:r>
              <a:rPr spc="150" dirty="0"/>
              <a:t> </a:t>
            </a:r>
            <a:r>
              <a:rPr spc="-25" dirty="0"/>
              <a:t>and </a:t>
            </a:r>
            <a:r>
              <a:rPr spc="-10" dirty="0"/>
              <a:t>resources.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102" y="1341247"/>
            <a:ext cx="78714" cy="787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102" y="1723351"/>
            <a:ext cx="78714" cy="787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102" y="2105469"/>
            <a:ext cx="78714" cy="787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08553"/>
            <a:ext cx="4608195" cy="147955"/>
            <a:chOff x="0" y="3308553"/>
            <a:chExt cx="4608195" cy="147955"/>
          </a:xfrm>
        </p:grpSpPr>
        <p:sp>
          <p:nvSpPr>
            <p:cNvPr id="9" name="object 9"/>
            <p:cNvSpPr/>
            <p:nvPr/>
          </p:nvSpPr>
          <p:spPr>
            <a:xfrm>
              <a:off x="0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16426"/>
            <a:ext cx="153543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Digital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Image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Processing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Semester</a:t>
            </a:r>
            <a:r>
              <a:rPr sz="600" spc="7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Project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-15039"/>
            <a:ext cx="9728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Questions?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9918" y="1378951"/>
            <a:ext cx="16484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5" dirty="0">
                <a:solidFill>
                  <a:srgbClr val="000000"/>
                </a:solidFill>
              </a:rPr>
              <a:t>Thank</a:t>
            </a:r>
            <a:r>
              <a:rPr sz="2450" spc="-25" dirty="0">
                <a:solidFill>
                  <a:srgbClr val="000000"/>
                </a:solidFill>
              </a:rPr>
              <a:t> </a:t>
            </a:r>
            <a:r>
              <a:rPr sz="2450" spc="-20" dirty="0">
                <a:solidFill>
                  <a:srgbClr val="000000"/>
                </a:solidFill>
              </a:rPr>
              <a:t>You!</a:t>
            </a:r>
            <a:endParaRPr sz="2450"/>
          </a:p>
        </p:txBody>
      </p:sp>
      <p:grpSp>
        <p:nvGrpSpPr>
          <p:cNvPr id="4" name="object 4"/>
          <p:cNvGrpSpPr/>
          <p:nvPr/>
        </p:nvGrpSpPr>
        <p:grpSpPr>
          <a:xfrm>
            <a:off x="0" y="3308553"/>
            <a:ext cx="4608195" cy="147955"/>
            <a:chOff x="0" y="3308553"/>
            <a:chExt cx="4608195" cy="147955"/>
          </a:xfrm>
        </p:grpSpPr>
        <p:sp>
          <p:nvSpPr>
            <p:cNvPr id="5" name="object 5"/>
            <p:cNvSpPr/>
            <p:nvPr/>
          </p:nvSpPr>
          <p:spPr>
            <a:xfrm>
              <a:off x="0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08553"/>
              <a:ext cx="2304415" cy="147955"/>
            </a:xfrm>
            <a:custGeom>
              <a:avLst/>
              <a:gdLst/>
              <a:ahLst/>
              <a:cxnLst/>
              <a:rect l="l" t="t" r="r" b="b"/>
              <a:pathLst>
                <a:path w="2304415" h="147954">
                  <a:moveTo>
                    <a:pt x="2303995" y="0"/>
                  </a:moveTo>
                  <a:lnTo>
                    <a:pt x="0" y="0"/>
                  </a:lnTo>
                  <a:lnTo>
                    <a:pt x="0" y="147497"/>
                  </a:lnTo>
                  <a:lnTo>
                    <a:pt x="2303995" y="14749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786115" y="3316426"/>
            <a:ext cx="422910" cy="1102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2399296" y="3316426"/>
            <a:ext cx="1535430" cy="1289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Digital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Image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Processing</a:t>
            </a:r>
            <a:r>
              <a:rPr sz="600" spc="6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Semester</a:t>
            </a:r>
            <a:r>
              <a:rPr sz="600" spc="7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Project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441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Arial MT</vt:lpstr>
      <vt:lpstr>Courier New</vt:lpstr>
      <vt:lpstr>Office Theme</vt:lpstr>
      <vt:lpstr>PowerPoint Presentation</vt:lpstr>
      <vt:lpstr>Introduction</vt:lpstr>
      <vt:lpstr>Background</vt:lpstr>
      <vt:lpstr>Methodology</vt:lpstr>
      <vt:lpstr>Implementation</vt:lpstr>
      <vt:lpstr>Results</vt:lpstr>
      <vt:lpstr>Challenges and Solutions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Semester Project - A Basic Image Processing Application</dc:title>
  <dc:creator>Your Name</dc:creator>
  <cp:lastModifiedBy>Gamer Boy</cp:lastModifiedBy>
  <cp:revision>1</cp:revision>
  <dcterms:created xsi:type="dcterms:W3CDTF">2025-06-13T09:47:38Z</dcterms:created>
  <dcterms:modified xsi:type="dcterms:W3CDTF">2025-06-13T09:59:46Z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2025-06-13T00:00:00Z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2025-06-13T00:00:00Z</vt:filetime>
  </property>
</Properties>
</file>