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33DC8-2676-4BFB-9970-5D45106D83F7}" type="datetimeFigureOut">
              <a:rPr lang="en-IN" smtClean="0"/>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DCBC5-1312-4CBB-850B-555601740137}" type="slidenum">
              <a:rPr lang="en-IN" smtClean="0"/>
              <a:t>‹#›</a:t>
            </a:fld>
            <a:endParaRPr lang="en-IN"/>
          </a:p>
        </p:txBody>
      </p:sp>
    </p:spTree>
    <p:extLst>
      <p:ext uri="{BB962C8B-B14F-4D97-AF65-F5344CB8AC3E}">
        <p14:creationId xmlns:p14="http://schemas.microsoft.com/office/powerpoint/2010/main" val="17147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9DCBC5-1312-4CBB-850B-555601740137}" type="slidenum">
              <a:rPr lang="en-IN" smtClean="0"/>
              <a:t>2</a:t>
            </a:fld>
            <a:endParaRPr lang="en-IN"/>
          </a:p>
        </p:txBody>
      </p:sp>
    </p:spTree>
    <p:extLst>
      <p:ext uri="{BB962C8B-B14F-4D97-AF65-F5344CB8AC3E}">
        <p14:creationId xmlns:p14="http://schemas.microsoft.com/office/powerpoint/2010/main" val="40047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9DCBC5-1312-4CBB-850B-555601740137}" type="slidenum">
              <a:rPr lang="en-IN" smtClean="0"/>
              <a:t>3</a:t>
            </a:fld>
            <a:endParaRPr lang="en-IN"/>
          </a:p>
        </p:txBody>
      </p:sp>
    </p:spTree>
    <p:extLst>
      <p:ext uri="{BB962C8B-B14F-4D97-AF65-F5344CB8AC3E}">
        <p14:creationId xmlns:p14="http://schemas.microsoft.com/office/powerpoint/2010/main" val="139443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23ECD5-DFBD-452C-81EE-2AF935CDF102}"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CE1F6-9162-4CA9-9C25-9B90377BB9B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4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3ECD5-DFBD-452C-81EE-2AF935CDF102}"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CE1F6-9162-4CA9-9C25-9B90377BB9BB}" type="slidenum">
              <a:rPr lang="en-IN" smtClean="0"/>
              <a:t>‹#›</a:t>
            </a:fld>
            <a:endParaRPr lang="en-IN"/>
          </a:p>
        </p:txBody>
      </p:sp>
    </p:spTree>
    <p:extLst>
      <p:ext uri="{BB962C8B-B14F-4D97-AF65-F5344CB8AC3E}">
        <p14:creationId xmlns:p14="http://schemas.microsoft.com/office/powerpoint/2010/main" val="149074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3ECD5-DFBD-452C-81EE-2AF935CDF102}"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CE1F6-9162-4CA9-9C25-9B90377BB9BB}" type="slidenum">
              <a:rPr lang="en-IN" smtClean="0"/>
              <a:t>‹#›</a:t>
            </a:fld>
            <a:endParaRPr lang="en-IN"/>
          </a:p>
        </p:txBody>
      </p:sp>
    </p:spTree>
    <p:extLst>
      <p:ext uri="{BB962C8B-B14F-4D97-AF65-F5344CB8AC3E}">
        <p14:creationId xmlns:p14="http://schemas.microsoft.com/office/powerpoint/2010/main" val="90089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3ECD5-DFBD-452C-81EE-2AF935CDF102}"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CE1F6-9162-4CA9-9C25-9B90377BB9BB}" type="slidenum">
              <a:rPr lang="en-IN" smtClean="0"/>
              <a:t>‹#›</a:t>
            </a:fld>
            <a:endParaRPr lang="en-IN"/>
          </a:p>
        </p:txBody>
      </p:sp>
    </p:spTree>
    <p:extLst>
      <p:ext uri="{BB962C8B-B14F-4D97-AF65-F5344CB8AC3E}">
        <p14:creationId xmlns:p14="http://schemas.microsoft.com/office/powerpoint/2010/main" val="285293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3ECD5-DFBD-452C-81EE-2AF935CDF102}"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CE1F6-9162-4CA9-9C25-9B90377BB9B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41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3ECD5-DFBD-452C-81EE-2AF935CDF102}"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CE1F6-9162-4CA9-9C25-9B90377BB9BB}" type="slidenum">
              <a:rPr lang="en-IN" smtClean="0"/>
              <a:t>‹#›</a:t>
            </a:fld>
            <a:endParaRPr lang="en-IN"/>
          </a:p>
        </p:txBody>
      </p:sp>
    </p:spTree>
    <p:extLst>
      <p:ext uri="{BB962C8B-B14F-4D97-AF65-F5344CB8AC3E}">
        <p14:creationId xmlns:p14="http://schemas.microsoft.com/office/powerpoint/2010/main" val="187549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23ECD5-DFBD-452C-81EE-2AF935CDF102}"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7CE1F6-9162-4CA9-9C25-9B90377BB9BB}" type="slidenum">
              <a:rPr lang="en-IN" smtClean="0"/>
              <a:t>‹#›</a:t>
            </a:fld>
            <a:endParaRPr lang="en-IN"/>
          </a:p>
        </p:txBody>
      </p:sp>
    </p:spTree>
    <p:extLst>
      <p:ext uri="{BB962C8B-B14F-4D97-AF65-F5344CB8AC3E}">
        <p14:creationId xmlns:p14="http://schemas.microsoft.com/office/powerpoint/2010/main" val="284902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23ECD5-DFBD-452C-81EE-2AF935CDF102}"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7CE1F6-9162-4CA9-9C25-9B90377BB9BB}" type="slidenum">
              <a:rPr lang="en-IN" smtClean="0"/>
              <a:t>‹#›</a:t>
            </a:fld>
            <a:endParaRPr lang="en-IN"/>
          </a:p>
        </p:txBody>
      </p:sp>
    </p:spTree>
    <p:extLst>
      <p:ext uri="{BB962C8B-B14F-4D97-AF65-F5344CB8AC3E}">
        <p14:creationId xmlns:p14="http://schemas.microsoft.com/office/powerpoint/2010/main" val="248555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23ECD5-DFBD-452C-81EE-2AF935CDF102}" type="datetimeFigureOut">
              <a:rPr lang="en-IN" smtClean="0"/>
              <a:t>04-10-2023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87CE1F6-9162-4CA9-9C25-9B90377BB9BB}" type="slidenum">
              <a:rPr lang="en-IN" smtClean="0"/>
              <a:t>‹#›</a:t>
            </a:fld>
            <a:endParaRPr lang="en-IN"/>
          </a:p>
        </p:txBody>
      </p:sp>
    </p:spTree>
    <p:extLst>
      <p:ext uri="{BB962C8B-B14F-4D97-AF65-F5344CB8AC3E}">
        <p14:creationId xmlns:p14="http://schemas.microsoft.com/office/powerpoint/2010/main" val="198550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23ECD5-DFBD-452C-81EE-2AF935CDF102}" type="datetimeFigureOut">
              <a:rPr lang="en-IN" smtClean="0"/>
              <a:t>04-10-2023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7CE1F6-9162-4CA9-9C25-9B90377BB9BB}" type="slidenum">
              <a:rPr lang="en-IN" smtClean="0"/>
              <a:t>‹#›</a:t>
            </a:fld>
            <a:endParaRPr lang="en-IN"/>
          </a:p>
        </p:txBody>
      </p:sp>
    </p:spTree>
    <p:extLst>
      <p:ext uri="{BB962C8B-B14F-4D97-AF65-F5344CB8AC3E}">
        <p14:creationId xmlns:p14="http://schemas.microsoft.com/office/powerpoint/2010/main" val="340587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3ECD5-DFBD-452C-81EE-2AF935CDF102}"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CE1F6-9162-4CA9-9C25-9B90377BB9BB}" type="slidenum">
              <a:rPr lang="en-IN" smtClean="0"/>
              <a:t>‹#›</a:t>
            </a:fld>
            <a:endParaRPr lang="en-IN"/>
          </a:p>
        </p:txBody>
      </p:sp>
    </p:spTree>
    <p:extLst>
      <p:ext uri="{BB962C8B-B14F-4D97-AF65-F5344CB8AC3E}">
        <p14:creationId xmlns:p14="http://schemas.microsoft.com/office/powerpoint/2010/main" val="371951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23ECD5-DFBD-452C-81EE-2AF935CDF102}" type="datetimeFigureOut">
              <a:rPr lang="en-IN" smtClean="0"/>
              <a:t>04-10-2023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7CE1F6-9162-4CA9-9C25-9B90377BB9B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1274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11BD-280C-42AB-9CD6-238C2B70B9E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SMART PARKING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31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89F282-ADD3-4C6D-8222-55C461FEDCB1}"/>
              </a:ext>
            </a:extLst>
          </p:cNvPr>
          <p:cNvSpPr/>
          <p:nvPr/>
        </p:nvSpPr>
        <p:spPr>
          <a:xfrm>
            <a:off x="506437" y="666766"/>
            <a:ext cx="11113477" cy="4247317"/>
          </a:xfrm>
          <a:prstGeom prst="rect">
            <a:avLst/>
          </a:prstGeom>
        </p:spPr>
        <p:txBody>
          <a:bodyPr wrap="square">
            <a:spAutoFit/>
          </a:bodyPr>
          <a:lstStyle/>
          <a:p>
            <a:pPr algn="just">
              <a:lnSpc>
                <a:spcPct val="150000"/>
              </a:lnSpc>
            </a:pPr>
            <a:r>
              <a:rPr lang="en-US" sz="2400" b="1" dirty="0">
                <a:solidFill>
                  <a:srgbClr val="4D5156"/>
                </a:solidFill>
                <a:latin typeface="Times New Roman" panose="02020603050405020304" pitchFamily="18" charset="0"/>
                <a:cs typeface="Times New Roman" panose="02020603050405020304" pitchFamily="18" charset="0"/>
              </a:rPr>
              <a:t>PROBLEM DEFINITION:</a:t>
            </a:r>
          </a:p>
          <a:p>
            <a:pPr marL="285750" indent="-285750" algn="just">
              <a:lnSpc>
                <a:spcPct val="150000"/>
              </a:lnSpc>
              <a:buFont typeface="Arial" panose="020B0604020202020204" pitchFamily="34" charset="0"/>
              <a:buChar char="•"/>
            </a:pPr>
            <a:r>
              <a:rPr lang="en-US" sz="2400" dirty="0">
                <a:solidFill>
                  <a:srgbClr val="4D5156"/>
                </a:solidFill>
                <a:latin typeface="Times New Roman" panose="02020603050405020304" pitchFamily="18" charset="0"/>
                <a:cs typeface="Times New Roman" panose="02020603050405020304" pitchFamily="18" charset="0"/>
              </a:rPr>
              <a:t>Smart Parking is based on IoT (Internet of Things) and AI (Artificial Intelligence) technologies. It gives access to real-time parking occupancy and parking availability, predicts peak and non-peak times, makes dynamic pricing according to congestion and provides parking operators with big real-time data and reporting.</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Smart parking system is an integrated system to organize vehicles in public area.</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eliminates unnecessary travelling of vehicles across the parking slots.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0359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EB9B8-7856-494D-A2C6-2CD33E94BFAE}"/>
              </a:ext>
            </a:extLst>
          </p:cNvPr>
          <p:cNvSpPr/>
          <p:nvPr/>
        </p:nvSpPr>
        <p:spPr>
          <a:xfrm>
            <a:off x="562708" y="708055"/>
            <a:ext cx="11408898" cy="5310236"/>
          </a:xfrm>
          <a:prstGeom prst="rect">
            <a:avLst/>
          </a:prstGeom>
        </p:spPr>
        <p:txBody>
          <a:bodyPr wrap="square">
            <a:spAutoFit/>
          </a:bodyPr>
          <a:lstStyle/>
          <a:p>
            <a:pPr algn="just">
              <a:lnSpc>
                <a:spcPct val="150000"/>
              </a:lnSpc>
              <a:spcAft>
                <a:spcPts val="800"/>
              </a:spcAft>
            </a:pPr>
            <a:r>
              <a:rPr lang="en-IN" sz="2400" b="1" u="sng"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DESIGN THINKING:</a:t>
            </a:r>
          </a:p>
          <a:p>
            <a:pPr algn="just">
              <a:lnSpc>
                <a:spcPct val="150000"/>
              </a:lnSpc>
              <a:spcAft>
                <a:spcPts val="800"/>
              </a:spcAft>
            </a:pPr>
            <a:r>
              <a:rPr lang="en-IN" b="1"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1.PROJECT OBJECTIVE:</a:t>
            </a:r>
          </a:p>
          <a:p>
            <a:pPr algn="just">
              <a:lnSpc>
                <a:spcPct val="150000"/>
              </a:lnSpc>
              <a:spcAft>
                <a:spcPts val="800"/>
              </a:spcAft>
            </a:pPr>
            <a:r>
              <a:rPr lang="en-IN"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	</a:t>
            </a:r>
            <a:r>
              <a:rPr lang="en-IN" sz="2200"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Smart parking technologies ensure to </a:t>
            </a:r>
            <a:r>
              <a:rPr lang="en-IN" sz="2200"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reduce the number of cars circling around the streets for finding a parking spot</a:t>
            </a:r>
            <a:r>
              <a:rPr lang="en-IN" sz="2200"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 This ultimately smoothens the traffic flow and minimize the search traffic on streets as much as possible.</a:t>
            </a:r>
          </a:p>
          <a:p>
            <a:pPr algn="just">
              <a:lnSpc>
                <a:spcPct val="150000"/>
              </a:lnSpc>
              <a:spcAft>
                <a:spcPts val="800"/>
              </a:spcAft>
            </a:pPr>
            <a:r>
              <a:rPr lang="en-IN" sz="2200"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Increase in safety. Drivers are less distracted looking around for a spot because they know where they can park their car. They will have their full attention on the road. By having their eyes on the road, accidents will decrease and safety will increase for themselves, other drivers and pedestrians</a:t>
            </a:r>
            <a:r>
              <a:rPr lang="en-IN" dirty="0">
                <a:latin typeface="Times New Roman" panose="02020603050405020304" pitchFamily="18" charset="0"/>
                <a:cs typeface="Times New Roman" panose="02020603050405020304" pitchFamily="18" charset="0"/>
              </a:rPr>
              <a:t>.</a:t>
            </a: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393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108A27-842E-4B20-BD1C-EB8357F396F9}"/>
              </a:ext>
            </a:extLst>
          </p:cNvPr>
          <p:cNvSpPr/>
          <p:nvPr/>
        </p:nvSpPr>
        <p:spPr>
          <a:xfrm>
            <a:off x="323557" y="830250"/>
            <a:ext cx="11169748" cy="4037324"/>
          </a:xfrm>
          <a:prstGeom prst="rect">
            <a:avLst/>
          </a:prstGeom>
        </p:spPr>
        <p:txBody>
          <a:bodyPr wrap="square">
            <a:spAutoFit/>
          </a:bodyPr>
          <a:lstStyle/>
          <a:p>
            <a:pPr algn="ctr">
              <a:lnSpc>
                <a:spcPct val="107000"/>
              </a:lnSpc>
              <a:spcAft>
                <a:spcPts val="800"/>
              </a:spcAft>
            </a:pPr>
            <a:r>
              <a:rPr lang="en-IN" sz="2800" b="1"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IoT SENSOR DESIGN</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0"/>
              </a:spcAft>
            </a:pPr>
            <a:r>
              <a:rPr lang="en-IN" sz="2400" b="1">
                <a:solidFill>
                  <a:srgbClr val="4D5156"/>
                </a:solidFill>
                <a:latin typeface="Times New Roman" panose="02020603050405020304" pitchFamily="18" charset="0"/>
                <a:ea typeface="Calibri" panose="020F0502020204030204" pitchFamily="34" charset="0"/>
                <a:cs typeface="Times New Roman" panose="02020603050405020304" pitchFamily="18" charset="0"/>
              </a:rPr>
              <a:t>IR SENSOR</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marL="1200150" indent="-285750" algn="just">
              <a:lnSpc>
                <a:spcPct val="150000"/>
              </a:lnSpc>
              <a:spcAft>
                <a:spcPts val="0"/>
              </a:spcAft>
              <a:buFont typeface="Arial" panose="020B0604020202020204" pitchFamily="34" charset="0"/>
              <a:buChar char="•"/>
            </a:pPr>
            <a:r>
              <a:rPr lang="en-IN" sz="2200"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An infrared sensor (IR sensor) is </a:t>
            </a:r>
            <a:r>
              <a:rPr lang="en-IN" sz="2200"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a radiation-sensitive optoelectronic component with a spectral sensitivity in the infrared wavelength range.</a:t>
            </a:r>
            <a:endParaRPr lang="en-IN" sz="2200" dirty="0">
              <a:solidFill>
                <a:srgbClr val="4D5156"/>
              </a:solidFill>
              <a:latin typeface="Times New Roman" panose="02020603050405020304" pitchFamily="18" charset="0"/>
              <a:ea typeface="Calibri" panose="020F0502020204030204" pitchFamily="34" charset="0"/>
              <a:cs typeface="Times New Roman" panose="02020603050405020304" pitchFamily="18" charset="0"/>
            </a:endParaRPr>
          </a:p>
          <a:p>
            <a:pPr marL="1200150" indent="-285750" algn="just">
              <a:lnSpc>
                <a:spcPct val="150000"/>
              </a:lnSpc>
              <a:spcAft>
                <a:spcPts val="0"/>
              </a:spcAft>
              <a:buFont typeface="Arial" panose="020B0604020202020204" pitchFamily="34" charset="0"/>
              <a:buChar char="•"/>
            </a:pPr>
            <a:r>
              <a:rPr lang="en-IN" sz="2200"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IR sensors are now widely used in motion detectors, which are used in building services to switch on lamps or in alarm systems to detect unwelcome guests.</a:t>
            </a:r>
          </a:p>
          <a:p>
            <a:pPr marL="1200150" indent="-285750" algn="just">
              <a:lnSpc>
                <a:spcPct val="150000"/>
              </a:lnSpc>
              <a:spcAft>
                <a:spcPts val="0"/>
              </a:spcAft>
              <a:buFont typeface="Arial" panose="020B0604020202020204" pitchFamily="34" charset="0"/>
              <a:buChar char="•"/>
            </a:pPr>
            <a:r>
              <a:rPr lang="en-US" sz="2200" dirty="0">
                <a:solidFill>
                  <a:srgbClr val="4D5156"/>
                </a:solidFill>
                <a:latin typeface="Times New Roman" panose="02020603050405020304" pitchFamily="18" charset="0"/>
                <a:cs typeface="Times New Roman" panose="02020603050405020304" pitchFamily="18" charset="0"/>
              </a:rPr>
              <a:t>Infrared sensor or IR sensor is an electronic circuit that works on the principle of Infrared light emission and reflection to detect an object, distance and motion.</a:t>
            </a:r>
            <a:endParaRPr lang="en-IN" sz="2200" dirty="0">
              <a:solidFill>
                <a:srgbClr val="4D515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09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2364C-6BB6-46F1-845B-EDD9BB340E08}"/>
              </a:ext>
            </a:extLst>
          </p:cNvPr>
          <p:cNvSpPr/>
          <p:nvPr/>
        </p:nvSpPr>
        <p:spPr>
          <a:xfrm>
            <a:off x="492368" y="789021"/>
            <a:ext cx="11465169" cy="3744102"/>
          </a:xfrm>
          <a:prstGeom prst="rect">
            <a:avLst/>
          </a:prstGeom>
        </p:spPr>
        <p:txBody>
          <a:bodyPr wrap="square">
            <a:spAutoFit/>
          </a:bodyPr>
          <a:lstStyle/>
          <a:p>
            <a:pPr>
              <a:lnSpc>
                <a:spcPct val="200000"/>
              </a:lnSpc>
            </a:pPr>
            <a:r>
              <a:rPr lang="en-US" sz="2800" b="1" dirty="0">
                <a:solidFill>
                  <a:srgbClr val="4D5156"/>
                </a:solidFill>
                <a:latin typeface="Times New Roman" panose="02020603050405020304" pitchFamily="18" charset="0"/>
                <a:cs typeface="Times New Roman" panose="02020603050405020304" pitchFamily="18" charset="0"/>
              </a:rPr>
              <a:t>REAL TIME TRANSIT INFORMATION PLATFORM:</a:t>
            </a:r>
          </a:p>
          <a:p>
            <a:pPr algn="just">
              <a:lnSpc>
                <a:spcPct val="200000"/>
              </a:lnSpc>
            </a:pPr>
            <a:r>
              <a:rPr lang="en-US" sz="2800" b="1" dirty="0">
                <a:solidFill>
                  <a:srgbClr val="4D5156"/>
                </a:solidFill>
                <a:latin typeface="Times New Roman" panose="02020603050405020304" pitchFamily="18" charset="0"/>
                <a:cs typeface="Times New Roman" panose="02020603050405020304" pitchFamily="18" charset="0"/>
              </a:rPr>
              <a:t>	</a:t>
            </a:r>
            <a:r>
              <a:rPr lang="en-US" sz="2200" dirty="0">
                <a:solidFill>
                  <a:srgbClr val="040C28"/>
                </a:solidFill>
                <a:latin typeface="Times New Roman" panose="02020603050405020304" pitchFamily="18" charset="0"/>
                <a:cs typeface="Times New Roman" panose="02020603050405020304" pitchFamily="18" charset="0"/>
              </a:rPr>
              <a:t>The Cayenne dashboard is the main screen where you can setup, customize, monitor, manage and control your connected devices. It is user friendly platform.</a:t>
            </a:r>
          </a:p>
          <a:p>
            <a:pPr algn="just">
              <a:lnSpc>
                <a:spcPct val="200000"/>
              </a:lnSpc>
            </a:pPr>
            <a:r>
              <a:rPr lang="en-US" sz="2200" dirty="0">
                <a:solidFill>
                  <a:srgbClr val="4D5156"/>
                </a:solidFill>
                <a:latin typeface="Times New Roman" panose="02020603050405020304" pitchFamily="18" charset="0"/>
                <a:cs typeface="Times New Roman" panose="02020603050405020304" pitchFamily="18" charset="0"/>
              </a:rPr>
              <a:t>	The Cayenne Library is </a:t>
            </a:r>
            <a:r>
              <a:rPr lang="en-US" sz="2200" dirty="0">
                <a:solidFill>
                  <a:srgbClr val="040C28"/>
                </a:solidFill>
                <a:latin typeface="Times New Roman" panose="02020603050405020304" pitchFamily="18" charset="0"/>
                <a:cs typeface="Times New Roman" panose="02020603050405020304" pitchFamily="18" charset="0"/>
              </a:rPr>
              <a:t>a collection of code, known as sketch files, that makes it easy for you to connect and send data to and from sensors, actuators and devices connected to Arduino boards</a:t>
            </a:r>
            <a:r>
              <a:rPr lang="en-US" sz="2200" dirty="0">
                <a:solidFill>
                  <a:srgbClr val="4D5156"/>
                </a:solidFill>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00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945B48-D53E-4D31-9E37-7C7AF958FD31}"/>
              </a:ext>
            </a:extLst>
          </p:cNvPr>
          <p:cNvSpPr/>
          <p:nvPr/>
        </p:nvSpPr>
        <p:spPr>
          <a:xfrm>
            <a:off x="518160" y="936230"/>
            <a:ext cx="11155680" cy="3488455"/>
          </a:xfrm>
          <a:prstGeom prst="rect">
            <a:avLst/>
          </a:prstGeom>
        </p:spPr>
        <p:txBody>
          <a:bodyPr wrap="square">
            <a:spAutoFit/>
          </a:bodyPr>
          <a:lstStyle/>
          <a:p>
            <a:pP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INTEGRATION APPROACH:</a:t>
            </a:r>
          </a:p>
          <a:p>
            <a:pPr marL="342900" indent="-342900" algn="just">
              <a:lnSpc>
                <a:spcPct val="20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Data is captured at the source through sensors (which are either inbuilt like in a robot or through external sensors installed on the connected device being monitored).</a:t>
            </a:r>
          </a:p>
          <a:p>
            <a:pPr marL="342900" indent="-342900" algn="just">
              <a:lnSpc>
                <a:spcPct val="20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Data is then transmitted to a system for storage and organization purposes.</a:t>
            </a:r>
          </a:p>
          <a:p>
            <a:pPr marL="342900" indent="-342900" algn="just">
              <a:lnSpc>
                <a:spcPct val="20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Data is consumed and analyzed by the system to generate actionable insights.</a:t>
            </a:r>
          </a:p>
        </p:txBody>
      </p:sp>
    </p:spTree>
    <p:extLst>
      <p:ext uri="{BB962C8B-B14F-4D97-AF65-F5344CB8AC3E}">
        <p14:creationId xmlns:p14="http://schemas.microsoft.com/office/powerpoint/2010/main" val="222372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896DD-2234-4945-A6C3-AAA1FDDC6681}"/>
              </a:ext>
            </a:extLst>
          </p:cNvPr>
          <p:cNvSpPr/>
          <p:nvPr/>
        </p:nvSpPr>
        <p:spPr>
          <a:xfrm>
            <a:off x="778412" y="889345"/>
            <a:ext cx="10635175" cy="2871492"/>
          </a:xfrm>
          <a:prstGeom prst="rect">
            <a:avLst/>
          </a:prstGeom>
        </p:spPr>
        <p:txBody>
          <a:bodyPr wrap="square">
            <a:spAutoFit/>
          </a:bodyPr>
          <a:lstStyle/>
          <a:p>
            <a:pPr algn="just">
              <a:lnSpc>
                <a:spcPct val="107000"/>
              </a:lnSpc>
              <a:spcAft>
                <a:spcPts val="800"/>
              </a:spcAft>
            </a:pPr>
            <a:r>
              <a:rPr lang="en-IN" sz="3200" b="1"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CONCLUSION:</a:t>
            </a:r>
            <a:endParaRPr lang="en-IN" sz="3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2400" dirty="0">
                <a:solidFill>
                  <a:srgbClr val="4D5156"/>
                </a:solidFill>
                <a:latin typeface="Times New Roman" panose="02020603050405020304" pitchFamily="18" charset="0"/>
                <a:ea typeface="Calibri" panose="020F0502020204030204" pitchFamily="34" charset="0"/>
                <a:cs typeface="Times New Roman" panose="02020603050405020304" pitchFamily="18" charset="0"/>
              </a:rPr>
              <a:t>	This project focuses on implementing car parking place detection by using Internet of Things.so time can be saved.</a:t>
            </a:r>
            <a:r>
              <a:rPr lang="en-IN" sz="2400" dirty="0">
                <a:latin typeface="Times New Roman" panose="02020603050405020304" pitchFamily="18" charset="0"/>
                <a:cs typeface="Times New Roman" panose="02020603050405020304" pitchFamily="18" charset="0"/>
              </a:rPr>
              <a:t> Smart parking system is an integrated system to organize vehicles in </a:t>
            </a:r>
            <a:r>
              <a:rPr lang="en-IN" sz="2400">
                <a:latin typeface="Times New Roman" panose="02020603050405020304" pitchFamily="18" charset="0"/>
                <a:cs typeface="Times New Roman" panose="02020603050405020304" pitchFamily="18" charset="0"/>
              </a:rPr>
              <a:t>public area &amp; Increase </a:t>
            </a:r>
            <a:r>
              <a:rPr lang="en-IN" sz="2400" dirty="0">
                <a:latin typeface="Times New Roman" panose="02020603050405020304" pitchFamily="18" charset="0"/>
                <a:cs typeface="Times New Roman" panose="02020603050405020304" pitchFamily="18" charset="0"/>
              </a:rPr>
              <a:t>in safety. Drivers are less distracted looking around for a spot because they know where they can park their car.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13581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TotalTime>
  <Words>469</Words>
  <Application>Microsoft Office PowerPoint</Application>
  <PresentationFormat>Widescreen</PresentationFormat>
  <Paragraphs>25</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SMART PARKING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HP</dc:creator>
  <cp:lastModifiedBy>919944507544</cp:lastModifiedBy>
  <cp:revision>4</cp:revision>
  <dcterms:created xsi:type="dcterms:W3CDTF">2023-10-04T13:26:43Z</dcterms:created>
  <dcterms:modified xsi:type="dcterms:W3CDTF">2023-10-04T14:29:25Z</dcterms:modified>
</cp:coreProperties>
</file>