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rels" ContentType="application/vnd.openxmlformats-package.relationships+xml"/>
  <Default Extension="gif" ContentType="image/g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8" r:id="rId2"/>
    <p:sldId id="271" r:id="rId3"/>
    <p:sldId id="259" r:id="rId4"/>
    <p:sldId id="261" r:id="rId5"/>
    <p:sldId id="262" r:id="rId6"/>
    <p:sldId id="263" r:id="rId7"/>
    <p:sldId id="264" r:id="rId8"/>
    <p:sldId id="265" r:id="rId9"/>
    <p:sldId id="266" r:id="rId10"/>
    <p:sldId id="267" r:id="rId11"/>
    <p:sldId id="270" r:id="rId12"/>
    <p:sldId id="274" r:id="rId13"/>
    <p:sldId id="272" r:id="rId14"/>
    <p:sldId id="276" r:id="rId15"/>
    <p:sldId id="275" r:id="rId16"/>
    <p:sldId id="273"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56"/>
    <p:restoredTop sz="86728"/>
  </p:normalViewPr>
  <p:slideViewPr>
    <p:cSldViewPr snapToGrid="0" snapToObjects="1">
      <p:cViewPr varScale="1">
        <p:scale>
          <a:sx n="84" d="100"/>
          <a:sy n="84" d="100"/>
        </p:scale>
        <p:origin x="200" y="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3AB7C6-C057-9A43-8C35-B4FF62822C94}" type="datetimeFigureOut">
              <a:rPr lang="en-US" smtClean="0"/>
              <a:t>7/19/16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896BA1-8D25-4C42-87B7-E0C3AE2FB3E0}" type="slidenum">
              <a:rPr lang="en-US" smtClean="0"/>
              <a:t>‹#›</a:t>
            </a:fld>
            <a:endParaRPr lang="en-US"/>
          </a:p>
        </p:txBody>
      </p:sp>
    </p:spTree>
    <p:extLst>
      <p:ext uri="{BB962C8B-B14F-4D97-AF65-F5344CB8AC3E}">
        <p14:creationId xmlns:p14="http://schemas.microsoft.com/office/powerpoint/2010/main" val="652191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bit BMP </a:t>
            </a:r>
          </a:p>
          <a:p>
            <a:endParaRPr lang="en-US" dirty="0" smtClean="0"/>
          </a:p>
          <a:p>
            <a:r>
              <a:rPr lang="en-US" dirty="0" smtClean="0"/>
              <a:t>Color</a:t>
            </a:r>
            <a:r>
              <a:rPr lang="en-US" baseline="0" dirty="0" smtClean="0"/>
              <a:t> JPG -&gt; dithering -&gt; 1 bit BMP </a:t>
            </a:r>
            <a:endParaRPr lang="en-US" dirty="0"/>
          </a:p>
        </p:txBody>
      </p:sp>
      <p:sp>
        <p:nvSpPr>
          <p:cNvPr id="4" name="Slide Number Placeholder 3"/>
          <p:cNvSpPr>
            <a:spLocks noGrp="1"/>
          </p:cNvSpPr>
          <p:nvPr>
            <p:ph type="sldNum" sz="quarter" idx="10"/>
          </p:nvPr>
        </p:nvSpPr>
        <p:spPr/>
        <p:txBody>
          <a:bodyPr/>
          <a:lstStyle/>
          <a:p>
            <a:fld id="{B7896BA1-8D25-4C42-87B7-E0C3AE2FB3E0}" type="slidenum">
              <a:rPr lang="en-US" smtClean="0"/>
              <a:t>5</a:t>
            </a:fld>
            <a:endParaRPr lang="en-US"/>
          </a:p>
        </p:txBody>
      </p:sp>
    </p:spTree>
    <p:extLst>
      <p:ext uri="{BB962C8B-B14F-4D97-AF65-F5344CB8AC3E}">
        <p14:creationId xmlns:p14="http://schemas.microsoft.com/office/powerpoint/2010/main" val="632023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771F7E-4F6C-AD49-B1DC-58896A134D58}" type="datetimeFigureOut">
              <a:rPr lang="en-US" smtClean="0"/>
              <a:t>7/19/16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9F920-F26E-4148-9634-6B2DBD36B0C4}" type="slidenum">
              <a:rPr lang="en-US" smtClean="0"/>
              <a:t>‹#›</a:t>
            </a:fld>
            <a:endParaRPr lang="en-US"/>
          </a:p>
        </p:txBody>
      </p:sp>
    </p:spTree>
    <p:extLst>
      <p:ext uri="{BB962C8B-B14F-4D97-AF65-F5344CB8AC3E}">
        <p14:creationId xmlns:p14="http://schemas.microsoft.com/office/powerpoint/2010/main" val="2045001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771F7E-4F6C-AD49-B1DC-58896A134D58}" type="datetimeFigureOut">
              <a:rPr lang="en-US" smtClean="0"/>
              <a:t>7/19/16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9F920-F26E-4148-9634-6B2DBD36B0C4}" type="slidenum">
              <a:rPr lang="en-US" smtClean="0"/>
              <a:t>‹#›</a:t>
            </a:fld>
            <a:endParaRPr lang="en-US"/>
          </a:p>
        </p:txBody>
      </p:sp>
    </p:spTree>
    <p:extLst>
      <p:ext uri="{BB962C8B-B14F-4D97-AF65-F5344CB8AC3E}">
        <p14:creationId xmlns:p14="http://schemas.microsoft.com/office/powerpoint/2010/main" val="539624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771F7E-4F6C-AD49-B1DC-58896A134D58}" type="datetimeFigureOut">
              <a:rPr lang="en-US" smtClean="0"/>
              <a:t>7/19/16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9F920-F26E-4148-9634-6B2DBD36B0C4}" type="slidenum">
              <a:rPr lang="en-US" smtClean="0"/>
              <a:t>‹#›</a:t>
            </a:fld>
            <a:endParaRPr lang="en-US"/>
          </a:p>
        </p:txBody>
      </p:sp>
    </p:spTree>
    <p:extLst>
      <p:ext uri="{BB962C8B-B14F-4D97-AF65-F5344CB8AC3E}">
        <p14:creationId xmlns:p14="http://schemas.microsoft.com/office/powerpoint/2010/main" val="653597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771F7E-4F6C-AD49-B1DC-58896A134D58}" type="datetimeFigureOut">
              <a:rPr lang="en-US" smtClean="0"/>
              <a:t>7/19/16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9F920-F26E-4148-9634-6B2DBD36B0C4}" type="slidenum">
              <a:rPr lang="en-US" smtClean="0"/>
              <a:t>‹#›</a:t>
            </a:fld>
            <a:endParaRPr lang="en-US"/>
          </a:p>
        </p:txBody>
      </p:sp>
    </p:spTree>
    <p:extLst>
      <p:ext uri="{BB962C8B-B14F-4D97-AF65-F5344CB8AC3E}">
        <p14:creationId xmlns:p14="http://schemas.microsoft.com/office/powerpoint/2010/main" val="1750390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771F7E-4F6C-AD49-B1DC-58896A134D58}" type="datetimeFigureOut">
              <a:rPr lang="en-US" smtClean="0"/>
              <a:t>7/19/16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99F920-F26E-4148-9634-6B2DBD36B0C4}" type="slidenum">
              <a:rPr lang="en-US" smtClean="0"/>
              <a:t>‹#›</a:t>
            </a:fld>
            <a:endParaRPr lang="en-US"/>
          </a:p>
        </p:txBody>
      </p:sp>
    </p:spTree>
    <p:extLst>
      <p:ext uri="{BB962C8B-B14F-4D97-AF65-F5344CB8AC3E}">
        <p14:creationId xmlns:p14="http://schemas.microsoft.com/office/powerpoint/2010/main" val="509088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771F7E-4F6C-AD49-B1DC-58896A134D58}" type="datetimeFigureOut">
              <a:rPr lang="en-US" smtClean="0"/>
              <a:t>7/19/16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99F920-F26E-4148-9634-6B2DBD36B0C4}" type="slidenum">
              <a:rPr lang="en-US" smtClean="0"/>
              <a:t>‹#›</a:t>
            </a:fld>
            <a:endParaRPr lang="en-US"/>
          </a:p>
        </p:txBody>
      </p:sp>
    </p:spTree>
    <p:extLst>
      <p:ext uri="{BB962C8B-B14F-4D97-AF65-F5344CB8AC3E}">
        <p14:creationId xmlns:p14="http://schemas.microsoft.com/office/powerpoint/2010/main" val="679553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771F7E-4F6C-AD49-B1DC-58896A134D58}" type="datetimeFigureOut">
              <a:rPr lang="en-US" smtClean="0"/>
              <a:t>7/19/16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99F920-F26E-4148-9634-6B2DBD36B0C4}" type="slidenum">
              <a:rPr lang="en-US" smtClean="0"/>
              <a:t>‹#›</a:t>
            </a:fld>
            <a:endParaRPr lang="en-US"/>
          </a:p>
        </p:txBody>
      </p:sp>
    </p:spTree>
    <p:extLst>
      <p:ext uri="{BB962C8B-B14F-4D97-AF65-F5344CB8AC3E}">
        <p14:creationId xmlns:p14="http://schemas.microsoft.com/office/powerpoint/2010/main" val="931101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771F7E-4F6C-AD49-B1DC-58896A134D58}" type="datetimeFigureOut">
              <a:rPr lang="en-US" smtClean="0"/>
              <a:t>7/19/16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99F920-F26E-4148-9634-6B2DBD36B0C4}" type="slidenum">
              <a:rPr lang="en-US" smtClean="0"/>
              <a:t>‹#›</a:t>
            </a:fld>
            <a:endParaRPr lang="en-US"/>
          </a:p>
        </p:txBody>
      </p:sp>
    </p:spTree>
    <p:extLst>
      <p:ext uri="{BB962C8B-B14F-4D97-AF65-F5344CB8AC3E}">
        <p14:creationId xmlns:p14="http://schemas.microsoft.com/office/powerpoint/2010/main" val="315137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771F7E-4F6C-AD49-B1DC-58896A134D58}" type="datetimeFigureOut">
              <a:rPr lang="en-US" smtClean="0"/>
              <a:t>7/19/16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99F920-F26E-4148-9634-6B2DBD36B0C4}" type="slidenum">
              <a:rPr lang="en-US" smtClean="0"/>
              <a:t>‹#›</a:t>
            </a:fld>
            <a:endParaRPr lang="en-US"/>
          </a:p>
        </p:txBody>
      </p:sp>
    </p:spTree>
    <p:extLst>
      <p:ext uri="{BB962C8B-B14F-4D97-AF65-F5344CB8AC3E}">
        <p14:creationId xmlns:p14="http://schemas.microsoft.com/office/powerpoint/2010/main" val="828482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771F7E-4F6C-AD49-B1DC-58896A134D58}" type="datetimeFigureOut">
              <a:rPr lang="en-US" smtClean="0"/>
              <a:t>7/19/16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99F920-F26E-4148-9634-6B2DBD36B0C4}" type="slidenum">
              <a:rPr lang="en-US" smtClean="0"/>
              <a:t>‹#›</a:t>
            </a:fld>
            <a:endParaRPr lang="en-US"/>
          </a:p>
        </p:txBody>
      </p:sp>
    </p:spTree>
    <p:extLst>
      <p:ext uri="{BB962C8B-B14F-4D97-AF65-F5344CB8AC3E}">
        <p14:creationId xmlns:p14="http://schemas.microsoft.com/office/powerpoint/2010/main" val="19628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771F7E-4F6C-AD49-B1DC-58896A134D58}" type="datetimeFigureOut">
              <a:rPr lang="en-US" smtClean="0"/>
              <a:t>7/19/16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99F920-F26E-4148-9634-6B2DBD36B0C4}" type="slidenum">
              <a:rPr lang="en-US" smtClean="0"/>
              <a:t>‹#›</a:t>
            </a:fld>
            <a:endParaRPr lang="en-US"/>
          </a:p>
        </p:txBody>
      </p:sp>
    </p:spTree>
    <p:extLst>
      <p:ext uri="{BB962C8B-B14F-4D97-AF65-F5344CB8AC3E}">
        <p14:creationId xmlns:p14="http://schemas.microsoft.com/office/powerpoint/2010/main" val="133641167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771F7E-4F6C-AD49-B1DC-58896A134D58}" type="datetimeFigureOut">
              <a:rPr lang="en-US" smtClean="0"/>
              <a:t>7/19/16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9F920-F26E-4148-9634-6B2DBD36B0C4}" type="slidenum">
              <a:rPr lang="en-US" smtClean="0"/>
              <a:t>‹#›</a:t>
            </a:fld>
            <a:endParaRPr lang="en-US"/>
          </a:p>
        </p:txBody>
      </p:sp>
    </p:spTree>
    <p:extLst>
      <p:ext uri="{BB962C8B-B14F-4D97-AF65-F5344CB8AC3E}">
        <p14:creationId xmlns:p14="http://schemas.microsoft.com/office/powerpoint/2010/main" val="426756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4.jpg"/><Relationship Id="rId6"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png"/><Relationship Id="rId7"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4.gif"/><Relationship Id="rId8"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8.png"/><Relationship Id="rId7" Type="http://schemas.openxmlformats.org/officeDocument/2006/relationships/image" Target="../media/image20.jp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4.gif"/><Relationship Id="rId7" Type="http://schemas.openxmlformats.org/officeDocument/2006/relationships/image" Target="../media/image15.png"/><Relationship Id="rId8"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6.tiff"/><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7.png"/><Relationship Id="rId7"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1810" y="639196"/>
            <a:ext cx="9144000" cy="1199900"/>
          </a:xfrm>
        </p:spPr>
        <p:txBody>
          <a:bodyPr/>
          <a:lstStyle/>
          <a:p>
            <a:r>
              <a:rPr lang="en-US" altLang="zh-TW" dirty="0" smtClean="0"/>
              <a:t>PC Software </a:t>
            </a:r>
            <a:endParaRPr lang="en-US" dirty="0"/>
          </a:p>
        </p:txBody>
      </p:sp>
      <p:sp>
        <p:nvSpPr>
          <p:cNvPr id="3" name="Subtitle 2"/>
          <p:cNvSpPr>
            <a:spLocks noGrp="1"/>
          </p:cNvSpPr>
          <p:nvPr>
            <p:ph type="subTitle" idx="1"/>
          </p:nvPr>
        </p:nvSpPr>
        <p:spPr>
          <a:xfrm>
            <a:off x="1155031" y="1836607"/>
            <a:ext cx="10303544" cy="1655762"/>
          </a:xfrm>
        </p:spPr>
        <p:txBody>
          <a:bodyPr>
            <a:noAutofit/>
          </a:bodyPr>
          <a:lstStyle/>
          <a:p>
            <a:r>
              <a:rPr lang="en-US" sz="1400" dirty="0" smtClean="0"/>
              <a:t>Function: user creates a customized images using templates and then triggers the external NFC reader to send the image to our E-Paper Tag</a:t>
            </a:r>
          </a:p>
          <a:p>
            <a:endParaRPr lang="en-US" sz="1400" dirty="0"/>
          </a:p>
          <a:p>
            <a:r>
              <a:rPr lang="en-US" sz="1400" dirty="0" smtClean="0"/>
              <a:t>Your Job: Create the GUI described in this document.  The actually sending of the image via NFC will be facilitated on our end. Therefore the “send button” should be an empty function that we will code ourselves. </a:t>
            </a:r>
          </a:p>
          <a:p>
            <a:r>
              <a:rPr lang="en-US" sz="1400" dirty="0" smtClean="0"/>
              <a:t>Language: C or C++</a:t>
            </a:r>
          </a:p>
          <a:p>
            <a:endParaRPr lang="en-US" sz="1400" dirty="0"/>
          </a:p>
          <a:p>
            <a:r>
              <a:rPr lang="en-US" sz="1400" dirty="0" smtClean="0"/>
              <a:t>**please note this is very rough mock-up. Freelancer is expected to design user-friendly UX </a:t>
            </a:r>
          </a:p>
          <a:p>
            <a:endParaRPr lang="en-US" sz="1400" dirty="0" smtClean="0"/>
          </a:p>
          <a:p>
            <a:endParaRPr lang="en-US" sz="1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7041" y="5293306"/>
            <a:ext cx="1347537" cy="101065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3894" y="4106777"/>
            <a:ext cx="2590800" cy="2590800"/>
          </a:xfrm>
          <a:prstGeom prst="rect">
            <a:avLst/>
          </a:prstGeom>
        </p:spPr>
      </p:pic>
      <p:pic>
        <p:nvPicPr>
          <p:cNvPr id="8" name="Content Placeholder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4537" y="4431004"/>
            <a:ext cx="3032521" cy="2274391"/>
          </a:xfrm>
          <a:prstGeom prst="rect">
            <a:avLst/>
          </a:prstGeom>
        </p:spPr>
      </p:pic>
      <p:sp>
        <p:nvSpPr>
          <p:cNvPr id="9" name="Striped Right Arrow 8"/>
          <p:cNvSpPr/>
          <p:nvPr/>
        </p:nvSpPr>
        <p:spPr>
          <a:xfrm>
            <a:off x="5483722" y="5219474"/>
            <a:ext cx="1448325" cy="19265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rotWithShape="1">
          <a:blip r:embed="rId5">
            <a:extLst>
              <a:ext uri="{28A0092B-C50C-407E-A947-70E740481C1C}">
                <a14:useLocalDpi xmlns:a14="http://schemas.microsoft.com/office/drawing/2010/main" val="0"/>
              </a:ext>
            </a:extLst>
          </a:blip>
          <a:srcRect l="8291" t="47292" r="35670" b="44792"/>
          <a:stretch/>
        </p:blipFill>
        <p:spPr>
          <a:xfrm rot="3046624">
            <a:off x="5050975" y="5313149"/>
            <a:ext cx="606640" cy="91632"/>
          </a:xfrm>
          <a:prstGeom prst="rect">
            <a:avLst/>
          </a:prstGeom>
        </p:spPr>
      </p:pic>
      <p:sp>
        <p:nvSpPr>
          <p:cNvPr id="13" name="Right Arrow 12"/>
          <p:cNvSpPr/>
          <p:nvPr/>
        </p:nvSpPr>
        <p:spPr>
          <a:xfrm rot="8667250">
            <a:off x="5039158" y="5502739"/>
            <a:ext cx="241387" cy="551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264311" y="4411412"/>
            <a:ext cx="1891721" cy="369332"/>
          </a:xfrm>
          <a:prstGeom prst="rect">
            <a:avLst/>
          </a:prstGeom>
        </p:spPr>
        <p:txBody>
          <a:bodyPr wrap="square">
            <a:spAutoFit/>
          </a:bodyPr>
          <a:lstStyle/>
          <a:p>
            <a:r>
              <a:rPr lang="en-US" smtClean="0"/>
              <a:t>E-Paper Tag</a:t>
            </a:r>
            <a:endParaRPr lang="en-US" dirty="0" smtClean="0"/>
          </a:p>
        </p:txBody>
      </p: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30020" y="5521611"/>
            <a:ext cx="554041" cy="554041"/>
          </a:xfrm>
          <a:prstGeom prst="rect">
            <a:avLst/>
          </a:prstGeom>
        </p:spPr>
      </p:pic>
    </p:spTree>
    <p:extLst>
      <p:ext uri="{BB962C8B-B14F-4D97-AF65-F5344CB8AC3E}">
        <p14:creationId xmlns:p14="http://schemas.microsoft.com/office/powerpoint/2010/main" val="1073723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80160" y="1690688"/>
            <a:ext cx="8823157" cy="4851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4230" y="1939757"/>
            <a:ext cx="370306" cy="37030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3463" y="1941096"/>
            <a:ext cx="368967" cy="36896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2324" y="1937084"/>
            <a:ext cx="372979" cy="37297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6926" y="1861554"/>
            <a:ext cx="1088551" cy="612829"/>
          </a:xfrm>
          <a:prstGeom prst="rect">
            <a:avLst/>
          </a:prstGeom>
        </p:spPr>
      </p:pic>
      <p:sp>
        <p:nvSpPr>
          <p:cNvPr id="13" name="Rounded Rectangle 12"/>
          <p:cNvSpPr/>
          <p:nvPr/>
        </p:nvSpPr>
        <p:spPr>
          <a:xfrm>
            <a:off x="3949356" y="2545875"/>
            <a:ext cx="5689944" cy="3718559"/>
          </a:xfrm>
          <a:prstGeom prst="roundRect">
            <a:avLst/>
          </a:prstGeom>
          <a:solidFill>
            <a:schemeClr val="accent6">
              <a:lumMod val="60000"/>
              <a:lumOff val="4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smtClean="0"/>
              <a:t>SENDING:</a:t>
            </a:r>
          </a:p>
          <a:p>
            <a:r>
              <a:rPr lang="en-US" sz="1600" dirty="0" smtClean="0"/>
              <a:t>When any image is sent -  “</a:t>
            </a:r>
            <a:r>
              <a:rPr lang="is-IS" sz="1600" dirty="0" smtClean="0"/>
              <a:t>…sending” screen is. </a:t>
            </a:r>
            <a:r>
              <a:rPr lang="en-US" sz="1600" dirty="0" smtClean="0"/>
              <a:t/>
            </a:r>
            <a:br>
              <a:rPr lang="en-US" sz="1600" dirty="0" smtClean="0"/>
            </a:br>
            <a:endParaRPr lang="en-US" sz="1600" dirty="0"/>
          </a:p>
        </p:txBody>
      </p:sp>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99367" y="3992585"/>
            <a:ext cx="1347537" cy="1010653"/>
          </a:xfrm>
          <a:prstGeom prst="rect">
            <a:avLst/>
          </a:prstGeom>
        </p:spPr>
      </p:pic>
      <p:pic>
        <p:nvPicPr>
          <p:cNvPr id="18" name="Picture 17"/>
          <p:cNvPicPr>
            <a:picLocks noChangeAspect="1"/>
          </p:cNvPicPr>
          <p:nvPr/>
        </p:nvPicPr>
        <p:blipFill rotWithShape="1">
          <a:blip r:embed="rId7">
            <a:extLst>
              <a:ext uri="{28A0092B-C50C-407E-A947-70E740481C1C}">
                <a14:useLocalDpi xmlns:a14="http://schemas.microsoft.com/office/drawing/2010/main" val="0"/>
              </a:ext>
            </a:extLst>
          </a:blip>
          <a:srcRect l="8291" t="47292" r="35670" b="44792"/>
          <a:stretch/>
        </p:blipFill>
        <p:spPr>
          <a:xfrm rot="3046624">
            <a:off x="6843301" y="4012428"/>
            <a:ext cx="606640" cy="91632"/>
          </a:xfrm>
          <a:prstGeom prst="rect">
            <a:avLst/>
          </a:prstGeom>
        </p:spPr>
      </p:pic>
      <p:sp>
        <p:nvSpPr>
          <p:cNvPr id="20" name="Right Arrow 19"/>
          <p:cNvSpPr/>
          <p:nvPr/>
        </p:nvSpPr>
        <p:spPr>
          <a:xfrm rot="8667250">
            <a:off x="6831484" y="4202018"/>
            <a:ext cx="241387" cy="551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4939987" y="2885289"/>
            <a:ext cx="3039615" cy="923330"/>
          </a:xfrm>
          <a:prstGeom prst="rect">
            <a:avLst/>
          </a:prstGeom>
          <a:noFill/>
        </p:spPr>
        <p:txBody>
          <a:bodyPr wrap="none" lIns="91440" tIns="45720" rIns="91440" bIns="45720">
            <a:spAutoFit/>
          </a:bodyPr>
          <a:lstStyle/>
          <a:p>
            <a:pPr algn="ctr"/>
            <a:r>
              <a:rPr lang="is-IS" sz="5400" b="1" cap="none" spc="50" smtClean="0">
                <a:ln w="9525" cmpd="sng">
                  <a:solidFill>
                    <a:schemeClr val="accent1"/>
                  </a:solidFill>
                  <a:prstDash val="solid"/>
                </a:ln>
                <a:solidFill>
                  <a:srgbClr val="70AD47">
                    <a:tint val="1000"/>
                  </a:srgbClr>
                </a:solidFill>
                <a:effectLst>
                  <a:glow rad="38100">
                    <a:schemeClr val="accent1">
                      <a:alpha val="40000"/>
                    </a:schemeClr>
                  </a:glow>
                </a:effectLst>
              </a:rPr>
              <a:t>…</a:t>
            </a:r>
            <a:r>
              <a:rPr lang="en-US" sz="54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sending</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22" name="TextBox 21"/>
          <p:cNvSpPr txBox="1"/>
          <p:nvPr/>
        </p:nvSpPr>
        <p:spPr>
          <a:xfrm>
            <a:off x="1748376" y="3540830"/>
            <a:ext cx="2085130" cy="400110"/>
          </a:xfrm>
          <a:prstGeom prst="rect">
            <a:avLst/>
          </a:prstGeom>
          <a:noFill/>
        </p:spPr>
        <p:txBody>
          <a:bodyPr wrap="square" rtlCol="0">
            <a:spAutoFit/>
          </a:bodyPr>
          <a:lstStyle/>
          <a:p>
            <a:r>
              <a:rPr lang="en-US" sz="2000" dirty="0" smtClean="0">
                <a:solidFill>
                  <a:schemeClr val="bg1"/>
                </a:solidFill>
              </a:rPr>
              <a:t>Upload </a:t>
            </a:r>
            <a:r>
              <a:rPr lang="en-US" sz="2000" dirty="0" smtClean="0">
                <a:solidFill>
                  <a:schemeClr val="bg1"/>
                </a:solidFill>
              </a:rPr>
              <a:t>Image </a:t>
            </a:r>
            <a:endParaRPr lang="en-US" sz="2000" dirty="0">
              <a:solidFill>
                <a:schemeClr val="bg1"/>
              </a:solidFill>
            </a:endParaRPr>
          </a:p>
        </p:txBody>
      </p:sp>
      <p:sp>
        <p:nvSpPr>
          <p:cNvPr id="23" name="TextBox 22"/>
          <p:cNvSpPr txBox="1"/>
          <p:nvPr/>
        </p:nvSpPr>
        <p:spPr>
          <a:xfrm>
            <a:off x="1748376" y="4079098"/>
            <a:ext cx="1715397" cy="400110"/>
          </a:xfrm>
          <a:prstGeom prst="rect">
            <a:avLst/>
          </a:prstGeom>
          <a:noFill/>
        </p:spPr>
        <p:txBody>
          <a:bodyPr wrap="square" rtlCol="0">
            <a:spAutoFit/>
          </a:bodyPr>
          <a:lstStyle/>
          <a:p>
            <a:r>
              <a:rPr lang="en-US" sz="2000" dirty="0" smtClean="0">
                <a:solidFill>
                  <a:schemeClr val="bg1"/>
                </a:solidFill>
              </a:rPr>
              <a:t>Visitor Badge</a:t>
            </a:r>
            <a:endParaRPr lang="en-US" sz="2000" dirty="0">
              <a:solidFill>
                <a:schemeClr val="bg1"/>
              </a:solidFill>
            </a:endParaRPr>
          </a:p>
        </p:txBody>
      </p:sp>
      <p:sp>
        <p:nvSpPr>
          <p:cNvPr id="24" name="TextBox 23"/>
          <p:cNvSpPr txBox="1"/>
          <p:nvPr/>
        </p:nvSpPr>
        <p:spPr>
          <a:xfrm>
            <a:off x="1726810" y="4590890"/>
            <a:ext cx="2200979" cy="400110"/>
          </a:xfrm>
          <a:prstGeom prst="rect">
            <a:avLst/>
          </a:prstGeom>
          <a:noFill/>
        </p:spPr>
        <p:txBody>
          <a:bodyPr wrap="square" rtlCol="0">
            <a:spAutoFit/>
          </a:bodyPr>
          <a:lstStyle/>
          <a:p>
            <a:r>
              <a:rPr lang="en-US" sz="2000" smtClean="0">
                <a:solidFill>
                  <a:schemeClr val="bg1"/>
                </a:solidFill>
              </a:rPr>
              <a:t>Logistics Template</a:t>
            </a:r>
            <a:endParaRPr lang="en-US" sz="2000" dirty="0">
              <a:solidFill>
                <a:schemeClr val="bg1"/>
              </a:solidFill>
            </a:endParaRPr>
          </a:p>
        </p:txBody>
      </p:sp>
      <p:sp>
        <p:nvSpPr>
          <p:cNvPr id="25" name="Rounded Rectangle 24"/>
          <p:cNvSpPr/>
          <p:nvPr/>
        </p:nvSpPr>
        <p:spPr>
          <a:xfrm>
            <a:off x="1748376" y="4590890"/>
            <a:ext cx="2200980" cy="487241"/>
          </a:xfrm>
          <a:prstGeom prst="roundRect">
            <a:avLst/>
          </a:prstGeom>
          <a:solidFill>
            <a:schemeClr val="accent6">
              <a:lumMod val="60000"/>
              <a:lumOff val="4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721293" y="2999353"/>
            <a:ext cx="2405514" cy="400110"/>
          </a:xfrm>
          <a:prstGeom prst="rect">
            <a:avLst/>
          </a:prstGeom>
          <a:noFill/>
        </p:spPr>
        <p:txBody>
          <a:bodyPr wrap="square" rtlCol="0">
            <a:spAutoFit/>
          </a:bodyPr>
          <a:lstStyle/>
          <a:p>
            <a:r>
              <a:rPr lang="en-US" sz="2000" dirty="0" smtClean="0">
                <a:solidFill>
                  <a:schemeClr val="bg1"/>
                </a:solidFill>
              </a:rPr>
              <a:t>Select USB Reader</a:t>
            </a:r>
            <a:endParaRPr lang="en-US" sz="2000" dirty="0">
              <a:solidFill>
                <a:schemeClr val="bg1"/>
              </a:solidFill>
            </a:endParaRPr>
          </a:p>
        </p:txBody>
      </p:sp>
      <p:sp>
        <p:nvSpPr>
          <p:cNvPr id="27" name="TextBox 26"/>
          <p:cNvSpPr txBox="1"/>
          <p:nvPr/>
        </p:nvSpPr>
        <p:spPr>
          <a:xfrm>
            <a:off x="1721293" y="5116658"/>
            <a:ext cx="2085130" cy="400110"/>
          </a:xfrm>
          <a:prstGeom prst="rect">
            <a:avLst/>
          </a:prstGeom>
          <a:noFill/>
        </p:spPr>
        <p:txBody>
          <a:bodyPr wrap="square" rtlCol="0">
            <a:spAutoFit/>
          </a:bodyPr>
          <a:lstStyle/>
          <a:p>
            <a:r>
              <a:rPr lang="en-US" sz="2000" dirty="0" smtClean="0">
                <a:solidFill>
                  <a:schemeClr val="bg1"/>
                </a:solidFill>
              </a:rPr>
              <a:t>Price Tag</a:t>
            </a:r>
            <a:endParaRPr lang="en-US" sz="2000" dirty="0">
              <a:solidFill>
                <a:schemeClr val="bg1"/>
              </a:solidFill>
            </a:endParaRPr>
          </a:p>
        </p:txBody>
      </p:sp>
      <p:sp>
        <p:nvSpPr>
          <p:cNvPr id="28" name="TextBox 27"/>
          <p:cNvSpPr txBox="1"/>
          <p:nvPr/>
        </p:nvSpPr>
        <p:spPr>
          <a:xfrm>
            <a:off x="1721293" y="5594660"/>
            <a:ext cx="2085130" cy="400110"/>
          </a:xfrm>
          <a:prstGeom prst="rect">
            <a:avLst/>
          </a:prstGeom>
          <a:noFill/>
        </p:spPr>
        <p:txBody>
          <a:bodyPr wrap="square" rtlCol="0">
            <a:spAutoFit/>
          </a:bodyPr>
          <a:lstStyle/>
          <a:p>
            <a:r>
              <a:rPr lang="en-US" sz="2000" dirty="0" smtClean="0">
                <a:solidFill>
                  <a:schemeClr val="bg1"/>
                </a:solidFill>
              </a:rPr>
              <a:t>Blank Template</a:t>
            </a:r>
            <a:endParaRPr lang="en-US" sz="2000" dirty="0">
              <a:solidFill>
                <a:schemeClr val="bg1"/>
              </a:solidFill>
            </a:endParaRPr>
          </a:p>
        </p:txBody>
      </p:sp>
    </p:spTree>
    <p:extLst>
      <p:ext uri="{BB962C8B-B14F-4D97-AF65-F5344CB8AC3E}">
        <p14:creationId xmlns:p14="http://schemas.microsoft.com/office/powerpoint/2010/main" val="234492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80160" y="1690688"/>
            <a:ext cx="8823157" cy="4851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4230" y="1939757"/>
            <a:ext cx="370306" cy="37030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3463" y="1941096"/>
            <a:ext cx="368967" cy="36896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2324" y="1937084"/>
            <a:ext cx="372979" cy="37297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6926" y="1861554"/>
            <a:ext cx="1088551" cy="612829"/>
          </a:xfrm>
          <a:prstGeom prst="rect">
            <a:avLst/>
          </a:prstGeom>
        </p:spPr>
      </p:pic>
      <p:sp>
        <p:nvSpPr>
          <p:cNvPr id="13" name="Rounded Rectangle 12"/>
          <p:cNvSpPr/>
          <p:nvPr/>
        </p:nvSpPr>
        <p:spPr>
          <a:xfrm>
            <a:off x="3949356" y="2545875"/>
            <a:ext cx="5689944" cy="3718559"/>
          </a:xfrm>
          <a:prstGeom prst="roundRect">
            <a:avLst/>
          </a:prstGeom>
          <a:solidFill>
            <a:schemeClr val="accent6">
              <a:lumMod val="60000"/>
              <a:lumOff val="4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smtClean="0"/>
              <a:t>SENDING:</a:t>
            </a:r>
          </a:p>
          <a:p>
            <a:r>
              <a:rPr lang="en-US" sz="1600" dirty="0" smtClean="0"/>
              <a:t>Send button should be an empty function that we will define. When transmission is successfully completed, a confirmation will be received and  “transmission complete” screen will be displayed . </a:t>
            </a:r>
            <a:r>
              <a:rPr lang="is-IS" sz="1600" dirty="0"/>
              <a:t>After image is sent, the screen </a:t>
            </a:r>
            <a:r>
              <a:rPr lang="is-IS" sz="1600" dirty="0" smtClean="0"/>
              <a:t>will return </a:t>
            </a:r>
            <a:r>
              <a:rPr lang="is-IS" sz="1600" dirty="0"/>
              <a:t>previous send image screen so user can choose to resend image or make edits. </a:t>
            </a:r>
            <a:r>
              <a:rPr lang="en-US" sz="1600" dirty="0" smtClean="0"/>
              <a:t/>
            </a:r>
            <a:br>
              <a:rPr lang="en-US" sz="1600" dirty="0" smtClean="0"/>
            </a:br>
            <a:endParaRPr lang="en-US" sz="1600" dirty="0"/>
          </a:p>
        </p:txBody>
      </p:sp>
      <p:sp>
        <p:nvSpPr>
          <p:cNvPr id="2" name="Rectangle 1"/>
          <p:cNvSpPr/>
          <p:nvPr/>
        </p:nvSpPr>
        <p:spPr>
          <a:xfrm>
            <a:off x="5085074" y="2924508"/>
            <a:ext cx="3353739" cy="923330"/>
          </a:xfrm>
          <a:prstGeom prst="rect">
            <a:avLst/>
          </a:prstGeom>
          <a:noFill/>
        </p:spPr>
        <p:txBody>
          <a:bodyPr wrap="none" lIns="91440" tIns="45720" rIns="91440" bIns="45720">
            <a:spAutoFit/>
          </a:bodyPr>
          <a:lstStyle/>
          <a:p>
            <a:pPr algn="ctr"/>
            <a:r>
              <a:rPr lang="en-US" sz="54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COMPLETE</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61430" y="4148033"/>
            <a:ext cx="1079500" cy="1143000"/>
          </a:xfrm>
          <a:prstGeom prst="rect">
            <a:avLst/>
          </a:prstGeom>
        </p:spPr>
      </p:pic>
      <p:sp>
        <p:nvSpPr>
          <p:cNvPr id="17" name="TextBox 16"/>
          <p:cNvSpPr txBox="1"/>
          <p:nvPr/>
        </p:nvSpPr>
        <p:spPr>
          <a:xfrm>
            <a:off x="1748376" y="3540830"/>
            <a:ext cx="2085130" cy="400110"/>
          </a:xfrm>
          <a:prstGeom prst="rect">
            <a:avLst/>
          </a:prstGeom>
          <a:noFill/>
        </p:spPr>
        <p:txBody>
          <a:bodyPr wrap="square" rtlCol="0">
            <a:spAutoFit/>
          </a:bodyPr>
          <a:lstStyle/>
          <a:p>
            <a:r>
              <a:rPr lang="en-US" sz="2000" dirty="0" smtClean="0">
                <a:solidFill>
                  <a:schemeClr val="bg1"/>
                </a:solidFill>
              </a:rPr>
              <a:t>Upload </a:t>
            </a:r>
            <a:r>
              <a:rPr lang="en-US" sz="2000" dirty="0" smtClean="0">
                <a:solidFill>
                  <a:schemeClr val="bg1"/>
                </a:solidFill>
              </a:rPr>
              <a:t>Image </a:t>
            </a:r>
            <a:endParaRPr lang="en-US" sz="2000" dirty="0">
              <a:solidFill>
                <a:schemeClr val="bg1"/>
              </a:solidFill>
            </a:endParaRPr>
          </a:p>
        </p:txBody>
      </p:sp>
      <p:sp>
        <p:nvSpPr>
          <p:cNvPr id="18" name="TextBox 17"/>
          <p:cNvSpPr txBox="1"/>
          <p:nvPr/>
        </p:nvSpPr>
        <p:spPr>
          <a:xfrm>
            <a:off x="1748376" y="4079098"/>
            <a:ext cx="1715397" cy="400110"/>
          </a:xfrm>
          <a:prstGeom prst="rect">
            <a:avLst/>
          </a:prstGeom>
          <a:noFill/>
        </p:spPr>
        <p:txBody>
          <a:bodyPr wrap="square" rtlCol="0">
            <a:spAutoFit/>
          </a:bodyPr>
          <a:lstStyle/>
          <a:p>
            <a:r>
              <a:rPr lang="en-US" sz="2000" dirty="0" smtClean="0">
                <a:solidFill>
                  <a:schemeClr val="bg1"/>
                </a:solidFill>
              </a:rPr>
              <a:t>Visitor Badge</a:t>
            </a:r>
            <a:endParaRPr lang="en-US" sz="2000" dirty="0">
              <a:solidFill>
                <a:schemeClr val="bg1"/>
              </a:solidFill>
            </a:endParaRPr>
          </a:p>
        </p:txBody>
      </p:sp>
      <p:sp>
        <p:nvSpPr>
          <p:cNvPr id="19" name="TextBox 18"/>
          <p:cNvSpPr txBox="1"/>
          <p:nvPr/>
        </p:nvSpPr>
        <p:spPr>
          <a:xfrm>
            <a:off x="1726810" y="4590890"/>
            <a:ext cx="2200979" cy="400110"/>
          </a:xfrm>
          <a:prstGeom prst="rect">
            <a:avLst/>
          </a:prstGeom>
          <a:noFill/>
        </p:spPr>
        <p:txBody>
          <a:bodyPr wrap="square" rtlCol="0">
            <a:spAutoFit/>
          </a:bodyPr>
          <a:lstStyle/>
          <a:p>
            <a:r>
              <a:rPr lang="en-US" sz="2000" smtClean="0">
                <a:solidFill>
                  <a:schemeClr val="bg1"/>
                </a:solidFill>
              </a:rPr>
              <a:t>Logistics Template</a:t>
            </a:r>
            <a:endParaRPr lang="en-US" sz="2000" dirty="0">
              <a:solidFill>
                <a:schemeClr val="bg1"/>
              </a:solidFill>
            </a:endParaRPr>
          </a:p>
        </p:txBody>
      </p:sp>
      <p:sp>
        <p:nvSpPr>
          <p:cNvPr id="20" name="Rounded Rectangle 19"/>
          <p:cNvSpPr/>
          <p:nvPr/>
        </p:nvSpPr>
        <p:spPr>
          <a:xfrm>
            <a:off x="1748376" y="4590890"/>
            <a:ext cx="2200980" cy="487241"/>
          </a:xfrm>
          <a:prstGeom prst="roundRect">
            <a:avLst/>
          </a:prstGeom>
          <a:solidFill>
            <a:schemeClr val="accent6">
              <a:lumMod val="60000"/>
              <a:lumOff val="4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721293" y="2999353"/>
            <a:ext cx="2405514" cy="400110"/>
          </a:xfrm>
          <a:prstGeom prst="rect">
            <a:avLst/>
          </a:prstGeom>
          <a:noFill/>
        </p:spPr>
        <p:txBody>
          <a:bodyPr wrap="square" rtlCol="0">
            <a:spAutoFit/>
          </a:bodyPr>
          <a:lstStyle/>
          <a:p>
            <a:r>
              <a:rPr lang="en-US" sz="2000" dirty="0" smtClean="0">
                <a:solidFill>
                  <a:schemeClr val="bg1"/>
                </a:solidFill>
              </a:rPr>
              <a:t>Select USB Reader</a:t>
            </a:r>
            <a:endParaRPr lang="en-US" sz="2000" dirty="0">
              <a:solidFill>
                <a:schemeClr val="bg1"/>
              </a:solidFill>
            </a:endParaRPr>
          </a:p>
        </p:txBody>
      </p:sp>
      <p:sp>
        <p:nvSpPr>
          <p:cNvPr id="23" name="TextBox 22"/>
          <p:cNvSpPr txBox="1"/>
          <p:nvPr/>
        </p:nvSpPr>
        <p:spPr>
          <a:xfrm>
            <a:off x="1721293" y="5116658"/>
            <a:ext cx="2085130" cy="400110"/>
          </a:xfrm>
          <a:prstGeom prst="rect">
            <a:avLst/>
          </a:prstGeom>
          <a:noFill/>
        </p:spPr>
        <p:txBody>
          <a:bodyPr wrap="square" rtlCol="0">
            <a:spAutoFit/>
          </a:bodyPr>
          <a:lstStyle/>
          <a:p>
            <a:r>
              <a:rPr lang="en-US" sz="2000" dirty="0" smtClean="0">
                <a:solidFill>
                  <a:schemeClr val="bg1"/>
                </a:solidFill>
              </a:rPr>
              <a:t>Price Tag</a:t>
            </a:r>
            <a:endParaRPr lang="en-US" sz="2000" dirty="0">
              <a:solidFill>
                <a:schemeClr val="bg1"/>
              </a:solidFill>
            </a:endParaRPr>
          </a:p>
        </p:txBody>
      </p:sp>
      <p:sp>
        <p:nvSpPr>
          <p:cNvPr id="24" name="TextBox 23"/>
          <p:cNvSpPr txBox="1"/>
          <p:nvPr/>
        </p:nvSpPr>
        <p:spPr>
          <a:xfrm>
            <a:off x="1721293" y="5594660"/>
            <a:ext cx="2085130" cy="400110"/>
          </a:xfrm>
          <a:prstGeom prst="rect">
            <a:avLst/>
          </a:prstGeom>
          <a:noFill/>
        </p:spPr>
        <p:txBody>
          <a:bodyPr wrap="square" rtlCol="0">
            <a:spAutoFit/>
          </a:bodyPr>
          <a:lstStyle/>
          <a:p>
            <a:r>
              <a:rPr lang="en-US" sz="2000" dirty="0" smtClean="0">
                <a:solidFill>
                  <a:schemeClr val="bg1"/>
                </a:solidFill>
              </a:rPr>
              <a:t>Blank Template</a:t>
            </a:r>
            <a:endParaRPr lang="en-US" sz="2000" dirty="0">
              <a:solidFill>
                <a:schemeClr val="bg1"/>
              </a:solidFill>
            </a:endParaRPr>
          </a:p>
        </p:txBody>
      </p:sp>
    </p:spTree>
    <p:extLst>
      <p:ext uri="{BB962C8B-B14F-4D97-AF65-F5344CB8AC3E}">
        <p14:creationId xmlns:p14="http://schemas.microsoft.com/office/powerpoint/2010/main" val="1813421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80160" y="1690688"/>
            <a:ext cx="8823157" cy="4851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4230" y="1939757"/>
            <a:ext cx="370306" cy="37030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3463" y="1941096"/>
            <a:ext cx="368967" cy="36896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2324" y="1937084"/>
            <a:ext cx="372979" cy="37297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6926" y="1861554"/>
            <a:ext cx="1088551" cy="612829"/>
          </a:xfrm>
          <a:prstGeom prst="rect">
            <a:avLst/>
          </a:prstGeom>
        </p:spPr>
      </p:pic>
      <p:sp>
        <p:nvSpPr>
          <p:cNvPr id="10" name="TextBox 9"/>
          <p:cNvSpPr txBox="1"/>
          <p:nvPr/>
        </p:nvSpPr>
        <p:spPr>
          <a:xfrm>
            <a:off x="1748376" y="3540830"/>
            <a:ext cx="2085130" cy="400110"/>
          </a:xfrm>
          <a:prstGeom prst="rect">
            <a:avLst/>
          </a:prstGeom>
          <a:noFill/>
        </p:spPr>
        <p:txBody>
          <a:bodyPr wrap="square" rtlCol="0">
            <a:spAutoFit/>
          </a:bodyPr>
          <a:lstStyle/>
          <a:p>
            <a:r>
              <a:rPr lang="en-US" sz="2000" dirty="0" smtClean="0">
                <a:solidFill>
                  <a:schemeClr val="bg1"/>
                </a:solidFill>
              </a:rPr>
              <a:t>Upload </a:t>
            </a:r>
            <a:r>
              <a:rPr lang="en-US" sz="2000" dirty="0" smtClean="0">
                <a:solidFill>
                  <a:schemeClr val="bg1"/>
                </a:solidFill>
              </a:rPr>
              <a:t>Image </a:t>
            </a:r>
            <a:endParaRPr lang="en-US" sz="2000" dirty="0">
              <a:solidFill>
                <a:schemeClr val="bg1"/>
              </a:solidFill>
            </a:endParaRPr>
          </a:p>
        </p:txBody>
      </p:sp>
      <p:sp>
        <p:nvSpPr>
          <p:cNvPr id="11" name="TextBox 10"/>
          <p:cNvSpPr txBox="1"/>
          <p:nvPr/>
        </p:nvSpPr>
        <p:spPr>
          <a:xfrm>
            <a:off x="1748376" y="4079098"/>
            <a:ext cx="1715397" cy="400110"/>
          </a:xfrm>
          <a:prstGeom prst="rect">
            <a:avLst/>
          </a:prstGeom>
          <a:noFill/>
        </p:spPr>
        <p:txBody>
          <a:bodyPr wrap="square" rtlCol="0">
            <a:spAutoFit/>
          </a:bodyPr>
          <a:lstStyle/>
          <a:p>
            <a:r>
              <a:rPr lang="en-US" sz="2000" dirty="0" smtClean="0">
                <a:solidFill>
                  <a:schemeClr val="bg1"/>
                </a:solidFill>
              </a:rPr>
              <a:t>Visitor Badge</a:t>
            </a:r>
            <a:endParaRPr lang="en-US" sz="2000" dirty="0">
              <a:solidFill>
                <a:schemeClr val="bg1"/>
              </a:solidFill>
            </a:endParaRPr>
          </a:p>
        </p:txBody>
      </p:sp>
      <p:sp>
        <p:nvSpPr>
          <p:cNvPr id="12" name="TextBox 11"/>
          <p:cNvSpPr txBox="1"/>
          <p:nvPr/>
        </p:nvSpPr>
        <p:spPr>
          <a:xfrm>
            <a:off x="1726810" y="4590890"/>
            <a:ext cx="2200979" cy="400110"/>
          </a:xfrm>
          <a:prstGeom prst="rect">
            <a:avLst/>
          </a:prstGeom>
          <a:noFill/>
        </p:spPr>
        <p:txBody>
          <a:bodyPr wrap="square" rtlCol="0">
            <a:spAutoFit/>
          </a:bodyPr>
          <a:lstStyle/>
          <a:p>
            <a:r>
              <a:rPr lang="en-US" sz="2000" smtClean="0">
                <a:solidFill>
                  <a:schemeClr val="bg1"/>
                </a:solidFill>
              </a:rPr>
              <a:t>Logistics Template</a:t>
            </a:r>
            <a:endParaRPr lang="en-US" sz="2000" dirty="0">
              <a:solidFill>
                <a:schemeClr val="bg1"/>
              </a:solidFill>
            </a:endParaRPr>
          </a:p>
        </p:txBody>
      </p:sp>
      <p:sp>
        <p:nvSpPr>
          <p:cNvPr id="5" name="Rounded Rectangle 4"/>
          <p:cNvSpPr/>
          <p:nvPr/>
        </p:nvSpPr>
        <p:spPr>
          <a:xfrm>
            <a:off x="1748376" y="5068892"/>
            <a:ext cx="2200980" cy="487241"/>
          </a:xfrm>
          <a:prstGeom prst="roundRect">
            <a:avLst/>
          </a:prstGeom>
          <a:solidFill>
            <a:schemeClr val="accent6">
              <a:lumMod val="60000"/>
              <a:lumOff val="4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949356" y="2545875"/>
            <a:ext cx="5689944" cy="3718559"/>
          </a:xfrm>
          <a:prstGeom prst="roundRect">
            <a:avLst/>
          </a:prstGeom>
          <a:solidFill>
            <a:schemeClr val="accent6">
              <a:lumMod val="60000"/>
              <a:lumOff val="4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smtClean="0"/>
              <a:t>Price Tag Template:</a:t>
            </a:r>
          </a:p>
          <a:p>
            <a:r>
              <a:rPr lang="en-US" sz="1600" dirty="0" smtClean="0"/>
              <a:t>user </a:t>
            </a:r>
            <a:r>
              <a:rPr lang="en-US" sz="1600" dirty="0" smtClean="0"/>
              <a:t>can </a:t>
            </a:r>
            <a:r>
              <a:rPr lang="en-US" sz="1600" dirty="0" smtClean="0"/>
              <a:t>upload image</a:t>
            </a:r>
          </a:p>
          <a:p>
            <a:r>
              <a:rPr lang="en-US" sz="1600" dirty="0" smtClean="0"/>
              <a:t>Should let </a:t>
            </a:r>
            <a:r>
              <a:rPr lang="en-US" sz="1600" dirty="0"/>
              <a:t>users know MAX characters they can input </a:t>
            </a:r>
            <a:r>
              <a:rPr lang="en-US" sz="1600" dirty="0" smtClean="0"/>
              <a:t>in each box (this </a:t>
            </a:r>
            <a:r>
              <a:rPr lang="en-US" sz="1600" dirty="0"/>
              <a:t>should vary by which size screen they choose and what font/font size you will implement for this design </a:t>
            </a:r>
            <a:r>
              <a:rPr lang="en-US" sz="1600" dirty="0" smtClean="0"/>
              <a:t/>
            </a:r>
            <a:br>
              <a:rPr lang="en-US" sz="1600" dirty="0" smtClean="0"/>
            </a:br>
            <a:endParaRPr lang="en-US" sz="1600" dirty="0"/>
          </a:p>
        </p:txBody>
      </p:sp>
      <p:sp>
        <p:nvSpPr>
          <p:cNvPr id="18" name="TextBox 17"/>
          <p:cNvSpPr txBox="1"/>
          <p:nvPr/>
        </p:nvSpPr>
        <p:spPr>
          <a:xfrm>
            <a:off x="1721293" y="2999353"/>
            <a:ext cx="2405514" cy="400110"/>
          </a:xfrm>
          <a:prstGeom prst="rect">
            <a:avLst/>
          </a:prstGeom>
          <a:noFill/>
        </p:spPr>
        <p:txBody>
          <a:bodyPr wrap="square" rtlCol="0">
            <a:spAutoFit/>
          </a:bodyPr>
          <a:lstStyle/>
          <a:p>
            <a:r>
              <a:rPr lang="en-US" sz="2000" dirty="0" smtClean="0">
                <a:solidFill>
                  <a:schemeClr val="bg1"/>
                </a:solidFill>
              </a:rPr>
              <a:t>Select USB Reader</a:t>
            </a:r>
            <a:endParaRPr lang="en-US" sz="2000" dirty="0">
              <a:solidFill>
                <a:schemeClr val="bg1"/>
              </a:solidFill>
            </a:endParaRPr>
          </a:p>
        </p:txBody>
      </p:sp>
      <p:sp>
        <p:nvSpPr>
          <p:cNvPr id="20" name="TextBox 19"/>
          <p:cNvSpPr txBox="1"/>
          <p:nvPr/>
        </p:nvSpPr>
        <p:spPr>
          <a:xfrm>
            <a:off x="1721293" y="5116658"/>
            <a:ext cx="2085130" cy="400110"/>
          </a:xfrm>
          <a:prstGeom prst="rect">
            <a:avLst/>
          </a:prstGeom>
          <a:noFill/>
        </p:spPr>
        <p:txBody>
          <a:bodyPr wrap="square" rtlCol="0">
            <a:spAutoFit/>
          </a:bodyPr>
          <a:lstStyle/>
          <a:p>
            <a:r>
              <a:rPr lang="en-US" sz="2000" dirty="0" smtClean="0">
                <a:solidFill>
                  <a:schemeClr val="bg1"/>
                </a:solidFill>
              </a:rPr>
              <a:t>Price Tag</a:t>
            </a:r>
            <a:endParaRPr lang="en-US" sz="2000" dirty="0">
              <a:solidFill>
                <a:schemeClr val="bg1"/>
              </a:solidFill>
            </a:endParaRPr>
          </a:p>
        </p:txBody>
      </p:sp>
      <p:sp>
        <p:nvSpPr>
          <p:cNvPr id="22" name="TextBox 21"/>
          <p:cNvSpPr txBox="1"/>
          <p:nvPr/>
        </p:nvSpPr>
        <p:spPr>
          <a:xfrm>
            <a:off x="1721293" y="5594660"/>
            <a:ext cx="2085130" cy="400110"/>
          </a:xfrm>
          <a:prstGeom prst="rect">
            <a:avLst/>
          </a:prstGeom>
          <a:noFill/>
        </p:spPr>
        <p:txBody>
          <a:bodyPr wrap="square" rtlCol="0">
            <a:spAutoFit/>
          </a:bodyPr>
          <a:lstStyle/>
          <a:p>
            <a:r>
              <a:rPr lang="en-US" sz="2000" dirty="0" smtClean="0">
                <a:solidFill>
                  <a:schemeClr val="bg1"/>
                </a:solidFill>
              </a:rPr>
              <a:t>Blank Template</a:t>
            </a:r>
            <a:endParaRPr lang="en-US" sz="2000" dirty="0">
              <a:solidFill>
                <a:schemeClr val="bg1"/>
              </a:solidFill>
            </a:endParaRPr>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4230" y="1939757"/>
            <a:ext cx="370306" cy="370306"/>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3463" y="1941096"/>
            <a:ext cx="368967" cy="368967"/>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2324" y="1937084"/>
            <a:ext cx="372979" cy="372979"/>
          </a:xfrm>
          <a:prstGeom prst="rect">
            <a:avLst/>
          </a:prstGeom>
        </p:spPr>
      </p:pic>
      <p:sp>
        <p:nvSpPr>
          <p:cNvPr id="26" name="Rounded Rectangle 25"/>
          <p:cNvSpPr/>
          <p:nvPr/>
        </p:nvSpPr>
        <p:spPr>
          <a:xfrm>
            <a:off x="3949356" y="2545875"/>
            <a:ext cx="5689944" cy="3718559"/>
          </a:xfrm>
          <a:prstGeom prst="roundRect">
            <a:avLst/>
          </a:prstGeom>
          <a:solidFill>
            <a:schemeClr val="accent6">
              <a:lumMod val="60000"/>
              <a:lumOff val="4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a:off x="6715433" y="5705741"/>
            <a:ext cx="442698" cy="338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173476" y="2845595"/>
            <a:ext cx="5394694" cy="276999"/>
          </a:xfrm>
          <a:prstGeom prst="rect">
            <a:avLst/>
          </a:prstGeom>
          <a:solidFill>
            <a:schemeClr val="bg1"/>
          </a:solidFill>
        </p:spPr>
        <p:txBody>
          <a:bodyPr wrap="square" rtlCol="0">
            <a:spAutoFit/>
          </a:bodyPr>
          <a:lstStyle/>
          <a:p>
            <a:r>
              <a:rPr lang="en-US" sz="1200" dirty="0" smtClean="0"/>
              <a:t>Select E-Paper Tag Screen Size</a:t>
            </a:r>
            <a:endParaRPr lang="en-US" sz="1200" dirty="0"/>
          </a:p>
        </p:txBody>
      </p:sp>
      <p:pic>
        <p:nvPicPr>
          <p:cNvPr id="30" name="Picture 29"/>
          <p:cNvPicPr>
            <a:picLocks noChangeAspect="1"/>
          </p:cNvPicPr>
          <p:nvPr/>
        </p:nvPicPr>
        <p:blipFill rotWithShape="1">
          <a:blip r:embed="rId6">
            <a:extLst>
              <a:ext uri="{28A0092B-C50C-407E-A947-70E740481C1C}">
                <a14:useLocalDpi xmlns:a14="http://schemas.microsoft.com/office/drawing/2010/main" val="0"/>
              </a:ext>
            </a:extLst>
          </a:blip>
          <a:srcRect l="48667" t="60961" r="3728" b="29967"/>
          <a:stretch/>
        </p:blipFill>
        <p:spPr>
          <a:xfrm>
            <a:off x="6872155" y="2858342"/>
            <a:ext cx="2606028" cy="301583"/>
          </a:xfrm>
          <a:prstGeom prst="rect">
            <a:avLst/>
          </a:prstGeom>
        </p:spPr>
      </p:pic>
      <p:sp>
        <p:nvSpPr>
          <p:cNvPr id="31" name="TextBox 30"/>
          <p:cNvSpPr txBox="1"/>
          <p:nvPr/>
        </p:nvSpPr>
        <p:spPr>
          <a:xfrm>
            <a:off x="10009465" y="2896485"/>
            <a:ext cx="2705751" cy="461665"/>
          </a:xfrm>
          <a:prstGeom prst="rect">
            <a:avLst/>
          </a:prstGeom>
          <a:noFill/>
        </p:spPr>
        <p:txBody>
          <a:bodyPr wrap="square" rtlCol="0">
            <a:spAutoFit/>
          </a:bodyPr>
          <a:lstStyle/>
          <a:p>
            <a:r>
              <a:rPr lang="en-US" sz="1200" dirty="0" smtClean="0"/>
              <a:t>4.2</a:t>
            </a:r>
            <a:r>
              <a:rPr lang="en-US" sz="1200" dirty="0"/>
              <a:t>” :  resolution 400(h) x 300(w) </a:t>
            </a:r>
          </a:p>
          <a:p>
            <a:r>
              <a:rPr lang="en-US" sz="1200" dirty="0" smtClean="0"/>
              <a:t>2.7</a:t>
            </a:r>
            <a:r>
              <a:rPr lang="en-US" sz="1200" dirty="0"/>
              <a:t>”: </a:t>
            </a:r>
            <a:r>
              <a:rPr lang="en-US" sz="1200" dirty="0" smtClean="0"/>
              <a:t>resolution </a:t>
            </a:r>
            <a:r>
              <a:rPr lang="en-US" sz="1200" dirty="0"/>
              <a:t>264 x 176 </a:t>
            </a:r>
            <a:endParaRPr lang="en-US" sz="1200" dirty="0" smtClean="0"/>
          </a:p>
        </p:txBody>
      </p:sp>
      <p:cxnSp>
        <p:nvCxnSpPr>
          <p:cNvPr id="32" name="Straight Arrow Connector 31"/>
          <p:cNvCxnSpPr/>
          <p:nvPr/>
        </p:nvCxnSpPr>
        <p:spPr>
          <a:xfrm flipH="1">
            <a:off x="9472443" y="3039913"/>
            <a:ext cx="452192" cy="7364"/>
          </a:xfrm>
          <a:prstGeom prst="straightConnector1">
            <a:avLst/>
          </a:prstGeom>
          <a:ln w="60325">
            <a:solidFill>
              <a:srgbClr val="FF0000"/>
            </a:solidFill>
            <a:tailEnd type="triangle"/>
          </a:ln>
          <a:effectLst>
            <a:outerShdw blurRad="50800" dist="50800" dir="5400000" sx="1000" sy="1000" algn="ctr" rotWithShape="0">
              <a:srgbClr val="000000">
                <a:alpha val="43137"/>
              </a:srgbClr>
            </a:outerShdw>
          </a:effectLst>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08929" y="3831564"/>
            <a:ext cx="1120774" cy="1171719"/>
          </a:xfrm>
          <a:prstGeom prst="rect">
            <a:avLst/>
          </a:prstGeom>
        </p:spPr>
      </p:pic>
      <p:pic>
        <p:nvPicPr>
          <p:cNvPr id="34" name="Picture 3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25043" y="4070556"/>
            <a:ext cx="693737" cy="693737"/>
          </a:xfrm>
          <a:prstGeom prst="rect">
            <a:avLst/>
          </a:prstGeom>
        </p:spPr>
      </p:pic>
      <p:sp>
        <p:nvSpPr>
          <p:cNvPr id="35" name="TextBox 34"/>
          <p:cNvSpPr txBox="1"/>
          <p:nvPr/>
        </p:nvSpPr>
        <p:spPr>
          <a:xfrm>
            <a:off x="6596985" y="3658643"/>
            <a:ext cx="2039859" cy="2031325"/>
          </a:xfrm>
          <a:prstGeom prst="rect">
            <a:avLst/>
          </a:prstGeom>
          <a:noFill/>
        </p:spPr>
        <p:txBody>
          <a:bodyPr wrap="square" rtlCol="0">
            <a:spAutoFit/>
          </a:bodyPr>
          <a:lstStyle/>
          <a:p>
            <a:r>
              <a:rPr lang="en-US" dirty="0" smtClean="0"/>
              <a:t>Product Name:</a:t>
            </a:r>
            <a:endParaRPr lang="en-US" dirty="0" smtClean="0"/>
          </a:p>
          <a:p>
            <a:endParaRPr lang="en-US" dirty="0" smtClean="0"/>
          </a:p>
          <a:p>
            <a:r>
              <a:rPr lang="en-US" dirty="0" smtClean="0"/>
              <a:t>Price:</a:t>
            </a:r>
            <a:endParaRPr lang="en-US" dirty="0" smtClean="0"/>
          </a:p>
          <a:p>
            <a:endParaRPr lang="en-US" dirty="0" smtClean="0"/>
          </a:p>
          <a:p>
            <a:r>
              <a:rPr lang="en-US" dirty="0" err="1" smtClean="0"/>
              <a:t>Detials</a:t>
            </a:r>
            <a:r>
              <a:rPr lang="en-US" dirty="0" smtClean="0"/>
              <a:t>:</a:t>
            </a:r>
            <a:endParaRPr lang="en-US" dirty="0" smtClean="0"/>
          </a:p>
          <a:p>
            <a:endParaRPr lang="en-US" dirty="0" smtClean="0"/>
          </a:p>
          <a:p>
            <a:endParaRPr lang="en-US" dirty="0"/>
          </a:p>
        </p:txBody>
      </p:sp>
      <p:sp>
        <p:nvSpPr>
          <p:cNvPr id="36" name="Rectangle 35"/>
          <p:cNvSpPr/>
          <p:nvPr/>
        </p:nvSpPr>
        <p:spPr>
          <a:xfrm>
            <a:off x="8071747" y="3673862"/>
            <a:ext cx="1227004" cy="3414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8102287" y="4286021"/>
            <a:ext cx="1227004" cy="3414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3976439" y="4197154"/>
            <a:ext cx="1626782" cy="369332"/>
          </a:xfrm>
          <a:prstGeom prst="rect">
            <a:avLst/>
          </a:prstGeom>
          <a:noFill/>
        </p:spPr>
        <p:txBody>
          <a:bodyPr wrap="square" rtlCol="0">
            <a:spAutoFit/>
          </a:bodyPr>
          <a:lstStyle/>
          <a:p>
            <a:r>
              <a:rPr lang="en-US" smtClean="0"/>
              <a:t>Upload </a:t>
            </a:r>
            <a:r>
              <a:rPr lang="en-US" dirty="0" smtClean="0"/>
              <a:t>photo</a:t>
            </a:r>
            <a:endParaRPr lang="en-US" dirty="0"/>
          </a:p>
        </p:txBody>
      </p:sp>
      <p:sp>
        <p:nvSpPr>
          <p:cNvPr id="41" name="Rectangle 40"/>
          <p:cNvSpPr/>
          <p:nvPr/>
        </p:nvSpPr>
        <p:spPr>
          <a:xfrm>
            <a:off x="8102287" y="4898181"/>
            <a:ext cx="1227004" cy="3414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0839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80160" y="1690688"/>
            <a:ext cx="8823157" cy="4851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4230" y="1939757"/>
            <a:ext cx="370306" cy="37030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3463" y="1941096"/>
            <a:ext cx="368967" cy="36896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2324" y="1937084"/>
            <a:ext cx="372979" cy="37297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6926" y="1861554"/>
            <a:ext cx="1088551" cy="612829"/>
          </a:xfrm>
          <a:prstGeom prst="rect">
            <a:avLst/>
          </a:prstGeom>
        </p:spPr>
      </p:pic>
      <p:sp>
        <p:nvSpPr>
          <p:cNvPr id="10" name="TextBox 9"/>
          <p:cNvSpPr txBox="1"/>
          <p:nvPr/>
        </p:nvSpPr>
        <p:spPr>
          <a:xfrm>
            <a:off x="1748376" y="3540830"/>
            <a:ext cx="2085130" cy="400110"/>
          </a:xfrm>
          <a:prstGeom prst="rect">
            <a:avLst/>
          </a:prstGeom>
          <a:noFill/>
        </p:spPr>
        <p:txBody>
          <a:bodyPr wrap="square" rtlCol="0">
            <a:spAutoFit/>
          </a:bodyPr>
          <a:lstStyle/>
          <a:p>
            <a:r>
              <a:rPr lang="en-US" sz="2000" dirty="0" smtClean="0">
                <a:solidFill>
                  <a:schemeClr val="bg1"/>
                </a:solidFill>
              </a:rPr>
              <a:t>Upload </a:t>
            </a:r>
            <a:r>
              <a:rPr lang="en-US" sz="2000" dirty="0" smtClean="0">
                <a:solidFill>
                  <a:schemeClr val="bg1"/>
                </a:solidFill>
              </a:rPr>
              <a:t>Image </a:t>
            </a:r>
            <a:endParaRPr lang="en-US" sz="2000" dirty="0">
              <a:solidFill>
                <a:schemeClr val="bg1"/>
              </a:solidFill>
            </a:endParaRPr>
          </a:p>
        </p:txBody>
      </p:sp>
      <p:sp>
        <p:nvSpPr>
          <p:cNvPr id="11" name="TextBox 10"/>
          <p:cNvSpPr txBox="1"/>
          <p:nvPr/>
        </p:nvSpPr>
        <p:spPr>
          <a:xfrm>
            <a:off x="1748376" y="4079098"/>
            <a:ext cx="1715397" cy="400110"/>
          </a:xfrm>
          <a:prstGeom prst="rect">
            <a:avLst/>
          </a:prstGeom>
          <a:noFill/>
        </p:spPr>
        <p:txBody>
          <a:bodyPr wrap="square" rtlCol="0">
            <a:spAutoFit/>
          </a:bodyPr>
          <a:lstStyle/>
          <a:p>
            <a:r>
              <a:rPr lang="en-US" sz="2000" dirty="0" smtClean="0">
                <a:solidFill>
                  <a:schemeClr val="bg1"/>
                </a:solidFill>
              </a:rPr>
              <a:t>Visitor Badge</a:t>
            </a:r>
            <a:endParaRPr lang="en-US" sz="2000" dirty="0">
              <a:solidFill>
                <a:schemeClr val="bg1"/>
              </a:solidFill>
            </a:endParaRPr>
          </a:p>
        </p:txBody>
      </p:sp>
      <p:sp>
        <p:nvSpPr>
          <p:cNvPr id="12" name="TextBox 11"/>
          <p:cNvSpPr txBox="1"/>
          <p:nvPr/>
        </p:nvSpPr>
        <p:spPr>
          <a:xfrm>
            <a:off x="1726810" y="4590890"/>
            <a:ext cx="2200979" cy="400110"/>
          </a:xfrm>
          <a:prstGeom prst="rect">
            <a:avLst/>
          </a:prstGeom>
          <a:noFill/>
        </p:spPr>
        <p:txBody>
          <a:bodyPr wrap="square" rtlCol="0">
            <a:spAutoFit/>
          </a:bodyPr>
          <a:lstStyle/>
          <a:p>
            <a:r>
              <a:rPr lang="en-US" sz="2000" smtClean="0">
                <a:solidFill>
                  <a:schemeClr val="bg1"/>
                </a:solidFill>
              </a:rPr>
              <a:t>Logistics Template</a:t>
            </a:r>
            <a:endParaRPr lang="en-US" sz="2000" dirty="0">
              <a:solidFill>
                <a:schemeClr val="bg1"/>
              </a:solidFill>
            </a:endParaRPr>
          </a:p>
        </p:txBody>
      </p:sp>
      <p:sp>
        <p:nvSpPr>
          <p:cNvPr id="5" name="Rounded Rectangle 4"/>
          <p:cNvSpPr/>
          <p:nvPr/>
        </p:nvSpPr>
        <p:spPr>
          <a:xfrm>
            <a:off x="1748376" y="5068892"/>
            <a:ext cx="2200980" cy="487241"/>
          </a:xfrm>
          <a:prstGeom prst="roundRect">
            <a:avLst/>
          </a:prstGeom>
          <a:solidFill>
            <a:schemeClr val="accent6">
              <a:lumMod val="60000"/>
              <a:lumOff val="4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949356" y="2545875"/>
            <a:ext cx="5689944" cy="3718559"/>
          </a:xfrm>
          <a:prstGeom prst="roundRect">
            <a:avLst/>
          </a:prstGeom>
          <a:solidFill>
            <a:schemeClr val="accent6">
              <a:lumMod val="60000"/>
              <a:lumOff val="4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smtClean="0"/>
              <a:t>Price Tag Template:</a:t>
            </a:r>
          </a:p>
          <a:p>
            <a:r>
              <a:rPr lang="en-US" sz="1600" dirty="0" smtClean="0"/>
              <a:t>preview </a:t>
            </a:r>
            <a:r>
              <a:rPr lang="en-US" sz="1600" dirty="0" smtClean="0"/>
              <a:t>– user can choose to send image or go back to make edits</a:t>
            </a:r>
            <a:br>
              <a:rPr lang="en-US" sz="1600" dirty="0" smtClean="0"/>
            </a:br>
            <a:endParaRPr lang="en-US" sz="1600" dirty="0"/>
          </a:p>
        </p:txBody>
      </p:sp>
      <p:sp>
        <p:nvSpPr>
          <p:cNvPr id="18" name="TextBox 17"/>
          <p:cNvSpPr txBox="1"/>
          <p:nvPr/>
        </p:nvSpPr>
        <p:spPr>
          <a:xfrm>
            <a:off x="1721293" y="2999353"/>
            <a:ext cx="2405514" cy="400110"/>
          </a:xfrm>
          <a:prstGeom prst="rect">
            <a:avLst/>
          </a:prstGeom>
          <a:noFill/>
        </p:spPr>
        <p:txBody>
          <a:bodyPr wrap="square" rtlCol="0">
            <a:spAutoFit/>
          </a:bodyPr>
          <a:lstStyle/>
          <a:p>
            <a:r>
              <a:rPr lang="en-US" sz="2000" dirty="0" smtClean="0">
                <a:solidFill>
                  <a:schemeClr val="bg1"/>
                </a:solidFill>
              </a:rPr>
              <a:t>Select USB Reader</a:t>
            </a:r>
            <a:endParaRPr lang="en-US" sz="2000" dirty="0">
              <a:solidFill>
                <a:schemeClr val="bg1"/>
              </a:solidFill>
            </a:endParaRPr>
          </a:p>
        </p:txBody>
      </p:sp>
      <p:sp>
        <p:nvSpPr>
          <p:cNvPr id="20" name="TextBox 19"/>
          <p:cNvSpPr txBox="1"/>
          <p:nvPr/>
        </p:nvSpPr>
        <p:spPr>
          <a:xfrm>
            <a:off x="1721293" y="5116658"/>
            <a:ext cx="2085130" cy="400110"/>
          </a:xfrm>
          <a:prstGeom prst="rect">
            <a:avLst/>
          </a:prstGeom>
          <a:noFill/>
        </p:spPr>
        <p:txBody>
          <a:bodyPr wrap="square" rtlCol="0">
            <a:spAutoFit/>
          </a:bodyPr>
          <a:lstStyle/>
          <a:p>
            <a:r>
              <a:rPr lang="en-US" sz="2000" dirty="0" smtClean="0">
                <a:solidFill>
                  <a:schemeClr val="bg1"/>
                </a:solidFill>
              </a:rPr>
              <a:t>Price Tag</a:t>
            </a:r>
            <a:endParaRPr lang="en-US" sz="2000" dirty="0">
              <a:solidFill>
                <a:schemeClr val="bg1"/>
              </a:solidFill>
            </a:endParaRPr>
          </a:p>
        </p:txBody>
      </p:sp>
      <p:sp>
        <p:nvSpPr>
          <p:cNvPr id="22" name="TextBox 21"/>
          <p:cNvSpPr txBox="1"/>
          <p:nvPr/>
        </p:nvSpPr>
        <p:spPr>
          <a:xfrm>
            <a:off x="1721293" y="5594660"/>
            <a:ext cx="2085130" cy="400110"/>
          </a:xfrm>
          <a:prstGeom prst="rect">
            <a:avLst/>
          </a:prstGeom>
          <a:noFill/>
        </p:spPr>
        <p:txBody>
          <a:bodyPr wrap="square" rtlCol="0">
            <a:spAutoFit/>
          </a:bodyPr>
          <a:lstStyle/>
          <a:p>
            <a:r>
              <a:rPr lang="en-US" sz="2000" dirty="0" smtClean="0">
                <a:solidFill>
                  <a:schemeClr val="bg1"/>
                </a:solidFill>
              </a:rPr>
              <a:t>Blank Template</a:t>
            </a:r>
            <a:endParaRPr lang="en-US" sz="2000" dirty="0">
              <a:solidFill>
                <a:schemeClr val="bg1"/>
              </a:solidFill>
            </a:endParaRPr>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4230" y="1939757"/>
            <a:ext cx="370306" cy="370306"/>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3463" y="1941096"/>
            <a:ext cx="368967" cy="368967"/>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2324" y="1937084"/>
            <a:ext cx="372979" cy="372979"/>
          </a:xfrm>
          <a:prstGeom prst="rect">
            <a:avLst/>
          </a:prstGeom>
        </p:spPr>
      </p:pic>
      <p:sp>
        <p:nvSpPr>
          <p:cNvPr id="26" name="Rounded Rectangle 25"/>
          <p:cNvSpPr/>
          <p:nvPr/>
        </p:nvSpPr>
        <p:spPr>
          <a:xfrm>
            <a:off x="3949356" y="2545875"/>
            <a:ext cx="5689944" cy="3718559"/>
          </a:xfrm>
          <a:prstGeom prst="roundRect">
            <a:avLst/>
          </a:prstGeom>
          <a:solidFill>
            <a:schemeClr val="accent6">
              <a:lumMod val="60000"/>
              <a:lumOff val="4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805062" y="5756017"/>
            <a:ext cx="717755" cy="369332"/>
          </a:xfrm>
          <a:prstGeom prst="rect">
            <a:avLst/>
          </a:prstGeom>
          <a:solidFill>
            <a:schemeClr val="bg1"/>
          </a:solidFill>
        </p:spPr>
        <p:txBody>
          <a:bodyPr wrap="square" rtlCol="0">
            <a:spAutoFit/>
          </a:bodyPr>
          <a:lstStyle/>
          <a:p>
            <a:r>
              <a:rPr lang="en-US"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SEND</a:t>
            </a:r>
            <a:endParaRPr lang="en-US">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43" name="Curved Right Arrow 42"/>
          <p:cNvSpPr/>
          <p:nvPr/>
        </p:nvSpPr>
        <p:spPr>
          <a:xfrm rot="10800000">
            <a:off x="6003719" y="5756017"/>
            <a:ext cx="413200" cy="32529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4" name="Picture 4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17928" y="3050419"/>
            <a:ext cx="3352800" cy="2235200"/>
          </a:xfrm>
          <a:prstGeom prst="rect">
            <a:avLst/>
          </a:prstGeom>
        </p:spPr>
      </p:pic>
      <p:sp>
        <p:nvSpPr>
          <p:cNvPr id="45" name="TextBox 44"/>
          <p:cNvSpPr txBox="1"/>
          <p:nvPr/>
        </p:nvSpPr>
        <p:spPr>
          <a:xfrm>
            <a:off x="5846810" y="2595787"/>
            <a:ext cx="2405514" cy="400110"/>
          </a:xfrm>
          <a:prstGeom prst="rect">
            <a:avLst/>
          </a:prstGeom>
          <a:noFill/>
        </p:spPr>
        <p:txBody>
          <a:bodyPr wrap="square" rtlCol="0">
            <a:spAutoFit/>
          </a:bodyPr>
          <a:lstStyle/>
          <a:p>
            <a:r>
              <a:rPr lang="en-US" sz="2000" smtClean="0">
                <a:solidFill>
                  <a:schemeClr val="bg1"/>
                </a:solidFill>
              </a:rPr>
              <a:t>IMAGE PREVIEW</a:t>
            </a:r>
            <a:endParaRPr lang="en-US" sz="2000" dirty="0">
              <a:solidFill>
                <a:schemeClr val="bg1"/>
              </a:solidFill>
            </a:endParaRPr>
          </a:p>
        </p:txBody>
      </p:sp>
      <p:sp>
        <p:nvSpPr>
          <p:cNvPr id="3" name="Rectangle 2"/>
          <p:cNvSpPr/>
          <p:nvPr/>
        </p:nvSpPr>
        <p:spPr>
          <a:xfrm>
            <a:off x="5117928" y="2999353"/>
            <a:ext cx="3352800" cy="22862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53207" y="3015753"/>
            <a:ext cx="1443778" cy="2253465"/>
          </a:xfrm>
          <a:prstGeom prst="rect">
            <a:avLst/>
          </a:prstGeom>
        </p:spPr>
      </p:pic>
      <p:sp>
        <p:nvSpPr>
          <p:cNvPr id="46" name="TextBox 45"/>
          <p:cNvSpPr txBox="1"/>
          <p:nvPr/>
        </p:nvSpPr>
        <p:spPr>
          <a:xfrm>
            <a:off x="6682666" y="3185805"/>
            <a:ext cx="1569658" cy="584775"/>
          </a:xfrm>
          <a:prstGeom prst="rect">
            <a:avLst/>
          </a:prstGeom>
          <a:noFill/>
        </p:spPr>
        <p:txBody>
          <a:bodyPr wrap="square" rtlCol="0">
            <a:spAutoFit/>
          </a:bodyPr>
          <a:lstStyle/>
          <a:p>
            <a:r>
              <a:rPr lang="en-US" sz="3200" dirty="0" smtClean="0"/>
              <a:t>Painting</a:t>
            </a:r>
            <a:endParaRPr lang="en-US" sz="3200" dirty="0"/>
          </a:p>
        </p:txBody>
      </p:sp>
      <p:sp>
        <p:nvSpPr>
          <p:cNvPr id="47" name="TextBox 46"/>
          <p:cNvSpPr txBox="1"/>
          <p:nvPr/>
        </p:nvSpPr>
        <p:spPr>
          <a:xfrm>
            <a:off x="6850614" y="3832132"/>
            <a:ext cx="1388775" cy="461665"/>
          </a:xfrm>
          <a:prstGeom prst="rect">
            <a:avLst/>
          </a:prstGeom>
          <a:noFill/>
        </p:spPr>
        <p:txBody>
          <a:bodyPr wrap="square" rtlCol="0">
            <a:spAutoFit/>
          </a:bodyPr>
          <a:lstStyle/>
          <a:p>
            <a:r>
              <a:rPr lang="en-US" sz="2400" smtClean="0"/>
              <a:t>$350.99</a:t>
            </a:r>
            <a:endParaRPr lang="en-US" sz="2400" dirty="0"/>
          </a:p>
        </p:txBody>
      </p:sp>
      <p:sp>
        <p:nvSpPr>
          <p:cNvPr id="48" name="TextBox 47"/>
          <p:cNvSpPr txBox="1"/>
          <p:nvPr/>
        </p:nvSpPr>
        <p:spPr>
          <a:xfrm>
            <a:off x="6777732" y="4460039"/>
            <a:ext cx="1534538" cy="646331"/>
          </a:xfrm>
          <a:prstGeom prst="rect">
            <a:avLst/>
          </a:prstGeom>
          <a:noFill/>
        </p:spPr>
        <p:txBody>
          <a:bodyPr wrap="square" rtlCol="0">
            <a:spAutoFit/>
          </a:bodyPr>
          <a:lstStyle/>
          <a:p>
            <a:r>
              <a:rPr lang="en-US" sz="1200" smtClean="0"/>
              <a:t>1850 </a:t>
            </a:r>
            <a:r>
              <a:rPr lang="en-US" sz="1200" dirty="0" smtClean="0"/>
              <a:t>Mona </a:t>
            </a:r>
            <a:r>
              <a:rPr lang="en-US" sz="1200" dirty="0" err="1" smtClean="0"/>
              <a:t>lisa</a:t>
            </a:r>
            <a:r>
              <a:rPr lang="en-US" sz="1200" dirty="0" smtClean="0"/>
              <a:t> painting by artist named van </a:t>
            </a:r>
            <a:r>
              <a:rPr lang="en-US" sz="1200" dirty="0" err="1" smtClean="0"/>
              <a:t>gogh</a:t>
            </a:r>
            <a:endParaRPr lang="en-US" sz="1200" dirty="0"/>
          </a:p>
        </p:txBody>
      </p:sp>
    </p:spTree>
    <p:extLst>
      <p:ext uri="{BB962C8B-B14F-4D97-AF65-F5344CB8AC3E}">
        <p14:creationId xmlns:p14="http://schemas.microsoft.com/office/powerpoint/2010/main" val="1478548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80160" y="1690688"/>
            <a:ext cx="8823157" cy="4851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4230" y="1939757"/>
            <a:ext cx="370306" cy="37030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3463" y="1941096"/>
            <a:ext cx="368967" cy="36896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2324" y="1937084"/>
            <a:ext cx="372979" cy="37297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6926" y="1861554"/>
            <a:ext cx="1088551" cy="612829"/>
          </a:xfrm>
          <a:prstGeom prst="rect">
            <a:avLst/>
          </a:prstGeom>
        </p:spPr>
      </p:pic>
      <p:sp>
        <p:nvSpPr>
          <p:cNvPr id="10" name="TextBox 9"/>
          <p:cNvSpPr txBox="1"/>
          <p:nvPr/>
        </p:nvSpPr>
        <p:spPr>
          <a:xfrm>
            <a:off x="1748376" y="3540830"/>
            <a:ext cx="2085130" cy="400110"/>
          </a:xfrm>
          <a:prstGeom prst="rect">
            <a:avLst/>
          </a:prstGeom>
          <a:noFill/>
        </p:spPr>
        <p:txBody>
          <a:bodyPr wrap="square" rtlCol="0">
            <a:spAutoFit/>
          </a:bodyPr>
          <a:lstStyle/>
          <a:p>
            <a:r>
              <a:rPr lang="en-US" sz="2000" dirty="0" smtClean="0">
                <a:solidFill>
                  <a:schemeClr val="bg1"/>
                </a:solidFill>
              </a:rPr>
              <a:t>Upload </a:t>
            </a:r>
            <a:r>
              <a:rPr lang="en-US" sz="2000" dirty="0" smtClean="0">
                <a:solidFill>
                  <a:schemeClr val="bg1"/>
                </a:solidFill>
              </a:rPr>
              <a:t>Image </a:t>
            </a:r>
            <a:endParaRPr lang="en-US" sz="2000" dirty="0">
              <a:solidFill>
                <a:schemeClr val="bg1"/>
              </a:solidFill>
            </a:endParaRPr>
          </a:p>
        </p:txBody>
      </p:sp>
      <p:sp>
        <p:nvSpPr>
          <p:cNvPr id="11" name="TextBox 10"/>
          <p:cNvSpPr txBox="1"/>
          <p:nvPr/>
        </p:nvSpPr>
        <p:spPr>
          <a:xfrm>
            <a:off x="1748376" y="4079098"/>
            <a:ext cx="1715397" cy="400110"/>
          </a:xfrm>
          <a:prstGeom prst="rect">
            <a:avLst/>
          </a:prstGeom>
          <a:noFill/>
        </p:spPr>
        <p:txBody>
          <a:bodyPr wrap="square" rtlCol="0">
            <a:spAutoFit/>
          </a:bodyPr>
          <a:lstStyle/>
          <a:p>
            <a:r>
              <a:rPr lang="en-US" sz="2000" dirty="0" smtClean="0">
                <a:solidFill>
                  <a:schemeClr val="bg1"/>
                </a:solidFill>
              </a:rPr>
              <a:t>Visitor Badge</a:t>
            </a:r>
            <a:endParaRPr lang="en-US" sz="2000" dirty="0">
              <a:solidFill>
                <a:schemeClr val="bg1"/>
              </a:solidFill>
            </a:endParaRPr>
          </a:p>
        </p:txBody>
      </p:sp>
      <p:sp>
        <p:nvSpPr>
          <p:cNvPr id="12" name="TextBox 11"/>
          <p:cNvSpPr txBox="1"/>
          <p:nvPr/>
        </p:nvSpPr>
        <p:spPr>
          <a:xfrm>
            <a:off x="1726810" y="4590890"/>
            <a:ext cx="2200979" cy="400110"/>
          </a:xfrm>
          <a:prstGeom prst="rect">
            <a:avLst/>
          </a:prstGeom>
          <a:noFill/>
        </p:spPr>
        <p:txBody>
          <a:bodyPr wrap="square" rtlCol="0">
            <a:spAutoFit/>
          </a:bodyPr>
          <a:lstStyle/>
          <a:p>
            <a:r>
              <a:rPr lang="en-US" sz="2000" smtClean="0">
                <a:solidFill>
                  <a:schemeClr val="bg1"/>
                </a:solidFill>
              </a:rPr>
              <a:t>Logistics Template</a:t>
            </a:r>
            <a:endParaRPr lang="en-US" sz="2000" dirty="0">
              <a:solidFill>
                <a:schemeClr val="bg1"/>
              </a:solidFill>
            </a:endParaRPr>
          </a:p>
        </p:txBody>
      </p:sp>
      <p:sp>
        <p:nvSpPr>
          <p:cNvPr id="5" name="Rounded Rectangle 4"/>
          <p:cNvSpPr/>
          <p:nvPr/>
        </p:nvSpPr>
        <p:spPr>
          <a:xfrm>
            <a:off x="1775459" y="5507529"/>
            <a:ext cx="2200980" cy="487241"/>
          </a:xfrm>
          <a:prstGeom prst="roundRect">
            <a:avLst/>
          </a:prstGeom>
          <a:solidFill>
            <a:schemeClr val="accent6">
              <a:lumMod val="60000"/>
              <a:lumOff val="4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949356" y="2545875"/>
            <a:ext cx="5689944" cy="3718559"/>
          </a:xfrm>
          <a:prstGeom prst="roundRect">
            <a:avLst/>
          </a:prstGeom>
          <a:solidFill>
            <a:schemeClr val="accent6">
              <a:lumMod val="60000"/>
              <a:lumOff val="4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smtClean="0"/>
              <a:t>Blank Template:</a:t>
            </a:r>
          </a:p>
          <a:p>
            <a:r>
              <a:rPr lang="en-US" sz="1600" dirty="0" smtClean="0"/>
              <a:t>User can input custom text to be displayed in a large text size in the middle of e paper screen </a:t>
            </a:r>
          </a:p>
          <a:p>
            <a:r>
              <a:rPr lang="en-US" sz="1600" dirty="0" smtClean="0"/>
              <a:t>Should let </a:t>
            </a:r>
            <a:r>
              <a:rPr lang="en-US" sz="1600" dirty="0"/>
              <a:t>users know MAX characters they can input </a:t>
            </a:r>
            <a:r>
              <a:rPr lang="en-US" sz="1600" dirty="0" smtClean="0"/>
              <a:t>in box (this </a:t>
            </a:r>
            <a:r>
              <a:rPr lang="en-US" sz="1600" dirty="0"/>
              <a:t>should vary by which size screen they choose and what font/font size you will implement for this design </a:t>
            </a:r>
            <a:r>
              <a:rPr lang="en-US" sz="1600" dirty="0" smtClean="0"/>
              <a:t/>
            </a:r>
            <a:br>
              <a:rPr lang="en-US" sz="1600" dirty="0" smtClean="0"/>
            </a:br>
            <a:endParaRPr lang="en-US" sz="1600" dirty="0"/>
          </a:p>
        </p:txBody>
      </p:sp>
      <p:sp>
        <p:nvSpPr>
          <p:cNvPr id="18" name="TextBox 17"/>
          <p:cNvSpPr txBox="1"/>
          <p:nvPr/>
        </p:nvSpPr>
        <p:spPr>
          <a:xfrm>
            <a:off x="1721293" y="2999353"/>
            <a:ext cx="2405514" cy="400110"/>
          </a:xfrm>
          <a:prstGeom prst="rect">
            <a:avLst/>
          </a:prstGeom>
          <a:noFill/>
        </p:spPr>
        <p:txBody>
          <a:bodyPr wrap="square" rtlCol="0">
            <a:spAutoFit/>
          </a:bodyPr>
          <a:lstStyle/>
          <a:p>
            <a:r>
              <a:rPr lang="en-US" sz="2000" dirty="0" smtClean="0">
                <a:solidFill>
                  <a:schemeClr val="bg1"/>
                </a:solidFill>
              </a:rPr>
              <a:t>Select USB Reader</a:t>
            </a:r>
            <a:endParaRPr lang="en-US" sz="2000" dirty="0">
              <a:solidFill>
                <a:schemeClr val="bg1"/>
              </a:solidFill>
            </a:endParaRPr>
          </a:p>
        </p:txBody>
      </p:sp>
      <p:sp>
        <p:nvSpPr>
          <p:cNvPr id="20" name="TextBox 19"/>
          <p:cNvSpPr txBox="1"/>
          <p:nvPr/>
        </p:nvSpPr>
        <p:spPr>
          <a:xfrm>
            <a:off x="1748376" y="5037810"/>
            <a:ext cx="2085130" cy="400110"/>
          </a:xfrm>
          <a:prstGeom prst="rect">
            <a:avLst/>
          </a:prstGeom>
          <a:noFill/>
        </p:spPr>
        <p:txBody>
          <a:bodyPr wrap="square" rtlCol="0">
            <a:spAutoFit/>
          </a:bodyPr>
          <a:lstStyle/>
          <a:p>
            <a:r>
              <a:rPr lang="en-US" sz="2000" dirty="0" smtClean="0">
                <a:solidFill>
                  <a:schemeClr val="bg1"/>
                </a:solidFill>
              </a:rPr>
              <a:t>Price Tag</a:t>
            </a:r>
            <a:endParaRPr lang="en-US" sz="2000" dirty="0">
              <a:solidFill>
                <a:schemeClr val="bg1"/>
              </a:solidFill>
            </a:endParaRPr>
          </a:p>
        </p:txBody>
      </p:sp>
      <p:sp>
        <p:nvSpPr>
          <p:cNvPr id="22" name="TextBox 21"/>
          <p:cNvSpPr txBox="1"/>
          <p:nvPr/>
        </p:nvSpPr>
        <p:spPr>
          <a:xfrm>
            <a:off x="1721293" y="5594660"/>
            <a:ext cx="2085130" cy="400110"/>
          </a:xfrm>
          <a:prstGeom prst="rect">
            <a:avLst/>
          </a:prstGeom>
          <a:noFill/>
        </p:spPr>
        <p:txBody>
          <a:bodyPr wrap="square" rtlCol="0">
            <a:spAutoFit/>
          </a:bodyPr>
          <a:lstStyle/>
          <a:p>
            <a:r>
              <a:rPr lang="en-US" sz="2000" dirty="0" smtClean="0">
                <a:solidFill>
                  <a:schemeClr val="bg1"/>
                </a:solidFill>
              </a:rPr>
              <a:t>Blank Template</a:t>
            </a:r>
            <a:endParaRPr lang="en-US" sz="2000" dirty="0">
              <a:solidFill>
                <a:schemeClr val="bg1"/>
              </a:solidFill>
            </a:endParaRPr>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4230" y="1939757"/>
            <a:ext cx="370306" cy="370306"/>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3463" y="1941096"/>
            <a:ext cx="368967" cy="368967"/>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2324" y="1937084"/>
            <a:ext cx="372979" cy="372979"/>
          </a:xfrm>
          <a:prstGeom prst="rect">
            <a:avLst/>
          </a:prstGeom>
        </p:spPr>
      </p:pic>
      <p:sp>
        <p:nvSpPr>
          <p:cNvPr id="26" name="Rounded Rectangle 25"/>
          <p:cNvSpPr/>
          <p:nvPr/>
        </p:nvSpPr>
        <p:spPr>
          <a:xfrm>
            <a:off x="3949356" y="2545875"/>
            <a:ext cx="5689944" cy="3718559"/>
          </a:xfrm>
          <a:prstGeom prst="roundRect">
            <a:avLst/>
          </a:prstGeom>
          <a:solidFill>
            <a:schemeClr val="accent6">
              <a:lumMod val="60000"/>
              <a:lumOff val="4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a:off x="6715433" y="5705741"/>
            <a:ext cx="442698" cy="338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173476" y="2845595"/>
            <a:ext cx="5394694" cy="276999"/>
          </a:xfrm>
          <a:prstGeom prst="rect">
            <a:avLst/>
          </a:prstGeom>
          <a:solidFill>
            <a:schemeClr val="bg1"/>
          </a:solidFill>
        </p:spPr>
        <p:txBody>
          <a:bodyPr wrap="square" rtlCol="0">
            <a:spAutoFit/>
          </a:bodyPr>
          <a:lstStyle/>
          <a:p>
            <a:r>
              <a:rPr lang="en-US" sz="1200" dirty="0" smtClean="0"/>
              <a:t>Select E-Paper Tag Screen Size</a:t>
            </a:r>
            <a:endParaRPr lang="en-US" sz="1200" dirty="0"/>
          </a:p>
        </p:txBody>
      </p:sp>
      <p:pic>
        <p:nvPicPr>
          <p:cNvPr id="30" name="Picture 29"/>
          <p:cNvPicPr>
            <a:picLocks noChangeAspect="1"/>
          </p:cNvPicPr>
          <p:nvPr/>
        </p:nvPicPr>
        <p:blipFill rotWithShape="1">
          <a:blip r:embed="rId6">
            <a:extLst>
              <a:ext uri="{28A0092B-C50C-407E-A947-70E740481C1C}">
                <a14:useLocalDpi xmlns:a14="http://schemas.microsoft.com/office/drawing/2010/main" val="0"/>
              </a:ext>
            </a:extLst>
          </a:blip>
          <a:srcRect l="48667" t="60961" r="3728" b="29967"/>
          <a:stretch/>
        </p:blipFill>
        <p:spPr>
          <a:xfrm>
            <a:off x="6872155" y="2858342"/>
            <a:ext cx="2606028" cy="301583"/>
          </a:xfrm>
          <a:prstGeom prst="rect">
            <a:avLst/>
          </a:prstGeom>
        </p:spPr>
      </p:pic>
      <p:sp>
        <p:nvSpPr>
          <p:cNvPr id="31" name="TextBox 30"/>
          <p:cNvSpPr txBox="1"/>
          <p:nvPr/>
        </p:nvSpPr>
        <p:spPr>
          <a:xfrm>
            <a:off x="10009465" y="2896485"/>
            <a:ext cx="2705751" cy="461665"/>
          </a:xfrm>
          <a:prstGeom prst="rect">
            <a:avLst/>
          </a:prstGeom>
          <a:noFill/>
        </p:spPr>
        <p:txBody>
          <a:bodyPr wrap="square" rtlCol="0">
            <a:spAutoFit/>
          </a:bodyPr>
          <a:lstStyle/>
          <a:p>
            <a:r>
              <a:rPr lang="en-US" sz="1200" dirty="0" smtClean="0"/>
              <a:t>4.2</a:t>
            </a:r>
            <a:r>
              <a:rPr lang="en-US" sz="1200" dirty="0"/>
              <a:t>” :  resolution 400(h) x 300(w) </a:t>
            </a:r>
          </a:p>
          <a:p>
            <a:r>
              <a:rPr lang="en-US" sz="1200" dirty="0" smtClean="0"/>
              <a:t>2.7</a:t>
            </a:r>
            <a:r>
              <a:rPr lang="en-US" sz="1200" dirty="0"/>
              <a:t>”: </a:t>
            </a:r>
            <a:r>
              <a:rPr lang="en-US" sz="1200" dirty="0" smtClean="0"/>
              <a:t>resolution </a:t>
            </a:r>
            <a:r>
              <a:rPr lang="en-US" sz="1200" dirty="0"/>
              <a:t>264 x 176 </a:t>
            </a:r>
            <a:endParaRPr lang="en-US" sz="1200" dirty="0" smtClean="0"/>
          </a:p>
        </p:txBody>
      </p:sp>
      <p:cxnSp>
        <p:nvCxnSpPr>
          <p:cNvPr id="32" name="Straight Arrow Connector 31"/>
          <p:cNvCxnSpPr/>
          <p:nvPr/>
        </p:nvCxnSpPr>
        <p:spPr>
          <a:xfrm flipH="1">
            <a:off x="9472443" y="3039913"/>
            <a:ext cx="452192" cy="7364"/>
          </a:xfrm>
          <a:prstGeom prst="straightConnector1">
            <a:avLst/>
          </a:prstGeom>
          <a:ln w="60325">
            <a:solidFill>
              <a:srgbClr val="FF0000"/>
            </a:solidFill>
            <a:tailEnd type="triangle"/>
          </a:ln>
          <a:effectLst>
            <a:outerShdw blurRad="50800" dist="50800" dir="5400000" sx="1000" sy="1000" algn="ctr" rotWithShape="0">
              <a:srgbClr val="000000">
                <a:alpha val="43137"/>
              </a:srgbClr>
            </a:outerShdw>
          </a:effectLst>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623137" y="3933837"/>
            <a:ext cx="2477069" cy="923330"/>
          </a:xfrm>
          <a:prstGeom prst="rect">
            <a:avLst/>
          </a:prstGeom>
          <a:noFill/>
        </p:spPr>
        <p:txBody>
          <a:bodyPr wrap="square" rtlCol="0">
            <a:spAutoFit/>
          </a:bodyPr>
          <a:lstStyle/>
          <a:p>
            <a:r>
              <a:rPr lang="en-US" dirty="0" smtClean="0"/>
              <a:t>LARGE CENTERED  TEXT</a:t>
            </a:r>
            <a:endParaRPr lang="en-US" dirty="0" smtClean="0"/>
          </a:p>
          <a:p>
            <a:endParaRPr lang="en-US" dirty="0" smtClean="0"/>
          </a:p>
          <a:p>
            <a:endParaRPr lang="en-US" dirty="0"/>
          </a:p>
        </p:txBody>
      </p:sp>
      <p:sp>
        <p:nvSpPr>
          <p:cNvPr id="36" name="Rectangle 35"/>
          <p:cNvSpPr/>
          <p:nvPr/>
        </p:nvSpPr>
        <p:spPr>
          <a:xfrm>
            <a:off x="7158131" y="3954335"/>
            <a:ext cx="1227004" cy="3414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3825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80160" y="1690688"/>
            <a:ext cx="8823157" cy="4851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4230" y="1939757"/>
            <a:ext cx="370306" cy="37030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3463" y="1941096"/>
            <a:ext cx="368967" cy="36896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2324" y="1937084"/>
            <a:ext cx="372979" cy="37297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6926" y="1861554"/>
            <a:ext cx="1088551" cy="612829"/>
          </a:xfrm>
          <a:prstGeom prst="rect">
            <a:avLst/>
          </a:prstGeom>
        </p:spPr>
      </p:pic>
      <p:sp>
        <p:nvSpPr>
          <p:cNvPr id="10" name="TextBox 9"/>
          <p:cNvSpPr txBox="1"/>
          <p:nvPr/>
        </p:nvSpPr>
        <p:spPr>
          <a:xfrm>
            <a:off x="1748376" y="3540830"/>
            <a:ext cx="2085130" cy="400110"/>
          </a:xfrm>
          <a:prstGeom prst="rect">
            <a:avLst/>
          </a:prstGeom>
          <a:noFill/>
        </p:spPr>
        <p:txBody>
          <a:bodyPr wrap="square" rtlCol="0">
            <a:spAutoFit/>
          </a:bodyPr>
          <a:lstStyle/>
          <a:p>
            <a:r>
              <a:rPr lang="en-US" sz="2000" dirty="0" smtClean="0">
                <a:solidFill>
                  <a:schemeClr val="bg1"/>
                </a:solidFill>
              </a:rPr>
              <a:t>Upload </a:t>
            </a:r>
            <a:r>
              <a:rPr lang="en-US" sz="2000" dirty="0" smtClean="0">
                <a:solidFill>
                  <a:schemeClr val="bg1"/>
                </a:solidFill>
              </a:rPr>
              <a:t>Image </a:t>
            </a:r>
            <a:endParaRPr lang="en-US" sz="2000" dirty="0">
              <a:solidFill>
                <a:schemeClr val="bg1"/>
              </a:solidFill>
            </a:endParaRPr>
          </a:p>
        </p:txBody>
      </p:sp>
      <p:sp>
        <p:nvSpPr>
          <p:cNvPr id="11" name="TextBox 10"/>
          <p:cNvSpPr txBox="1"/>
          <p:nvPr/>
        </p:nvSpPr>
        <p:spPr>
          <a:xfrm>
            <a:off x="1748376" y="4079098"/>
            <a:ext cx="1715397" cy="400110"/>
          </a:xfrm>
          <a:prstGeom prst="rect">
            <a:avLst/>
          </a:prstGeom>
          <a:noFill/>
        </p:spPr>
        <p:txBody>
          <a:bodyPr wrap="square" rtlCol="0">
            <a:spAutoFit/>
          </a:bodyPr>
          <a:lstStyle/>
          <a:p>
            <a:r>
              <a:rPr lang="en-US" sz="2000" dirty="0" smtClean="0">
                <a:solidFill>
                  <a:schemeClr val="bg1"/>
                </a:solidFill>
              </a:rPr>
              <a:t>Visitor Badge</a:t>
            </a:r>
            <a:endParaRPr lang="en-US" sz="2000" dirty="0">
              <a:solidFill>
                <a:schemeClr val="bg1"/>
              </a:solidFill>
            </a:endParaRPr>
          </a:p>
        </p:txBody>
      </p:sp>
      <p:sp>
        <p:nvSpPr>
          <p:cNvPr id="12" name="TextBox 11"/>
          <p:cNvSpPr txBox="1"/>
          <p:nvPr/>
        </p:nvSpPr>
        <p:spPr>
          <a:xfrm>
            <a:off x="1726810" y="4590890"/>
            <a:ext cx="2200979" cy="400110"/>
          </a:xfrm>
          <a:prstGeom prst="rect">
            <a:avLst/>
          </a:prstGeom>
          <a:noFill/>
        </p:spPr>
        <p:txBody>
          <a:bodyPr wrap="square" rtlCol="0">
            <a:spAutoFit/>
          </a:bodyPr>
          <a:lstStyle/>
          <a:p>
            <a:r>
              <a:rPr lang="en-US" sz="2000" smtClean="0">
                <a:solidFill>
                  <a:schemeClr val="bg1"/>
                </a:solidFill>
              </a:rPr>
              <a:t>Logistics Template</a:t>
            </a:r>
            <a:endParaRPr lang="en-US" sz="2000" dirty="0">
              <a:solidFill>
                <a:schemeClr val="bg1"/>
              </a:solidFill>
            </a:endParaRPr>
          </a:p>
        </p:txBody>
      </p:sp>
      <p:sp>
        <p:nvSpPr>
          <p:cNvPr id="5" name="Rounded Rectangle 4"/>
          <p:cNvSpPr/>
          <p:nvPr/>
        </p:nvSpPr>
        <p:spPr>
          <a:xfrm>
            <a:off x="1748376" y="5577689"/>
            <a:ext cx="2200980" cy="487241"/>
          </a:xfrm>
          <a:prstGeom prst="roundRect">
            <a:avLst/>
          </a:prstGeom>
          <a:solidFill>
            <a:schemeClr val="accent6">
              <a:lumMod val="60000"/>
              <a:lumOff val="4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949356" y="2545875"/>
            <a:ext cx="5689944" cy="3718559"/>
          </a:xfrm>
          <a:prstGeom prst="roundRect">
            <a:avLst/>
          </a:prstGeom>
          <a:solidFill>
            <a:schemeClr val="accent6">
              <a:lumMod val="60000"/>
              <a:lumOff val="4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smtClean="0"/>
              <a:t>Blank Template:</a:t>
            </a:r>
          </a:p>
          <a:p>
            <a:r>
              <a:rPr lang="en-US" sz="1600" dirty="0" smtClean="0"/>
              <a:t>preview </a:t>
            </a:r>
            <a:r>
              <a:rPr lang="en-US" sz="1600" dirty="0" smtClean="0"/>
              <a:t>– user can choose to send image or go back to make edits</a:t>
            </a:r>
            <a:br>
              <a:rPr lang="en-US" sz="1600" dirty="0" smtClean="0"/>
            </a:br>
            <a:endParaRPr lang="en-US" sz="1600" dirty="0"/>
          </a:p>
        </p:txBody>
      </p:sp>
      <p:sp>
        <p:nvSpPr>
          <p:cNvPr id="18" name="TextBox 17"/>
          <p:cNvSpPr txBox="1"/>
          <p:nvPr/>
        </p:nvSpPr>
        <p:spPr>
          <a:xfrm>
            <a:off x="1721293" y="2999353"/>
            <a:ext cx="2405514" cy="400110"/>
          </a:xfrm>
          <a:prstGeom prst="rect">
            <a:avLst/>
          </a:prstGeom>
          <a:noFill/>
        </p:spPr>
        <p:txBody>
          <a:bodyPr wrap="square" rtlCol="0">
            <a:spAutoFit/>
          </a:bodyPr>
          <a:lstStyle/>
          <a:p>
            <a:r>
              <a:rPr lang="en-US" sz="2000" dirty="0" smtClean="0">
                <a:solidFill>
                  <a:schemeClr val="bg1"/>
                </a:solidFill>
              </a:rPr>
              <a:t>Select USB Reader</a:t>
            </a:r>
            <a:endParaRPr lang="en-US" sz="2000" dirty="0">
              <a:solidFill>
                <a:schemeClr val="bg1"/>
              </a:solidFill>
            </a:endParaRPr>
          </a:p>
        </p:txBody>
      </p:sp>
      <p:sp>
        <p:nvSpPr>
          <p:cNvPr id="20" name="TextBox 19"/>
          <p:cNvSpPr txBox="1"/>
          <p:nvPr/>
        </p:nvSpPr>
        <p:spPr>
          <a:xfrm>
            <a:off x="1719446" y="5145095"/>
            <a:ext cx="2085130" cy="400110"/>
          </a:xfrm>
          <a:prstGeom prst="rect">
            <a:avLst/>
          </a:prstGeom>
          <a:noFill/>
        </p:spPr>
        <p:txBody>
          <a:bodyPr wrap="square" rtlCol="0">
            <a:spAutoFit/>
          </a:bodyPr>
          <a:lstStyle/>
          <a:p>
            <a:r>
              <a:rPr lang="en-US" sz="2000" dirty="0" smtClean="0">
                <a:solidFill>
                  <a:schemeClr val="bg1"/>
                </a:solidFill>
              </a:rPr>
              <a:t>Price Tag</a:t>
            </a:r>
            <a:endParaRPr lang="en-US" sz="2000" dirty="0">
              <a:solidFill>
                <a:schemeClr val="bg1"/>
              </a:solidFill>
            </a:endParaRPr>
          </a:p>
        </p:txBody>
      </p:sp>
      <p:sp>
        <p:nvSpPr>
          <p:cNvPr id="22" name="TextBox 21"/>
          <p:cNvSpPr txBox="1"/>
          <p:nvPr/>
        </p:nvSpPr>
        <p:spPr>
          <a:xfrm>
            <a:off x="1721293" y="5594660"/>
            <a:ext cx="2085130" cy="400110"/>
          </a:xfrm>
          <a:prstGeom prst="rect">
            <a:avLst/>
          </a:prstGeom>
          <a:noFill/>
        </p:spPr>
        <p:txBody>
          <a:bodyPr wrap="square" rtlCol="0">
            <a:spAutoFit/>
          </a:bodyPr>
          <a:lstStyle/>
          <a:p>
            <a:r>
              <a:rPr lang="en-US" sz="2000" dirty="0" smtClean="0">
                <a:solidFill>
                  <a:schemeClr val="bg1"/>
                </a:solidFill>
              </a:rPr>
              <a:t>Blank Template</a:t>
            </a:r>
            <a:endParaRPr lang="en-US" sz="2000" dirty="0">
              <a:solidFill>
                <a:schemeClr val="bg1"/>
              </a:solidFill>
            </a:endParaRPr>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4230" y="1939757"/>
            <a:ext cx="370306" cy="370306"/>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3463" y="1941096"/>
            <a:ext cx="368967" cy="368967"/>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2324" y="1937084"/>
            <a:ext cx="372979" cy="372979"/>
          </a:xfrm>
          <a:prstGeom prst="rect">
            <a:avLst/>
          </a:prstGeom>
        </p:spPr>
      </p:pic>
      <p:sp>
        <p:nvSpPr>
          <p:cNvPr id="26" name="Rounded Rectangle 25"/>
          <p:cNvSpPr/>
          <p:nvPr/>
        </p:nvSpPr>
        <p:spPr>
          <a:xfrm>
            <a:off x="3949356" y="2545875"/>
            <a:ext cx="5689944" cy="3718559"/>
          </a:xfrm>
          <a:prstGeom prst="roundRect">
            <a:avLst/>
          </a:prstGeom>
          <a:solidFill>
            <a:schemeClr val="accent6">
              <a:lumMod val="60000"/>
              <a:lumOff val="4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805062" y="5756017"/>
            <a:ext cx="717755" cy="369332"/>
          </a:xfrm>
          <a:prstGeom prst="rect">
            <a:avLst/>
          </a:prstGeom>
          <a:solidFill>
            <a:schemeClr val="bg1"/>
          </a:solidFill>
        </p:spPr>
        <p:txBody>
          <a:bodyPr wrap="square" rtlCol="0">
            <a:spAutoFit/>
          </a:bodyPr>
          <a:lstStyle/>
          <a:p>
            <a:r>
              <a:rPr lang="en-US"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SEND</a:t>
            </a:r>
            <a:endParaRPr lang="en-US">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43" name="Curved Right Arrow 42"/>
          <p:cNvSpPr/>
          <p:nvPr/>
        </p:nvSpPr>
        <p:spPr>
          <a:xfrm rot="10800000">
            <a:off x="6003719" y="5756017"/>
            <a:ext cx="413200" cy="32529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4" name="Picture 4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17928" y="3050419"/>
            <a:ext cx="3352800" cy="2235200"/>
          </a:xfrm>
          <a:prstGeom prst="rect">
            <a:avLst/>
          </a:prstGeom>
        </p:spPr>
      </p:pic>
      <p:sp>
        <p:nvSpPr>
          <p:cNvPr id="45" name="TextBox 44"/>
          <p:cNvSpPr txBox="1"/>
          <p:nvPr/>
        </p:nvSpPr>
        <p:spPr>
          <a:xfrm>
            <a:off x="5846810" y="2595787"/>
            <a:ext cx="2405514" cy="400110"/>
          </a:xfrm>
          <a:prstGeom prst="rect">
            <a:avLst/>
          </a:prstGeom>
          <a:noFill/>
        </p:spPr>
        <p:txBody>
          <a:bodyPr wrap="square" rtlCol="0">
            <a:spAutoFit/>
          </a:bodyPr>
          <a:lstStyle/>
          <a:p>
            <a:r>
              <a:rPr lang="en-US" sz="2000" smtClean="0">
                <a:solidFill>
                  <a:schemeClr val="bg1"/>
                </a:solidFill>
              </a:rPr>
              <a:t>IMAGE PREVIEW</a:t>
            </a:r>
            <a:endParaRPr lang="en-US" sz="2000" dirty="0">
              <a:solidFill>
                <a:schemeClr val="bg1"/>
              </a:solidFill>
            </a:endParaRPr>
          </a:p>
        </p:txBody>
      </p:sp>
      <p:sp>
        <p:nvSpPr>
          <p:cNvPr id="3" name="Rectangle 2"/>
          <p:cNvSpPr/>
          <p:nvPr/>
        </p:nvSpPr>
        <p:spPr>
          <a:xfrm>
            <a:off x="5117928" y="2999353"/>
            <a:ext cx="3352800" cy="22862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514746" y="3483226"/>
            <a:ext cx="2842124" cy="1200329"/>
          </a:xfrm>
          <a:prstGeom prst="rect">
            <a:avLst/>
          </a:prstGeom>
          <a:noFill/>
        </p:spPr>
        <p:txBody>
          <a:bodyPr wrap="square" rtlCol="0">
            <a:spAutoFit/>
          </a:bodyPr>
          <a:lstStyle/>
          <a:p>
            <a:r>
              <a:rPr lang="en-US" sz="7200" dirty="0" smtClean="0"/>
              <a:t>A7390</a:t>
            </a:r>
            <a:endParaRPr lang="en-US" sz="7200" dirty="0"/>
          </a:p>
        </p:txBody>
      </p:sp>
    </p:spTree>
    <p:extLst>
      <p:ext uri="{BB962C8B-B14F-4D97-AF65-F5344CB8AC3E}">
        <p14:creationId xmlns:p14="http://schemas.microsoft.com/office/powerpoint/2010/main" val="1581346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90257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48262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Details </a:t>
            </a:r>
            <a:endParaRPr lang="en-US" dirty="0"/>
          </a:p>
        </p:txBody>
      </p:sp>
      <p:sp>
        <p:nvSpPr>
          <p:cNvPr id="3" name="Content Placeholder 2"/>
          <p:cNvSpPr>
            <a:spLocks noGrp="1"/>
          </p:cNvSpPr>
          <p:nvPr>
            <p:ph idx="1"/>
          </p:nvPr>
        </p:nvSpPr>
        <p:spPr>
          <a:xfrm>
            <a:off x="838200" y="1459865"/>
            <a:ext cx="10515600" cy="4351338"/>
          </a:xfrm>
        </p:spPr>
        <p:txBody>
          <a:bodyPr>
            <a:normAutofit fontScale="70000" lnSpcReduction="20000"/>
          </a:bodyPr>
          <a:lstStyle/>
          <a:p>
            <a:r>
              <a:rPr lang="en-US" dirty="0" smtClean="0"/>
              <a:t>Software will be generating images suitable to be displayed on 3 different sizes the 2.1” 2.7” and 4.2” e-paper screen specs</a:t>
            </a:r>
          </a:p>
          <a:p>
            <a:r>
              <a:rPr lang="en-US" dirty="0" smtClean="0"/>
              <a:t>Image needs to be 1 bit format (black and white) and also software must support image dithering </a:t>
            </a:r>
          </a:p>
          <a:p>
            <a:r>
              <a:rPr lang="en-US" dirty="0" smtClean="0"/>
              <a:t>Specs 4.2” :  resolution 400(h) x 300(w) /pixel pitch 0.212 x 0.212 </a:t>
            </a:r>
          </a:p>
          <a:p>
            <a:r>
              <a:rPr lang="en-US" dirty="0" smtClean="0"/>
              <a:t>Specs 2.7”: resolution 264 x 176 /pixel pitch 0.217 x 0.217</a:t>
            </a:r>
          </a:p>
          <a:p>
            <a:r>
              <a:rPr lang="en-US" dirty="0" smtClean="0"/>
              <a:t>Specs 2.1”: resolution 212 x 104 / pixel pitch 0.229x 0.228</a:t>
            </a:r>
          </a:p>
          <a:p>
            <a:r>
              <a:rPr lang="en-US" dirty="0"/>
              <a:t>user can upload </a:t>
            </a:r>
            <a:r>
              <a:rPr lang="en-US" dirty="0" err="1"/>
              <a:t>BMPimage</a:t>
            </a:r>
            <a:r>
              <a:rPr lang="en-US" dirty="0"/>
              <a:t> or JPG   </a:t>
            </a:r>
            <a:r>
              <a:rPr lang="en-US" dirty="0" smtClean="0"/>
              <a:t>file</a:t>
            </a:r>
            <a:endParaRPr lang="en-US" dirty="0"/>
          </a:p>
          <a:p>
            <a:r>
              <a:rPr lang="en-US" dirty="0"/>
              <a:t>Image processing flow: BMP/JPG -&gt; dithering -&gt; 1 bit BMP</a:t>
            </a:r>
          </a:p>
          <a:p>
            <a:r>
              <a:rPr lang="en-US" dirty="0"/>
              <a:t>If the image uploaded is larger than selected screen size than image will be pinned to top left corner or e-paper screen and display what is possible (the rest will be cropped out, no scaling will take place) </a:t>
            </a:r>
          </a:p>
          <a:p>
            <a:r>
              <a:rPr lang="en-US" dirty="0"/>
              <a:t>If the Image uploaded is smaller than selected screen size than image will be pinned to top left corner and remaining screen should be (“zeros”/blank )</a:t>
            </a:r>
          </a:p>
          <a:p>
            <a:endParaRPr lang="en-US" dirty="0"/>
          </a:p>
        </p:txBody>
      </p:sp>
    </p:spTree>
    <p:extLst>
      <p:ext uri="{BB962C8B-B14F-4D97-AF65-F5344CB8AC3E}">
        <p14:creationId xmlns:p14="http://schemas.microsoft.com/office/powerpoint/2010/main" val="279091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Installation</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Double-click on the </a:t>
            </a:r>
            <a:r>
              <a:rPr lang="en-US" dirty="0" err="1"/>
              <a:t>setup.exe</a:t>
            </a:r>
            <a:r>
              <a:rPr lang="en-US" dirty="0"/>
              <a:t> file and follow the prompts to install the application.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4010" y="3045696"/>
            <a:ext cx="4427750" cy="3643861"/>
          </a:xfrm>
          <a:prstGeom prst="rect">
            <a:avLst/>
          </a:prstGeom>
        </p:spPr>
      </p:pic>
      <p:sp>
        <p:nvSpPr>
          <p:cNvPr id="5" name="TextBox 4"/>
          <p:cNvSpPr txBox="1"/>
          <p:nvPr/>
        </p:nvSpPr>
        <p:spPr>
          <a:xfrm>
            <a:off x="3910263" y="3416969"/>
            <a:ext cx="3693695" cy="307777"/>
          </a:xfrm>
          <a:prstGeom prst="rect">
            <a:avLst/>
          </a:prstGeom>
          <a:solidFill>
            <a:schemeClr val="bg1"/>
          </a:solidFill>
        </p:spPr>
        <p:txBody>
          <a:bodyPr wrap="square" rtlCol="0">
            <a:spAutoFit/>
          </a:bodyPr>
          <a:lstStyle/>
          <a:p>
            <a:r>
              <a:rPr lang="en-US" sz="1400" dirty="0" smtClean="0"/>
              <a:t>Welcome to the Ubiik NFC Tag Setup Wizard </a:t>
            </a:r>
            <a:endParaRPr lang="en-US" sz="1400" dirty="0"/>
          </a:p>
        </p:txBody>
      </p:sp>
      <p:sp>
        <p:nvSpPr>
          <p:cNvPr id="6" name="TextBox 5"/>
          <p:cNvSpPr txBox="1"/>
          <p:nvPr/>
        </p:nvSpPr>
        <p:spPr>
          <a:xfrm>
            <a:off x="6488360" y="3988297"/>
            <a:ext cx="720160" cy="215444"/>
          </a:xfrm>
          <a:prstGeom prst="rect">
            <a:avLst/>
          </a:prstGeom>
          <a:solidFill>
            <a:schemeClr val="bg2"/>
          </a:solidFill>
        </p:spPr>
        <p:txBody>
          <a:bodyPr wrap="square" rtlCol="0">
            <a:spAutoFit/>
          </a:bodyPr>
          <a:lstStyle/>
          <a:p>
            <a:r>
              <a:rPr lang="en-US" sz="800" dirty="0" smtClean="0"/>
              <a:t>NFC Tag GUI</a:t>
            </a:r>
            <a:endParaRPr lang="en-US" sz="800" dirty="0"/>
          </a:p>
        </p:txBody>
      </p:sp>
    </p:spTree>
    <p:extLst>
      <p:ext uri="{BB962C8B-B14F-4D97-AF65-F5344CB8AC3E}">
        <p14:creationId xmlns:p14="http://schemas.microsoft.com/office/powerpoint/2010/main" val="765375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smtClean="0"/>
              <a:t>Select USB READER</a:t>
            </a:r>
            <a:br>
              <a:rPr lang="en-US" sz="1600" dirty="0" smtClean="0"/>
            </a:br>
            <a:r>
              <a:rPr lang="en-US" sz="1600" dirty="0"/>
              <a:t/>
            </a:r>
            <a:br>
              <a:rPr lang="en-US" sz="1600" dirty="0"/>
            </a:br>
            <a:r>
              <a:rPr lang="en-US" sz="1600" dirty="0" smtClean="0"/>
              <a:t>we will only support 1-3 readers to start off with so the drop menu will just show 1-3 NFC reader models. </a:t>
            </a:r>
            <a:r>
              <a:rPr lang="en-US" sz="1600" dirty="0"/>
              <a:t/>
            </a:r>
            <a:br>
              <a:rPr lang="en-US" sz="1600" dirty="0"/>
            </a:br>
            <a:r>
              <a:rPr lang="en-US" sz="1600" dirty="0" smtClean="0"/>
              <a:t>You will just </a:t>
            </a:r>
            <a:r>
              <a:rPr lang="en-US" sz="1600" dirty="0"/>
              <a:t>provide a index for the drop </a:t>
            </a:r>
            <a:r>
              <a:rPr lang="en-US" sz="1600" dirty="0" smtClean="0"/>
              <a:t>menu (example </a:t>
            </a:r>
            <a:r>
              <a:rPr lang="de-DE" sz="1600" dirty="0" smtClean="0"/>
              <a:t>(Index </a:t>
            </a:r>
            <a:r>
              <a:rPr lang="de-DE" sz="1600" dirty="0"/>
              <a:t>= 0 </a:t>
            </a:r>
            <a:r>
              <a:rPr lang="de-DE" sz="1600" dirty="0" err="1" smtClean="0"/>
              <a:t>represents</a:t>
            </a:r>
            <a:r>
              <a:rPr lang="de-DE" sz="1600" dirty="0" smtClean="0"/>
              <a:t> </a:t>
            </a:r>
            <a:r>
              <a:rPr lang="de-DE" sz="1600" dirty="0"/>
              <a:t>SONY RC-S380/S ， </a:t>
            </a:r>
            <a:r>
              <a:rPr lang="de-DE" sz="1600" dirty="0" err="1"/>
              <a:t>index</a:t>
            </a:r>
            <a:r>
              <a:rPr lang="de-DE" sz="1600" dirty="0"/>
              <a:t> = 1 </a:t>
            </a:r>
            <a:r>
              <a:rPr lang="de-DE" sz="1600" dirty="0" smtClean="0"/>
              <a:t>ACS </a:t>
            </a:r>
            <a:r>
              <a:rPr lang="de-DE" sz="1600" dirty="0"/>
              <a:t>ACR122U)</a:t>
            </a:r>
            <a:r>
              <a:rPr lang="en-US" sz="1600" dirty="0" smtClean="0"/>
              <a:t> </a:t>
            </a:r>
            <a:endParaRPr lang="en-US" sz="1600" dirty="0"/>
          </a:p>
        </p:txBody>
      </p:sp>
      <p:sp>
        <p:nvSpPr>
          <p:cNvPr id="4" name="Rectangle 3"/>
          <p:cNvSpPr/>
          <p:nvPr/>
        </p:nvSpPr>
        <p:spPr>
          <a:xfrm>
            <a:off x="1280160" y="1690688"/>
            <a:ext cx="8823157" cy="4851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4230" y="1939757"/>
            <a:ext cx="370306" cy="37030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3463" y="1941096"/>
            <a:ext cx="368967" cy="36896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2324" y="1937084"/>
            <a:ext cx="372979" cy="37297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6926" y="1861554"/>
            <a:ext cx="1088551" cy="612829"/>
          </a:xfrm>
          <a:prstGeom prst="rect">
            <a:avLst/>
          </a:prstGeom>
        </p:spPr>
      </p:pic>
      <p:sp>
        <p:nvSpPr>
          <p:cNvPr id="13" name="Rounded Rectangle 12"/>
          <p:cNvSpPr/>
          <p:nvPr/>
        </p:nvSpPr>
        <p:spPr>
          <a:xfrm>
            <a:off x="3949356" y="2545875"/>
            <a:ext cx="5689944" cy="3718559"/>
          </a:xfrm>
          <a:prstGeom prst="roundRect">
            <a:avLst/>
          </a:prstGeom>
          <a:solidFill>
            <a:schemeClr val="accent6">
              <a:lumMod val="60000"/>
              <a:lumOff val="4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rotWithShape="1">
          <a:blip r:embed="rId6">
            <a:extLst>
              <a:ext uri="{28A0092B-C50C-407E-A947-70E740481C1C}">
                <a14:useLocalDpi xmlns:a14="http://schemas.microsoft.com/office/drawing/2010/main" val="0"/>
              </a:ext>
            </a:extLst>
          </a:blip>
          <a:srcRect l="48667" t="60961" r="3728" b="29967"/>
          <a:stretch/>
        </p:blipFill>
        <p:spPr>
          <a:xfrm>
            <a:off x="5491314" y="3947010"/>
            <a:ext cx="2606028" cy="301583"/>
          </a:xfrm>
          <a:prstGeom prst="rect">
            <a:avLst/>
          </a:prstGeom>
        </p:spPr>
      </p:pic>
      <p:sp>
        <p:nvSpPr>
          <p:cNvPr id="17" name="TextBox 16"/>
          <p:cNvSpPr txBox="1"/>
          <p:nvPr/>
        </p:nvSpPr>
        <p:spPr>
          <a:xfrm>
            <a:off x="5591571" y="3296672"/>
            <a:ext cx="2405514" cy="400110"/>
          </a:xfrm>
          <a:prstGeom prst="rect">
            <a:avLst/>
          </a:prstGeom>
          <a:noFill/>
        </p:spPr>
        <p:txBody>
          <a:bodyPr wrap="square" rtlCol="0">
            <a:spAutoFit/>
          </a:bodyPr>
          <a:lstStyle/>
          <a:p>
            <a:r>
              <a:rPr lang="en-US" sz="2000" dirty="0" smtClean="0">
                <a:solidFill>
                  <a:schemeClr val="bg1"/>
                </a:solidFill>
              </a:rPr>
              <a:t>Select USB Reader</a:t>
            </a:r>
            <a:endParaRPr lang="en-US" sz="2000" dirty="0">
              <a:solidFill>
                <a:schemeClr val="bg1"/>
              </a:solidFill>
            </a:endParaRPr>
          </a:p>
        </p:txBody>
      </p:sp>
      <p:sp>
        <p:nvSpPr>
          <p:cNvPr id="16" name="TextBox 15"/>
          <p:cNvSpPr txBox="1"/>
          <p:nvPr/>
        </p:nvSpPr>
        <p:spPr>
          <a:xfrm>
            <a:off x="1748376" y="3540830"/>
            <a:ext cx="2085130" cy="400110"/>
          </a:xfrm>
          <a:prstGeom prst="rect">
            <a:avLst/>
          </a:prstGeom>
          <a:noFill/>
        </p:spPr>
        <p:txBody>
          <a:bodyPr wrap="square" rtlCol="0">
            <a:spAutoFit/>
          </a:bodyPr>
          <a:lstStyle/>
          <a:p>
            <a:r>
              <a:rPr lang="en-US" sz="2000" dirty="0" smtClean="0">
                <a:solidFill>
                  <a:schemeClr val="bg1"/>
                </a:solidFill>
              </a:rPr>
              <a:t>Upload </a:t>
            </a:r>
            <a:r>
              <a:rPr lang="en-US" sz="2000" dirty="0" smtClean="0">
                <a:solidFill>
                  <a:schemeClr val="bg1"/>
                </a:solidFill>
              </a:rPr>
              <a:t>Image </a:t>
            </a:r>
            <a:endParaRPr lang="en-US" sz="2000" dirty="0">
              <a:solidFill>
                <a:schemeClr val="bg1"/>
              </a:solidFill>
            </a:endParaRPr>
          </a:p>
        </p:txBody>
      </p:sp>
      <p:sp>
        <p:nvSpPr>
          <p:cNvPr id="18" name="TextBox 17"/>
          <p:cNvSpPr txBox="1"/>
          <p:nvPr/>
        </p:nvSpPr>
        <p:spPr>
          <a:xfrm>
            <a:off x="1748376" y="4079098"/>
            <a:ext cx="1715397" cy="400110"/>
          </a:xfrm>
          <a:prstGeom prst="rect">
            <a:avLst/>
          </a:prstGeom>
          <a:noFill/>
        </p:spPr>
        <p:txBody>
          <a:bodyPr wrap="square" rtlCol="0">
            <a:spAutoFit/>
          </a:bodyPr>
          <a:lstStyle/>
          <a:p>
            <a:r>
              <a:rPr lang="en-US" sz="2000" dirty="0" smtClean="0">
                <a:solidFill>
                  <a:schemeClr val="bg1"/>
                </a:solidFill>
              </a:rPr>
              <a:t>Visitor Badge</a:t>
            </a:r>
            <a:endParaRPr lang="en-US" sz="2000" dirty="0">
              <a:solidFill>
                <a:schemeClr val="bg1"/>
              </a:solidFill>
            </a:endParaRPr>
          </a:p>
        </p:txBody>
      </p:sp>
      <p:sp>
        <p:nvSpPr>
          <p:cNvPr id="19" name="TextBox 18"/>
          <p:cNvSpPr txBox="1"/>
          <p:nvPr/>
        </p:nvSpPr>
        <p:spPr>
          <a:xfrm>
            <a:off x="1726810" y="4590890"/>
            <a:ext cx="2200979" cy="400110"/>
          </a:xfrm>
          <a:prstGeom prst="rect">
            <a:avLst/>
          </a:prstGeom>
          <a:noFill/>
        </p:spPr>
        <p:txBody>
          <a:bodyPr wrap="square" rtlCol="0">
            <a:spAutoFit/>
          </a:bodyPr>
          <a:lstStyle/>
          <a:p>
            <a:r>
              <a:rPr lang="en-US" sz="2000" smtClean="0">
                <a:solidFill>
                  <a:schemeClr val="bg1"/>
                </a:solidFill>
              </a:rPr>
              <a:t>Logistics Template</a:t>
            </a:r>
            <a:endParaRPr lang="en-US" sz="2000" dirty="0">
              <a:solidFill>
                <a:schemeClr val="bg1"/>
              </a:solidFill>
            </a:endParaRPr>
          </a:p>
        </p:txBody>
      </p:sp>
      <p:sp>
        <p:nvSpPr>
          <p:cNvPr id="20" name="Rounded Rectangle 19"/>
          <p:cNvSpPr/>
          <p:nvPr/>
        </p:nvSpPr>
        <p:spPr>
          <a:xfrm>
            <a:off x="1748376" y="2941907"/>
            <a:ext cx="2200980" cy="487241"/>
          </a:xfrm>
          <a:prstGeom prst="roundRect">
            <a:avLst/>
          </a:prstGeom>
          <a:solidFill>
            <a:schemeClr val="accent6">
              <a:lumMod val="60000"/>
              <a:lumOff val="4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721293" y="2999353"/>
            <a:ext cx="2405514" cy="400110"/>
          </a:xfrm>
          <a:prstGeom prst="rect">
            <a:avLst/>
          </a:prstGeom>
          <a:noFill/>
        </p:spPr>
        <p:txBody>
          <a:bodyPr wrap="square" rtlCol="0">
            <a:spAutoFit/>
          </a:bodyPr>
          <a:lstStyle/>
          <a:p>
            <a:r>
              <a:rPr lang="en-US" sz="2000" dirty="0" smtClean="0">
                <a:solidFill>
                  <a:schemeClr val="bg1"/>
                </a:solidFill>
              </a:rPr>
              <a:t>Select USB Reader</a:t>
            </a:r>
            <a:endParaRPr lang="en-US" sz="2000" dirty="0">
              <a:solidFill>
                <a:schemeClr val="bg1"/>
              </a:solidFill>
            </a:endParaRPr>
          </a:p>
        </p:txBody>
      </p:sp>
      <p:sp>
        <p:nvSpPr>
          <p:cNvPr id="22" name="TextBox 21"/>
          <p:cNvSpPr txBox="1"/>
          <p:nvPr/>
        </p:nvSpPr>
        <p:spPr>
          <a:xfrm>
            <a:off x="1721293" y="5116658"/>
            <a:ext cx="2085130" cy="400110"/>
          </a:xfrm>
          <a:prstGeom prst="rect">
            <a:avLst/>
          </a:prstGeom>
          <a:noFill/>
        </p:spPr>
        <p:txBody>
          <a:bodyPr wrap="square" rtlCol="0">
            <a:spAutoFit/>
          </a:bodyPr>
          <a:lstStyle/>
          <a:p>
            <a:r>
              <a:rPr lang="en-US" sz="2000" dirty="0" smtClean="0">
                <a:solidFill>
                  <a:schemeClr val="bg1"/>
                </a:solidFill>
              </a:rPr>
              <a:t>Price Tag</a:t>
            </a:r>
            <a:endParaRPr lang="en-US" sz="2000" dirty="0">
              <a:solidFill>
                <a:schemeClr val="bg1"/>
              </a:solidFill>
            </a:endParaRPr>
          </a:p>
        </p:txBody>
      </p:sp>
      <p:sp>
        <p:nvSpPr>
          <p:cNvPr id="23" name="TextBox 22"/>
          <p:cNvSpPr txBox="1"/>
          <p:nvPr/>
        </p:nvSpPr>
        <p:spPr>
          <a:xfrm>
            <a:off x="1721293" y="5594660"/>
            <a:ext cx="2085130" cy="400110"/>
          </a:xfrm>
          <a:prstGeom prst="rect">
            <a:avLst/>
          </a:prstGeom>
          <a:noFill/>
        </p:spPr>
        <p:txBody>
          <a:bodyPr wrap="square" rtlCol="0">
            <a:spAutoFit/>
          </a:bodyPr>
          <a:lstStyle/>
          <a:p>
            <a:r>
              <a:rPr lang="en-US" sz="2000" dirty="0" smtClean="0">
                <a:solidFill>
                  <a:schemeClr val="bg1"/>
                </a:solidFill>
              </a:rPr>
              <a:t>Blank Template</a:t>
            </a:r>
            <a:endParaRPr lang="en-US" sz="2000" dirty="0">
              <a:solidFill>
                <a:schemeClr val="bg1"/>
              </a:solidFill>
            </a:endParaRPr>
          </a:p>
        </p:txBody>
      </p:sp>
    </p:spTree>
    <p:extLst>
      <p:ext uri="{BB962C8B-B14F-4D97-AF65-F5344CB8AC3E}">
        <p14:creationId xmlns:p14="http://schemas.microsoft.com/office/powerpoint/2010/main" val="673258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400" dirty="0" smtClean="0"/>
              <a:t>Upload IMAGE</a:t>
            </a:r>
            <a:r>
              <a:rPr lang="en-US" sz="1400" dirty="0" smtClean="0"/>
              <a:t>:</a:t>
            </a:r>
            <a:br>
              <a:rPr lang="en-US" sz="1400" dirty="0" smtClean="0"/>
            </a:br>
            <a:r>
              <a:rPr lang="en-US" sz="1400" dirty="0" smtClean="0"/>
              <a:t>user can upload BMP image or JPG   file</a:t>
            </a:r>
            <a:br>
              <a:rPr lang="en-US" sz="1400" dirty="0" smtClean="0"/>
            </a:br>
            <a:r>
              <a:rPr lang="en-US" sz="1400" dirty="0"/>
              <a:t/>
            </a:r>
            <a:br>
              <a:rPr lang="en-US" sz="1400" dirty="0"/>
            </a:br>
            <a:r>
              <a:rPr lang="en-US" sz="1400" dirty="0" smtClean="0"/>
              <a:t/>
            </a:r>
            <a:br>
              <a:rPr lang="en-US" sz="1400" dirty="0" smtClean="0"/>
            </a:br>
            <a:r>
              <a:rPr lang="en-US" sz="1400" dirty="0"/>
              <a:t/>
            </a:r>
            <a:br>
              <a:rPr lang="en-US" sz="1400" dirty="0"/>
            </a:br>
            <a:r>
              <a:rPr lang="en-US" sz="1400" dirty="0" smtClean="0"/>
              <a:t/>
            </a:r>
            <a:br>
              <a:rPr lang="en-US" sz="1400" dirty="0" smtClean="0"/>
            </a:br>
            <a:endParaRPr lang="en-US" sz="1600" dirty="0"/>
          </a:p>
        </p:txBody>
      </p:sp>
      <p:sp>
        <p:nvSpPr>
          <p:cNvPr id="4" name="Rectangle 3"/>
          <p:cNvSpPr/>
          <p:nvPr/>
        </p:nvSpPr>
        <p:spPr>
          <a:xfrm>
            <a:off x="418454" y="1690688"/>
            <a:ext cx="8823157" cy="4851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2692" y="1939757"/>
            <a:ext cx="370306" cy="37030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1925" y="1941096"/>
            <a:ext cx="368967" cy="36896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80786" y="1937084"/>
            <a:ext cx="372979" cy="372979"/>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5388" y="1861554"/>
            <a:ext cx="1088551" cy="612829"/>
          </a:xfrm>
          <a:prstGeom prst="rect">
            <a:avLst/>
          </a:prstGeom>
        </p:spPr>
      </p:pic>
      <p:sp>
        <p:nvSpPr>
          <p:cNvPr id="13" name="Rounded Rectangle 12"/>
          <p:cNvSpPr/>
          <p:nvPr/>
        </p:nvSpPr>
        <p:spPr>
          <a:xfrm>
            <a:off x="3077818" y="2545875"/>
            <a:ext cx="5689944" cy="3718559"/>
          </a:xfrm>
          <a:prstGeom prst="roundRect">
            <a:avLst/>
          </a:prstGeom>
          <a:solidFill>
            <a:schemeClr val="accent6">
              <a:lumMod val="60000"/>
              <a:lumOff val="4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73068" y="2828360"/>
            <a:ext cx="5133340" cy="399034"/>
          </a:xfrm>
          <a:prstGeom prst="rect">
            <a:avLst/>
          </a:prstGeom>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34749" y="3593497"/>
            <a:ext cx="2776081" cy="2085146"/>
          </a:xfrm>
          <a:prstGeom prst="rect">
            <a:avLst/>
          </a:prstGeom>
        </p:spPr>
      </p:pic>
      <p:sp>
        <p:nvSpPr>
          <p:cNvPr id="18" name="TextBox 17"/>
          <p:cNvSpPr txBox="1"/>
          <p:nvPr/>
        </p:nvSpPr>
        <p:spPr>
          <a:xfrm>
            <a:off x="3111714" y="2928892"/>
            <a:ext cx="1109858" cy="276999"/>
          </a:xfrm>
          <a:prstGeom prst="rect">
            <a:avLst/>
          </a:prstGeom>
          <a:solidFill>
            <a:schemeClr val="bg1"/>
          </a:solidFill>
        </p:spPr>
        <p:txBody>
          <a:bodyPr wrap="square" rtlCol="0">
            <a:spAutoFit/>
          </a:bodyPr>
          <a:lstStyle/>
          <a:p>
            <a:r>
              <a:rPr lang="en-US" sz="1200" smtClean="0"/>
              <a:t>image </a:t>
            </a:r>
            <a:r>
              <a:rPr lang="en-US" sz="1200" dirty="0" smtClean="0"/>
              <a:t>file</a:t>
            </a:r>
            <a:endParaRPr lang="en-US" sz="1200" dirty="0"/>
          </a:p>
        </p:txBody>
      </p:sp>
      <p:sp>
        <p:nvSpPr>
          <p:cNvPr id="19" name="TextBox 18"/>
          <p:cNvSpPr txBox="1"/>
          <p:nvPr/>
        </p:nvSpPr>
        <p:spPr>
          <a:xfrm>
            <a:off x="3147858" y="3243222"/>
            <a:ext cx="5394694" cy="276999"/>
          </a:xfrm>
          <a:prstGeom prst="rect">
            <a:avLst/>
          </a:prstGeom>
          <a:solidFill>
            <a:schemeClr val="bg1"/>
          </a:solidFill>
        </p:spPr>
        <p:txBody>
          <a:bodyPr wrap="square" rtlCol="0">
            <a:spAutoFit/>
          </a:bodyPr>
          <a:lstStyle/>
          <a:p>
            <a:r>
              <a:rPr lang="en-US" sz="1200" dirty="0" smtClean="0"/>
              <a:t>Select E-Paper Tag Screen Size</a:t>
            </a:r>
            <a:endParaRPr lang="en-US" sz="1200" dirty="0"/>
          </a:p>
        </p:txBody>
      </p:sp>
      <p:sp>
        <p:nvSpPr>
          <p:cNvPr id="20" name="TextBox 19"/>
          <p:cNvSpPr txBox="1"/>
          <p:nvPr/>
        </p:nvSpPr>
        <p:spPr>
          <a:xfrm>
            <a:off x="3276835" y="4563272"/>
            <a:ext cx="1058896" cy="369332"/>
          </a:xfrm>
          <a:prstGeom prst="rect">
            <a:avLst/>
          </a:prstGeom>
          <a:noFill/>
        </p:spPr>
        <p:txBody>
          <a:bodyPr wrap="square" rtlCol="0">
            <a:spAutoFit/>
          </a:bodyPr>
          <a:lstStyle/>
          <a:p>
            <a:r>
              <a:rPr lang="en-US" dirty="0" smtClean="0"/>
              <a:t>PREVIEW</a:t>
            </a:r>
            <a:endParaRPr lang="en-US" dirty="0"/>
          </a:p>
        </p:txBody>
      </p:sp>
      <p:sp>
        <p:nvSpPr>
          <p:cNvPr id="21" name="TextBox 20"/>
          <p:cNvSpPr txBox="1"/>
          <p:nvPr/>
        </p:nvSpPr>
        <p:spPr>
          <a:xfrm>
            <a:off x="5450183" y="5848840"/>
            <a:ext cx="717755" cy="369332"/>
          </a:xfrm>
          <a:prstGeom prst="rect">
            <a:avLst/>
          </a:prstGeom>
          <a:solidFill>
            <a:schemeClr val="bg1"/>
          </a:solidFill>
        </p:spPr>
        <p:txBody>
          <a:bodyPr wrap="square" rtlCol="0">
            <a:spAutoFit/>
          </a:bodyPr>
          <a:lstStyle/>
          <a:p>
            <a:r>
              <a:rPr lang="en-US"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SEND</a:t>
            </a:r>
            <a:endParaRPr lang="en-US">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24" name="Picture 23"/>
          <p:cNvPicPr>
            <a:picLocks noChangeAspect="1"/>
          </p:cNvPicPr>
          <p:nvPr/>
        </p:nvPicPr>
        <p:blipFill rotWithShape="1">
          <a:blip r:embed="rId9">
            <a:extLst>
              <a:ext uri="{28A0092B-C50C-407E-A947-70E740481C1C}">
                <a14:useLocalDpi xmlns:a14="http://schemas.microsoft.com/office/drawing/2010/main" val="0"/>
              </a:ext>
            </a:extLst>
          </a:blip>
          <a:srcRect l="48667" t="60961" r="3728" b="29967"/>
          <a:stretch/>
        </p:blipFill>
        <p:spPr>
          <a:xfrm>
            <a:off x="5846537" y="3255969"/>
            <a:ext cx="2606028" cy="301583"/>
          </a:xfrm>
          <a:prstGeom prst="rect">
            <a:avLst/>
          </a:prstGeom>
        </p:spPr>
      </p:pic>
      <p:sp>
        <p:nvSpPr>
          <p:cNvPr id="16" name="TextBox 15"/>
          <p:cNvSpPr txBox="1"/>
          <p:nvPr/>
        </p:nvSpPr>
        <p:spPr>
          <a:xfrm>
            <a:off x="9376772" y="3223115"/>
            <a:ext cx="2705751" cy="646331"/>
          </a:xfrm>
          <a:prstGeom prst="rect">
            <a:avLst/>
          </a:prstGeom>
          <a:noFill/>
        </p:spPr>
        <p:txBody>
          <a:bodyPr wrap="square" rtlCol="0">
            <a:spAutoFit/>
          </a:bodyPr>
          <a:lstStyle/>
          <a:p>
            <a:r>
              <a:rPr lang="en-US" sz="1200" dirty="0" smtClean="0"/>
              <a:t>4.2</a:t>
            </a:r>
            <a:r>
              <a:rPr lang="en-US" sz="1200" dirty="0"/>
              <a:t>” :  resolution 400(h) x 300(w) </a:t>
            </a:r>
          </a:p>
          <a:p>
            <a:r>
              <a:rPr lang="en-US" sz="1200" dirty="0" smtClean="0"/>
              <a:t>2.7</a:t>
            </a:r>
            <a:r>
              <a:rPr lang="en-US" sz="1200" dirty="0"/>
              <a:t>”: </a:t>
            </a:r>
            <a:r>
              <a:rPr lang="en-US" sz="1200" dirty="0" smtClean="0"/>
              <a:t>resolution </a:t>
            </a:r>
            <a:r>
              <a:rPr lang="en-US" sz="1200" dirty="0"/>
              <a:t>264 x 176 </a:t>
            </a:r>
            <a:endParaRPr lang="en-US" sz="1200" dirty="0" smtClean="0"/>
          </a:p>
          <a:p>
            <a:r>
              <a:rPr lang="en-US" sz="1200" dirty="0" smtClean="0"/>
              <a:t>2.1</a:t>
            </a:r>
            <a:r>
              <a:rPr lang="en-US" sz="1200" dirty="0"/>
              <a:t>”: resolution 212 x </a:t>
            </a:r>
            <a:r>
              <a:rPr lang="en-US" sz="1200" dirty="0" smtClean="0"/>
              <a:t>104</a:t>
            </a:r>
            <a:endParaRPr lang="en-US" sz="1200" dirty="0"/>
          </a:p>
        </p:txBody>
      </p:sp>
      <p:cxnSp>
        <p:nvCxnSpPr>
          <p:cNvPr id="26" name="Straight Arrow Connector 25"/>
          <p:cNvCxnSpPr/>
          <p:nvPr/>
        </p:nvCxnSpPr>
        <p:spPr>
          <a:xfrm flipH="1">
            <a:off x="8542552" y="3366543"/>
            <a:ext cx="749390" cy="0"/>
          </a:xfrm>
          <a:prstGeom prst="straightConnector1">
            <a:avLst/>
          </a:prstGeom>
          <a:ln w="60325">
            <a:solidFill>
              <a:srgbClr val="FF0000"/>
            </a:solidFill>
            <a:tailEnd type="triangle"/>
          </a:ln>
          <a:effectLst>
            <a:outerShdw blurRad="50800" dist="50800" dir="5400000" sx="1000" sy="1000" algn="ctr" rotWithShape="0">
              <a:srgbClr val="000000">
                <a:alpha val="43137"/>
              </a:srgbClr>
            </a:outerShdw>
          </a:effectLst>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77309" y="3440401"/>
            <a:ext cx="2085130" cy="400110"/>
          </a:xfrm>
          <a:prstGeom prst="rect">
            <a:avLst/>
          </a:prstGeom>
          <a:noFill/>
        </p:spPr>
        <p:txBody>
          <a:bodyPr wrap="square" rtlCol="0">
            <a:spAutoFit/>
          </a:bodyPr>
          <a:lstStyle/>
          <a:p>
            <a:r>
              <a:rPr lang="en-US" sz="2000" dirty="0" smtClean="0">
                <a:solidFill>
                  <a:schemeClr val="bg1"/>
                </a:solidFill>
              </a:rPr>
              <a:t>Upload </a:t>
            </a:r>
            <a:r>
              <a:rPr lang="en-US" sz="2000" dirty="0" smtClean="0">
                <a:solidFill>
                  <a:schemeClr val="bg1"/>
                </a:solidFill>
              </a:rPr>
              <a:t>Image </a:t>
            </a:r>
            <a:endParaRPr lang="en-US" sz="2000" dirty="0">
              <a:solidFill>
                <a:schemeClr val="bg1"/>
              </a:solidFill>
            </a:endParaRPr>
          </a:p>
        </p:txBody>
      </p:sp>
      <p:sp>
        <p:nvSpPr>
          <p:cNvPr id="25" name="TextBox 24"/>
          <p:cNvSpPr txBox="1"/>
          <p:nvPr/>
        </p:nvSpPr>
        <p:spPr>
          <a:xfrm>
            <a:off x="877309" y="3978669"/>
            <a:ext cx="1715397" cy="400110"/>
          </a:xfrm>
          <a:prstGeom prst="rect">
            <a:avLst/>
          </a:prstGeom>
          <a:noFill/>
        </p:spPr>
        <p:txBody>
          <a:bodyPr wrap="square" rtlCol="0">
            <a:spAutoFit/>
          </a:bodyPr>
          <a:lstStyle/>
          <a:p>
            <a:r>
              <a:rPr lang="en-US" sz="2000" dirty="0" smtClean="0">
                <a:solidFill>
                  <a:schemeClr val="bg1"/>
                </a:solidFill>
              </a:rPr>
              <a:t>Visitor Badge</a:t>
            </a:r>
            <a:endParaRPr lang="en-US" sz="2000" dirty="0">
              <a:solidFill>
                <a:schemeClr val="bg1"/>
              </a:solidFill>
            </a:endParaRPr>
          </a:p>
        </p:txBody>
      </p:sp>
      <p:sp>
        <p:nvSpPr>
          <p:cNvPr id="27" name="TextBox 26"/>
          <p:cNvSpPr txBox="1"/>
          <p:nvPr/>
        </p:nvSpPr>
        <p:spPr>
          <a:xfrm>
            <a:off x="855743" y="4490461"/>
            <a:ext cx="2200979" cy="400110"/>
          </a:xfrm>
          <a:prstGeom prst="rect">
            <a:avLst/>
          </a:prstGeom>
          <a:noFill/>
        </p:spPr>
        <p:txBody>
          <a:bodyPr wrap="square" rtlCol="0">
            <a:spAutoFit/>
          </a:bodyPr>
          <a:lstStyle/>
          <a:p>
            <a:r>
              <a:rPr lang="en-US" sz="2000" smtClean="0">
                <a:solidFill>
                  <a:schemeClr val="bg1"/>
                </a:solidFill>
              </a:rPr>
              <a:t>Logistics Template</a:t>
            </a:r>
            <a:endParaRPr lang="en-US" sz="2000" dirty="0">
              <a:solidFill>
                <a:schemeClr val="bg1"/>
              </a:solidFill>
            </a:endParaRPr>
          </a:p>
        </p:txBody>
      </p:sp>
      <p:sp>
        <p:nvSpPr>
          <p:cNvPr id="28" name="Rounded Rectangle 27"/>
          <p:cNvSpPr/>
          <p:nvPr/>
        </p:nvSpPr>
        <p:spPr>
          <a:xfrm>
            <a:off x="896547" y="3410252"/>
            <a:ext cx="2200980" cy="487241"/>
          </a:xfrm>
          <a:prstGeom prst="roundRect">
            <a:avLst/>
          </a:prstGeom>
          <a:solidFill>
            <a:schemeClr val="accent6">
              <a:lumMod val="60000"/>
              <a:lumOff val="4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850226" y="2898924"/>
            <a:ext cx="2405514" cy="400110"/>
          </a:xfrm>
          <a:prstGeom prst="rect">
            <a:avLst/>
          </a:prstGeom>
          <a:noFill/>
        </p:spPr>
        <p:txBody>
          <a:bodyPr wrap="square" rtlCol="0">
            <a:spAutoFit/>
          </a:bodyPr>
          <a:lstStyle/>
          <a:p>
            <a:r>
              <a:rPr lang="en-US" sz="2000" dirty="0" smtClean="0">
                <a:solidFill>
                  <a:schemeClr val="bg1"/>
                </a:solidFill>
              </a:rPr>
              <a:t>Select USB Reader</a:t>
            </a:r>
            <a:endParaRPr lang="en-US" sz="2000" dirty="0">
              <a:solidFill>
                <a:schemeClr val="bg1"/>
              </a:solidFill>
            </a:endParaRPr>
          </a:p>
        </p:txBody>
      </p:sp>
      <p:sp>
        <p:nvSpPr>
          <p:cNvPr id="30" name="TextBox 29"/>
          <p:cNvSpPr txBox="1"/>
          <p:nvPr/>
        </p:nvSpPr>
        <p:spPr>
          <a:xfrm>
            <a:off x="850226" y="5016229"/>
            <a:ext cx="2085130" cy="400110"/>
          </a:xfrm>
          <a:prstGeom prst="rect">
            <a:avLst/>
          </a:prstGeom>
          <a:noFill/>
        </p:spPr>
        <p:txBody>
          <a:bodyPr wrap="square" rtlCol="0">
            <a:spAutoFit/>
          </a:bodyPr>
          <a:lstStyle/>
          <a:p>
            <a:r>
              <a:rPr lang="en-US" sz="2000" dirty="0" smtClean="0">
                <a:solidFill>
                  <a:schemeClr val="bg1"/>
                </a:solidFill>
              </a:rPr>
              <a:t>Price Tag</a:t>
            </a:r>
            <a:endParaRPr lang="en-US" sz="2000" dirty="0">
              <a:solidFill>
                <a:schemeClr val="bg1"/>
              </a:solidFill>
            </a:endParaRPr>
          </a:p>
        </p:txBody>
      </p:sp>
      <p:sp>
        <p:nvSpPr>
          <p:cNvPr id="31" name="TextBox 30"/>
          <p:cNvSpPr txBox="1"/>
          <p:nvPr/>
        </p:nvSpPr>
        <p:spPr>
          <a:xfrm>
            <a:off x="850226" y="5494231"/>
            <a:ext cx="2085130" cy="400110"/>
          </a:xfrm>
          <a:prstGeom prst="rect">
            <a:avLst/>
          </a:prstGeom>
          <a:noFill/>
        </p:spPr>
        <p:txBody>
          <a:bodyPr wrap="square" rtlCol="0">
            <a:spAutoFit/>
          </a:bodyPr>
          <a:lstStyle/>
          <a:p>
            <a:r>
              <a:rPr lang="en-US" sz="2000" dirty="0" smtClean="0">
                <a:solidFill>
                  <a:schemeClr val="bg1"/>
                </a:solidFill>
              </a:rPr>
              <a:t>Blank Template</a:t>
            </a:r>
            <a:endParaRPr lang="en-US" sz="2000" dirty="0">
              <a:solidFill>
                <a:schemeClr val="bg1"/>
              </a:solidFill>
            </a:endParaRPr>
          </a:p>
        </p:txBody>
      </p:sp>
    </p:spTree>
    <p:extLst>
      <p:ext uri="{BB962C8B-B14F-4D97-AF65-F5344CB8AC3E}">
        <p14:creationId xmlns:p14="http://schemas.microsoft.com/office/powerpoint/2010/main" val="19686079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697" y="357371"/>
            <a:ext cx="10515600" cy="1132464"/>
          </a:xfrm>
        </p:spPr>
        <p:txBody>
          <a:bodyPr>
            <a:normAutofit fontScale="90000"/>
          </a:bodyPr>
          <a:lstStyle/>
          <a:p>
            <a:r>
              <a:rPr lang="en-US" sz="1600" dirty="0" smtClean="0"/>
              <a:t>Visitor Badge: </a:t>
            </a:r>
            <a:br>
              <a:rPr lang="en-US" sz="1600" dirty="0" smtClean="0"/>
            </a:br>
            <a:r>
              <a:rPr lang="en-US" sz="1600" dirty="0" smtClean="0"/>
              <a:t>Clicking on photo icon, triggers laptop camera. </a:t>
            </a:r>
            <a:r>
              <a:rPr lang="en-US" sz="1600" dirty="0"/>
              <a:t>User then fills out visitor name, company, and date</a:t>
            </a:r>
            <a:r>
              <a:rPr lang="en-US" sz="1600" dirty="0" smtClean="0"/>
              <a:t> User can take a picture. Picture will be formatted to take up. The size of the photo on the e-paper screen can be decided by you. Then clicking the arrow button will generate the image for their approval  </a:t>
            </a:r>
            <a:r>
              <a:rPr lang="en-US" sz="1600" dirty="0" smtClean="0"/>
              <a:t/>
            </a:r>
            <a:br>
              <a:rPr lang="en-US" sz="1600" dirty="0" smtClean="0"/>
            </a:br>
            <a:r>
              <a:rPr lang="en-US" sz="1600" dirty="0" smtClean="0"/>
              <a:t>NAME COMPANY : should let users know MAX characters they can input (this should vary by which size screen they choose and what font/font size you will implement for this design </a:t>
            </a:r>
            <a:r>
              <a:rPr lang="en-US" sz="1600" dirty="0" smtClean="0"/>
              <a:t/>
            </a:r>
            <a:br>
              <a:rPr lang="en-US" sz="1600" dirty="0" smtClean="0"/>
            </a:br>
            <a:endParaRPr lang="en-US" sz="1600" dirty="0"/>
          </a:p>
        </p:txBody>
      </p:sp>
      <p:sp>
        <p:nvSpPr>
          <p:cNvPr id="4" name="Rectangle 3"/>
          <p:cNvSpPr/>
          <p:nvPr/>
        </p:nvSpPr>
        <p:spPr>
          <a:xfrm>
            <a:off x="1280160" y="1690688"/>
            <a:ext cx="8823157" cy="4851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4230" y="1939757"/>
            <a:ext cx="370306" cy="37030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3463" y="1941096"/>
            <a:ext cx="368967" cy="36896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2324" y="1937084"/>
            <a:ext cx="372979" cy="37297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6926" y="1861554"/>
            <a:ext cx="1088551" cy="612829"/>
          </a:xfrm>
          <a:prstGeom prst="rect">
            <a:avLst/>
          </a:prstGeom>
        </p:spPr>
      </p:pic>
      <p:sp>
        <p:nvSpPr>
          <p:cNvPr id="13" name="Rounded Rectangle 12"/>
          <p:cNvSpPr/>
          <p:nvPr/>
        </p:nvSpPr>
        <p:spPr>
          <a:xfrm>
            <a:off x="3949356" y="2545875"/>
            <a:ext cx="5689944" cy="3718559"/>
          </a:xfrm>
          <a:prstGeom prst="roundRect">
            <a:avLst/>
          </a:prstGeom>
          <a:solidFill>
            <a:schemeClr val="accent6">
              <a:lumMod val="60000"/>
              <a:lumOff val="4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24247" y="3661568"/>
            <a:ext cx="1120774" cy="1171719"/>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40361" y="3900560"/>
            <a:ext cx="693737" cy="693737"/>
          </a:xfrm>
          <a:prstGeom prst="rect">
            <a:avLst/>
          </a:prstGeom>
        </p:spPr>
      </p:pic>
      <p:sp>
        <p:nvSpPr>
          <p:cNvPr id="19" name="TextBox 18"/>
          <p:cNvSpPr txBox="1"/>
          <p:nvPr/>
        </p:nvSpPr>
        <p:spPr>
          <a:xfrm>
            <a:off x="4189991" y="3475638"/>
            <a:ext cx="1563167" cy="2031325"/>
          </a:xfrm>
          <a:prstGeom prst="rect">
            <a:avLst/>
          </a:prstGeom>
          <a:noFill/>
        </p:spPr>
        <p:txBody>
          <a:bodyPr wrap="square" rtlCol="0">
            <a:spAutoFit/>
          </a:bodyPr>
          <a:lstStyle/>
          <a:p>
            <a:r>
              <a:rPr lang="en-US" dirty="0" smtClean="0"/>
              <a:t>Name:</a:t>
            </a:r>
          </a:p>
          <a:p>
            <a:endParaRPr lang="en-US" dirty="0" smtClean="0"/>
          </a:p>
          <a:p>
            <a:r>
              <a:rPr lang="en-US" dirty="0" smtClean="0"/>
              <a:t>Company:</a:t>
            </a:r>
          </a:p>
          <a:p>
            <a:endParaRPr lang="en-US" dirty="0" smtClean="0"/>
          </a:p>
          <a:p>
            <a:r>
              <a:rPr lang="en-US" dirty="0" smtClean="0"/>
              <a:t>Date:</a:t>
            </a:r>
          </a:p>
          <a:p>
            <a:endParaRPr lang="en-US" dirty="0" smtClean="0"/>
          </a:p>
          <a:p>
            <a:endParaRPr lang="en-US" dirty="0"/>
          </a:p>
        </p:txBody>
      </p:sp>
      <p:sp>
        <p:nvSpPr>
          <p:cNvPr id="14" name="Rectangle 13"/>
          <p:cNvSpPr/>
          <p:nvPr/>
        </p:nvSpPr>
        <p:spPr>
          <a:xfrm>
            <a:off x="5664753" y="3490857"/>
            <a:ext cx="1227004" cy="3414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664753" y="4088916"/>
            <a:ext cx="1227004" cy="3414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6998521" y="4012375"/>
            <a:ext cx="1415687" cy="369332"/>
          </a:xfrm>
          <a:prstGeom prst="rect">
            <a:avLst/>
          </a:prstGeom>
          <a:noFill/>
        </p:spPr>
        <p:txBody>
          <a:bodyPr wrap="square" rtlCol="0">
            <a:spAutoFit/>
          </a:bodyPr>
          <a:lstStyle/>
          <a:p>
            <a:r>
              <a:rPr lang="en-US" smtClean="0"/>
              <a:t>Take photo</a:t>
            </a:r>
            <a:endParaRPr lang="en-US"/>
          </a:p>
        </p:txBody>
      </p:sp>
      <p:sp>
        <p:nvSpPr>
          <p:cNvPr id="23" name="Right Arrow 22"/>
          <p:cNvSpPr/>
          <p:nvPr/>
        </p:nvSpPr>
        <p:spPr>
          <a:xfrm>
            <a:off x="6813755" y="5756017"/>
            <a:ext cx="442698" cy="338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113414" y="4592595"/>
            <a:ext cx="2659494" cy="646331"/>
          </a:xfrm>
          <a:prstGeom prst="rect">
            <a:avLst/>
          </a:prstGeom>
          <a:noFill/>
        </p:spPr>
        <p:txBody>
          <a:bodyPr wrap="square" rtlCol="0">
            <a:spAutoFit/>
          </a:bodyPr>
          <a:lstStyle/>
          <a:p>
            <a:r>
              <a:rPr lang="en-US" dirty="0" smtClean="0"/>
              <a:t>Automatically Generates current date</a:t>
            </a:r>
            <a:endParaRPr lang="en-US" dirty="0"/>
          </a:p>
        </p:txBody>
      </p:sp>
      <p:sp>
        <p:nvSpPr>
          <p:cNvPr id="25" name="TextBox 24"/>
          <p:cNvSpPr txBox="1"/>
          <p:nvPr/>
        </p:nvSpPr>
        <p:spPr>
          <a:xfrm>
            <a:off x="4167736" y="2883738"/>
            <a:ext cx="5394694" cy="276999"/>
          </a:xfrm>
          <a:prstGeom prst="rect">
            <a:avLst/>
          </a:prstGeom>
          <a:solidFill>
            <a:schemeClr val="bg1"/>
          </a:solidFill>
        </p:spPr>
        <p:txBody>
          <a:bodyPr wrap="square" rtlCol="0">
            <a:spAutoFit/>
          </a:bodyPr>
          <a:lstStyle/>
          <a:p>
            <a:r>
              <a:rPr lang="en-US" sz="1200" dirty="0" smtClean="0"/>
              <a:t>Select E-Paper Tag Screen Size</a:t>
            </a:r>
            <a:endParaRPr lang="en-US" sz="1200" dirty="0"/>
          </a:p>
        </p:txBody>
      </p:sp>
      <p:pic>
        <p:nvPicPr>
          <p:cNvPr id="26" name="Picture 25"/>
          <p:cNvPicPr>
            <a:picLocks noChangeAspect="1"/>
          </p:cNvPicPr>
          <p:nvPr/>
        </p:nvPicPr>
        <p:blipFill rotWithShape="1">
          <a:blip r:embed="rId8">
            <a:extLst>
              <a:ext uri="{28A0092B-C50C-407E-A947-70E740481C1C}">
                <a14:useLocalDpi xmlns:a14="http://schemas.microsoft.com/office/drawing/2010/main" val="0"/>
              </a:ext>
            </a:extLst>
          </a:blip>
          <a:srcRect l="48667" t="60961" r="3728" b="29967"/>
          <a:stretch/>
        </p:blipFill>
        <p:spPr>
          <a:xfrm>
            <a:off x="6866415" y="2896485"/>
            <a:ext cx="2606028" cy="301583"/>
          </a:xfrm>
          <a:prstGeom prst="rect">
            <a:avLst/>
          </a:prstGeom>
        </p:spPr>
      </p:pic>
      <p:sp>
        <p:nvSpPr>
          <p:cNvPr id="28" name="TextBox 27"/>
          <p:cNvSpPr txBox="1"/>
          <p:nvPr/>
        </p:nvSpPr>
        <p:spPr>
          <a:xfrm>
            <a:off x="10009465" y="2896485"/>
            <a:ext cx="2705751" cy="461665"/>
          </a:xfrm>
          <a:prstGeom prst="rect">
            <a:avLst/>
          </a:prstGeom>
          <a:noFill/>
        </p:spPr>
        <p:txBody>
          <a:bodyPr wrap="square" rtlCol="0">
            <a:spAutoFit/>
          </a:bodyPr>
          <a:lstStyle/>
          <a:p>
            <a:r>
              <a:rPr lang="en-US" sz="1200" dirty="0" smtClean="0"/>
              <a:t>4.2</a:t>
            </a:r>
            <a:r>
              <a:rPr lang="en-US" sz="1200" dirty="0"/>
              <a:t>” :  resolution 400(h) x 300(w) </a:t>
            </a:r>
          </a:p>
          <a:p>
            <a:r>
              <a:rPr lang="en-US" sz="1200" dirty="0" smtClean="0"/>
              <a:t>2.7</a:t>
            </a:r>
            <a:r>
              <a:rPr lang="en-US" sz="1200" dirty="0"/>
              <a:t>”: </a:t>
            </a:r>
            <a:r>
              <a:rPr lang="en-US" sz="1200" dirty="0" smtClean="0"/>
              <a:t>resolution </a:t>
            </a:r>
            <a:r>
              <a:rPr lang="en-US" sz="1200" dirty="0"/>
              <a:t>264 x 176 </a:t>
            </a:r>
            <a:endParaRPr lang="en-US" sz="1200" dirty="0" smtClean="0"/>
          </a:p>
        </p:txBody>
      </p:sp>
      <p:cxnSp>
        <p:nvCxnSpPr>
          <p:cNvPr id="29" name="Straight Arrow Connector 28"/>
          <p:cNvCxnSpPr>
            <a:endCxn id="26" idx="3"/>
          </p:cNvCxnSpPr>
          <p:nvPr/>
        </p:nvCxnSpPr>
        <p:spPr>
          <a:xfrm flipH="1">
            <a:off x="9472443" y="3039913"/>
            <a:ext cx="452192" cy="7364"/>
          </a:xfrm>
          <a:prstGeom prst="straightConnector1">
            <a:avLst/>
          </a:prstGeom>
          <a:ln w="60325">
            <a:solidFill>
              <a:srgbClr val="FF0000"/>
            </a:solidFill>
            <a:tailEnd type="triangle"/>
          </a:ln>
          <a:effectLst>
            <a:outerShdw blurRad="50800" dist="50800" dir="5400000" sx="1000" sy="1000" algn="ctr" rotWithShape="0">
              <a:srgbClr val="000000">
                <a:alpha val="43137"/>
              </a:srgbClr>
            </a:outerShdw>
          </a:effectLst>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748376" y="3540830"/>
            <a:ext cx="2085130" cy="400110"/>
          </a:xfrm>
          <a:prstGeom prst="rect">
            <a:avLst/>
          </a:prstGeom>
          <a:noFill/>
        </p:spPr>
        <p:txBody>
          <a:bodyPr wrap="square" rtlCol="0">
            <a:spAutoFit/>
          </a:bodyPr>
          <a:lstStyle/>
          <a:p>
            <a:r>
              <a:rPr lang="en-US" sz="2000" dirty="0" smtClean="0">
                <a:solidFill>
                  <a:schemeClr val="bg1"/>
                </a:solidFill>
              </a:rPr>
              <a:t>Upload </a:t>
            </a:r>
            <a:r>
              <a:rPr lang="en-US" sz="2000" dirty="0" smtClean="0">
                <a:solidFill>
                  <a:schemeClr val="bg1"/>
                </a:solidFill>
              </a:rPr>
              <a:t>Image </a:t>
            </a:r>
            <a:endParaRPr lang="en-US" sz="2000" dirty="0">
              <a:solidFill>
                <a:schemeClr val="bg1"/>
              </a:solidFill>
            </a:endParaRPr>
          </a:p>
        </p:txBody>
      </p:sp>
      <p:sp>
        <p:nvSpPr>
          <p:cNvPr id="30" name="TextBox 29"/>
          <p:cNvSpPr txBox="1"/>
          <p:nvPr/>
        </p:nvSpPr>
        <p:spPr>
          <a:xfrm>
            <a:off x="1748376" y="4079098"/>
            <a:ext cx="1715397" cy="400110"/>
          </a:xfrm>
          <a:prstGeom prst="rect">
            <a:avLst/>
          </a:prstGeom>
          <a:noFill/>
        </p:spPr>
        <p:txBody>
          <a:bodyPr wrap="square" rtlCol="0">
            <a:spAutoFit/>
          </a:bodyPr>
          <a:lstStyle/>
          <a:p>
            <a:r>
              <a:rPr lang="en-US" sz="2000" dirty="0" smtClean="0">
                <a:solidFill>
                  <a:schemeClr val="bg1"/>
                </a:solidFill>
              </a:rPr>
              <a:t>Visitor Badge</a:t>
            </a:r>
            <a:endParaRPr lang="en-US" sz="2000" dirty="0">
              <a:solidFill>
                <a:schemeClr val="bg1"/>
              </a:solidFill>
            </a:endParaRPr>
          </a:p>
        </p:txBody>
      </p:sp>
      <p:sp>
        <p:nvSpPr>
          <p:cNvPr id="31" name="TextBox 30"/>
          <p:cNvSpPr txBox="1"/>
          <p:nvPr/>
        </p:nvSpPr>
        <p:spPr>
          <a:xfrm>
            <a:off x="1726810" y="4590890"/>
            <a:ext cx="2200979" cy="400110"/>
          </a:xfrm>
          <a:prstGeom prst="rect">
            <a:avLst/>
          </a:prstGeom>
          <a:noFill/>
        </p:spPr>
        <p:txBody>
          <a:bodyPr wrap="square" rtlCol="0">
            <a:spAutoFit/>
          </a:bodyPr>
          <a:lstStyle/>
          <a:p>
            <a:r>
              <a:rPr lang="en-US" sz="2000" smtClean="0">
                <a:solidFill>
                  <a:schemeClr val="bg1"/>
                </a:solidFill>
              </a:rPr>
              <a:t>Logistics Template</a:t>
            </a:r>
            <a:endParaRPr lang="en-US" sz="2000" dirty="0">
              <a:solidFill>
                <a:schemeClr val="bg1"/>
              </a:solidFill>
            </a:endParaRPr>
          </a:p>
        </p:txBody>
      </p:sp>
      <p:sp>
        <p:nvSpPr>
          <p:cNvPr id="32" name="Rounded Rectangle 31"/>
          <p:cNvSpPr/>
          <p:nvPr/>
        </p:nvSpPr>
        <p:spPr>
          <a:xfrm>
            <a:off x="1778088" y="4052622"/>
            <a:ext cx="2200980" cy="487241"/>
          </a:xfrm>
          <a:prstGeom prst="roundRect">
            <a:avLst/>
          </a:prstGeom>
          <a:solidFill>
            <a:schemeClr val="accent6">
              <a:lumMod val="60000"/>
              <a:lumOff val="4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721293" y="2999353"/>
            <a:ext cx="2405514" cy="400110"/>
          </a:xfrm>
          <a:prstGeom prst="rect">
            <a:avLst/>
          </a:prstGeom>
          <a:noFill/>
        </p:spPr>
        <p:txBody>
          <a:bodyPr wrap="square" rtlCol="0">
            <a:spAutoFit/>
          </a:bodyPr>
          <a:lstStyle/>
          <a:p>
            <a:r>
              <a:rPr lang="en-US" sz="2000" dirty="0" smtClean="0">
                <a:solidFill>
                  <a:schemeClr val="bg1"/>
                </a:solidFill>
              </a:rPr>
              <a:t>Select USB Reader</a:t>
            </a:r>
            <a:endParaRPr lang="en-US" sz="2000" dirty="0">
              <a:solidFill>
                <a:schemeClr val="bg1"/>
              </a:solidFill>
            </a:endParaRPr>
          </a:p>
        </p:txBody>
      </p:sp>
      <p:sp>
        <p:nvSpPr>
          <p:cNvPr id="34" name="TextBox 33"/>
          <p:cNvSpPr txBox="1"/>
          <p:nvPr/>
        </p:nvSpPr>
        <p:spPr>
          <a:xfrm>
            <a:off x="1721293" y="5116658"/>
            <a:ext cx="2085130" cy="400110"/>
          </a:xfrm>
          <a:prstGeom prst="rect">
            <a:avLst/>
          </a:prstGeom>
          <a:noFill/>
        </p:spPr>
        <p:txBody>
          <a:bodyPr wrap="square" rtlCol="0">
            <a:spAutoFit/>
          </a:bodyPr>
          <a:lstStyle/>
          <a:p>
            <a:r>
              <a:rPr lang="en-US" sz="2000" dirty="0" smtClean="0">
                <a:solidFill>
                  <a:schemeClr val="bg1"/>
                </a:solidFill>
              </a:rPr>
              <a:t>Price Tag</a:t>
            </a:r>
            <a:endParaRPr lang="en-US" sz="2000" dirty="0">
              <a:solidFill>
                <a:schemeClr val="bg1"/>
              </a:solidFill>
            </a:endParaRPr>
          </a:p>
        </p:txBody>
      </p:sp>
      <p:sp>
        <p:nvSpPr>
          <p:cNvPr id="35" name="TextBox 34"/>
          <p:cNvSpPr txBox="1"/>
          <p:nvPr/>
        </p:nvSpPr>
        <p:spPr>
          <a:xfrm>
            <a:off x="1721293" y="5594660"/>
            <a:ext cx="2085130" cy="400110"/>
          </a:xfrm>
          <a:prstGeom prst="rect">
            <a:avLst/>
          </a:prstGeom>
          <a:noFill/>
        </p:spPr>
        <p:txBody>
          <a:bodyPr wrap="square" rtlCol="0">
            <a:spAutoFit/>
          </a:bodyPr>
          <a:lstStyle/>
          <a:p>
            <a:r>
              <a:rPr lang="en-US" sz="2000" dirty="0" smtClean="0">
                <a:solidFill>
                  <a:schemeClr val="bg1"/>
                </a:solidFill>
              </a:rPr>
              <a:t>Blank Template</a:t>
            </a:r>
            <a:endParaRPr lang="en-US" sz="2000" dirty="0">
              <a:solidFill>
                <a:schemeClr val="bg1"/>
              </a:solidFill>
            </a:endParaRPr>
          </a:p>
        </p:txBody>
      </p:sp>
    </p:spTree>
    <p:extLst>
      <p:ext uri="{BB962C8B-B14F-4D97-AF65-F5344CB8AC3E}">
        <p14:creationId xmlns:p14="http://schemas.microsoft.com/office/powerpoint/2010/main" val="1140562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smtClean="0"/>
              <a:t>Visitor Badge: </a:t>
            </a:r>
            <a:br>
              <a:rPr lang="en-US" sz="1600" dirty="0" smtClean="0"/>
            </a:br>
            <a:r>
              <a:rPr lang="en-US" sz="1600" dirty="0" smtClean="0"/>
              <a:t>preview – user can choose to send image or go back to make edits</a:t>
            </a:r>
            <a:br>
              <a:rPr lang="en-US" sz="1600" dirty="0" smtClean="0"/>
            </a:br>
            <a:endParaRPr lang="en-US" sz="1600" dirty="0"/>
          </a:p>
        </p:txBody>
      </p:sp>
      <p:sp>
        <p:nvSpPr>
          <p:cNvPr id="4" name="Rectangle 3"/>
          <p:cNvSpPr/>
          <p:nvPr/>
        </p:nvSpPr>
        <p:spPr>
          <a:xfrm>
            <a:off x="1280160" y="1690688"/>
            <a:ext cx="8823157" cy="4851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4230" y="1939757"/>
            <a:ext cx="370306" cy="37030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3463" y="1941096"/>
            <a:ext cx="368967" cy="36896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2324" y="1937084"/>
            <a:ext cx="372979" cy="37297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6926" y="1861554"/>
            <a:ext cx="1088551" cy="612829"/>
          </a:xfrm>
          <a:prstGeom prst="rect">
            <a:avLst/>
          </a:prstGeom>
        </p:spPr>
      </p:pic>
      <p:sp>
        <p:nvSpPr>
          <p:cNvPr id="13" name="Rounded Rectangle 12"/>
          <p:cNvSpPr/>
          <p:nvPr/>
        </p:nvSpPr>
        <p:spPr>
          <a:xfrm>
            <a:off x="3949356" y="2545875"/>
            <a:ext cx="5689944" cy="3718559"/>
          </a:xfrm>
          <a:prstGeom prst="roundRect">
            <a:avLst/>
          </a:prstGeom>
          <a:solidFill>
            <a:schemeClr val="accent6">
              <a:lumMod val="60000"/>
              <a:lumOff val="4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p:nvPicPr>
        <p:blipFill rotWithShape="1">
          <a:blip r:embed="rId6"/>
          <a:srcRect l="57789"/>
          <a:stretch/>
        </p:blipFill>
        <p:spPr>
          <a:xfrm>
            <a:off x="6943725" y="3556325"/>
            <a:ext cx="934179" cy="1616973"/>
          </a:xfrm>
          <a:prstGeom prst="rect">
            <a:avLst/>
          </a:prstGeom>
        </p:spPr>
      </p:pic>
      <p:sp>
        <p:nvSpPr>
          <p:cNvPr id="15" name="TextBox 14"/>
          <p:cNvSpPr txBox="1"/>
          <p:nvPr/>
        </p:nvSpPr>
        <p:spPr>
          <a:xfrm>
            <a:off x="6210319" y="2944066"/>
            <a:ext cx="1122017" cy="369332"/>
          </a:xfrm>
          <a:prstGeom prst="rect">
            <a:avLst/>
          </a:prstGeom>
          <a:noFill/>
        </p:spPr>
        <p:txBody>
          <a:bodyPr wrap="square" rtlCol="0">
            <a:spAutoFit/>
          </a:bodyPr>
          <a:lstStyle/>
          <a:p>
            <a:r>
              <a:rPr lang="en-US" dirty="0" smtClean="0">
                <a:solidFill>
                  <a:schemeClr val="bg1"/>
                </a:solidFill>
              </a:rPr>
              <a:t>PREVIEW</a:t>
            </a:r>
            <a:endParaRPr lang="en-US" dirty="0">
              <a:solidFill>
                <a:schemeClr val="bg1"/>
              </a:solidFill>
            </a:endParaRPr>
          </a:p>
        </p:txBody>
      </p:sp>
      <p:sp>
        <p:nvSpPr>
          <p:cNvPr id="14" name="Rectangle 13"/>
          <p:cNvSpPr/>
          <p:nvPr/>
        </p:nvSpPr>
        <p:spPr>
          <a:xfrm>
            <a:off x="4913048" y="3282095"/>
            <a:ext cx="3351711" cy="22345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6805062" y="5756017"/>
            <a:ext cx="717755" cy="369332"/>
          </a:xfrm>
          <a:prstGeom prst="rect">
            <a:avLst/>
          </a:prstGeom>
          <a:solidFill>
            <a:schemeClr val="bg1"/>
          </a:solidFill>
        </p:spPr>
        <p:txBody>
          <a:bodyPr wrap="square" rtlCol="0">
            <a:spAutoFit/>
          </a:bodyPr>
          <a:lstStyle/>
          <a:p>
            <a:r>
              <a:rPr lang="en-US"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SEND</a:t>
            </a:r>
            <a:endParaRPr lang="en-US">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6" name="Curved Right Arrow 15"/>
          <p:cNvSpPr/>
          <p:nvPr/>
        </p:nvSpPr>
        <p:spPr>
          <a:xfrm rot="10800000">
            <a:off x="6003719" y="5756017"/>
            <a:ext cx="413200" cy="32529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1" name="Picture 20"/>
          <p:cNvPicPr>
            <a:picLocks noChangeAspect="1"/>
          </p:cNvPicPr>
          <p:nvPr/>
        </p:nvPicPr>
        <p:blipFill rotWithShape="1">
          <a:blip r:embed="rId6"/>
          <a:srcRect l="57789"/>
          <a:stretch/>
        </p:blipFill>
        <p:spPr>
          <a:xfrm>
            <a:off x="5347780" y="3599576"/>
            <a:ext cx="934179" cy="1616973"/>
          </a:xfrm>
          <a:prstGeom prst="rect">
            <a:avLst/>
          </a:prstGeom>
        </p:spPr>
      </p:pic>
      <p:sp>
        <p:nvSpPr>
          <p:cNvPr id="17" name="TextBox 16"/>
          <p:cNvSpPr txBox="1"/>
          <p:nvPr/>
        </p:nvSpPr>
        <p:spPr>
          <a:xfrm>
            <a:off x="6446871" y="3784333"/>
            <a:ext cx="1657350" cy="1415772"/>
          </a:xfrm>
          <a:prstGeom prst="rect">
            <a:avLst/>
          </a:prstGeom>
          <a:noFill/>
        </p:spPr>
        <p:txBody>
          <a:bodyPr wrap="square" rtlCol="0">
            <a:spAutoFit/>
          </a:bodyPr>
          <a:lstStyle/>
          <a:p>
            <a:pPr algn="ctr"/>
            <a:r>
              <a:rPr lang="en-US" altLang="zh-TW" sz="2800" dirty="0" smtClean="0"/>
              <a:t>Jay Wey</a:t>
            </a:r>
          </a:p>
          <a:p>
            <a:pPr algn="ctr"/>
            <a:r>
              <a:rPr lang="en-US" altLang="zh-TW" sz="2000" dirty="0" smtClean="0"/>
              <a:t>Company</a:t>
            </a:r>
          </a:p>
          <a:p>
            <a:pPr algn="ctr"/>
            <a:r>
              <a:rPr lang="en-US" altLang="zh-TW" sz="2000" dirty="0" smtClean="0"/>
              <a:t>7/19/16</a:t>
            </a:r>
          </a:p>
          <a:p>
            <a:endParaRPr lang="en-US" dirty="0"/>
          </a:p>
        </p:txBody>
      </p:sp>
      <p:sp>
        <p:nvSpPr>
          <p:cNvPr id="22" name="TextBox 21"/>
          <p:cNvSpPr txBox="1"/>
          <p:nvPr/>
        </p:nvSpPr>
        <p:spPr>
          <a:xfrm>
            <a:off x="1718728" y="3396849"/>
            <a:ext cx="2085130" cy="400110"/>
          </a:xfrm>
          <a:prstGeom prst="rect">
            <a:avLst/>
          </a:prstGeom>
          <a:noFill/>
        </p:spPr>
        <p:txBody>
          <a:bodyPr wrap="square" rtlCol="0">
            <a:spAutoFit/>
          </a:bodyPr>
          <a:lstStyle/>
          <a:p>
            <a:r>
              <a:rPr lang="en-US" sz="2000" dirty="0" smtClean="0">
                <a:solidFill>
                  <a:schemeClr val="bg1"/>
                </a:solidFill>
              </a:rPr>
              <a:t>Upload </a:t>
            </a:r>
            <a:r>
              <a:rPr lang="en-US" sz="2000" dirty="0" smtClean="0">
                <a:solidFill>
                  <a:schemeClr val="bg1"/>
                </a:solidFill>
              </a:rPr>
              <a:t>Image </a:t>
            </a:r>
            <a:endParaRPr lang="en-US" sz="2000" dirty="0">
              <a:solidFill>
                <a:schemeClr val="bg1"/>
              </a:solidFill>
            </a:endParaRPr>
          </a:p>
        </p:txBody>
      </p:sp>
      <p:sp>
        <p:nvSpPr>
          <p:cNvPr id="23" name="TextBox 22"/>
          <p:cNvSpPr txBox="1"/>
          <p:nvPr/>
        </p:nvSpPr>
        <p:spPr>
          <a:xfrm>
            <a:off x="1718728" y="3935117"/>
            <a:ext cx="1715397" cy="400110"/>
          </a:xfrm>
          <a:prstGeom prst="rect">
            <a:avLst/>
          </a:prstGeom>
          <a:noFill/>
        </p:spPr>
        <p:txBody>
          <a:bodyPr wrap="square" rtlCol="0">
            <a:spAutoFit/>
          </a:bodyPr>
          <a:lstStyle/>
          <a:p>
            <a:r>
              <a:rPr lang="en-US" sz="2000" dirty="0" smtClean="0">
                <a:solidFill>
                  <a:schemeClr val="bg1"/>
                </a:solidFill>
              </a:rPr>
              <a:t>Visitor Badge</a:t>
            </a:r>
            <a:endParaRPr lang="en-US" sz="2000" dirty="0">
              <a:solidFill>
                <a:schemeClr val="bg1"/>
              </a:solidFill>
            </a:endParaRPr>
          </a:p>
        </p:txBody>
      </p:sp>
      <p:sp>
        <p:nvSpPr>
          <p:cNvPr id="24" name="TextBox 23"/>
          <p:cNvSpPr txBox="1"/>
          <p:nvPr/>
        </p:nvSpPr>
        <p:spPr>
          <a:xfrm>
            <a:off x="1697162" y="4446909"/>
            <a:ext cx="2200979" cy="400110"/>
          </a:xfrm>
          <a:prstGeom prst="rect">
            <a:avLst/>
          </a:prstGeom>
          <a:noFill/>
        </p:spPr>
        <p:txBody>
          <a:bodyPr wrap="square" rtlCol="0">
            <a:spAutoFit/>
          </a:bodyPr>
          <a:lstStyle/>
          <a:p>
            <a:r>
              <a:rPr lang="en-US" sz="2000" smtClean="0">
                <a:solidFill>
                  <a:schemeClr val="bg1"/>
                </a:solidFill>
              </a:rPr>
              <a:t>Logistics Template</a:t>
            </a:r>
            <a:endParaRPr lang="en-US" sz="2000" dirty="0">
              <a:solidFill>
                <a:schemeClr val="bg1"/>
              </a:solidFill>
            </a:endParaRPr>
          </a:p>
        </p:txBody>
      </p:sp>
      <p:sp>
        <p:nvSpPr>
          <p:cNvPr id="25" name="Rounded Rectangle 24"/>
          <p:cNvSpPr/>
          <p:nvPr/>
        </p:nvSpPr>
        <p:spPr>
          <a:xfrm>
            <a:off x="1748376" y="3932925"/>
            <a:ext cx="2200980" cy="487241"/>
          </a:xfrm>
          <a:prstGeom prst="roundRect">
            <a:avLst/>
          </a:prstGeom>
          <a:solidFill>
            <a:schemeClr val="accent6">
              <a:lumMod val="60000"/>
              <a:lumOff val="4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691645" y="2855372"/>
            <a:ext cx="2405514" cy="400110"/>
          </a:xfrm>
          <a:prstGeom prst="rect">
            <a:avLst/>
          </a:prstGeom>
          <a:noFill/>
        </p:spPr>
        <p:txBody>
          <a:bodyPr wrap="square" rtlCol="0">
            <a:spAutoFit/>
          </a:bodyPr>
          <a:lstStyle/>
          <a:p>
            <a:r>
              <a:rPr lang="en-US" sz="2000" dirty="0" smtClean="0">
                <a:solidFill>
                  <a:schemeClr val="bg1"/>
                </a:solidFill>
              </a:rPr>
              <a:t>Select USB Reader</a:t>
            </a:r>
            <a:endParaRPr lang="en-US" sz="2000" dirty="0">
              <a:solidFill>
                <a:schemeClr val="bg1"/>
              </a:solidFill>
            </a:endParaRPr>
          </a:p>
        </p:txBody>
      </p:sp>
      <p:sp>
        <p:nvSpPr>
          <p:cNvPr id="29" name="TextBox 28"/>
          <p:cNvSpPr txBox="1"/>
          <p:nvPr/>
        </p:nvSpPr>
        <p:spPr>
          <a:xfrm>
            <a:off x="1691645" y="4972677"/>
            <a:ext cx="2085130" cy="400110"/>
          </a:xfrm>
          <a:prstGeom prst="rect">
            <a:avLst/>
          </a:prstGeom>
          <a:noFill/>
        </p:spPr>
        <p:txBody>
          <a:bodyPr wrap="square" rtlCol="0">
            <a:spAutoFit/>
          </a:bodyPr>
          <a:lstStyle/>
          <a:p>
            <a:r>
              <a:rPr lang="en-US" sz="2000" dirty="0" smtClean="0">
                <a:solidFill>
                  <a:schemeClr val="bg1"/>
                </a:solidFill>
              </a:rPr>
              <a:t>Price Tag</a:t>
            </a:r>
            <a:endParaRPr lang="en-US" sz="2000" dirty="0">
              <a:solidFill>
                <a:schemeClr val="bg1"/>
              </a:solidFill>
            </a:endParaRPr>
          </a:p>
        </p:txBody>
      </p:sp>
      <p:sp>
        <p:nvSpPr>
          <p:cNvPr id="30" name="TextBox 29"/>
          <p:cNvSpPr txBox="1"/>
          <p:nvPr/>
        </p:nvSpPr>
        <p:spPr>
          <a:xfrm>
            <a:off x="1691645" y="5450679"/>
            <a:ext cx="2085130" cy="400110"/>
          </a:xfrm>
          <a:prstGeom prst="rect">
            <a:avLst/>
          </a:prstGeom>
          <a:noFill/>
        </p:spPr>
        <p:txBody>
          <a:bodyPr wrap="square" rtlCol="0">
            <a:spAutoFit/>
          </a:bodyPr>
          <a:lstStyle/>
          <a:p>
            <a:r>
              <a:rPr lang="en-US" sz="2000" dirty="0" smtClean="0">
                <a:solidFill>
                  <a:schemeClr val="bg1"/>
                </a:solidFill>
              </a:rPr>
              <a:t>Blank Template</a:t>
            </a:r>
            <a:endParaRPr lang="en-US" sz="2000" dirty="0">
              <a:solidFill>
                <a:schemeClr val="bg1"/>
              </a:solidFill>
            </a:endParaRPr>
          </a:p>
        </p:txBody>
      </p:sp>
    </p:spTree>
    <p:extLst>
      <p:ext uri="{BB962C8B-B14F-4D97-AF65-F5344CB8AC3E}">
        <p14:creationId xmlns:p14="http://schemas.microsoft.com/office/powerpoint/2010/main" val="13879806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smtClean="0"/>
              <a:t>Logistics Template:</a:t>
            </a:r>
            <a:br>
              <a:rPr lang="en-US" sz="1600" dirty="0" smtClean="0"/>
            </a:br>
            <a:r>
              <a:rPr lang="en-US" sz="1600" dirty="0" smtClean="0"/>
              <a:t>Fixed background. User can choose what content to write in each box (13 boxes). Clicking arrow will generate </a:t>
            </a:r>
            <a:r>
              <a:rPr lang="en-US" sz="1600" dirty="0" smtClean="0"/>
              <a:t>preview</a:t>
            </a:r>
            <a:br>
              <a:rPr lang="en-US" sz="1600" dirty="0" smtClean="0"/>
            </a:br>
            <a:r>
              <a:rPr lang="en-US" sz="1600" dirty="0"/>
              <a:t/>
            </a:r>
            <a:br>
              <a:rPr lang="en-US" sz="1600" dirty="0"/>
            </a:br>
            <a:r>
              <a:rPr lang="en-US" sz="1600" dirty="0" smtClean="0"/>
              <a:t>should </a:t>
            </a:r>
            <a:r>
              <a:rPr lang="en-US" sz="1600" dirty="0"/>
              <a:t>let users know MAX characters they can </a:t>
            </a:r>
            <a:r>
              <a:rPr lang="en-US" sz="1600" dirty="0" smtClean="0"/>
              <a:t>input in each box </a:t>
            </a:r>
            <a:r>
              <a:rPr lang="en-US" sz="1600" dirty="0"/>
              <a:t>(this should vary by which size screen they choose and what font/font size you will implement for this design </a:t>
            </a:r>
            <a:endParaRPr lang="en-US" sz="1600" dirty="0"/>
          </a:p>
        </p:txBody>
      </p:sp>
      <p:sp>
        <p:nvSpPr>
          <p:cNvPr id="4" name="Rectangle 3"/>
          <p:cNvSpPr/>
          <p:nvPr/>
        </p:nvSpPr>
        <p:spPr>
          <a:xfrm>
            <a:off x="1280160" y="1690688"/>
            <a:ext cx="8823157" cy="4851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4230" y="1939757"/>
            <a:ext cx="370306" cy="37030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3463" y="1941096"/>
            <a:ext cx="368967" cy="36896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2324" y="1937084"/>
            <a:ext cx="372979" cy="37297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6926" y="1861554"/>
            <a:ext cx="1088551" cy="612829"/>
          </a:xfrm>
          <a:prstGeom prst="rect">
            <a:avLst/>
          </a:prstGeom>
        </p:spPr>
      </p:pic>
      <p:sp>
        <p:nvSpPr>
          <p:cNvPr id="13" name="Rounded Rectangle 12"/>
          <p:cNvSpPr/>
          <p:nvPr/>
        </p:nvSpPr>
        <p:spPr>
          <a:xfrm>
            <a:off x="3949356" y="2545875"/>
            <a:ext cx="5689944" cy="3718559"/>
          </a:xfrm>
          <a:prstGeom prst="roundRect">
            <a:avLst/>
          </a:prstGeom>
          <a:solidFill>
            <a:schemeClr val="accent6">
              <a:lumMod val="60000"/>
              <a:lumOff val="4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5244488" y="3340379"/>
            <a:ext cx="3194325" cy="2129550"/>
          </a:xfrm>
        </p:spPr>
      </p:pic>
      <p:sp>
        <p:nvSpPr>
          <p:cNvPr id="18" name="Right Arrow 17"/>
          <p:cNvSpPr/>
          <p:nvPr/>
        </p:nvSpPr>
        <p:spPr>
          <a:xfrm>
            <a:off x="6715433" y="5705741"/>
            <a:ext cx="442698" cy="338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173476" y="2845595"/>
            <a:ext cx="5394694" cy="276999"/>
          </a:xfrm>
          <a:prstGeom prst="rect">
            <a:avLst/>
          </a:prstGeom>
          <a:solidFill>
            <a:schemeClr val="bg1"/>
          </a:solidFill>
        </p:spPr>
        <p:txBody>
          <a:bodyPr wrap="square" rtlCol="0">
            <a:spAutoFit/>
          </a:bodyPr>
          <a:lstStyle/>
          <a:p>
            <a:r>
              <a:rPr lang="en-US" sz="1200" dirty="0" smtClean="0"/>
              <a:t>Select E-Paper Tag Screen Size</a:t>
            </a:r>
            <a:endParaRPr lang="en-US" sz="1200" dirty="0"/>
          </a:p>
        </p:txBody>
      </p:sp>
      <p:pic>
        <p:nvPicPr>
          <p:cNvPr id="20" name="Picture 19"/>
          <p:cNvPicPr>
            <a:picLocks noChangeAspect="1"/>
          </p:cNvPicPr>
          <p:nvPr/>
        </p:nvPicPr>
        <p:blipFill rotWithShape="1">
          <a:blip r:embed="rId7">
            <a:extLst>
              <a:ext uri="{28A0092B-C50C-407E-A947-70E740481C1C}">
                <a14:useLocalDpi xmlns:a14="http://schemas.microsoft.com/office/drawing/2010/main" val="0"/>
              </a:ext>
            </a:extLst>
          </a:blip>
          <a:srcRect l="48667" t="60961" r="3728" b="29967"/>
          <a:stretch/>
        </p:blipFill>
        <p:spPr>
          <a:xfrm>
            <a:off x="6872155" y="2858342"/>
            <a:ext cx="2606028" cy="301583"/>
          </a:xfrm>
          <a:prstGeom prst="rect">
            <a:avLst/>
          </a:prstGeom>
        </p:spPr>
      </p:pic>
      <p:sp>
        <p:nvSpPr>
          <p:cNvPr id="22" name="TextBox 21"/>
          <p:cNvSpPr txBox="1"/>
          <p:nvPr/>
        </p:nvSpPr>
        <p:spPr>
          <a:xfrm>
            <a:off x="10009465" y="2896485"/>
            <a:ext cx="2705751" cy="461665"/>
          </a:xfrm>
          <a:prstGeom prst="rect">
            <a:avLst/>
          </a:prstGeom>
          <a:noFill/>
        </p:spPr>
        <p:txBody>
          <a:bodyPr wrap="square" rtlCol="0">
            <a:spAutoFit/>
          </a:bodyPr>
          <a:lstStyle/>
          <a:p>
            <a:r>
              <a:rPr lang="en-US" sz="1200" dirty="0" smtClean="0"/>
              <a:t>4.2</a:t>
            </a:r>
            <a:r>
              <a:rPr lang="en-US" sz="1200" dirty="0"/>
              <a:t>” :  resolution 400(h) x 300(w) </a:t>
            </a:r>
          </a:p>
          <a:p>
            <a:r>
              <a:rPr lang="en-US" sz="1200" dirty="0" smtClean="0"/>
              <a:t>2.7</a:t>
            </a:r>
            <a:r>
              <a:rPr lang="en-US" sz="1200" dirty="0"/>
              <a:t>”: </a:t>
            </a:r>
            <a:r>
              <a:rPr lang="en-US" sz="1200" dirty="0" smtClean="0"/>
              <a:t>resolution </a:t>
            </a:r>
            <a:r>
              <a:rPr lang="en-US" sz="1200" dirty="0"/>
              <a:t>264 x 176 </a:t>
            </a:r>
            <a:endParaRPr lang="en-US" sz="1200" dirty="0" smtClean="0"/>
          </a:p>
        </p:txBody>
      </p:sp>
      <p:cxnSp>
        <p:nvCxnSpPr>
          <p:cNvPr id="23" name="Straight Arrow Connector 22"/>
          <p:cNvCxnSpPr/>
          <p:nvPr/>
        </p:nvCxnSpPr>
        <p:spPr>
          <a:xfrm flipH="1">
            <a:off x="9472443" y="3039913"/>
            <a:ext cx="452192" cy="7364"/>
          </a:xfrm>
          <a:prstGeom prst="straightConnector1">
            <a:avLst/>
          </a:prstGeom>
          <a:ln w="60325">
            <a:solidFill>
              <a:srgbClr val="FF0000"/>
            </a:solidFill>
            <a:tailEnd type="triangle"/>
          </a:ln>
          <a:effectLst>
            <a:outerShdw blurRad="50800" dist="50800" dir="5400000" sx="1000" sy="1000" algn="ctr" rotWithShape="0">
              <a:srgbClr val="000000">
                <a:alpha val="43137"/>
              </a:srgbClr>
            </a:outerShdw>
          </a:effectLst>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748376" y="3540830"/>
            <a:ext cx="2085130" cy="400110"/>
          </a:xfrm>
          <a:prstGeom prst="rect">
            <a:avLst/>
          </a:prstGeom>
          <a:noFill/>
        </p:spPr>
        <p:txBody>
          <a:bodyPr wrap="square" rtlCol="0">
            <a:spAutoFit/>
          </a:bodyPr>
          <a:lstStyle/>
          <a:p>
            <a:r>
              <a:rPr lang="en-US" sz="2000" dirty="0" smtClean="0">
                <a:solidFill>
                  <a:schemeClr val="bg1"/>
                </a:solidFill>
              </a:rPr>
              <a:t>Upload </a:t>
            </a:r>
            <a:r>
              <a:rPr lang="en-US" sz="2000" dirty="0" smtClean="0">
                <a:solidFill>
                  <a:schemeClr val="bg1"/>
                </a:solidFill>
              </a:rPr>
              <a:t>Image </a:t>
            </a:r>
            <a:endParaRPr lang="en-US" sz="2000" dirty="0">
              <a:solidFill>
                <a:schemeClr val="bg1"/>
              </a:solidFill>
            </a:endParaRPr>
          </a:p>
        </p:txBody>
      </p:sp>
      <p:sp>
        <p:nvSpPr>
          <p:cNvPr id="24" name="TextBox 23"/>
          <p:cNvSpPr txBox="1"/>
          <p:nvPr/>
        </p:nvSpPr>
        <p:spPr>
          <a:xfrm>
            <a:off x="1748376" y="4079098"/>
            <a:ext cx="1715397" cy="400110"/>
          </a:xfrm>
          <a:prstGeom prst="rect">
            <a:avLst/>
          </a:prstGeom>
          <a:noFill/>
        </p:spPr>
        <p:txBody>
          <a:bodyPr wrap="square" rtlCol="0">
            <a:spAutoFit/>
          </a:bodyPr>
          <a:lstStyle/>
          <a:p>
            <a:r>
              <a:rPr lang="en-US" sz="2000" dirty="0" smtClean="0">
                <a:solidFill>
                  <a:schemeClr val="bg1"/>
                </a:solidFill>
              </a:rPr>
              <a:t>Visitor Badge</a:t>
            </a:r>
            <a:endParaRPr lang="en-US" sz="2000" dirty="0">
              <a:solidFill>
                <a:schemeClr val="bg1"/>
              </a:solidFill>
            </a:endParaRPr>
          </a:p>
        </p:txBody>
      </p:sp>
      <p:sp>
        <p:nvSpPr>
          <p:cNvPr id="25" name="TextBox 24"/>
          <p:cNvSpPr txBox="1"/>
          <p:nvPr/>
        </p:nvSpPr>
        <p:spPr>
          <a:xfrm>
            <a:off x="1726810" y="4590890"/>
            <a:ext cx="2200979" cy="400110"/>
          </a:xfrm>
          <a:prstGeom prst="rect">
            <a:avLst/>
          </a:prstGeom>
          <a:noFill/>
        </p:spPr>
        <p:txBody>
          <a:bodyPr wrap="square" rtlCol="0">
            <a:spAutoFit/>
          </a:bodyPr>
          <a:lstStyle/>
          <a:p>
            <a:r>
              <a:rPr lang="en-US" sz="2000" smtClean="0">
                <a:solidFill>
                  <a:schemeClr val="bg1"/>
                </a:solidFill>
              </a:rPr>
              <a:t>Logistics Template</a:t>
            </a:r>
            <a:endParaRPr lang="en-US" sz="2000" dirty="0">
              <a:solidFill>
                <a:schemeClr val="bg1"/>
              </a:solidFill>
            </a:endParaRPr>
          </a:p>
        </p:txBody>
      </p:sp>
      <p:sp>
        <p:nvSpPr>
          <p:cNvPr id="26" name="Rounded Rectangle 25"/>
          <p:cNvSpPr/>
          <p:nvPr/>
        </p:nvSpPr>
        <p:spPr>
          <a:xfrm>
            <a:off x="1748376" y="4590890"/>
            <a:ext cx="2200980" cy="487241"/>
          </a:xfrm>
          <a:prstGeom prst="roundRect">
            <a:avLst/>
          </a:prstGeom>
          <a:solidFill>
            <a:schemeClr val="accent6">
              <a:lumMod val="60000"/>
              <a:lumOff val="4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721293" y="2999353"/>
            <a:ext cx="2405514" cy="400110"/>
          </a:xfrm>
          <a:prstGeom prst="rect">
            <a:avLst/>
          </a:prstGeom>
          <a:noFill/>
        </p:spPr>
        <p:txBody>
          <a:bodyPr wrap="square" rtlCol="0">
            <a:spAutoFit/>
          </a:bodyPr>
          <a:lstStyle/>
          <a:p>
            <a:r>
              <a:rPr lang="en-US" sz="2000" dirty="0" smtClean="0">
                <a:solidFill>
                  <a:schemeClr val="bg1"/>
                </a:solidFill>
              </a:rPr>
              <a:t>Select USB Reader</a:t>
            </a:r>
            <a:endParaRPr lang="en-US" sz="2000" dirty="0">
              <a:solidFill>
                <a:schemeClr val="bg1"/>
              </a:solidFill>
            </a:endParaRPr>
          </a:p>
        </p:txBody>
      </p:sp>
      <p:sp>
        <p:nvSpPr>
          <p:cNvPr id="28" name="TextBox 27"/>
          <p:cNvSpPr txBox="1"/>
          <p:nvPr/>
        </p:nvSpPr>
        <p:spPr>
          <a:xfrm>
            <a:off x="1721293" y="5116658"/>
            <a:ext cx="2085130" cy="400110"/>
          </a:xfrm>
          <a:prstGeom prst="rect">
            <a:avLst/>
          </a:prstGeom>
          <a:noFill/>
        </p:spPr>
        <p:txBody>
          <a:bodyPr wrap="square" rtlCol="0">
            <a:spAutoFit/>
          </a:bodyPr>
          <a:lstStyle/>
          <a:p>
            <a:r>
              <a:rPr lang="en-US" sz="2000" dirty="0" smtClean="0">
                <a:solidFill>
                  <a:schemeClr val="bg1"/>
                </a:solidFill>
              </a:rPr>
              <a:t>Price Tag</a:t>
            </a:r>
            <a:endParaRPr lang="en-US" sz="2000" dirty="0">
              <a:solidFill>
                <a:schemeClr val="bg1"/>
              </a:solidFill>
            </a:endParaRPr>
          </a:p>
        </p:txBody>
      </p:sp>
      <p:sp>
        <p:nvSpPr>
          <p:cNvPr id="29" name="TextBox 28"/>
          <p:cNvSpPr txBox="1"/>
          <p:nvPr/>
        </p:nvSpPr>
        <p:spPr>
          <a:xfrm>
            <a:off x="1721293" y="5594660"/>
            <a:ext cx="2085130" cy="400110"/>
          </a:xfrm>
          <a:prstGeom prst="rect">
            <a:avLst/>
          </a:prstGeom>
          <a:noFill/>
        </p:spPr>
        <p:txBody>
          <a:bodyPr wrap="square" rtlCol="0">
            <a:spAutoFit/>
          </a:bodyPr>
          <a:lstStyle/>
          <a:p>
            <a:r>
              <a:rPr lang="en-US" sz="2000" dirty="0" smtClean="0">
                <a:solidFill>
                  <a:schemeClr val="bg1"/>
                </a:solidFill>
              </a:rPr>
              <a:t>Blank Template</a:t>
            </a:r>
            <a:endParaRPr lang="en-US" sz="2000" dirty="0">
              <a:solidFill>
                <a:schemeClr val="bg1"/>
              </a:solidFill>
            </a:endParaRPr>
          </a:p>
        </p:txBody>
      </p:sp>
    </p:spTree>
    <p:extLst>
      <p:ext uri="{BB962C8B-B14F-4D97-AF65-F5344CB8AC3E}">
        <p14:creationId xmlns:p14="http://schemas.microsoft.com/office/powerpoint/2010/main" val="1823007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80160" y="1690688"/>
            <a:ext cx="8823157" cy="4851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4230" y="1939757"/>
            <a:ext cx="370306" cy="37030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3463" y="1941096"/>
            <a:ext cx="368967" cy="36896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2324" y="1937084"/>
            <a:ext cx="372979" cy="37297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6926" y="1861554"/>
            <a:ext cx="1088551" cy="612829"/>
          </a:xfrm>
          <a:prstGeom prst="rect">
            <a:avLst/>
          </a:prstGeom>
        </p:spPr>
      </p:pic>
      <p:sp>
        <p:nvSpPr>
          <p:cNvPr id="10" name="TextBox 9"/>
          <p:cNvSpPr txBox="1"/>
          <p:nvPr/>
        </p:nvSpPr>
        <p:spPr>
          <a:xfrm>
            <a:off x="1748376" y="3540830"/>
            <a:ext cx="2085130" cy="400110"/>
          </a:xfrm>
          <a:prstGeom prst="rect">
            <a:avLst/>
          </a:prstGeom>
          <a:noFill/>
        </p:spPr>
        <p:txBody>
          <a:bodyPr wrap="square" rtlCol="0">
            <a:spAutoFit/>
          </a:bodyPr>
          <a:lstStyle/>
          <a:p>
            <a:r>
              <a:rPr lang="en-US" sz="2000" dirty="0" smtClean="0">
                <a:solidFill>
                  <a:schemeClr val="bg1"/>
                </a:solidFill>
              </a:rPr>
              <a:t>Upload </a:t>
            </a:r>
            <a:r>
              <a:rPr lang="en-US" sz="2000" dirty="0" smtClean="0">
                <a:solidFill>
                  <a:schemeClr val="bg1"/>
                </a:solidFill>
              </a:rPr>
              <a:t>Image </a:t>
            </a:r>
            <a:endParaRPr lang="en-US" sz="2000" dirty="0">
              <a:solidFill>
                <a:schemeClr val="bg1"/>
              </a:solidFill>
            </a:endParaRPr>
          </a:p>
        </p:txBody>
      </p:sp>
      <p:sp>
        <p:nvSpPr>
          <p:cNvPr id="11" name="TextBox 10"/>
          <p:cNvSpPr txBox="1"/>
          <p:nvPr/>
        </p:nvSpPr>
        <p:spPr>
          <a:xfrm>
            <a:off x="1748376" y="4079098"/>
            <a:ext cx="1715397" cy="400110"/>
          </a:xfrm>
          <a:prstGeom prst="rect">
            <a:avLst/>
          </a:prstGeom>
          <a:noFill/>
        </p:spPr>
        <p:txBody>
          <a:bodyPr wrap="square" rtlCol="0">
            <a:spAutoFit/>
          </a:bodyPr>
          <a:lstStyle/>
          <a:p>
            <a:r>
              <a:rPr lang="en-US" sz="2000" dirty="0" smtClean="0">
                <a:solidFill>
                  <a:schemeClr val="bg1"/>
                </a:solidFill>
              </a:rPr>
              <a:t>Visitor Badge</a:t>
            </a:r>
            <a:endParaRPr lang="en-US" sz="2000" dirty="0">
              <a:solidFill>
                <a:schemeClr val="bg1"/>
              </a:solidFill>
            </a:endParaRPr>
          </a:p>
        </p:txBody>
      </p:sp>
      <p:sp>
        <p:nvSpPr>
          <p:cNvPr id="12" name="TextBox 11"/>
          <p:cNvSpPr txBox="1"/>
          <p:nvPr/>
        </p:nvSpPr>
        <p:spPr>
          <a:xfrm>
            <a:off x="1726810" y="4590890"/>
            <a:ext cx="2200979" cy="400110"/>
          </a:xfrm>
          <a:prstGeom prst="rect">
            <a:avLst/>
          </a:prstGeom>
          <a:noFill/>
        </p:spPr>
        <p:txBody>
          <a:bodyPr wrap="square" rtlCol="0">
            <a:spAutoFit/>
          </a:bodyPr>
          <a:lstStyle/>
          <a:p>
            <a:r>
              <a:rPr lang="en-US" sz="2000" smtClean="0">
                <a:solidFill>
                  <a:schemeClr val="bg1"/>
                </a:solidFill>
              </a:rPr>
              <a:t>Logistics Template</a:t>
            </a:r>
            <a:endParaRPr lang="en-US" sz="2000" dirty="0">
              <a:solidFill>
                <a:schemeClr val="bg1"/>
              </a:solidFill>
            </a:endParaRPr>
          </a:p>
        </p:txBody>
      </p:sp>
      <p:sp>
        <p:nvSpPr>
          <p:cNvPr id="5" name="Rounded Rectangle 4"/>
          <p:cNvSpPr/>
          <p:nvPr/>
        </p:nvSpPr>
        <p:spPr>
          <a:xfrm>
            <a:off x="1748376" y="4590890"/>
            <a:ext cx="2200980" cy="487241"/>
          </a:xfrm>
          <a:prstGeom prst="roundRect">
            <a:avLst/>
          </a:prstGeom>
          <a:solidFill>
            <a:schemeClr val="accent6">
              <a:lumMod val="60000"/>
              <a:lumOff val="4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949356" y="2545875"/>
            <a:ext cx="5689944" cy="3718559"/>
          </a:xfrm>
          <a:prstGeom prst="roundRect">
            <a:avLst/>
          </a:prstGeom>
          <a:solidFill>
            <a:schemeClr val="accent6">
              <a:lumMod val="60000"/>
              <a:lumOff val="4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805062" y="5756017"/>
            <a:ext cx="717755" cy="369332"/>
          </a:xfrm>
          <a:prstGeom prst="rect">
            <a:avLst/>
          </a:prstGeom>
          <a:solidFill>
            <a:schemeClr val="bg1"/>
          </a:solidFill>
        </p:spPr>
        <p:txBody>
          <a:bodyPr wrap="square" rtlCol="0">
            <a:spAutoFit/>
          </a:bodyPr>
          <a:lstStyle/>
          <a:p>
            <a:r>
              <a:rPr lang="en-US"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SEND</a:t>
            </a:r>
            <a:endParaRPr lang="en-US">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9" name="Curved Right Arrow 18"/>
          <p:cNvSpPr/>
          <p:nvPr/>
        </p:nvSpPr>
        <p:spPr>
          <a:xfrm rot="10800000">
            <a:off x="6003719" y="5756017"/>
            <a:ext cx="413200" cy="32529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17928" y="3050419"/>
            <a:ext cx="3352800" cy="2235200"/>
          </a:xfrm>
          <a:prstGeom prst="rect">
            <a:avLst/>
          </a:prstGeom>
        </p:spPr>
      </p:pic>
      <p:sp>
        <p:nvSpPr>
          <p:cNvPr id="21"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smtClean="0"/>
              <a:t>Logistics Template: </a:t>
            </a:r>
            <a:br>
              <a:rPr lang="en-US" sz="1600" dirty="0" smtClean="0"/>
            </a:br>
            <a:r>
              <a:rPr lang="en-US" sz="1600" dirty="0" smtClean="0"/>
              <a:t>preview – user can choose to send image or go back to make edits</a:t>
            </a:r>
            <a:br>
              <a:rPr lang="en-US" sz="1600" dirty="0" smtClean="0"/>
            </a:br>
            <a:endParaRPr lang="en-US" sz="1600" dirty="0"/>
          </a:p>
        </p:txBody>
      </p:sp>
      <p:sp>
        <p:nvSpPr>
          <p:cNvPr id="17" name="TextBox 16"/>
          <p:cNvSpPr txBox="1"/>
          <p:nvPr/>
        </p:nvSpPr>
        <p:spPr>
          <a:xfrm>
            <a:off x="5846810" y="2595787"/>
            <a:ext cx="2405514" cy="400110"/>
          </a:xfrm>
          <a:prstGeom prst="rect">
            <a:avLst/>
          </a:prstGeom>
          <a:noFill/>
        </p:spPr>
        <p:txBody>
          <a:bodyPr wrap="square" rtlCol="0">
            <a:spAutoFit/>
          </a:bodyPr>
          <a:lstStyle/>
          <a:p>
            <a:r>
              <a:rPr lang="en-US" sz="2000" smtClean="0">
                <a:solidFill>
                  <a:schemeClr val="bg1"/>
                </a:solidFill>
              </a:rPr>
              <a:t>IMAGE PREVIEW</a:t>
            </a:r>
            <a:endParaRPr lang="en-US" sz="2000" dirty="0">
              <a:solidFill>
                <a:schemeClr val="bg1"/>
              </a:solidFill>
            </a:endParaRPr>
          </a:p>
        </p:txBody>
      </p:sp>
      <p:sp>
        <p:nvSpPr>
          <p:cNvPr id="18" name="TextBox 17"/>
          <p:cNvSpPr txBox="1"/>
          <p:nvPr/>
        </p:nvSpPr>
        <p:spPr>
          <a:xfrm>
            <a:off x="1721293" y="2999353"/>
            <a:ext cx="2405514" cy="400110"/>
          </a:xfrm>
          <a:prstGeom prst="rect">
            <a:avLst/>
          </a:prstGeom>
          <a:noFill/>
        </p:spPr>
        <p:txBody>
          <a:bodyPr wrap="square" rtlCol="0">
            <a:spAutoFit/>
          </a:bodyPr>
          <a:lstStyle/>
          <a:p>
            <a:r>
              <a:rPr lang="en-US" sz="2000" dirty="0" smtClean="0">
                <a:solidFill>
                  <a:schemeClr val="bg1"/>
                </a:solidFill>
              </a:rPr>
              <a:t>Select USB Reader</a:t>
            </a:r>
            <a:endParaRPr lang="en-US" sz="2000" dirty="0">
              <a:solidFill>
                <a:schemeClr val="bg1"/>
              </a:solidFill>
            </a:endParaRPr>
          </a:p>
        </p:txBody>
      </p:sp>
      <p:sp>
        <p:nvSpPr>
          <p:cNvPr id="20" name="TextBox 19"/>
          <p:cNvSpPr txBox="1"/>
          <p:nvPr/>
        </p:nvSpPr>
        <p:spPr>
          <a:xfrm>
            <a:off x="1721293" y="5116658"/>
            <a:ext cx="2085130" cy="400110"/>
          </a:xfrm>
          <a:prstGeom prst="rect">
            <a:avLst/>
          </a:prstGeom>
          <a:noFill/>
        </p:spPr>
        <p:txBody>
          <a:bodyPr wrap="square" rtlCol="0">
            <a:spAutoFit/>
          </a:bodyPr>
          <a:lstStyle/>
          <a:p>
            <a:r>
              <a:rPr lang="en-US" sz="2000" dirty="0" smtClean="0">
                <a:solidFill>
                  <a:schemeClr val="bg1"/>
                </a:solidFill>
              </a:rPr>
              <a:t>Price Tag</a:t>
            </a:r>
            <a:endParaRPr lang="en-US" sz="2000" dirty="0">
              <a:solidFill>
                <a:schemeClr val="bg1"/>
              </a:solidFill>
            </a:endParaRPr>
          </a:p>
        </p:txBody>
      </p:sp>
      <p:sp>
        <p:nvSpPr>
          <p:cNvPr id="22" name="TextBox 21"/>
          <p:cNvSpPr txBox="1"/>
          <p:nvPr/>
        </p:nvSpPr>
        <p:spPr>
          <a:xfrm>
            <a:off x="1721293" y="5594660"/>
            <a:ext cx="2085130" cy="400110"/>
          </a:xfrm>
          <a:prstGeom prst="rect">
            <a:avLst/>
          </a:prstGeom>
          <a:noFill/>
        </p:spPr>
        <p:txBody>
          <a:bodyPr wrap="square" rtlCol="0">
            <a:spAutoFit/>
          </a:bodyPr>
          <a:lstStyle/>
          <a:p>
            <a:r>
              <a:rPr lang="en-US" sz="2000" dirty="0" smtClean="0">
                <a:solidFill>
                  <a:schemeClr val="bg1"/>
                </a:solidFill>
              </a:rPr>
              <a:t>Blank Template</a:t>
            </a:r>
            <a:endParaRPr lang="en-US" sz="2000" dirty="0">
              <a:solidFill>
                <a:schemeClr val="bg1"/>
              </a:solidFill>
            </a:endParaRPr>
          </a:p>
        </p:txBody>
      </p:sp>
    </p:spTree>
    <p:extLst>
      <p:ext uri="{BB962C8B-B14F-4D97-AF65-F5344CB8AC3E}">
        <p14:creationId xmlns:p14="http://schemas.microsoft.com/office/powerpoint/2010/main" val="11373229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460</TotalTime>
  <Words>851</Words>
  <Application>Microsoft Macintosh PowerPoint</Application>
  <PresentationFormat>Widescreen</PresentationFormat>
  <Paragraphs>170</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Calibri Light</vt:lpstr>
      <vt:lpstr>新細明體</vt:lpstr>
      <vt:lpstr>Arial</vt:lpstr>
      <vt:lpstr>Office Theme</vt:lpstr>
      <vt:lpstr>PC Software </vt:lpstr>
      <vt:lpstr>Key Details </vt:lpstr>
      <vt:lpstr>Installation </vt:lpstr>
      <vt:lpstr>Select USB READER  we will only support 1-3 readers to start off with so the drop menu will just show 1-3 NFC reader models.  You will just provide a index for the drop menu (example (Index = 0 represents SONY RC-S380/S ， index = 1 ACS ACR122U) </vt:lpstr>
      <vt:lpstr>Upload IMAGE: user can upload BMP image or JPG   file     </vt:lpstr>
      <vt:lpstr>Visitor Badge:  Clicking on photo icon, triggers laptop camera. User then fills out visitor name, company, and date User can take a picture. Picture will be formatted to take up. The size of the photo on the e-paper screen can be decided by you. Then clicking the arrow button will generate the image for their approval   NAME COMPANY : should let users know MAX characters they can input (this should vary by which size screen they choose and what font/font size you will implement for this design  </vt:lpstr>
      <vt:lpstr>Visitor Badge:  preview – user can choose to send image or go back to make edits </vt:lpstr>
      <vt:lpstr>Logistics Template: Fixed background. User can choose what content to write in each box (13 boxes). Clicking arrow will generate preview  should let users know MAX characters they can input in each box (this should vary by which size screen they choose and what font/font size you will implement for this design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NFC PROJECT SCOPE</dc:title>
  <dc:creator>Jay Wey</dc:creator>
  <cp:lastModifiedBy>Jay Wey</cp:lastModifiedBy>
  <cp:revision>32</cp:revision>
  <dcterms:created xsi:type="dcterms:W3CDTF">2016-07-18T04:00:22Z</dcterms:created>
  <dcterms:modified xsi:type="dcterms:W3CDTF">2016-07-19T09:08:14Z</dcterms:modified>
</cp:coreProperties>
</file>