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1" r:id="rId18"/>
    <p:sldId id="262" r:id="rId19"/>
    <p:sldId id="263" r:id="rId20"/>
  </p:sldIdLst>
  <p:sldSz cx="9144000" cy="5143500" type="screen16x9"/>
  <p:notesSz cx="6858000" cy="9144000"/>
  <p:embeddedFontLst>
    <p:embeddedFont>
      <p:font typeface="Rubik" panose="020B0604020202020204" charset="-79"/>
      <p:regular r:id="rId22"/>
      <p:bold r:id="rId23"/>
      <p:italic r:id="rId24"/>
      <p:boldItalic r:id="rId25"/>
    </p:embeddedFont>
    <p:embeddedFont>
      <p:font typeface="Rubik Light" panose="020B0604020202020204" pitchFamily="34" charset="-79"/>
      <p:regular r:id="rId26"/>
      <p:bold r:id="rId27"/>
      <p:italic r:id="rId28"/>
      <p:boldItalic r:id="rId29"/>
    </p:embeddedFont>
    <p:embeddedFont>
      <p:font typeface="Rubik Medium" panose="020B0604020202020204" pitchFamily="34" charset="-79"/>
      <p:regular r:id="rId30"/>
      <p:bold r:id="rId31"/>
      <p:italic r:id="rId32"/>
      <p:boldItalic r:id="rId33"/>
    </p:embeddedFont>
    <p:embeddedFont>
      <p:font typeface="Rubik SemiBold" panose="020B0604020202020204" pitchFamily="34" charset="-79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tar%20Kerja\Magang\Rakamin\Reporting%20Engineer%20-%20JUBELIO\Week%204\revenue_rasio_01072022-3112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tar%20Kerja\Magang\Rakamin\Reporting%20Engineer%20-%20JUBELIO\Week%204\revenue_rasio_01072022-3112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[revenue_rasio_01072022-31122022.xlsx]Revenue!PivotTable1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Revenue!$B$3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Revenue!$A$4:$A$10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Revenue!$B$4:$B$10</c:f>
              <c:numCache>
                <c:formatCode>"Rp"#,##0</c:formatCode>
                <c:ptCount val="6"/>
                <c:pt idx="0">
                  <c:v>304096972</c:v>
                </c:pt>
                <c:pt idx="1">
                  <c:v>334911093</c:v>
                </c:pt>
                <c:pt idx="2">
                  <c:v>279047053</c:v>
                </c:pt>
                <c:pt idx="3">
                  <c:v>365688584</c:v>
                </c:pt>
                <c:pt idx="4">
                  <c:v>305830582</c:v>
                </c:pt>
                <c:pt idx="5">
                  <c:v>722506101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7-488A-B12F-4203F51C7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5268015"/>
        <c:axId val="363875711"/>
      </c:barChart>
      <c:catAx>
        <c:axId val="15952680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875711"/>
        <c:crosses val="autoZero"/>
        <c:auto val="1"/>
        <c:lblAlgn val="ctr"/>
        <c:lblOffset val="100"/>
        <c:noMultiLvlLbl val="0"/>
      </c:catAx>
      <c:valAx>
        <c:axId val="363875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p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26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[revenue_rasio_01072022-31122022.xlsx]Rasio!PivotTable2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 b="1"/>
              <a:t>Rasio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Rasio!$B$3</c:f>
              <c:strCache>
                <c:ptCount val="1"/>
                <c:pt idx="0">
                  <c:v>Total Penjualan Before Promo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Rasio!$A$4:$A$10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Rasio!$B$4:$B$10</c:f>
              <c:numCache>
                <c:formatCode>"Rp"#,##0</c:formatCode>
                <c:ptCount val="6"/>
                <c:pt idx="0">
                  <c:v>308626972</c:v>
                </c:pt>
                <c:pt idx="1">
                  <c:v>340121093</c:v>
                </c:pt>
                <c:pt idx="2">
                  <c:v>283432053</c:v>
                </c:pt>
                <c:pt idx="3">
                  <c:v>370218584</c:v>
                </c:pt>
                <c:pt idx="4">
                  <c:v>310475582</c:v>
                </c:pt>
                <c:pt idx="5">
                  <c:v>748741101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2-4E72-8515-4F5CA9829933}"/>
            </c:ext>
          </c:extLst>
        </c:ser>
        <c:ser>
          <c:idx val="1"/>
          <c:order val="1"/>
          <c:tx>
            <c:strRef>
              <c:f>Rasio!$C$3</c:f>
              <c:strCache>
                <c:ptCount val="1"/>
                <c:pt idx="0">
                  <c:v>Total Penjualan After Promo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Rasio!$A$4:$A$10</c:f>
              <c:strCache>
                <c:ptCount val="6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</c:strCache>
            </c:strRef>
          </c:cat>
          <c:val>
            <c:numRef>
              <c:f>Rasio!$C$4:$C$10</c:f>
              <c:numCache>
                <c:formatCode>"Rp"#,##0</c:formatCode>
                <c:ptCount val="6"/>
                <c:pt idx="0">
                  <c:v>304096972</c:v>
                </c:pt>
                <c:pt idx="1">
                  <c:v>334911093</c:v>
                </c:pt>
                <c:pt idx="2">
                  <c:v>279047053</c:v>
                </c:pt>
                <c:pt idx="3">
                  <c:v>365688584</c:v>
                </c:pt>
                <c:pt idx="4">
                  <c:v>305830582</c:v>
                </c:pt>
                <c:pt idx="5">
                  <c:v>722506101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2-4E72-8515-4F5CA9829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158271"/>
        <c:axId val="600098527"/>
      </c:barChart>
      <c:catAx>
        <c:axId val="60015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98527"/>
        <c:crosses val="autoZero"/>
        <c:auto val="1"/>
        <c:lblAlgn val="ctr"/>
        <c:lblOffset val="100"/>
        <c:noMultiLvlLbl val="0"/>
      </c:catAx>
      <c:valAx>
        <c:axId val="60009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p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15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12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1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66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1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1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78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15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5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16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9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3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899" y="1553476"/>
            <a:ext cx="5089225" cy="14772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[Task 5] Data Entry and Reporting Engineer Final Task</a:t>
            </a:r>
            <a:endParaRPr sz="28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3033286"/>
            <a:ext cx="497550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Reporting Engineer - JUBELIO</a:t>
            </a:r>
            <a:endParaRPr sz="2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528356"/>
            <a:ext cx="4392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18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Raja Alamsyah Tahir</a:t>
            </a:r>
            <a:endParaRPr sz="18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26" name="Picture 2" descr="Jubelio Graduate Programs | Pusat Karier UIN Syarif ...">
            <a:extLst>
              <a:ext uri="{FF2B5EF4-FFF2-40B4-BE49-F238E27FC236}">
                <a16:creationId xmlns:a16="http://schemas.microsoft.com/office/drawing/2014/main" id="{42353C26-6DDA-CB29-6569-221C430E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62" y="153199"/>
            <a:ext cx="1690725" cy="6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Revenue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Rasio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(Before/After Promo)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B59B257-150C-5392-010A-F8E0D024D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473700"/>
              </p:ext>
            </p:extLst>
          </p:nvPr>
        </p:nvGraphicFramePr>
        <p:xfrm>
          <a:off x="3136605" y="265814"/>
          <a:ext cx="5695696" cy="423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242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Revenue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Rasio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(Before/After Promo)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53923B-8F15-7EE9-5E90-85A3D5B75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300088"/>
              </p:ext>
            </p:extLst>
          </p:nvPr>
        </p:nvGraphicFramePr>
        <p:xfrm>
          <a:off x="3030279" y="265814"/>
          <a:ext cx="5688419" cy="4500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338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shipping_summary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lain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Insert Select Statement 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3D18D1-F1FC-AE12-C15C-12F042C4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385" y="265814"/>
            <a:ext cx="3343742" cy="1810003"/>
          </a:xfrm>
          <a:prstGeom prst="rect">
            <a:avLst/>
          </a:prstGeom>
        </p:spPr>
      </p:pic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CE41333-EE54-5DC8-6137-DFCDAB077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996" y="2247106"/>
            <a:ext cx="5530520" cy="26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6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shipping_summary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lain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Insert Select Statement 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FAA7B0-D14A-868D-911B-BF64A76D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174" y="1084521"/>
            <a:ext cx="5926024" cy="30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8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shipping_summary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to csv file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AB53B-293F-5459-A39F-73937B09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173" y="627300"/>
            <a:ext cx="6038176" cy="61921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68ECA0-A4E0-207E-BFAA-C11208FB0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665" y="1661985"/>
            <a:ext cx="132416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Label Shipping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Layout 2 Across dan 5 Down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E2F37-77F2-C302-CD75-3119CF73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096" y="297600"/>
            <a:ext cx="335326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9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279802" y="1126316"/>
            <a:ext cx="237856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Label Shipping only December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E2F37-77F2-C302-CD75-3119CF73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75342" y="297600"/>
            <a:ext cx="333677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2;p19">
            <a:extLst>
              <a:ext uri="{FF2B5EF4-FFF2-40B4-BE49-F238E27FC236}">
                <a16:creationId xmlns:a16="http://schemas.microsoft.com/office/drawing/2014/main" id="{49BC582F-708E-A3B8-0326-3FC6DA1357A8}"/>
              </a:ext>
            </a:extLst>
          </p:cNvPr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https://github.com/rajaalamsyah85/FinalTask_Jubelio_RE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Rubik"/>
                <a:ea typeface="Rubik"/>
                <a:cs typeface="Rubik"/>
                <a:sym typeface="Rubik"/>
              </a:rPr>
              <a:t>https://drive.google.com/drive/folders/1GJJN5YILfkQwS2XrRnWn2rJaJbAxyu6j?usp=sharing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Jubelio Graduate Programs | Pusat Karier UIN Syarif ...">
            <a:extLst>
              <a:ext uri="{FF2B5EF4-FFF2-40B4-BE49-F238E27FC236}">
                <a16:creationId xmlns:a16="http://schemas.microsoft.com/office/drawing/2014/main" id="{2374E4E8-0D4B-1C4E-8EC6-530CE504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74" y="4229324"/>
            <a:ext cx="1690725" cy="6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1195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Raja Alamsyah Tahir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Database Administrator – Kalbe Nutritionals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Data Analyst Intern - ICT IPB University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ETL Developer Intern – PT BTN Persero Tbk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1050" y="2803679"/>
            <a:ext cx="41099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I’m a highly motivated individual with experience as an intern in both Data Analysis and Database Administration. During my internship, I developed a strong foundation in data analysis techniques, database management, and data visualization. I have a keen eye for detail and a passion for turning data into actionable insights. </a:t>
            </a:r>
            <a:endParaRPr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 descr="A person in a suit and tie&#10;&#10;Description automatically generated">
            <a:extLst>
              <a:ext uri="{FF2B5EF4-FFF2-40B4-BE49-F238E27FC236}">
                <a16:creationId xmlns:a16="http://schemas.microsoft.com/office/drawing/2014/main" id="{70ACB540-3DC4-E329-50E3-D2CF8947F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82" y="650975"/>
            <a:ext cx="1120836" cy="1520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alpha val="99000"/>
              </a:scheme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A72DFA-64E8-92BC-6AAB-F78A489ADE1C}"/>
              </a:ext>
            </a:extLst>
          </p:cNvPr>
          <p:cNvSpPr/>
          <p:nvPr/>
        </p:nvSpPr>
        <p:spPr>
          <a:xfrm>
            <a:off x="775698" y="1286540"/>
            <a:ext cx="7592603" cy="3591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DB52-8E8C-2037-5CD8-B372B58D5558}"/>
              </a:ext>
            </a:extLst>
          </p:cNvPr>
          <p:cNvSpPr txBox="1"/>
          <p:nvPr/>
        </p:nvSpPr>
        <p:spPr>
          <a:xfrm>
            <a:off x="775698" y="1286540"/>
            <a:ext cx="75926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Setiap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6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Bulan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sekali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(Akhir Semester) Omnichannel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mengadakan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Promo Effectiveness Review,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melihat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efektivitas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PROMO CODE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terhadap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total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salah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marketplace.</a:t>
            </a:r>
          </a:p>
          <a:p>
            <a:pPr algn="just"/>
            <a:endParaRPr lang="en-ID" sz="1800" dirty="0">
              <a:latin typeface="Rubik" panose="020B0604020202020204" charset="-79"/>
              <a:cs typeface="Rubik" panose="020B0604020202020204" charset="-79"/>
            </a:endParaRPr>
          </a:p>
          <a:p>
            <a:pPr algn="just"/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reporting engineer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Task yang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/>
            <a:endParaRPr lang="en-ID" sz="1800" dirty="0">
              <a:latin typeface="Rubik" panose="020B0604020202020204" charset="-79"/>
              <a:cs typeface="Rubik" panose="020B0604020202020204" charset="-79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Mengaplikasikan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Promo Code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Tim Budgeting.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Table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Laporan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Khusus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Quartal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3 dan 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Melakukan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Summary dan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Visualisasi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Hasil Data Table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Quartel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3 dan 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Shipping Label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Khusus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800" dirty="0" err="1">
                <a:latin typeface="Rubik" panose="020B0604020202020204" charset="-79"/>
                <a:cs typeface="Rubik" panose="020B0604020202020204" charset="-79"/>
              </a:rPr>
              <a:t>Bulan</a:t>
            </a:r>
            <a:r>
              <a:rPr lang="en-ID" sz="1800" dirty="0">
                <a:latin typeface="Rubik" panose="020B0604020202020204" charset="-79"/>
                <a:cs typeface="Rubik" panose="020B0604020202020204" charset="-79"/>
              </a:rPr>
              <a:t> December.</a:t>
            </a:r>
          </a:p>
          <a:p>
            <a:pPr marL="457200" indent="-457200" algn="just">
              <a:buFont typeface="+mj-lt"/>
              <a:buAutoNum type="arabicPeriod"/>
            </a:pPr>
            <a:endParaRPr lang="en-ID" sz="18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86C98D-8D6D-37C6-9942-73ACAF2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65814"/>
            <a:ext cx="8520600" cy="572700"/>
          </a:xfrm>
        </p:spPr>
        <p:txBody>
          <a:bodyPr>
            <a:noAutofit/>
          </a:bodyPr>
          <a:lstStyle/>
          <a:p>
            <a:r>
              <a:rPr lang="en-ID" sz="50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192914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>
                <a:alpha val="99000"/>
              </a:scheme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A72DFA-64E8-92BC-6AAB-F78A489ADE1C}"/>
              </a:ext>
            </a:extLst>
          </p:cNvPr>
          <p:cNvSpPr/>
          <p:nvPr/>
        </p:nvSpPr>
        <p:spPr>
          <a:xfrm>
            <a:off x="775698" y="1286540"/>
            <a:ext cx="7592603" cy="3591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DB52-8E8C-2037-5CD8-B372B58D5558}"/>
              </a:ext>
            </a:extLst>
          </p:cNvPr>
          <p:cNvSpPr txBox="1"/>
          <p:nvPr/>
        </p:nvSpPr>
        <p:spPr>
          <a:xfrm>
            <a:off x="775698" y="1286540"/>
            <a:ext cx="75926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D" sz="2000" dirty="0">
              <a:latin typeface="Rubik" panose="020B0604020202020204" charset="-79"/>
              <a:cs typeface="Rubik" panose="020B0604020202020204" charset="-79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Pastikan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PostgreSQL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sudah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terinstal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pada laptop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anda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/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       https://www.postgresql.org/download/.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Pada Laptop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pastikan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juga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terinstall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Microsoft Excel.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Sebelum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mengerjakan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soal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restore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terlebih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dahulu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padaa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file SQL di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bawah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(Task5.sql) Link :            https://drive.google.com/file/d/1sX_ytwqwvkMwV2m_3-p_ulDClJUz4ZYS/view?usp=share_link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Buatlah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Database Task5_DB dan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lakukan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 restore file </a:t>
            </a:r>
            <a:r>
              <a:rPr lang="en-ID" sz="2000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sz="20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86C98D-8D6D-37C6-9942-73ACAF2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65814"/>
            <a:ext cx="8520600" cy="572700"/>
          </a:xfrm>
        </p:spPr>
        <p:txBody>
          <a:bodyPr>
            <a:noAutofit/>
          </a:bodyPr>
          <a:lstStyle/>
          <a:p>
            <a:r>
              <a:rPr lang="en-ID" sz="5000" b="1" dirty="0">
                <a:latin typeface="Rubik" panose="020B0604020202020204" charset="-79"/>
                <a:cs typeface="Rubik" panose="020B0604020202020204" charset="-79"/>
              </a:rPr>
              <a:t>Prerequisite</a:t>
            </a:r>
            <a:br>
              <a:rPr lang="en-ID" sz="50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34232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49D91C-EE1C-7574-E66E-90F4B6B7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331" y="617125"/>
            <a:ext cx="5911702" cy="14741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362284" y="1126316"/>
            <a:ext cx="199814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Postgres Version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A31F7D2-EE5A-2047-C20F-B1EE92EBD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331" y="2296987"/>
            <a:ext cx="2543530" cy="246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77951E6-5307-6A4F-74FF-2DD6C3613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207" y="2540247"/>
            <a:ext cx="2000529" cy="198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14;p18">
            <a:extLst>
              <a:ext uri="{FF2B5EF4-FFF2-40B4-BE49-F238E27FC236}">
                <a16:creationId xmlns:a16="http://schemas.microsoft.com/office/drawing/2014/main" id="{92E8C951-E833-2DD7-9058-A8022590C573}"/>
              </a:ext>
            </a:extLst>
          </p:cNvPr>
          <p:cNvSpPr txBox="1"/>
          <p:nvPr/>
        </p:nvSpPr>
        <p:spPr>
          <a:xfrm>
            <a:off x="197322" y="2379715"/>
            <a:ext cx="254353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database dan restore file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Prerequisite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362284" y="1126316"/>
            <a:ext cx="212315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mengimport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file promo_code.csv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A87A57-4717-37A1-9C11-DD715A00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01" y="458909"/>
            <a:ext cx="5702397" cy="42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362284" y="1126316"/>
            <a:ext cx="212315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q3_q4_review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1 Jul – 31 Dec 2022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87A57-4717-37A1-9C11-DD715A00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9904" y="265814"/>
            <a:ext cx="5702397" cy="223972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14B12F-4DC5-0419-C71B-07A547793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903" y="2698844"/>
            <a:ext cx="5702397" cy="22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16ED3E-3A3B-10E4-B211-7508CB7238CC}"/>
              </a:ext>
            </a:extLst>
          </p:cNvPr>
          <p:cNvSpPr/>
          <p:nvPr/>
        </p:nvSpPr>
        <p:spPr>
          <a:xfrm>
            <a:off x="197322" y="202019"/>
            <a:ext cx="2543529" cy="4564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2CF2B-F48B-5CF4-47ED-439159AC9E6E}"/>
              </a:ext>
            </a:extLst>
          </p:cNvPr>
          <p:cNvSpPr/>
          <p:nvPr/>
        </p:nvSpPr>
        <p:spPr>
          <a:xfrm>
            <a:off x="0" y="202019"/>
            <a:ext cx="2740851" cy="49562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" y="0"/>
            <a:ext cx="9144001" cy="5158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4;p18">
            <a:extLst>
              <a:ext uri="{FF2B5EF4-FFF2-40B4-BE49-F238E27FC236}">
                <a16:creationId xmlns:a16="http://schemas.microsoft.com/office/drawing/2014/main" id="{0E7D681F-EDCB-2CCC-8A5A-5A339FDEE056}"/>
              </a:ext>
            </a:extLst>
          </p:cNvPr>
          <p:cNvSpPr txBox="1"/>
          <p:nvPr/>
        </p:nvSpPr>
        <p:spPr>
          <a:xfrm>
            <a:off x="362284" y="1126316"/>
            <a:ext cx="212315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Export data table q3_q4_review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file csv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B62583B8-EA01-D773-E8B6-E9227C1FFF32}"/>
              </a:ext>
            </a:extLst>
          </p:cNvPr>
          <p:cNvSpPr txBox="1">
            <a:spLocks/>
          </p:cNvSpPr>
          <p:nvPr/>
        </p:nvSpPr>
        <p:spPr>
          <a:xfrm>
            <a:off x="311699" y="265814"/>
            <a:ext cx="2123157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b="1" dirty="0">
                <a:latin typeface="Rubik" panose="020B0604020202020204" charset="-79"/>
                <a:cs typeface="Rubik" panose="020B0604020202020204" charset="-79"/>
              </a:rPr>
              <a:t>Challenge</a:t>
            </a:r>
            <a:br>
              <a:rPr lang="en-ID" sz="1800" b="1" dirty="0">
                <a:latin typeface="Rubik" panose="020B0604020202020204" charset="-79"/>
                <a:cs typeface="Rubik" panose="020B0604020202020204" charset="-79"/>
              </a:rPr>
            </a:b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61EE9-7E1C-B30B-EF49-8E33E871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88" y="641649"/>
            <a:ext cx="5725013" cy="638264"/>
          </a:xfrm>
          <a:prstGeom prst="rect">
            <a:avLst/>
          </a:prstGeom>
        </p:spPr>
      </p:pic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87F118CE-7AB6-2706-8E77-E7FC3FAA20CF}"/>
              </a:ext>
            </a:extLst>
          </p:cNvPr>
          <p:cNvSpPr txBox="1"/>
          <p:nvPr/>
        </p:nvSpPr>
        <p:spPr>
          <a:xfrm>
            <a:off x="279802" y="2456268"/>
            <a:ext cx="237856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Revenue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Rasio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(Before/After Promo)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excel pivot table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3BA58A-89A2-4134-6207-37AE95A7F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845" y="1417346"/>
            <a:ext cx="2495898" cy="154326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FBDE8F4-BCA3-D14B-19F3-7AF061E43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527" y="3126668"/>
            <a:ext cx="453453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476</Words>
  <Application>Microsoft Office PowerPoint</Application>
  <PresentationFormat>On-screen Show (16:9)</PresentationFormat>
  <Paragraphs>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Rubik</vt:lpstr>
      <vt:lpstr>Rubik Medium</vt:lpstr>
      <vt:lpstr>Rubik Light</vt:lpstr>
      <vt:lpstr>Arial</vt:lpstr>
      <vt:lpstr>Rubik SemiBold</vt:lpstr>
      <vt:lpstr>Söhne</vt:lpstr>
      <vt:lpstr>Simple Light</vt:lpstr>
      <vt:lpstr>PowerPoint Presentation</vt:lpstr>
      <vt:lpstr>PowerPoint Presentation</vt:lpstr>
      <vt:lpstr>PowerPoint Presentation</vt:lpstr>
      <vt:lpstr>Challenge</vt:lpstr>
      <vt:lpstr>Prerequisite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Alamsyah</dc:creator>
  <cp:lastModifiedBy>Raja Alamsyah Tahir</cp:lastModifiedBy>
  <cp:revision>29</cp:revision>
  <dcterms:modified xsi:type="dcterms:W3CDTF">2023-09-02T18:10:47Z</dcterms:modified>
</cp:coreProperties>
</file>