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DB92C7-E20E-4343-A68B-AF2F9C25315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7BE3D2D-FF78-495A-BB69-60EEE37E9824}">
      <dgm:prSet phldrT="[Text]" phldr="1"/>
      <dgm:spPr/>
      <dgm:t>
        <a:bodyPr/>
        <a:lstStyle/>
        <a:p>
          <a:endParaRPr lang="en-IN"/>
        </a:p>
      </dgm:t>
    </dgm:pt>
    <dgm:pt modelId="{A6958CD9-DDEB-418D-B5EE-88D7569492CA}" type="parTrans" cxnId="{725AADC6-CDB1-44E7-9BD9-A59F411F6B2D}">
      <dgm:prSet/>
      <dgm:spPr/>
      <dgm:t>
        <a:bodyPr/>
        <a:lstStyle/>
        <a:p>
          <a:endParaRPr lang="en-IN"/>
        </a:p>
      </dgm:t>
    </dgm:pt>
    <dgm:pt modelId="{3242E920-9E2D-4778-B3CC-47CBAD6B87DB}" type="sibTrans" cxnId="{725AADC6-CDB1-44E7-9BD9-A59F411F6B2D}">
      <dgm:prSet/>
      <dgm:spPr/>
      <dgm:t>
        <a:bodyPr/>
        <a:lstStyle/>
        <a:p>
          <a:endParaRPr lang="en-IN"/>
        </a:p>
      </dgm:t>
    </dgm:pt>
    <dgm:pt modelId="{A4179A11-C7B5-4BAE-9BDC-4A4962BEC390}">
      <dgm:prSet phldrT="[Text]"/>
      <dgm:spPr/>
      <dgm:t>
        <a:bodyPr/>
        <a:lstStyle/>
        <a:p>
          <a:r>
            <a:rPr lang="en-US" dirty="0"/>
            <a:t>Data import</a:t>
          </a:r>
          <a:endParaRPr lang="en-IN" dirty="0"/>
        </a:p>
      </dgm:t>
    </dgm:pt>
    <dgm:pt modelId="{2DF018B2-C768-4633-9882-085BDC8D81EB}" type="parTrans" cxnId="{912AD46B-D2EF-4AEC-A0C4-43212DFD4E58}">
      <dgm:prSet/>
      <dgm:spPr/>
      <dgm:t>
        <a:bodyPr/>
        <a:lstStyle/>
        <a:p>
          <a:endParaRPr lang="en-IN"/>
        </a:p>
      </dgm:t>
    </dgm:pt>
    <dgm:pt modelId="{F5DC4B48-896E-4FC5-8024-82CA5078DFD7}" type="sibTrans" cxnId="{912AD46B-D2EF-4AEC-A0C4-43212DFD4E58}">
      <dgm:prSet/>
      <dgm:spPr/>
      <dgm:t>
        <a:bodyPr/>
        <a:lstStyle/>
        <a:p>
          <a:endParaRPr lang="en-IN"/>
        </a:p>
      </dgm:t>
    </dgm:pt>
    <dgm:pt modelId="{AFEA0B25-A856-48AB-8AA6-D0A44C0AF055}">
      <dgm:prSet phldrT="[Text]"/>
      <dgm:spPr/>
      <dgm:t>
        <a:bodyPr/>
        <a:lstStyle/>
        <a:p>
          <a:r>
            <a:rPr lang="en-US" dirty="0"/>
            <a:t>Data understanding</a:t>
          </a:r>
          <a:endParaRPr lang="en-IN" dirty="0"/>
        </a:p>
      </dgm:t>
    </dgm:pt>
    <dgm:pt modelId="{903E75C1-E0E4-4A28-BC15-0F5C5A404FF4}" type="parTrans" cxnId="{5B4A44D0-0BAB-4D4C-8657-2FF6E8A87AE4}">
      <dgm:prSet/>
      <dgm:spPr/>
      <dgm:t>
        <a:bodyPr/>
        <a:lstStyle/>
        <a:p>
          <a:endParaRPr lang="en-IN"/>
        </a:p>
      </dgm:t>
    </dgm:pt>
    <dgm:pt modelId="{75A4B46B-A492-47C6-BDB1-F1A29CE63D4C}" type="sibTrans" cxnId="{5B4A44D0-0BAB-4D4C-8657-2FF6E8A87AE4}">
      <dgm:prSet/>
      <dgm:spPr/>
      <dgm:t>
        <a:bodyPr/>
        <a:lstStyle/>
        <a:p>
          <a:endParaRPr lang="en-IN"/>
        </a:p>
      </dgm:t>
    </dgm:pt>
    <dgm:pt modelId="{501ECF31-430B-4A29-8272-D92CF23BDFB4}">
      <dgm:prSet phldrT="[Text]" phldr="1"/>
      <dgm:spPr/>
      <dgm:t>
        <a:bodyPr/>
        <a:lstStyle/>
        <a:p>
          <a:endParaRPr lang="en-IN"/>
        </a:p>
      </dgm:t>
    </dgm:pt>
    <dgm:pt modelId="{7E6481FD-37F5-46EF-81DE-106832ADE0D4}" type="parTrans" cxnId="{4D0D98DC-C763-48AD-AD8D-15BA20599CEF}">
      <dgm:prSet/>
      <dgm:spPr/>
      <dgm:t>
        <a:bodyPr/>
        <a:lstStyle/>
        <a:p>
          <a:endParaRPr lang="en-IN"/>
        </a:p>
      </dgm:t>
    </dgm:pt>
    <dgm:pt modelId="{F35F009A-4B3A-4EE9-9274-798CF8565ABE}" type="sibTrans" cxnId="{4D0D98DC-C763-48AD-AD8D-15BA20599CEF}">
      <dgm:prSet/>
      <dgm:spPr/>
      <dgm:t>
        <a:bodyPr/>
        <a:lstStyle/>
        <a:p>
          <a:endParaRPr lang="en-IN"/>
        </a:p>
      </dgm:t>
    </dgm:pt>
    <dgm:pt modelId="{4AE45B75-DB2E-48ED-A883-F788CF875715}">
      <dgm:prSet phldrT="[Text]"/>
      <dgm:spPr/>
      <dgm:t>
        <a:bodyPr/>
        <a:lstStyle/>
        <a:p>
          <a:r>
            <a:rPr lang="en-US" dirty="0"/>
            <a:t>Data Cleaning</a:t>
          </a:r>
          <a:endParaRPr lang="en-IN" dirty="0"/>
        </a:p>
      </dgm:t>
    </dgm:pt>
    <dgm:pt modelId="{A172812E-5829-40A3-9CD4-1733D29B5655}" type="parTrans" cxnId="{C38FBBCA-0626-4DCF-A98E-B7768F9958B8}">
      <dgm:prSet/>
      <dgm:spPr/>
      <dgm:t>
        <a:bodyPr/>
        <a:lstStyle/>
        <a:p>
          <a:endParaRPr lang="en-IN"/>
        </a:p>
      </dgm:t>
    </dgm:pt>
    <dgm:pt modelId="{A553DEF0-D5EA-44BF-95C0-CA75E933CA70}" type="sibTrans" cxnId="{C38FBBCA-0626-4DCF-A98E-B7768F9958B8}">
      <dgm:prSet/>
      <dgm:spPr/>
      <dgm:t>
        <a:bodyPr/>
        <a:lstStyle/>
        <a:p>
          <a:endParaRPr lang="en-IN"/>
        </a:p>
      </dgm:t>
    </dgm:pt>
    <dgm:pt modelId="{16FE7D17-F83B-4978-9DBC-779241BE243F}">
      <dgm:prSet phldrT="[Text]"/>
      <dgm:spPr/>
      <dgm:t>
        <a:bodyPr/>
        <a:lstStyle/>
        <a:p>
          <a:r>
            <a:rPr lang="en-US" dirty="0"/>
            <a:t>Data Segregation – Customer vs Loan related attributes</a:t>
          </a:r>
          <a:endParaRPr lang="en-IN" dirty="0"/>
        </a:p>
      </dgm:t>
    </dgm:pt>
    <dgm:pt modelId="{D70BB39C-75E1-4520-B9AB-49F451EBA0DE}" type="parTrans" cxnId="{798DBD48-E629-41D6-9783-51E2E213682C}">
      <dgm:prSet/>
      <dgm:spPr/>
      <dgm:t>
        <a:bodyPr/>
        <a:lstStyle/>
        <a:p>
          <a:endParaRPr lang="en-IN"/>
        </a:p>
      </dgm:t>
    </dgm:pt>
    <dgm:pt modelId="{4BAEC0AA-2B33-4BC8-93F6-EB34A9FC64FD}" type="sibTrans" cxnId="{798DBD48-E629-41D6-9783-51E2E213682C}">
      <dgm:prSet/>
      <dgm:spPr/>
      <dgm:t>
        <a:bodyPr/>
        <a:lstStyle/>
        <a:p>
          <a:endParaRPr lang="en-IN"/>
        </a:p>
      </dgm:t>
    </dgm:pt>
    <dgm:pt modelId="{0C00600A-404E-443C-94C1-B9AFB55A85B6}">
      <dgm:prSet phldrT="[Text]" phldr="1"/>
      <dgm:spPr/>
      <dgm:t>
        <a:bodyPr/>
        <a:lstStyle/>
        <a:p>
          <a:endParaRPr lang="en-IN"/>
        </a:p>
      </dgm:t>
    </dgm:pt>
    <dgm:pt modelId="{3445000E-B0EC-44CD-8847-34E3D5614643}" type="parTrans" cxnId="{83F8D444-563E-4714-A24E-F0D92DA30310}">
      <dgm:prSet/>
      <dgm:spPr/>
      <dgm:t>
        <a:bodyPr/>
        <a:lstStyle/>
        <a:p>
          <a:endParaRPr lang="en-IN"/>
        </a:p>
      </dgm:t>
    </dgm:pt>
    <dgm:pt modelId="{940AD339-9983-4F33-9B06-967BBCDD4421}" type="sibTrans" cxnId="{83F8D444-563E-4714-A24E-F0D92DA30310}">
      <dgm:prSet/>
      <dgm:spPr/>
      <dgm:t>
        <a:bodyPr/>
        <a:lstStyle/>
        <a:p>
          <a:endParaRPr lang="en-IN"/>
        </a:p>
      </dgm:t>
    </dgm:pt>
    <dgm:pt modelId="{781CD61B-88B0-4753-B2C0-5A1A1704D227}">
      <dgm:prSet phldrT="[Text]"/>
      <dgm:spPr/>
      <dgm:t>
        <a:bodyPr/>
        <a:lstStyle/>
        <a:p>
          <a:r>
            <a:rPr lang="en-US" dirty="0"/>
            <a:t>EDA</a:t>
          </a:r>
          <a:endParaRPr lang="en-IN" dirty="0"/>
        </a:p>
      </dgm:t>
    </dgm:pt>
    <dgm:pt modelId="{EB99ECA0-CAF0-4149-BFA3-9E6C4761BC23}" type="parTrans" cxnId="{9386F3B5-2C9C-4688-8EDF-CE565C9EA0EF}">
      <dgm:prSet/>
      <dgm:spPr/>
      <dgm:t>
        <a:bodyPr/>
        <a:lstStyle/>
        <a:p>
          <a:endParaRPr lang="en-IN"/>
        </a:p>
      </dgm:t>
    </dgm:pt>
    <dgm:pt modelId="{F19979E0-3BC1-40FB-81FF-FAA41CC2AA37}" type="sibTrans" cxnId="{9386F3B5-2C9C-4688-8EDF-CE565C9EA0EF}">
      <dgm:prSet/>
      <dgm:spPr/>
      <dgm:t>
        <a:bodyPr/>
        <a:lstStyle/>
        <a:p>
          <a:endParaRPr lang="en-IN"/>
        </a:p>
      </dgm:t>
    </dgm:pt>
    <dgm:pt modelId="{1D0ED243-E83D-41A2-AE9D-78E128840A45}">
      <dgm:prSet phldrT="[Text]"/>
      <dgm:spPr/>
      <dgm:t>
        <a:bodyPr/>
        <a:lstStyle/>
        <a:p>
          <a:r>
            <a:rPr lang="en-US" dirty="0"/>
            <a:t>Inference</a:t>
          </a:r>
          <a:endParaRPr lang="en-IN" dirty="0"/>
        </a:p>
      </dgm:t>
    </dgm:pt>
    <dgm:pt modelId="{211FDADB-E7FF-49CC-A844-329BAF31A93E}" type="parTrans" cxnId="{A167335C-CC47-4406-932B-B9930FF8F666}">
      <dgm:prSet/>
      <dgm:spPr/>
      <dgm:t>
        <a:bodyPr/>
        <a:lstStyle/>
        <a:p>
          <a:endParaRPr lang="en-IN"/>
        </a:p>
      </dgm:t>
    </dgm:pt>
    <dgm:pt modelId="{675062C8-82F0-4967-B4B6-662861578A0C}" type="sibTrans" cxnId="{A167335C-CC47-4406-932B-B9930FF8F666}">
      <dgm:prSet/>
      <dgm:spPr/>
      <dgm:t>
        <a:bodyPr/>
        <a:lstStyle/>
        <a:p>
          <a:endParaRPr lang="en-IN"/>
        </a:p>
      </dgm:t>
    </dgm:pt>
    <dgm:pt modelId="{E59951E8-89B5-442D-8432-7AD7C6BE8D07}" type="pres">
      <dgm:prSet presAssocID="{80DB92C7-E20E-4343-A68B-AF2F9C253153}" presName="linearFlow" presStyleCnt="0">
        <dgm:presLayoutVars>
          <dgm:dir/>
          <dgm:animLvl val="lvl"/>
          <dgm:resizeHandles val="exact"/>
        </dgm:presLayoutVars>
      </dgm:prSet>
      <dgm:spPr/>
    </dgm:pt>
    <dgm:pt modelId="{5E34C5A1-4523-4F59-98AD-BF0D95CA6DD3}" type="pres">
      <dgm:prSet presAssocID="{B7BE3D2D-FF78-495A-BB69-60EEE37E9824}" presName="composite" presStyleCnt="0"/>
      <dgm:spPr/>
    </dgm:pt>
    <dgm:pt modelId="{63935E25-458E-44BD-8203-4B63E649DCB6}" type="pres">
      <dgm:prSet presAssocID="{B7BE3D2D-FF78-495A-BB69-60EEE37E982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D3AC890-9676-45C9-80FD-6815A4D9037B}" type="pres">
      <dgm:prSet presAssocID="{B7BE3D2D-FF78-495A-BB69-60EEE37E9824}" presName="descendantText" presStyleLbl="alignAcc1" presStyleIdx="0" presStyleCnt="3">
        <dgm:presLayoutVars>
          <dgm:bulletEnabled val="1"/>
        </dgm:presLayoutVars>
      </dgm:prSet>
      <dgm:spPr/>
    </dgm:pt>
    <dgm:pt modelId="{B1CEED9F-0744-433B-9448-06411B3E8D4D}" type="pres">
      <dgm:prSet presAssocID="{3242E920-9E2D-4778-B3CC-47CBAD6B87DB}" presName="sp" presStyleCnt="0"/>
      <dgm:spPr/>
    </dgm:pt>
    <dgm:pt modelId="{51581A08-80AC-4A28-B428-D526997A8A1A}" type="pres">
      <dgm:prSet presAssocID="{501ECF31-430B-4A29-8272-D92CF23BDFB4}" presName="composite" presStyleCnt="0"/>
      <dgm:spPr/>
    </dgm:pt>
    <dgm:pt modelId="{E9B4BDE6-B579-4934-B3BE-D1AF27A56FB0}" type="pres">
      <dgm:prSet presAssocID="{501ECF31-430B-4A29-8272-D92CF23BDFB4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24D8DFD4-0100-4BAF-A258-1300E724C1E4}" type="pres">
      <dgm:prSet presAssocID="{501ECF31-430B-4A29-8272-D92CF23BDFB4}" presName="descendantText" presStyleLbl="alignAcc1" presStyleIdx="1" presStyleCnt="3">
        <dgm:presLayoutVars>
          <dgm:bulletEnabled val="1"/>
        </dgm:presLayoutVars>
      </dgm:prSet>
      <dgm:spPr/>
    </dgm:pt>
    <dgm:pt modelId="{6B232053-D8A0-4AB6-8F8A-CCEAC19059A6}" type="pres">
      <dgm:prSet presAssocID="{F35F009A-4B3A-4EE9-9274-798CF8565ABE}" presName="sp" presStyleCnt="0"/>
      <dgm:spPr/>
    </dgm:pt>
    <dgm:pt modelId="{8ECA6021-B53F-4544-ACAC-E38E8BCC7157}" type="pres">
      <dgm:prSet presAssocID="{0C00600A-404E-443C-94C1-B9AFB55A85B6}" presName="composite" presStyleCnt="0"/>
      <dgm:spPr/>
    </dgm:pt>
    <dgm:pt modelId="{062BA2E9-9AF0-427B-8A1C-4EC6EB5342CF}" type="pres">
      <dgm:prSet presAssocID="{0C00600A-404E-443C-94C1-B9AFB55A85B6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E79B6275-73CA-4FB3-A0A6-FE92CEE18813}" type="pres">
      <dgm:prSet presAssocID="{0C00600A-404E-443C-94C1-B9AFB55A85B6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245DB18-E40D-4073-9507-E4CD7FDC5DD6}" type="presOf" srcId="{A4179A11-C7B5-4BAE-9BDC-4A4962BEC390}" destId="{2D3AC890-9676-45C9-80FD-6815A4D9037B}" srcOrd="0" destOrd="0" presId="urn:microsoft.com/office/officeart/2005/8/layout/chevron2"/>
    <dgm:cxn modelId="{A167335C-CC47-4406-932B-B9930FF8F666}" srcId="{0C00600A-404E-443C-94C1-B9AFB55A85B6}" destId="{1D0ED243-E83D-41A2-AE9D-78E128840A45}" srcOrd="1" destOrd="0" parTransId="{211FDADB-E7FF-49CC-A844-329BAF31A93E}" sibTransId="{675062C8-82F0-4967-B4B6-662861578A0C}"/>
    <dgm:cxn modelId="{99673361-1544-4C8D-BCCD-8D67B3D55BB4}" type="presOf" srcId="{781CD61B-88B0-4753-B2C0-5A1A1704D227}" destId="{E79B6275-73CA-4FB3-A0A6-FE92CEE18813}" srcOrd="0" destOrd="0" presId="urn:microsoft.com/office/officeart/2005/8/layout/chevron2"/>
    <dgm:cxn modelId="{83F8D444-563E-4714-A24E-F0D92DA30310}" srcId="{80DB92C7-E20E-4343-A68B-AF2F9C253153}" destId="{0C00600A-404E-443C-94C1-B9AFB55A85B6}" srcOrd="2" destOrd="0" parTransId="{3445000E-B0EC-44CD-8847-34E3D5614643}" sibTransId="{940AD339-9983-4F33-9B06-967BBCDD4421}"/>
    <dgm:cxn modelId="{798DBD48-E629-41D6-9783-51E2E213682C}" srcId="{501ECF31-430B-4A29-8272-D92CF23BDFB4}" destId="{16FE7D17-F83B-4978-9DBC-779241BE243F}" srcOrd="1" destOrd="0" parTransId="{D70BB39C-75E1-4520-B9AB-49F451EBA0DE}" sibTransId="{4BAEC0AA-2B33-4BC8-93F6-EB34A9FC64FD}"/>
    <dgm:cxn modelId="{912AD46B-D2EF-4AEC-A0C4-43212DFD4E58}" srcId="{B7BE3D2D-FF78-495A-BB69-60EEE37E9824}" destId="{A4179A11-C7B5-4BAE-9BDC-4A4962BEC390}" srcOrd="0" destOrd="0" parTransId="{2DF018B2-C768-4633-9882-085BDC8D81EB}" sibTransId="{F5DC4B48-896E-4FC5-8024-82CA5078DFD7}"/>
    <dgm:cxn modelId="{2DE6FD4C-E821-47E5-BFFE-A8EEACBD82E0}" type="presOf" srcId="{B7BE3D2D-FF78-495A-BB69-60EEE37E9824}" destId="{63935E25-458E-44BD-8203-4B63E649DCB6}" srcOrd="0" destOrd="0" presId="urn:microsoft.com/office/officeart/2005/8/layout/chevron2"/>
    <dgm:cxn modelId="{2FB6956D-6A4B-4B8A-9F9E-BBBED68851BD}" type="presOf" srcId="{4AE45B75-DB2E-48ED-A883-F788CF875715}" destId="{24D8DFD4-0100-4BAF-A258-1300E724C1E4}" srcOrd="0" destOrd="0" presId="urn:microsoft.com/office/officeart/2005/8/layout/chevron2"/>
    <dgm:cxn modelId="{FD666083-8003-4079-BAC8-686E94CE4E4A}" type="presOf" srcId="{0C00600A-404E-443C-94C1-B9AFB55A85B6}" destId="{062BA2E9-9AF0-427B-8A1C-4EC6EB5342CF}" srcOrd="0" destOrd="0" presId="urn:microsoft.com/office/officeart/2005/8/layout/chevron2"/>
    <dgm:cxn modelId="{C68B1584-D6E9-4A94-9916-FFB57677D1AD}" type="presOf" srcId="{1D0ED243-E83D-41A2-AE9D-78E128840A45}" destId="{E79B6275-73CA-4FB3-A0A6-FE92CEE18813}" srcOrd="0" destOrd="1" presId="urn:microsoft.com/office/officeart/2005/8/layout/chevron2"/>
    <dgm:cxn modelId="{9386F3B5-2C9C-4688-8EDF-CE565C9EA0EF}" srcId="{0C00600A-404E-443C-94C1-B9AFB55A85B6}" destId="{781CD61B-88B0-4753-B2C0-5A1A1704D227}" srcOrd="0" destOrd="0" parTransId="{EB99ECA0-CAF0-4149-BFA3-9E6C4761BC23}" sibTransId="{F19979E0-3BC1-40FB-81FF-FAA41CC2AA37}"/>
    <dgm:cxn modelId="{7EF5CEBA-698E-46F9-B2E2-5A4AC32D99A0}" type="presOf" srcId="{80DB92C7-E20E-4343-A68B-AF2F9C253153}" destId="{E59951E8-89B5-442D-8432-7AD7C6BE8D07}" srcOrd="0" destOrd="0" presId="urn:microsoft.com/office/officeart/2005/8/layout/chevron2"/>
    <dgm:cxn modelId="{725AADC6-CDB1-44E7-9BD9-A59F411F6B2D}" srcId="{80DB92C7-E20E-4343-A68B-AF2F9C253153}" destId="{B7BE3D2D-FF78-495A-BB69-60EEE37E9824}" srcOrd="0" destOrd="0" parTransId="{A6958CD9-DDEB-418D-B5EE-88D7569492CA}" sibTransId="{3242E920-9E2D-4778-B3CC-47CBAD6B87DB}"/>
    <dgm:cxn modelId="{C38FBBCA-0626-4DCF-A98E-B7768F9958B8}" srcId="{501ECF31-430B-4A29-8272-D92CF23BDFB4}" destId="{4AE45B75-DB2E-48ED-A883-F788CF875715}" srcOrd="0" destOrd="0" parTransId="{A172812E-5829-40A3-9CD4-1733D29B5655}" sibTransId="{A553DEF0-D5EA-44BF-95C0-CA75E933CA70}"/>
    <dgm:cxn modelId="{5B4A44D0-0BAB-4D4C-8657-2FF6E8A87AE4}" srcId="{B7BE3D2D-FF78-495A-BB69-60EEE37E9824}" destId="{AFEA0B25-A856-48AB-8AA6-D0A44C0AF055}" srcOrd="1" destOrd="0" parTransId="{903E75C1-E0E4-4A28-BC15-0F5C5A404FF4}" sibTransId="{75A4B46B-A492-47C6-BDB1-F1A29CE63D4C}"/>
    <dgm:cxn modelId="{D95EF6D4-1EF2-4804-97A5-F6CEE5F79348}" type="presOf" srcId="{AFEA0B25-A856-48AB-8AA6-D0A44C0AF055}" destId="{2D3AC890-9676-45C9-80FD-6815A4D9037B}" srcOrd="0" destOrd="1" presId="urn:microsoft.com/office/officeart/2005/8/layout/chevron2"/>
    <dgm:cxn modelId="{4D0D98DC-C763-48AD-AD8D-15BA20599CEF}" srcId="{80DB92C7-E20E-4343-A68B-AF2F9C253153}" destId="{501ECF31-430B-4A29-8272-D92CF23BDFB4}" srcOrd="1" destOrd="0" parTransId="{7E6481FD-37F5-46EF-81DE-106832ADE0D4}" sibTransId="{F35F009A-4B3A-4EE9-9274-798CF8565ABE}"/>
    <dgm:cxn modelId="{630970DD-9FB0-4B40-80A9-EABCE93CAC68}" type="presOf" srcId="{501ECF31-430B-4A29-8272-D92CF23BDFB4}" destId="{E9B4BDE6-B579-4934-B3BE-D1AF27A56FB0}" srcOrd="0" destOrd="0" presId="urn:microsoft.com/office/officeart/2005/8/layout/chevron2"/>
    <dgm:cxn modelId="{54A87EF2-92DD-4C08-9F30-EDFB8CE25474}" type="presOf" srcId="{16FE7D17-F83B-4978-9DBC-779241BE243F}" destId="{24D8DFD4-0100-4BAF-A258-1300E724C1E4}" srcOrd="0" destOrd="1" presId="urn:microsoft.com/office/officeart/2005/8/layout/chevron2"/>
    <dgm:cxn modelId="{C3DAE7BB-E0C5-4730-BC0E-ADAB40071335}" type="presParOf" srcId="{E59951E8-89B5-442D-8432-7AD7C6BE8D07}" destId="{5E34C5A1-4523-4F59-98AD-BF0D95CA6DD3}" srcOrd="0" destOrd="0" presId="urn:microsoft.com/office/officeart/2005/8/layout/chevron2"/>
    <dgm:cxn modelId="{1B29FAE7-67FF-4727-8F1A-1500A0132FF7}" type="presParOf" srcId="{5E34C5A1-4523-4F59-98AD-BF0D95CA6DD3}" destId="{63935E25-458E-44BD-8203-4B63E649DCB6}" srcOrd="0" destOrd="0" presId="urn:microsoft.com/office/officeart/2005/8/layout/chevron2"/>
    <dgm:cxn modelId="{6DC2E042-A189-4FA6-9D8C-295B3F35F670}" type="presParOf" srcId="{5E34C5A1-4523-4F59-98AD-BF0D95CA6DD3}" destId="{2D3AC890-9676-45C9-80FD-6815A4D9037B}" srcOrd="1" destOrd="0" presId="urn:microsoft.com/office/officeart/2005/8/layout/chevron2"/>
    <dgm:cxn modelId="{28568ABC-FD4F-4A85-847C-BBCB17A90247}" type="presParOf" srcId="{E59951E8-89B5-442D-8432-7AD7C6BE8D07}" destId="{B1CEED9F-0744-433B-9448-06411B3E8D4D}" srcOrd="1" destOrd="0" presId="urn:microsoft.com/office/officeart/2005/8/layout/chevron2"/>
    <dgm:cxn modelId="{94372F5F-3BA3-48B7-98D3-CAEB4D724D66}" type="presParOf" srcId="{E59951E8-89B5-442D-8432-7AD7C6BE8D07}" destId="{51581A08-80AC-4A28-B428-D526997A8A1A}" srcOrd="2" destOrd="0" presId="urn:microsoft.com/office/officeart/2005/8/layout/chevron2"/>
    <dgm:cxn modelId="{3889EC0E-E8D2-43CC-8686-E6541F9DCB9A}" type="presParOf" srcId="{51581A08-80AC-4A28-B428-D526997A8A1A}" destId="{E9B4BDE6-B579-4934-B3BE-D1AF27A56FB0}" srcOrd="0" destOrd="0" presId="urn:microsoft.com/office/officeart/2005/8/layout/chevron2"/>
    <dgm:cxn modelId="{B71CF135-BED1-4823-BD20-EBDB5BAF795D}" type="presParOf" srcId="{51581A08-80AC-4A28-B428-D526997A8A1A}" destId="{24D8DFD4-0100-4BAF-A258-1300E724C1E4}" srcOrd="1" destOrd="0" presId="urn:microsoft.com/office/officeart/2005/8/layout/chevron2"/>
    <dgm:cxn modelId="{9BB1C37F-FA46-4D2B-9BAA-504184A9FE3E}" type="presParOf" srcId="{E59951E8-89B5-442D-8432-7AD7C6BE8D07}" destId="{6B232053-D8A0-4AB6-8F8A-CCEAC19059A6}" srcOrd="3" destOrd="0" presId="urn:microsoft.com/office/officeart/2005/8/layout/chevron2"/>
    <dgm:cxn modelId="{FB4C0E57-0961-4595-9790-F33D2FBE6362}" type="presParOf" srcId="{E59951E8-89B5-442D-8432-7AD7C6BE8D07}" destId="{8ECA6021-B53F-4544-ACAC-E38E8BCC7157}" srcOrd="4" destOrd="0" presId="urn:microsoft.com/office/officeart/2005/8/layout/chevron2"/>
    <dgm:cxn modelId="{5EF6735B-3DC1-442E-A5E5-491D474A24FF}" type="presParOf" srcId="{8ECA6021-B53F-4544-ACAC-E38E8BCC7157}" destId="{062BA2E9-9AF0-427B-8A1C-4EC6EB5342CF}" srcOrd="0" destOrd="0" presId="urn:microsoft.com/office/officeart/2005/8/layout/chevron2"/>
    <dgm:cxn modelId="{A6A49D39-207D-48F1-A450-F9CD7487C5E8}" type="presParOf" srcId="{8ECA6021-B53F-4544-ACAC-E38E8BCC7157}" destId="{E79B6275-73CA-4FB3-A0A6-FE92CEE1881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935E25-458E-44BD-8203-4B63E649DCB6}">
      <dsp:nvSpPr>
        <dsp:cNvPr id="0" name=""/>
        <dsp:cNvSpPr/>
      </dsp:nvSpPr>
      <dsp:spPr>
        <a:xfrm rot="5400000">
          <a:off x="-220680" y="221150"/>
          <a:ext cx="1471201" cy="1029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800" kern="1200"/>
        </a:p>
      </dsp:txBody>
      <dsp:txXfrm rot="-5400000">
        <a:off x="1" y="515391"/>
        <a:ext cx="1029841" cy="441360"/>
      </dsp:txXfrm>
    </dsp:sp>
    <dsp:sp modelId="{2D3AC890-9676-45C9-80FD-6815A4D9037B}">
      <dsp:nvSpPr>
        <dsp:cNvPr id="0" name=""/>
        <dsp:cNvSpPr/>
      </dsp:nvSpPr>
      <dsp:spPr>
        <a:xfrm rot="5400000">
          <a:off x="5065980" y="-4035668"/>
          <a:ext cx="956281" cy="90285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Data import</a:t>
          </a:r>
          <a:endParaRPr lang="en-IN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Data understanding</a:t>
          </a:r>
          <a:endParaRPr lang="en-IN" sz="2700" kern="1200" dirty="0"/>
        </a:p>
      </dsp:txBody>
      <dsp:txXfrm rot="-5400000">
        <a:off x="1029842" y="47152"/>
        <a:ext cx="8981876" cy="862917"/>
      </dsp:txXfrm>
    </dsp:sp>
    <dsp:sp modelId="{E9B4BDE6-B579-4934-B3BE-D1AF27A56FB0}">
      <dsp:nvSpPr>
        <dsp:cNvPr id="0" name=""/>
        <dsp:cNvSpPr/>
      </dsp:nvSpPr>
      <dsp:spPr>
        <a:xfrm rot="5400000">
          <a:off x="-220680" y="1496441"/>
          <a:ext cx="1471201" cy="1029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800" kern="1200"/>
        </a:p>
      </dsp:txBody>
      <dsp:txXfrm rot="-5400000">
        <a:off x="1" y="1790682"/>
        <a:ext cx="1029841" cy="441360"/>
      </dsp:txXfrm>
    </dsp:sp>
    <dsp:sp modelId="{24D8DFD4-0100-4BAF-A258-1300E724C1E4}">
      <dsp:nvSpPr>
        <dsp:cNvPr id="0" name=""/>
        <dsp:cNvSpPr/>
      </dsp:nvSpPr>
      <dsp:spPr>
        <a:xfrm rot="5400000">
          <a:off x="5065980" y="-2760377"/>
          <a:ext cx="956281" cy="90285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Data Cleaning</a:t>
          </a:r>
          <a:endParaRPr lang="en-IN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Data Segregation – Customer vs Loan related attributes</a:t>
          </a:r>
          <a:endParaRPr lang="en-IN" sz="2700" kern="1200" dirty="0"/>
        </a:p>
      </dsp:txBody>
      <dsp:txXfrm rot="-5400000">
        <a:off x="1029842" y="1322443"/>
        <a:ext cx="8981876" cy="862917"/>
      </dsp:txXfrm>
    </dsp:sp>
    <dsp:sp modelId="{062BA2E9-9AF0-427B-8A1C-4EC6EB5342CF}">
      <dsp:nvSpPr>
        <dsp:cNvPr id="0" name=""/>
        <dsp:cNvSpPr/>
      </dsp:nvSpPr>
      <dsp:spPr>
        <a:xfrm rot="5400000">
          <a:off x="-220680" y="2771733"/>
          <a:ext cx="1471201" cy="1029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800" kern="1200"/>
        </a:p>
      </dsp:txBody>
      <dsp:txXfrm rot="-5400000">
        <a:off x="1" y="3065974"/>
        <a:ext cx="1029841" cy="441360"/>
      </dsp:txXfrm>
    </dsp:sp>
    <dsp:sp modelId="{E79B6275-73CA-4FB3-A0A6-FE92CEE18813}">
      <dsp:nvSpPr>
        <dsp:cNvPr id="0" name=""/>
        <dsp:cNvSpPr/>
      </dsp:nvSpPr>
      <dsp:spPr>
        <a:xfrm rot="5400000">
          <a:off x="5065980" y="-1485085"/>
          <a:ext cx="956281" cy="90285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EDA</a:t>
          </a:r>
          <a:endParaRPr lang="en-IN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Inference</a:t>
          </a:r>
          <a:endParaRPr lang="en-IN" sz="2700" kern="1200" dirty="0"/>
        </a:p>
      </dsp:txBody>
      <dsp:txXfrm rot="-5400000">
        <a:off x="1029842" y="2597735"/>
        <a:ext cx="8981876" cy="862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46A5-8AF3-45C1-9032-CE65CCBA5F4D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3BB3-AB62-4D1E-9562-CAD1D231BF9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214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46A5-8AF3-45C1-9032-CE65CCBA5F4D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3BB3-AB62-4D1E-9562-CAD1D231B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281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46A5-8AF3-45C1-9032-CE65CCBA5F4D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3BB3-AB62-4D1E-9562-CAD1D231B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33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46A5-8AF3-45C1-9032-CE65CCBA5F4D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3BB3-AB62-4D1E-9562-CAD1D231B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19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46A5-8AF3-45C1-9032-CE65CCBA5F4D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3BB3-AB62-4D1E-9562-CAD1D231BF9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221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46A5-8AF3-45C1-9032-CE65CCBA5F4D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3BB3-AB62-4D1E-9562-CAD1D231B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24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46A5-8AF3-45C1-9032-CE65CCBA5F4D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3BB3-AB62-4D1E-9562-CAD1D231B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14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46A5-8AF3-45C1-9032-CE65CCBA5F4D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3BB3-AB62-4D1E-9562-CAD1D231B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48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46A5-8AF3-45C1-9032-CE65CCBA5F4D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3BB3-AB62-4D1E-9562-CAD1D231B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236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83846A5-8AF3-45C1-9032-CE65CCBA5F4D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FE3BB3-AB62-4D1E-9562-CAD1D231B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82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46A5-8AF3-45C1-9032-CE65CCBA5F4D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3BB3-AB62-4D1E-9562-CAD1D231B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50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83846A5-8AF3-45C1-9032-CE65CCBA5F4D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CFE3BB3-AB62-4D1E-9562-CAD1D231BF9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62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82552-3FA4-28FB-404A-6C0BC279CE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Lending Club Case Study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3B0CE-AF8D-4ADC-5FB1-4672903533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https://github.com/elcommselva/LendingClubCaseStudy.git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8E5FE1-BF6C-CA05-5740-F7D29E29C047}"/>
              </a:ext>
            </a:extLst>
          </p:cNvPr>
          <p:cNvSpPr txBox="1"/>
          <p:nvPr/>
        </p:nvSpPr>
        <p:spPr>
          <a:xfrm>
            <a:off x="6802016" y="5421080"/>
            <a:ext cx="5094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Selvakumar </a:t>
            </a:r>
            <a:r>
              <a:rPr lang="en-US" dirty="0" err="1"/>
              <a:t>Karuppannan</a:t>
            </a:r>
            <a:endParaRPr lang="en-US" dirty="0"/>
          </a:p>
          <a:p>
            <a:r>
              <a:rPr lang="en-US" dirty="0"/>
              <a:t>IIITB ID: </a:t>
            </a:r>
          </a:p>
          <a:p>
            <a:r>
              <a:rPr lang="en-US" dirty="0" err="1"/>
              <a:t>Upgrad</a:t>
            </a:r>
            <a:r>
              <a:rPr lang="en-US" dirty="0"/>
              <a:t> ID: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1416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11A6A-764B-DB42-9E7B-DF15BE16B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Lending Club Case Study</a:t>
            </a:r>
            <a:br>
              <a:rPr lang="en-US" dirty="0"/>
            </a:br>
            <a:r>
              <a:rPr lang="en-US" sz="2800" dirty="0"/>
              <a:t>Problem statement, How and What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08C80-668A-44E7-AD12-77B3F5EAB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b="1" dirty="0"/>
              <a:t>Problem Statement:</a:t>
            </a:r>
          </a:p>
          <a:p>
            <a:pPr algn="just"/>
            <a:r>
              <a:rPr lang="en-US" dirty="0"/>
              <a:t>Identify patterns which indicate if a person is likely to default, which may be used for taking actions such as denying the loan, reducing the amount of loan, lending (to risky applicants) at a higher interest rate, etc. </a:t>
            </a:r>
          </a:p>
          <a:p>
            <a:pPr algn="just"/>
            <a:r>
              <a:rPr lang="en-US" b="1" dirty="0"/>
              <a:t>How:</a:t>
            </a:r>
          </a:p>
          <a:p>
            <a:pPr algn="just"/>
            <a:r>
              <a:rPr lang="en-US" dirty="0"/>
              <a:t>Understand how “consumer attributes” and “loan attributes” influence the tendency of default</a:t>
            </a:r>
          </a:p>
          <a:p>
            <a:pPr algn="just"/>
            <a:r>
              <a:rPr lang="en-US" dirty="0"/>
              <a:t>- Univariate and segmented univariate analysis</a:t>
            </a:r>
          </a:p>
          <a:p>
            <a:pPr algn="just"/>
            <a:r>
              <a:rPr lang="en-US" dirty="0"/>
              <a:t>- Business-driven, type-driven and data-driven metrics are created for the important variables and utilized for analysis</a:t>
            </a:r>
          </a:p>
          <a:p>
            <a:pPr algn="just"/>
            <a:r>
              <a:rPr lang="en-US" dirty="0"/>
              <a:t>- Bivariate analysis</a:t>
            </a:r>
          </a:p>
          <a:p>
            <a:pPr algn="just"/>
            <a:r>
              <a:rPr lang="en-US" dirty="0"/>
              <a:t>- Appropriate plots</a:t>
            </a:r>
          </a:p>
          <a:p>
            <a:pPr algn="just"/>
            <a:r>
              <a:rPr lang="en-US" b="1" dirty="0"/>
              <a:t>What: </a:t>
            </a:r>
          </a:p>
          <a:p>
            <a:pPr algn="just"/>
            <a:r>
              <a:rPr lang="en-US" dirty="0"/>
              <a:t>In other words, the company wants to understand the </a:t>
            </a:r>
            <a:r>
              <a:rPr lang="en-US" b="1" dirty="0"/>
              <a:t>driving factors (or driver variables) </a:t>
            </a:r>
            <a:r>
              <a:rPr lang="en-US" dirty="0"/>
              <a:t>behind loan default, i.e. the variables which are strong indicators of default.</a:t>
            </a:r>
          </a:p>
          <a:p>
            <a:pPr algn="just"/>
            <a:r>
              <a:rPr lang="en-US" dirty="0"/>
              <a:t>The analyses successfully identify at least the 5 important driver variables (i.e. variables which are strong indicators of default).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60828-AFC4-22BE-82C6-670A9821089F}"/>
              </a:ext>
            </a:extLst>
          </p:cNvPr>
          <p:cNvSpPr txBox="1"/>
          <p:nvPr/>
        </p:nvSpPr>
        <p:spPr>
          <a:xfrm>
            <a:off x="1097280" y="57928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effectLst/>
              </a:rPr>
              <a:t>period 2007 to 2011.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5612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11A6A-764B-DB42-9E7B-DF15BE16B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Lending Club Case Study</a:t>
            </a:r>
            <a:br>
              <a:rPr lang="en-US" dirty="0"/>
            </a:br>
            <a:r>
              <a:rPr lang="en-US" sz="2800" dirty="0"/>
              <a:t>Approach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E91265-E908-D8CA-C921-C3592F9523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5322876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898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11A6A-764B-DB42-9E7B-DF15BE16B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Lending Club Case Study</a:t>
            </a:r>
            <a:br>
              <a:rPr lang="en-US" dirty="0"/>
            </a:br>
            <a:r>
              <a:rPr lang="en-US" sz="2800" dirty="0"/>
              <a:t>Consumer &amp; Loan Attributes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08C80-668A-44E7-AD12-77B3F5EAB1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800" b="1" dirty="0"/>
              <a:t>Consumer attributes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800" b="1" dirty="0" err="1"/>
              <a:t>emp_length</a:t>
            </a:r>
            <a:endParaRPr lang="en-IN" sz="800" b="1" dirty="0"/>
          </a:p>
          <a:p>
            <a:pPr marL="457200" indent="-457200" algn="just">
              <a:buFont typeface="+mj-lt"/>
              <a:buAutoNum type="arabicPeriod"/>
            </a:pPr>
            <a:r>
              <a:rPr lang="en-IN" sz="800" b="1" dirty="0" err="1"/>
              <a:t>home_ownership</a:t>
            </a:r>
            <a:endParaRPr lang="en-IN" sz="800" b="1" dirty="0"/>
          </a:p>
          <a:p>
            <a:pPr marL="457200" indent="-457200" algn="just">
              <a:buFont typeface="+mj-lt"/>
              <a:buAutoNum type="arabicPeriod"/>
            </a:pPr>
            <a:r>
              <a:rPr lang="en-IN" sz="800" b="1" dirty="0" err="1"/>
              <a:t>annual_inc</a:t>
            </a:r>
            <a:endParaRPr lang="en-IN" sz="800" b="1" dirty="0"/>
          </a:p>
          <a:p>
            <a:pPr marL="457200" indent="-457200" algn="just">
              <a:buFont typeface="+mj-lt"/>
              <a:buAutoNum type="arabicPeriod"/>
            </a:pPr>
            <a:r>
              <a:rPr lang="en-IN" sz="800" b="1" dirty="0" err="1"/>
              <a:t>verification_status</a:t>
            </a:r>
            <a:endParaRPr lang="en-IN" sz="800" b="1" dirty="0"/>
          </a:p>
          <a:p>
            <a:pPr marL="457200" indent="-457200" algn="just">
              <a:buFont typeface="+mj-lt"/>
              <a:buAutoNum type="arabicPeriod"/>
            </a:pPr>
            <a:r>
              <a:rPr lang="en-IN" sz="800" b="1" dirty="0"/>
              <a:t>purpose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800" b="1" dirty="0"/>
              <a:t>title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800" b="1" dirty="0" err="1"/>
              <a:t>zip_code</a:t>
            </a:r>
            <a:endParaRPr lang="en-IN" sz="800" b="1" dirty="0"/>
          </a:p>
          <a:p>
            <a:pPr marL="457200" indent="-457200" algn="just">
              <a:buFont typeface="+mj-lt"/>
              <a:buAutoNum type="arabicPeriod"/>
            </a:pPr>
            <a:r>
              <a:rPr lang="en-IN" sz="800" b="1" dirty="0" err="1"/>
              <a:t>addr_state</a:t>
            </a:r>
            <a:endParaRPr lang="en-IN" sz="800" b="1" dirty="0"/>
          </a:p>
          <a:p>
            <a:pPr marL="457200" indent="-457200" algn="just">
              <a:buFont typeface="+mj-lt"/>
              <a:buAutoNum type="arabicPeriod"/>
            </a:pPr>
            <a:r>
              <a:rPr lang="en-IN" sz="800" b="1" dirty="0" err="1"/>
              <a:t>pub_rec_bankruptcies</a:t>
            </a:r>
            <a:endParaRPr lang="en-IN" sz="800" b="1" dirty="0"/>
          </a:p>
          <a:p>
            <a:pPr marL="457200" indent="-457200" algn="just">
              <a:buFont typeface="+mj-lt"/>
              <a:buAutoNum type="arabicPeriod"/>
            </a:pPr>
            <a:r>
              <a:rPr lang="en-IN" sz="800" b="1" dirty="0" err="1"/>
              <a:t>open_acc</a:t>
            </a:r>
            <a:endParaRPr lang="en-IN" sz="800" b="1" dirty="0"/>
          </a:p>
          <a:p>
            <a:pPr marL="457200" indent="-457200" algn="just">
              <a:buFont typeface="+mj-lt"/>
              <a:buAutoNum type="arabicPeriod"/>
            </a:pPr>
            <a:r>
              <a:rPr lang="en-IN" sz="800" b="1" dirty="0" err="1"/>
              <a:t>total_acc</a:t>
            </a:r>
            <a:endParaRPr lang="en-IN" sz="800" b="1" dirty="0"/>
          </a:p>
          <a:p>
            <a:pPr marL="457200" indent="-457200" algn="just">
              <a:buFont typeface="+mj-lt"/>
              <a:buAutoNum type="arabicPeriod"/>
            </a:pPr>
            <a:r>
              <a:rPr lang="en-IN" sz="800" b="1" dirty="0" err="1"/>
              <a:t>pub_rec</a:t>
            </a:r>
            <a:endParaRPr lang="en-IN" sz="800" b="1" dirty="0"/>
          </a:p>
          <a:p>
            <a:pPr marL="457200" indent="-457200" algn="just">
              <a:buFont typeface="+mj-lt"/>
              <a:buAutoNum type="arabicPeriod"/>
            </a:pPr>
            <a:r>
              <a:rPr lang="en-IN" sz="800" b="1" dirty="0" err="1"/>
              <a:t>pub_rec_bankruptcies</a:t>
            </a:r>
            <a:endParaRPr lang="en-IN" sz="800" b="1" dirty="0"/>
          </a:p>
          <a:p>
            <a:pPr marL="457200" indent="-457200" algn="just">
              <a:buFont typeface="+mj-lt"/>
              <a:buAutoNum type="arabicPeriod"/>
            </a:pPr>
            <a:r>
              <a:rPr lang="en-IN" sz="800" b="1" dirty="0" err="1"/>
              <a:t>dti</a:t>
            </a:r>
            <a:endParaRPr lang="en-IN" sz="800" b="1" dirty="0"/>
          </a:p>
          <a:p>
            <a:pPr marL="457200" indent="-457200" algn="just">
              <a:buFont typeface="+mj-lt"/>
              <a:buAutoNum type="arabicPeriod"/>
            </a:pPr>
            <a:r>
              <a:rPr lang="en-IN" sz="800" b="1" dirty="0" err="1"/>
              <a:t>dti_joint</a:t>
            </a:r>
            <a:endParaRPr lang="en-IN" sz="800" b="1" dirty="0"/>
          </a:p>
          <a:p>
            <a:pPr marL="457200" indent="-457200" algn="just">
              <a:buFont typeface="+mj-lt"/>
              <a:buAutoNum type="arabicPeriod"/>
            </a:pPr>
            <a:endParaRPr lang="en-IN" sz="8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648AA-AD93-0819-D448-45BBB29B74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Loan attributes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 err="1"/>
              <a:t>loan_amnt</a:t>
            </a:r>
            <a:endParaRPr lang="en-IN" b="1" dirty="0"/>
          </a:p>
          <a:p>
            <a:pPr marL="457200" indent="-457200">
              <a:buFont typeface="+mj-lt"/>
              <a:buAutoNum type="arabicPeriod"/>
            </a:pPr>
            <a:r>
              <a:rPr lang="en-IN" b="1" dirty="0" err="1"/>
              <a:t>int_rate</a:t>
            </a:r>
            <a:endParaRPr lang="en-IN" b="1" dirty="0"/>
          </a:p>
          <a:p>
            <a:pPr marL="457200" indent="-457200">
              <a:buFont typeface="+mj-lt"/>
              <a:buAutoNum type="arabicPeriod"/>
            </a:pPr>
            <a:r>
              <a:rPr lang="en-IN" b="1" dirty="0"/>
              <a:t>Term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 err="1"/>
              <a:t>issue_d</a:t>
            </a:r>
            <a:endParaRPr lang="en-IN" b="1" dirty="0"/>
          </a:p>
          <a:p>
            <a:pPr marL="457200" indent="-457200">
              <a:buFont typeface="+mj-lt"/>
              <a:buAutoNum type="arabicPeriod"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- Funded Amount vs Income + term</a:t>
            </a:r>
          </a:p>
        </p:txBody>
      </p:sp>
    </p:spTree>
    <p:extLst>
      <p:ext uri="{BB962C8B-B14F-4D97-AF65-F5344CB8AC3E}">
        <p14:creationId xmlns:p14="http://schemas.microsoft.com/office/powerpoint/2010/main" val="2548254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11A6A-764B-DB42-9E7B-DF15BE16B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Lending Club Case Study</a:t>
            </a:r>
            <a:br>
              <a:rPr lang="en-US" dirty="0"/>
            </a:br>
            <a:r>
              <a:rPr lang="en-US" sz="2800" dirty="0"/>
              <a:t>Univariate and segmented univariate analysis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A5810E-F848-7787-2895-811B3FD8CC9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52" y="1915647"/>
            <a:ext cx="2880000" cy="18841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F2DF1D-57C0-A25D-1B8C-8BBA0F3FE197}"/>
              </a:ext>
            </a:extLst>
          </p:cNvPr>
          <p:cNvSpPr txBox="1"/>
          <p:nvPr/>
        </p:nvSpPr>
        <p:spPr>
          <a:xfrm>
            <a:off x="817361" y="3783273"/>
            <a:ext cx="2572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14.16 % of total loans are defaulted</a:t>
            </a:r>
            <a:endParaRPr lang="en-IN" sz="11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6250F0-B6A1-4461-27DE-627568A27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729" y="1915647"/>
            <a:ext cx="2880000" cy="17492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0B46CE2-3320-7798-C321-B4F2448FE725}"/>
              </a:ext>
            </a:extLst>
          </p:cNvPr>
          <p:cNvSpPr txBox="1"/>
          <p:nvPr/>
        </p:nvSpPr>
        <p:spPr>
          <a:xfrm>
            <a:off x="3961729" y="3783272"/>
            <a:ext cx="3461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Interest Rate is not directly </a:t>
            </a:r>
            <a:r>
              <a:rPr lang="en-US" sz="1100" b="1" dirty="0" err="1"/>
              <a:t>influencing`g</a:t>
            </a:r>
            <a:r>
              <a:rPr lang="en-US" sz="1100" b="1" dirty="0"/>
              <a:t> the default</a:t>
            </a:r>
          </a:p>
          <a:p>
            <a:r>
              <a:rPr lang="en-US" sz="1100" b="1" dirty="0"/>
              <a:t>Outliers in Interest Rate is not much and not influential </a:t>
            </a:r>
            <a:endParaRPr lang="en-IN" sz="11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AD6F0B-A661-3C27-9BCB-4FB7EF4D49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918" y="1911598"/>
            <a:ext cx="2880000" cy="17533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98DD37-3754-7D3A-4C4D-DE732494739C}"/>
              </a:ext>
            </a:extLst>
          </p:cNvPr>
          <p:cNvSpPr txBox="1"/>
          <p:nvPr/>
        </p:nvSpPr>
        <p:spPr>
          <a:xfrm>
            <a:off x="8180186" y="3736408"/>
            <a:ext cx="25720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Loan amount b/w 5000 &amp; 15,000 is either fully paid or Defaulted</a:t>
            </a:r>
            <a:endParaRPr lang="en-IN" sz="11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A55B89-0C18-215A-6664-9E9ADF1CF8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52" y="4167295"/>
            <a:ext cx="2880000" cy="18841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AF5D6D-55DB-F733-3EDD-0D8CCE842C86}"/>
              </a:ext>
            </a:extLst>
          </p:cNvPr>
          <p:cNvSpPr txBox="1"/>
          <p:nvPr/>
        </p:nvSpPr>
        <p:spPr>
          <a:xfrm>
            <a:off x="509452" y="5920669"/>
            <a:ext cx="2879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Default % remains almost similar across Years</a:t>
            </a:r>
            <a:endParaRPr lang="en-IN" sz="1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5484AC-F5F6-A7D2-E7D5-B6466752CF76}"/>
              </a:ext>
            </a:extLst>
          </p:cNvPr>
          <p:cNvSpPr txBox="1"/>
          <p:nvPr/>
        </p:nvSpPr>
        <p:spPr>
          <a:xfrm>
            <a:off x="4252533" y="5920669"/>
            <a:ext cx="287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Annual income less than 25000 more likely to default</a:t>
            </a:r>
            <a:endParaRPr lang="en-IN" sz="11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3D68FBD-4EC3-669F-F1CB-1DFFC4245F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729" y="4298141"/>
            <a:ext cx="2880000" cy="175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089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11A6A-764B-DB42-9E7B-DF15BE16B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Lending Club Case Study</a:t>
            </a:r>
            <a:br>
              <a:rPr lang="en-US" dirty="0"/>
            </a:br>
            <a:r>
              <a:rPr lang="en-US" sz="2800" dirty="0"/>
              <a:t>Bivariate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08C80-668A-44E7-AD12-77B3F5EAB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151226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11A6A-764B-DB42-9E7B-DF15BE16B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Lending Club Case Study</a:t>
            </a:r>
            <a:br>
              <a:rPr lang="en-US" dirty="0"/>
            </a:br>
            <a:r>
              <a:rPr lang="en-US" sz="2800" dirty="0"/>
              <a:t>Univariate and segmented univariate analysis</a:t>
            </a: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B5E5E06-A12C-5726-0CA0-E02B43658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706861"/>
              </p:ext>
            </p:extLst>
          </p:nvPr>
        </p:nvGraphicFramePr>
        <p:xfrm>
          <a:off x="1097280" y="2135505"/>
          <a:ext cx="2908300" cy="3291840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2789587271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6804533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5550413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loan_status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35026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7163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Charged Off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14477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Fully Paid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1009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5348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Charged Off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15.81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0144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Fully Paid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4941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96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Charged Off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12.60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3057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Fully Paid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8346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11532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027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Charged Off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7446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Fully Paid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10047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94292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82952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Charged Off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9198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3703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Fully Paid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17260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1855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39717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986159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61A34E0-94CE-3A6D-7916-19390EA45663}"/>
              </a:ext>
            </a:extLst>
          </p:cNvPr>
          <p:cNvSpPr txBox="1"/>
          <p:nvPr/>
        </p:nvSpPr>
        <p:spPr>
          <a:xfrm>
            <a:off x="913729" y="5497772"/>
            <a:ext cx="34616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Not much pattern with respect to loan issued year</a:t>
            </a:r>
            <a:endParaRPr lang="en-IN" sz="11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BFC159B-34E6-E076-4B77-48559170E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543" y="2087664"/>
            <a:ext cx="2880000" cy="17533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1AF3A97-865F-C7C2-AB8A-996FFD311049}"/>
              </a:ext>
            </a:extLst>
          </p:cNvPr>
          <p:cNvSpPr txBox="1"/>
          <p:nvPr/>
        </p:nvSpPr>
        <p:spPr>
          <a:xfrm>
            <a:off x="5170286" y="3760414"/>
            <a:ext cx="25720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Funded amount b/w 5000 &amp; 15,000 is either fully paid or Defaulted</a:t>
            </a:r>
            <a:endParaRPr lang="en-IN" sz="11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E62EDDC-28D0-4317-ABA1-0C02E1CBB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609647"/>
              </p:ext>
            </p:extLst>
          </p:nvPr>
        </p:nvGraphicFramePr>
        <p:xfrm>
          <a:off x="8012529" y="2087664"/>
          <a:ext cx="2933700" cy="2578100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173093446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8234203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7375671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loan_status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1589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62145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Charged Off</a:t>
                      </a:r>
                    </a:p>
                  </a:txBody>
                  <a:tcPr marL="952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21.2093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80152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</a:t>
                      </a:r>
                    </a:p>
                  </a:txBody>
                  <a:tcPr marL="952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309133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Fully Paid</a:t>
                      </a:r>
                    </a:p>
                  </a:txBody>
                  <a:tcPr marL="952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56061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7823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83065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Charged Off</a:t>
                      </a:r>
                    </a:p>
                  </a:txBody>
                  <a:tcPr marL="952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13.99719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032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</a:t>
                      </a:r>
                    </a:p>
                  </a:txBody>
                  <a:tcPr marL="952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04912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Fully Paid</a:t>
                      </a:r>
                    </a:p>
                  </a:txBody>
                  <a:tcPr marL="952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6582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353646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00791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Charged Off</a:t>
                      </a:r>
                    </a:p>
                  </a:txBody>
                  <a:tcPr marL="952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70809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</a:t>
                      </a:r>
                    </a:p>
                  </a:txBody>
                  <a:tcPr marL="952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031771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Fully Paid</a:t>
                      </a:r>
                    </a:p>
                  </a:txBody>
                  <a:tcPr marL="952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93321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8430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A3CFB87-EF60-4B18-BD40-56FA7173551F}"/>
              </a:ext>
            </a:extLst>
          </p:cNvPr>
          <p:cNvSpPr txBox="1"/>
          <p:nvPr/>
        </p:nvSpPr>
        <p:spPr>
          <a:xfrm>
            <a:off x="7633111" y="4734710"/>
            <a:ext cx="3461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% of Defaulters with </a:t>
            </a:r>
            <a:r>
              <a:rPr lang="en-US" sz="1100" b="1" dirty="0" err="1"/>
              <a:t>emp_length</a:t>
            </a:r>
            <a:r>
              <a:rPr lang="en-US" sz="1100" b="1" dirty="0"/>
              <a:t>  NULL is higher than others</a:t>
            </a:r>
            <a:endParaRPr lang="en-IN" sz="1100" b="1" dirty="0"/>
          </a:p>
        </p:txBody>
      </p:sp>
    </p:spTree>
    <p:extLst>
      <p:ext uri="{BB962C8B-B14F-4D97-AF65-F5344CB8AC3E}">
        <p14:creationId xmlns:p14="http://schemas.microsoft.com/office/powerpoint/2010/main" val="38519627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311</TotalTime>
  <Words>506</Words>
  <Application>Microsoft Office PowerPoint</Application>
  <PresentationFormat>Widescreen</PresentationFormat>
  <Paragraphs>132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Lending Club Case Study</vt:lpstr>
      <vt:lpstr>Lending Club Case Study Problem statement, How and What</vt:lpstr>
      <vt:lpstr>Lending Club Case Study Approach</vt:lpstr>
      <vt:lpstr>Lending Club Case Study Consumer &amp; Loan Attributes</vt:lpstr>
      <vt:lpstr>Lending Club Case Study Univariate and segmented univariate analysis</vt:lpstr>
      <vt:lpstr>Lending Club Case Study Bivariate analysis</vt:lpstr>
      <vt:lpstr>Lending Club Case Study Univariate and segmented univariate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Selvakumar K</dc:creator>
  <cp:lastModifiedBy>Selvakumar Karuppannan (MS/PJ-EPR-AS MS/EFS11-AS)</cp:lastModifiedBy>
  <cp:revision>51</cp:revision>
  <dcterms:created xsi:type="dcterms:W3CDTF">2022-07-31T12:02:55Z</dcterms:created>
  <dcterms:modified xsi:type="dcterms:W3CDTF">2022-08-01T12:30:25Z</dcterms:modified>
</cp:coreProperties>
</file>