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c616660b_2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c616660b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39fc846df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39fc846df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39fc846df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39fc846d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3c61664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3c61664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bc1075ae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bc1075a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39fc846df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39fc846df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9fc846df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9fc846d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c4ffbde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c4ffbd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c4ffbde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3c4ffbde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c4ffbde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c4ffbde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3c4ffbde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3c4ffbde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3c4ffbde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3c4ffbde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39fc846df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39fc846df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39fc846df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39fc846df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3a525202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3a52520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3a525202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3a52520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3a525202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3a52520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3bc1075a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3bc1075a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39fc846df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39fc846df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39fc846d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39fc846d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bc1075a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bc1075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39fc846df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39fc846df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3bc1075a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3bc1075a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3bc1075ae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3bc1075a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bc1075ae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bc1075ae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9fc846df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9fc846d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0440451" cy="522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body" idx="1"/>
          </p:nvPr>
        </p:nvSpPr>
        <p:spPr>
          <a:xfrm>
            <a:off x="311700" y="1379700"/>
            <a:ext cx="39999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Tweet Number</a:t>
            </a:r>
            <a:endParaRPr/>
          </a:p>
          <a:p>
            <a:pPr marL="457200" lvl="0" indent="-317500" algn="l" rtl="0">
              <a:lnSpc>
                <a:spcPct val="200000"/>
              </a:lnSpc>
              <a:spcBef>
                <a:spcPts val="0"/>
              </a:spcBef>
              <a:spcAft>
                <a:spcPts val="0"/>
              </a:spcAft>
              <a:buSzPts val="1400"/>
              <a:buChar char="●"/>
            </a:pPr>
            <a:r>
              <a:rPr lang="en"/>
              <a:t>Tweets</a:t>
            </a:r>
            <a:endParaRPr/>
          </a:p>
          <a:p>
            <a:pPr marL="457200" lvl="0" indent="-317500" algn="l" rtl="0">
              <a:lnSpc>
                <a:spcPct val="200000"/>
              </a:lnSpc>
              <a:spcBef>
                <a:spcPts val="0"/>
              </a:spcBef>
              <a:spcAft>
                <a:spcPts val="0"/>
              </a:spcAft>
              <a:buSzPts val="1400"/>
              <a:buChar char="●"/>
            </a:pPr>
            <a:r>
              <a:rPr lang="en"/>
              <a:t>Compound Score</a:t>
            </a:r>
            <a:endParaRPr/>
          </a:p>
          <a:p>
            <a:pPr marL="457200" lvl="0" indent="-317500" algn="l" rtl="0">
              <a:lnSpc>
                <a:spcPct val="200000"/>
              </a:lnSpc>
              <a:spcBef>
                <a:spcPts val="0"/>
              </a:spcBef>
              <a:spcAft>
                <a:spcPts val="0"/>
              </a:spcAft>
              <a:buSzPts val="1400"/>
              <a:buChar char="●"/>
            </a:pPr>
            <a:r>
              <a:rPr lang="en"/>
              <a:t>Positive Score</a:t>
            </a:r>
            <a:endParaRPr/>
          </a:p>
          <a:p>
            <a:pPr marL="457200" lvl="0" indent="-317500" algn="l" rtl="0">
              <a:lnSpc>
                <a:spcPct val="200000"/>
              </a:lnSpc>
              <a:spcBef>
                <a:spcPts val="0"/>
              </a:spcBef>
              <a:spcAft>
                <a:spcPts val="0"/>
              </a:spcAft>
              <a:buSzPts val="1400"/>
              <a:buChar char="●"/>
            </a:pPr>
            <a:r>
              <a:rPr lang="en"/>
              <a:t>Negative Score</a:t>
            </a:r>
            <a:endParaRPr/>
          </a:p>
          <a:p>
            <a:pPr marL="457200" lvl="0" indent="-317500" algn="l" rtl="0">
              <a:lnSpc>
                <a:spcPct val="200000"/>
              </a:lnSpc>
              <a:spcBef>
                <a:spcPts val="0"/>
              </a:spcBef>
              <a:spcAft>
                <a:spcPts val="0"/>
              </a:spcAft>
              <a:buSzPts val="1400"/>
              <a:buChar char="●"/>
            </a:pPr>
            <a:r>
              <a:rPr lang="en"/>
              <a:t>Neutral Score</a:t>
            </a:r>
            <a:endParaRPr/>
          </a:p>
          <a:p>
            <a:pPr marL="457200" lvl="0" indent="-317500" algn="l" rtl="0">
              <a:lnSpc>
                <a:spcPct val="200000"/>
              </a:lnSpc>
              <a:spcBef>
                <a:spcPts val="0"/>
              </a:spcBef>
              <a:spcAft>
                <a:spcPts val="0"/>
              </a:spcAft>
              <a:buSzPts val="1400"/>
              <a:buChar char="●"/>
            </a:pPr>
            <a:r>
              <a:rPr lang="en"/>
              <a:t>Retweet</a:t>
            </a:r>
            <a:endParaRPr/>
          </a:p>
          <a:p>
            <a:pPr marL="457200" lvl="0" indent="-317500" algn="l" rtl="0">
              <a:lnSpc>
                <a:spcPct val="200000"/>
              </a:lnSpc>
              <a:spcBef>
                <a:spcPts val="0"/>
              </a:spcBef>
              <a:spcAft>
                <a:spcPts val="0"/>
              </a:spcAft>
              <a:buSzPts val="1400"/>
              <a:buChar char="●"/>
            </a:pPr>
            <a:r>
              <a:rPr lang="en"/>
              <a:t>Date</a:t>
            </a:r>
            <a:endParaRPr/>
          </a:p>
        </p:txBody>
      </p:sp>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tweets_table DataFrame</a:t>
            </a:r>
            <a:endParaRPr/>
          </a:p>
        </p:txBody>
      </p:sp>
      <p:pic>
        <p:nvPicPr>
          <p:cNvPr id="109" name="Google Shape;109;p22"/>
          <p:cNvPicPr preferRelativeResize="0"/>
          <p:nvPr/>
        </p:nvPicPr>
        <p:blipFill>
          <a:blip r:embed="rId3">
            <a:alphaModFix/>
          </a:blip>
          <a:stretch>
            <a:fillRect/>
          </a:stretch>
        </p:blipFill>
        <p:spPr>
          <a:xfrm>
            <a:off x="3334453" y="2065300"/>
            <a:ext cx="5559570" cy="101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379700"/>
            <a:ext cx="39999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Change</a:t>
            </a:r>
            <a:endParaRPr/>
          </a:p>
          <a:p>
            <a:pPr marL="457200" lvl="0" indent="-317500" algn="l" rtl="0">
              <a:lnSpc>
                <a:spcPct val="200000"/>
              </a:lnSpc>
              <a:spcBef>
                <a:spcPts val="0"/>
              </a:spcBef>
              <a:spcAft>
                <a:spcPts val="0"/>
              </a:spcAft>
              <a:buSzPts val="1400"/>
              <a:buChar char="●"/>
            </a:pPr>
            <a:r>
              <a:rPr lang="en"/>
              <a:t>Change over time</a:t>
            </a:r>
            <a:endParaRPr/>
          </a:p>
          <a:p>
            <a:pPr marL="457200" lvl="0" indent="-317500" algn="l" rtl="0">
              <a:lnSpc>
                <a:spcPct val="200000"/>
              </a:lnSpc>
              <a:spcBef>
                <a:spcPts val="0"/>
              </a:spcBef>
              <a:spcAft>
                <a:spcPts val="0"/>
              </a:spcAft>
              <a:buSzPts val="1400"/>
              <a:buChar char="●"/>
            </a:pPr>
            <a:r>
              <a:rPr lang="en"/>
              <a:t>Change Percent</a:t>
            </a:r>
            <a:endParaRPr/>
          </a:p>
          <a:p>
            <a:pPr marL="457200" lvl="0" indent="-317500" algn="l" rtl="0">
              <a:lnSpc>
                <a:spcPct val="200000"/>
              </a:lnSpc>
              <a:spcBef>
                <a:spcPts val="0"/>
              </a:spcBef>
              <a:spcAft>
                <a:spcPts val="0"/>
              </a:spcAft>
              <a:buSzPts val="1400"/>
              <a:buChar char="●"/>
            </a:pPr>
            <a:r>
              <a:rPr lang="en"/>
              <a:t>Close</a:t>
            </a:r>
            <a:endParaRPr/>
          </a:p>
          <a:p>
            <a:pPr marL="457200" lvl="0" indent="-317500" algn="l" rtl="0">
              <a:lnSpc>
                <a:spcPct val="200000"/>
              </a:lnSpc>
              <a:spcBef>
                <a:spcPts val="0"/>
              </a:spcBef>
              <a:spcAft>
                <a:spcPts val="0"/>
              </a:spcAft>
              <a:buSzPts val="1400"/>
              <a:buChar char="●"/>
            </a:pPr>
            <a:r>
              <a:rPr lang="en"/>
              <a:t>Date</a:t>
            </a:r>
            <a:endParaRPr/>
          </a:p>
          <a:p>
            <a:pPr marL="457200" lvl="0" indent="-317500" algn="l" rtl="0">
              <a:lnSpc>
                <a:spcPct val="200000"/>
              </a:lnSpc>
              <a:spcBef>
                <a:spcPts val="0"/>
              </a:spcBef>
              <a:spcAft>
                <a:spcPts val="0"/>
              </a:spcAft>
              <a:buSzPts val="1400"/>
              <a:buChar char="●"/>
            </a:pPr>
            <a:r>
              <a:rPr lang="en"/>
              <a:t>High</a:t>
            </a:r>
            <a:endParaRPr/>
          </a:p>
          <a:p>
            <a:pPr marL="457200" lvl="0" indent="-317500" algn="l" rtl="0">
              <a:lnSpc>
                <a:spcPct val="200000"/>
              </a:lnSpc>
              <a:spcBef>
                <a:spcPts val="0"/>
              </a:spcBef>
              <a:spcAft>
                <a:spcPts val="0"/>
              </a:spcAft>
              <a:buSzPts val="1400"/>
              <a:buChar char="●"/>
            </a:pPr>
            <a:r>
              <a:rPr lang="en"/>
              <a:t>Label</a:t>
            </a:r>
            <a:endParaRPr/>
          </a:p>
          <a:p>
            <a:pPr marL="457200" lvl="0" indent="-317500" algn="l" rtl="0">
              <a:lnSpc>
                <a:spcPct val="200000"/>
              </a:lnSpc>
              <a:spcBef>
                <a:spcPts val="0"/>
              </a:spcBef>
              <a:spcAft>
                <a:spcPts val="0"/>
              </a:spcAft>
              <a:buSzPts val="1400"/>
              <a:buChar char="●"/>
            </a:pPr>
            <a:r>
              <a:rPr lang="en"/>
              <a:t>Low</a:t>
            </a:r>
            <a:endParaRPr/>
          </a:p>
          <a:p>
            <a:pPr marL="457200" lvl="0" indent="0" algn="l" rtl="0">
              <a:lnSpc>
                <a:spcPct val="200000"/>
              </a:lnSpc>
              <a:spcBef>
                <a:spcPts val="1600"/>
              </a:spcBef>
              <a:spcAft>
                <a:spcPts val="1600"/>
              </a:spcAft>
              <a:buNone/>
            </a:pPr>
            <a:endParaRPr/>
          </a:p>
        </p:txBody>
      </p:sp>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sorted_tsla DataFrame</a:t>
            </a:r>
            <a:endParaRPr/>
          </a:p>
        </p:txBody>
      </p:sp>
      <p:pic>
        <p:nvPicPr>
          <p:cNvPr id="116" name="Google Shape;116;p23"/>
          <p:cNvPicPr preferRelativeResize="0"/>
          <p:nvPr/>
        </p:nvPicPr>
        <p:blipFill>
          <a:blip r:embed="rId3">
            <a:alphaModFix/>
          </a:blip>
          <a:stretch>
            <a:fillRect/>
          </a:stretch>
        </p:blipFill>
        <p:spPr>
          <a:xfrm>
            <a:off x="3601425" y="2078000"/>
            <a:ext cx="5230873" cy="155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body" idx="1"/>
          </p:nvPr>
        </p:nvSpPr>
        <p:spPr>
          <a:xfrm>
            <a:off x="0" y="1435525"/>
            <a:ext cx="39999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Change($)</a:t>
            </a:r>
            <a:endParaRPr/>
          </a:p>
          <a:p>
            <a:pPr marL="457200" lvl="0" indent="-317500" algn="l" rtl="0">
              <a:lnSpc>
                <a:spcPct val="200000"/>
              </a:lnSpc>
              <a:spcBef>
                <a:spcPts val="0"/>
              </a:spcBef>
              <a:spcAft>
                <a:spcPts val="0"/>
              </a:spcAft>
              <a:buSzPts val="1400"/>
              <a:buChar char="●"/>
            </a:pPr>
            <a:r>
              <a:rPr lang="en"/>
              <a:t>Change over time(%)</a:t>
            </a:r>
            <a:endParaRPr/>
          </a:p>
          <a:p>
            <a:pPr marL="457200" lvl="0" indent="-317500" algn="l" rtl="0">
              <a:lnSpc>
                <a:spcPct val="200000"/>
              </a:lnSpc>
              <a:spcBef>
                <a:spcPts val="0"/>
              </a:spcBef>
              <a:spcAft>
                <a:spcPts val="0"/>
              </a:spcAft>
              <a:buSzPts val="1400"/>
              <a:buChar char="●"/>
            </a:pPr>
            <a:r>
              <a:rPr lang="en"/>
              <a:t>Close</a:t>
            </a:r>
            <a:endParaRPr/>
          </a:p>
          <a:p>
            <a:pPr marL="457200" lvl="0" indent="-317500" algn="l" rtl="0">
              <a:lnSpc>
                <a:spcPct val="200000"/>
              </a:lnSpc>
              <a:spcBef>
                <a:spcPts val="0"/>
              </a:spcBef>
              <a:spcAft>
                <a:spcPts val="0"/>
              </a:spcAft>
              <a:buSzPts val="1400"/>
              <a:buChar char="●"/>
            </a:pPr>
            <a:r>
              <a:rPr lang="en"/>
              <a:t>Stock Volume</a:t>
            </a:r>
            <a:endParaRPr/>
          </a:p>
          <a:p>
            <a:pPr marL="457200" lvl="0" indent="-317500" algn="l" rtl="0">
              <a:lnSpc>
                <a:spcPct val="200000"/>
              </a:lnSpc>
              <a:spcBef>
                <a:spcPts val="0"/>
              </a:spcBef>
              <a:spcAft>
                <a:spcPts val="0"/>
              </a:spcAft>
              <a:buSzPts val="1400"/>
              <a:buChar char="●"/>
            </a:pPr>
            <a:r>
              <a:rPr lang="en"/>
              <a:t>Stock_Date</a:t>
            </a:r>
            <a:endParaRPr/>
          </a:p>
          <a:p>
            <a:pPr marL="0" lvl="0" indent="0" algn="l" rtl="0">
              <a:lnSpc>
                <a:spcPct val="200000"/>
              </a:lnSpc>
              <a:spcBef>
                <a:spcPts val="1600"/>
              </a:spcBef>
              <a:spcAft>
                <a:spcPts val="0"/>
              </a:spcAft>
              <a:buNone/>
            </a:pPr>
            <a:endParaRPr/>
          </a:p>
          <a:p>
            <a:pPr marL="457200" lvl="0" indent="0" algn="l" rtl="0">
              <a:lnSpc>
                <a:spcPct val="200000"/>
              </a:lnSpc>
              <a:spcBef>
                <a:spcPts val="1600"/>
              </a:spcBef>
              <a:spcAft>
                <a:spcPts val="1600"/>
              </a:spcAft>
              <a:buNone/>
            </a:pPr>
            <a:endParaRPr/>
          </a:p>
        </p:txBody>
      </p:sp>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final_df DataFrame</a:t>
            </a:r>
            <a:endParaRPr/>
          </a:p>
        </p:txBody>
      </p:sp>
      <p:pic>
        <p:nvPicPr>
          <p:cNvPr id="123" name="Google Shape;123;p24"/>
          <p:cNvPicPr preferRelativeResize="0"/>
          <p:nvPr/>
        </p:nvPicPr>
        <p:blipFill>
          <a:blip r:embed="rId3">
            <a:alphaModFix/>
          </a:blip>
          <a:stretch>
            <a:fillRect/>
          </a:stretch>
        </p:blipFill>
        <p:spPr>
          <a:xfrm>
            <a:off x="2418625" y="1701125"/>
            <a:ext cx="6647001" cy="174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
              <a:t>Does Elon’s tweets impact stock price?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539575"/>
            <a:ext cx="8520600" cy="5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Compound vs Positive vs Negative Score</a:t>
            </a:r>
            <a:endParaRPr sz="2400"/>
          </a:p>
        </p:txBody>
      </p:sp>
      <p:pic>
        <p:nvPicPr>
          <p:cNvPr id="139" name="Google Shape;139;p27"/>
          <p:cNvPicPr preferRelativeResize="0"/>
          <p:nvPr/>
        </p:nvPicPr>
        <p:blipFill rotWithShape="1">
          <a:blip r:embed="rId3">
            <a:alphaModFix/>
          </a:blip>
          <a:srcRect b="-5130"/>
          <a:stretch/>
        </p:blipFill>
        <p:spPr>
          <a:xfrm>
            <a:off x="226975" y="184825"/>
            <a:ext cx="8798124" cy="4430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539575"/>
            <a:ext cx="8520600" cy="5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Volume vs Compound Score in (scaled millions)</a:t>
            </a:r>
            <a:endParaRPr sz="2400"/>
          </a:p>
        </p:txBody>
      </p:sp>
      <p:pic>
        <p:nvPicPr>
          <p:cNvPr id="145" name="Google Shape;145;p28"/>
          <p:cNvPicPr preferRelativeResize="0"/>
          <p:nvPr/>
        </p:nvPicPr>
        <p:blipFill>
          <a:blip r:embed="rId3">
            <a:alphaModFix/>
          </a:blip>
          <a:stretch>
            <a:fillRect/>
          </a:stretch>
        </p:blipFill>
        <p:spPr>
          <a:xfrm>
            <a:off x="152400" y="174025"/>
            <a:ext cx="8839203" cy="41719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539575"/>
            <a:ext cx="8520600" cy="5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Change in Closing Price (TSLA) vs Compound Score (scaled in Hundreds)</a:t>
            </a:r>
            <a:endParaRPr sz="1800"/>
          </a:p>
        </p:txBody>
      </p:sp>
      <p:pic>
        <p:nvPicPr>
          <p:cNvPr id="151" name="Google Shape;151;p29"/>
          <p:cNvPicPr preferRelativeResize="0"/>
          <p:nvPr/>
        </p:nvPicPr>
        <p:blipFill>
          <a:blip r:embed="rId3">
            <a:alphaModFix/>
          </a:blip>
          <a:stretch>
            <a:fillRect/>
          </a:stretch>
        </p:blipFill>
        <p:spPr>
          <a:xfrm>
            <a:off x="152400" y="119975"/>
            <a:ext cx="8839202" cy="41249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539575"/>
            <a:ext cx="8520600" cy="5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Change Over Time (TSLA) vs Compound Score of Tweets in (Tens)</a:t>
            </a:r>
            <a:endParaRPr sz="1800"/>
          </a:p>
        </p:txBody>
      </p:sp>
      <p:pic>
        <p:nvPicPr>
          <p:cNvPr id="157" name="Google Shape;157;p30"/>
          <p:cNvPicPr preferRelativeResize="0"/>
          <p:nvPr/>
        </p:nvPicPr>
        <p:blipFill>
          <a:blip r:embed="rId3">
            <a:alphaModFix/>
          </a:blip>
          <a:stretch>
            <a:fillRect/>
          </a:stretch>
        </p:blipFill>
        <p:spPr>
          <a:xfrm>
            <a:off x="152400" y="195625"/>
            <a:ext cx="8839196" cy="393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539575"/>
            <a:ext cx="8520600" cy="5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Tweet Date vs Change Over Time</a:t>
            </a:r>
            <a:endParaRPr sz="2400"/>
          </a:p>
        </p:txBody>
      </p:sp>
      <p:pic>
        <p:nvPicPr>
          <p:cNvPr id="163" name="Google Shape;163;p31"/>
          <p:cNvPicPr preferRelativeResize="0"/>
          <p:nvPr/>
        </p:nvPicPr>
        <p:blipFill>
          <a:blip r:embed="rId3">
            <a:alphaModFix/>
          </a:blip>
          <a:stretch>
            <a:fillRect/>
          </a:stretch>
        </p:blipFill>
        <p:spPr>
          <a:xfrm>
            <a:off x="1659688" y="163225"/>
            <a:ext cx="5824623" cy="4234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3383" y="3502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FFFFFF"/>
                </a:solidFill>
              </a:rPr>
              <a:t>Elon’s Tweets vs. TSLA Stock Price (Sentiment Analysis)</a:t>
            </a:r>
            <a:endParaRPr sz="4800">
              <a:solidFill>
                <a:srgbClr val="FFFFFF"/>
              </a:solidFill>
            </a:endParaRPr>
          </a:p>
        </p:txBody>
      </p:sp>
      <p:sp>
        <p:nvSpPr>
          <p:cNvPr id="55" name="Google Shape;55;p13"/>
          <p:cNvSpPr txBox="1">
            <a:spLocks noGrp="1"/>
          </p:cNvSpPr>
          <p:nvPr>
            <p:ph type="subTitle" idx="1"/>
          </p:nvPr>
        </p:nvSpPr>
        <p:spPr>
          <a:xfrm>
            <a:off x="194750" y="41629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By: Parth, Sneha, &amp; Raja</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539575"/>
            <a:ext cx="8520600" cy="5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Retweets vs Compound Score</a:t>
            </a:r>
            <a:endParaRPr sz="2400"/>
          </a:p>
        </p:txBody>
      </p:sp>
      <p:pic>
        <p:nvPicPr>
          <p:cNvPr id="169" name="Google Shape;169;p32"/>
          <p:cNvPicPr preferRelativeResize="0"/>
          <p:nvPr/>
        </p:nvPicPr>
        <p:blipFill>
          <a:blip r:embed="rId3">
            <a:alphaModFix/>
          </a:blip>
          <a:stretch>
            <a:fillRect/>
          </a:stretch>
        </p:blipFill>
        <p:spPr>
          <a:xfrm>
            <a:off x="2225100" y="152400"/>
            <a:ext cx="4693790" cy="4234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311700" y="327875"/>
            <a:ext cx="8520600" cy="43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i="1"/>
              <a:t>We conclude that, the social media sentiment score along with some other tools and advanced machine learning implementation can predict the movement of stocks based on the behavior/reactions of sentiments analyzed over social media platforms.</a:t>
            </a:r>
            <a:endParaRPr sz="2400" i="1"/>
          </a:p>
          <a:p>
            <a:pPr marL="0" lvl="0" indent="0" algn="ctr" rtl="0">
              <a:spcBef>
                <a:spcPts val="0"/>
              </a:spcBef>
              <a:spcAft>
                <a:spcPts val="0"/>
              </a:spcAft>
              <a:buNone/>
            </a:pPr>
            <a:r>
              <a:rPr lang="en" sz="2400" i="1"/>
              <a:t>Also Elon tweets do have a correlation as stated above in the visualisations, so yes we would not be biased just looking at the news or tweets but understanding the data and visualizing we agree.</a:t>
            </a:r>
            <a:endParaRPr sz="2400" i="1"/>
          </a:p>
          <a:p>
            <a:pPr marL="0" lvl="0" indent="0" algn="ctr" rtl="0">
              <a:spcBef>
                <a:spcPts val="0"/>
              </a:spcBef>
              <a:spcAft>
                <a:spcPts val="0"/>
              </a:spcAft>
              <a:buNone/>
            </a:pPr>
            <a:endParaRPr sz="2400" i="1"/>
          </a:p>
          <a:p>
            <a:pPr marL="0" lvl="0" indent="0" algn="ctr" rtl="0">
              <a:spcBef>
                <a:spcPts val="0"/>
              </a:spcBef>
              <a:spcAft>
                <a:spcPts val="0"/>
              </a:spcAft>
              <a:buNone/>
            </a:pPr>
            <a:r>
              <a:rPr lang="en" sz="2400" i="1"/>
              <a:t>Down Below some real data…….</a:t>
            </a:r>
            <a:endParaRPr sz="2400"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Real World Proof</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6"/>
          <p:cNvPicPr preferRelativeResize="0"/>
          <p:nvPr/>
        </p:nvPicPr>
        <p:blipFill>
          <a:blip r:embed="rId3">
            <a:alphaModFix/>
          </a:blip>
          <a:stretch>
            <a:fillRect/>
          </a:stretch>
        </p:blipFill>
        <p:spPr>
          <a:xfrm>
            <a:off x="828900" y="545600"/>
            <a:ext cx="7584976" cy="3652100"/>
          </a:xfrm>
          <a:prstGeom prst="rect">
            <a:avLst/>
          </a:prstGeom>
          <a:noFill/>
          <a:ln>
            <a:noFill/>
          </a:ln>
        </p:spPr>
      </p:pic>
      <p:sp>
        <p:nvSpPr>
          <p:cNvPr id="190" name="Google Shape;190;p36"/>
          <p:cNvSpPr txBox="1"/>
          <p:nvPr/>
        </p:nvSpPr>
        <p:spPr>
          <a:xfrm>
            <a:off x="828900" y="4197700"/>
            <a:ext cx="5834400" cy="82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rgbClr val="FFFF00"/>
                </a:solidFill>
              </a:rPr>
              <a:t>Source: https://apple.news/A0nnCvDxwQ8CYfY2Ae1yQnA</a:t>
            </a:r>
            <a:endParaRPr sz="1200" i="1">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p:nvPr/>
        </p:nvSpPr>
        <p:spPr>
          <a:xfrm>
            <a:off x="116900" y="4261450"/>
            <a:ext cx="8724600" cy="82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rgbClr val="FFFF00"/>
                </a:solidFill>
              </a:rPr>
              <a:t>Source: https://www.cnbc.com/2018/10/05/musks-tweets-are-dangerous-says-former-sec-chair-harvey-pitt.html</a:t>
            </a:r>
            <a:endParaRPr sz="1200" i="1">
              <a:solidFill>
                <a:srgbClr val="FFFF00"/>
              </a:solidFill>
            </a:endParaRPr>
          </a:p>
        </p:txBody>
      </p:sp>
      <p:pic>
        <p:nvPicPr>
          <p:cNvPr id="196" name="Google Shape;196;p37"/>
          <p:cNvPicPr preferRelativeResize="0"/>
          <p:nvPr/>
        </p:nvPicPr>
        <p:blipFill>
          <a:blip r:embed="rId3">
            <a:alphaModFix/>
          </a:blip>
          <a:stretch>
            <a:fillRect/>
          </a:stretch>
        </p:blipFill>
        <p:spPr>
          <a:xfrm>
            <a:off x="1427675" y="316175"/>
            <a:ext cx="6627651" cy="3771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8"/>
          <p:cNvPicPr preferRelativeResize="0"/>
          <p:nvPr/>
        </p:nvPicPr>
        <p:blipFill>
          <a:blip r:embed="rId3">
            <a:alphaModFix/>
          </a:blip>
          <a:stretch>
            <a:fillRect/>
          </a:stretch>
        </p:blipFill>
        <p:spPr>
          <a:xfrm>
            <a:off x="1891425" y="152400"/>
            <a:ext cx="5778523" cy="4838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1379700"/>
            <a:ext cx="39999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Sentiment Analysis of Elon’s Tweets of Tesla’s stock movement</a:t>
            </a:r>
            <a:endParaRPr/>
          </a:p>
          <a:p>
            <a:pPr marL="457200" lvl="0" indent="-317500" algn="l" rtl="0">
              <a:lnSpc>
                <a:spcPct val="200000"/>
              </a:lnSpc>
              <a:spcBef>
                <a:spcPts val="0"/>
              </a:spcBef>
              <a:spcAft>
                <a:spcPts val="0"/>
              </a:spcAft>
              <a:buSzPts val="1400"/>
              <a:buChar char="●"/>
            </a:pPr>
            <a:r>
              <a:rPr lang="en"/>
              <a:t>Twitter API + IEX Stock Data API</a:t>
            </a:r>
            <a:endParaRPr/>
          </a:p>
          <a:p>
            <a:pPr marL="457200" lvl="0" indent="-317500" algn="l" rtl="0">
              <a:lnSpc>
                <a:spcPct val="200000"/>
              </a:lnSpc>
              <a:spcBef>
                <a:spcPts val="0"/>
              </a:spcBef>
              <a:spcAft>
                <a:spcPts val="0"/>
              </a:spcAft>
              <a:buSzPts val="1400"/>
              <a:buChar char="●"/>
            </a:pPr>
            <a:r>
              <a:rPr lang="en"/>
              <a:t>Pulled stock data via IEX wrapper</a:t>
            </a:r>
            <a:endParaRPr/>
          </a:p>
          <a:p>
            <a:pPr marL="457200" lvl="0" indent="-317500" algn="l" rtl="0">
              <a:lnSpc>
                <a:spcPct val="200000"/>
              </a:lnSpc>
              <a:spcBef>
                <a:spcPts val="0"/>
              </a:spcBef>
              <a:spcAft>
                <a:spcPts val="0"/>
              </a:spcAft>
              <a:buSzPts val="1400"/>
              <a:buChar char="●"/>
            </a:pPr>
            <a:r>
              <a:rPr lang="en"/>
              <a:t>VADER Sentiment Analysis </a:t>
            </a:r>
            <a:endParaRPr/>
          </a:p>
          <a:p>
            <a:pPr marL="457200" lvl="0" indent="-317500" algn="l" rtl="0">
              <a:lnSpc>
                <a:spcPct val="200000"/>
              </a:lnSpc>
              <a:spcBef>
                <a:spcPts val="0"/>
              </a:spcBef>
              <a:spcAft>
                <a:spcPts val="0"/>
              </a:spcAft>
              <a:buSzPts val="1400"/>
              <a:buChar char="●"/>
            </a:pPr>
            <a:r>
              <a:rPr lang="en"/>
              <a:t>Correlating stock price &amp; sentiment </a:t>
            </a:r>
            <a:endParaRPr/>
          </a:p>
          <a:p>
            <a:pPr marL="457200" lvl="0" indent="-317500" algn="l" rtl="0">
              <a:lnSpc>
                <a:spcPct val="200000"/>
              </a:lnSpc>
              <a:spcBef>
                <a:spcPts val="0"/>
              </a:spcBef>
              <a:spcAft>
                <a:spcPts val="0"/>
              </a:spcAft>
              <a:buSzPts val="1400"/>
              <a:buChar char="●"/>
            </a:pPr>
            <a:r>
              <a:rPr lang="en"/>
              <a:t>Data put in two dataframes </a:t>
            </a:r>
            <a:endParaRPr/>
          </a:p>
          <a:p>
            <a:pPr marL="457200" lvl="0" indent="-317500" algn="l" rtl="0">
              <a:spcBef>
                <a:spcPts val="0"/>
              </a:spcBef>
              <a:spcAft>
                <a:spcPts val="0"/>
              </a:spcAft>
              <a:buSzPts val="1400"/>
              <a:buChar char="●"/>
            </a:pPr>
            <a:r>
              <a:rPr lang="en"/>
              <a:t>Python, Pandas, Matplotlib, &amp; Jupyter Notebook</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Project</a:t>
            </a:r>
            <a:endParaRPr/>
          </a:p>
        </p:txBody>
      </p:sp>
      <p:pic>
        <p:nvPicPr>
          <p:cNvPr id="67" name="Google Shape;67;p15"/>
          <p:cNvPicPr preferRelativeResize="0"/>
          <p:nvPr/>
        </p:nvPicPr>
        <p:blipFill>
          <a:blip r:embed="rId3">
            <a:alphaModFix/>
          </a:blip>
          <a:stretch>
            <a:fillRect/>
          </a:stretch>
        </p:blipFill>
        <p:spPr>
          <a:xfrm>
            <a:off x="4832400" y="1534125"/>
            <a:ext cx="4113050" cy="253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379700"/>
            <a:ext cx="86841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Restriction use of API keys</a:t>
            </a:r>
            <a:endParaRPr/>
          </a:p>
          <a:p>
            <a:pPr marL="457200" lvl="0" indent="-317500" algn="l" rtl="0">
              <a:lnSpc>
                <a:spcPct val="200000"/>
              </a:lnSpc>
              <a:spcBef>
                <a:spcPts val="0"/>
              </a:spcBef>
              <a:spcAft>
                <a:spcPts val="0"/>
              </a:spcAft>
              <a:buSzPts val="1400"/>
              <a:buChar char="●"/>
            </a:pPr>
            <a:r>
              <a:rPr lang="en"/>
              <a:t>Could only pull 200 tweets at a time</a:t>
            </a:r>
            <a:endParaRPr/>
          </a:p>
          <a:p>
            <a:pPr marL="457200" lvl="0" indent="-317500" algn="l" rtl="0">
              <a:lnSpc>
                <a:spcPct val="200000"/>
              </a:lnSpc>
              <a:spcBef>
                <a:spcPts val="0"/>
              </a:spcBef>
              <a:spcAft>
                <a:spcPts val="0"/>
              </a:spcAft>
              <a:buSzPts val="1400"/>
              <a:buChar char="●"/>
            </a:pPr>
            <a:r>
              <a:rPr lang="en"/>
              <a:t>Date/Time format mismatch between dataframes, which was not enough to match the stock data and tweets </a:t>
            </a:r>
            <a:endParaRPr/>
          </a:p>
          <a:p>
            <a:pPr marL="457200" lvl="0" indent="-317500" algn="l" rtl="0">
              <a:lnSpc>
                <a:spcPct val="200000"/>
              </a:lnSpc>
              <a:spcBef>
                <a:spcPts val="0"/>
              </a:spcBef>
              <a:spcAft>
                <a:spcPts val="0"/>
              </a:spcAft>
              <a:buSzPts val="1400"/>
              <a:buChar char="●"/>
            </a:pPr>
            <a:r>
              <a:rPr lang="en"/>
              <a:t>Multiple tweets on a single day to analyze the compound score </a:t>
            </a:r>
            <a:endParaRPr/>
          </a:p>
          <a:p>
            <a:pPr marL="457200" lvl="0" indent="-317500" algn="l" rtl="0">
              <a:lnSpc>
                <a:spcPct val="200000"/>
              </a:lnSpc>
              <a:spcBef>
                <a:spcPts val="0"/>
              </a:spcBef>
              <a:spcAft>
                <a:spcPts val="0"/>
              </a:spcAft>
              <a:buSzPts val="1400"/>
              <a:buChar char="●"/>
            </a:pPr>
            <a:r>
              <a:rPr lang="en"/>
              <a:t>VADER is not 100% accurate</a:t>
            </a:r>
            <a:endParaRPr/>
          </a:p>
          <a:p>
            <a:pPr marL="0" lvl="0" indent="0" algn="l" rtl="0">
              <a:lnSpc>
                <a:spcPct val="200000"/>
              </a:lnSpc>
              <a:spcBef>
                <a:spcPts val="1600"/>
              </a:spcBef>
              <a:spcAft>
                <a:spcPts val="0"/>
              </a:spcAft>
              <a:buNone/>
            </a:pPr>
            <a:endParaRPr/>
          </a:p>
          <a:p>
            <a:pPr marL="457200" lvl="0" indent="0" algn="l" rtl="0">
              <a:lnSpc>
                <a:spcPct val="200000"/>
              </a:lnSpc>
              <a:spcBef>
                <a:spcPts val="1600"/>
              </a:spcBef>
              <a:spcAft>
                <a:spcPts val="1600"/>
              </a:spcAft>
              <a:buNone/>
            </a:pPr>
            <a:endParaRPr/>
          </a:p>
        </p:txBody>
      </p:sp>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Limitations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379700"/>
            <a:ext cx="39999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Current event</a:t>
            </a:r>
            <a:endParaRPr/>
          </a:p>
          <a:p>
            <a:pPr marL="457200" lvl="0" indent="-317500" algn="l" rtl="0">
              <a:lnSpc>
                <a:spcPct val="200000"/>
              </a:lnSpc>
              <a:spcBef>
                <a:spcPts val="0"/>
              </a:spcBef>
              <a:spcAft>
                <a:spcPts val="0"/>
              </a:spcAft>
              <a:buSzPts val="1400"/>
              <a:buChar char="●"/>
            </a:pPr>
            <a:r>
              <a:rPr lang="en"/>
              <a:t>Elon’s tweet have got out of hand</a:t>
            </a:r>
            <a:endParaRPr/>
          </a:p>
          <a:p>
            <a:pPr marL="457200" lvl="0" indent="-317500" algn="l" rtl="0">
              <a:lnSpc>
                <a:spcPct val="200000"/>
              </a:lnSpc>
              <a:spcBef>
                <a:spcPts val="0"/>
              </a:spcBef>
              <a:spcAft>
                <a:spcPts val="0"/>
              </a:spcAft>
              <a:buSzPts val="1400"/>
              <a:buChar char="●"/>
            </a:pPr>
            <a:r>
              <a:rPr lang="en"/>
              <a:t>SEC recently opened an investigation for his tweets</a:t>
            </a:r>
            <a:endParaRPr/>
          </a:p>
          <a:p>
            <a:pPr marL="457200" lvl="0" indent="-317500" algn="l" rtl="0">
              <a:lnSpc>
                <a:spcPct val="200000"/>
              </a:lnSpc>
              <a:spcBef>
                <a:spcPts val="0"/>
              </a:spcBef>
              <a:spcAft>
                <a:spcPts val="0"/>
              </a:spcAft>
              <a:buSzPts val="1400"/>
              <a:buChar char="●"/>
            </a:pPr>
            <a:r>
              <a:rPr lang="en"/>
              <a:t>We love Tesla</a:t>
            </a:r>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Elon?</a:t>
            </a:r>
            <a:endParaRPr/>
          </a:p>
        </p:txBody>
      </p:sp>
      <p:pic>
        <p:nvPicPr>
          <p:cNvPr id="80" name="Google Shape;80;p17"/>
          <p:cNvPicPr preferRelativeResize="0"/>
          <p:nvPr/>
        </p:nvPicPr>
        <p:blipFill>
          <a:blip r:embed="rId3">
            <a:alphaModFix/>
          </a:blip>
          <a:stretch>
            <a:fillRect/>
          </a:stretch>
        </p:blipFill>
        <p:spPr>
          <a:xfrm>
            <a:off x="4369275" y="1359975"/>
            <a:ext cx="4527599" cy="2423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APIs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Twitter API (public_tweets = api.user_timeline)</a:t>
            </a:r>
            <a:endParaRPr/>
          </a:p>
        </p:txBody>
      </p:sp>
      <p:pic>
        <p:nvPicPr>
          <p:cNvPr id="91" name="Google Shape;91;p19"/>
          <p:cNvPicPr preferRelativeResize="0"/>
          <p:nvPr/>
        </p:nvPicPr>
        <p:blipFill>
          <a:blip r:embed="rId3">
            <a:alphaModFix/>
          </a:blip>
          <a:stretch>
            <a:fillRect/>
          </a:stretch>
        </p:blipFill>
        <p:spPr>
          <a:xfrm>
            <a:off x="2026675" y="1233900"/>
            <a:ext cx="5294451" cy="3476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IEX Stock Market API</a:t>
            </a:r>
            <a:endParaRPr/>
          </a:p>
        </p:txBody>
      </p:sp>
      <p:pic>
        <p:nvPicPr>
          <p:cNvPr id="97" name="Google Shape;97;p20"/>
          <p:cNvPicPr preferRelativeResize="0"/>
          <p:nvPr/>
        </p:nvPicPr>
        <p:blipFill>
          <a:blip r:embed="rId3">
            <a:alphaModFix/>
          </a:blip>
          <a:stretch>
            <a:fillRect/>
          </a:stretch>
        </p:blipFill>
        <p:spPr>
          <a:xfrm>
            <a:off x="1135913" y="1096800"/>
            <a:ext cx="7069828" cy="38209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DataFrames Used for Analysis </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386</Words>
  <Application>Microsoft Macintosh PowerPoint</Application>
  <PresentationFormat>On-screen Show (16:9)</PresentationFormat>
  <Paragraphs>66</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Dark</vt:lpstr>
      <vt:lpstr>PowerPoint Presentation</vt:lpstr>
      <vt:lpstr>Elon’s Tweets vs. TSLA Stock Price (Sentiment Analysis)</vt:lpstr>
      <vt:lpstr>Our Project</vt:lpstr>
      <vt:lpstr>Project Limitations</vt:lpstr>
      <vt:lpstr>Why Elon?</vt:lpstr>
      <vt:lpstr>APIs Used</vt:lpstr>
      <vt:lpstr>Twitter API (public_tweets = api.user_timeline)</vt:lpstr>
      <vt:lpstr>IEX Stock Market API</vt:lpstr>
      <vt:lpstr>DataFrames Used for Analysis </vt:lpstr>
      <vt:lpstr>tweets_table DataFrame</vt:lpstr>
      <vt:lpstr>sorted_tsla DataFrame</vt:lpstr>
      <vt:lpstr>final_df DataFrame</vt:lpstr>
      <vt:lpstr>Visualization</vt:lpstr>
      <vt:lpstr>Does Elon’s tweets impact stock price?</vt:lpstr>
      <vt:lpstr>Compound vs Positive vs Negative Score</vt:lpstr>
      <vt:lpstr>Volume vs Compound Score in (scaled millions)</vt:lpstr>
      <vt:lpstr>Change in Closing Price (TSLA) vs Compound Score (scaled in Hundreds)</vt:lpstr>
      <vt:lpstr>Change Over Time (TSLA) vs Compound Score of Tweets in (Tens)</vt:lpstr>
      <vt:lpstr>Tweet Date vs Change Over Time</vt:lpstr>
      <vt:lpstr>Retweets vs Compound Score</vt:lpstr>
      <vt:lpstr>Conclusion</vt:lpstr>
      <vt:lpstr>We conclude that, the social media sentiment score along with some other tools and advanced machine learning implementation can predict the movement of stocks based on the behavior/reactions of sentiments analyzed over social media platforms. Also Elon tweets do have a correlation as stated above in the visualisations, so yes we would not be biased just looking at the news or tweets but understanding the data and visualizing we agree.  Down Below some real data…….</vt:lpstr>
      <vt:lpstr>Real World Proof</vt:lpstr>
      <vt:lpstr>PowerPoint Presentation</vt:lpstr>
      <vt:lpstr>PowerPoint Presentation</vt:lpstr>
      <vt:lpstr>PowerPoint Presentation</vt:lpstr>
      <vt:lpstr>Q&amp;A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Raja Bajaj</cp:lastModifiedBy>
  <cp:revision>1</cp:revision>
  <dcterms:modified xsi:type="dcterms:W3CDTF">2018-10-10T02:55:30Z</dcterms:modified>
</cp:coreProperties>
</file>