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9" r:id="rId4"/>
    <p:sldId id="272" r:id="rId6"/>
    <p:sldId id="271" r:id="rId7"/>
    <p:sldId id="279" r:id="rId8"/>
    <p:sldId id="274" r:id="rId9"/>
    <p:sldId id="280" r:id="rId10"/>
    <p:sldId id="285" r:id="rId11"/>
    <p:sldId id="290" r:id="rId12"/>
    <p:sldId id="292" r:id="rId13"/>
    <p:sldId id="286" r:id="rId14"/>
    <p:sldId id="287" r:id="rId15"/>
    <p:sldId id="288" r:id="rId16"/>
    <p:sldId id="293" r:id="rId17"/>
    <p:sldId id="289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yapeng" initials="z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D4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jpeg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jpeg"/><Relationship Id="rId1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jpe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82562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bg1"/>
                </a:solidFill>
              </a:rPr>
              <a:t>🌍</a:t>
            </a:r>
            <a:r>
              <a:rPr lang="en-US" altLang="en-US">
                <a:solidFill>
                  <a:schemeClr val="bg1"/>
                </a:solidFill>
              </a:rPr>
              <a:t> Мировые платформы, написанные на Python</a:t>
            </a:r>
            <a:br>
              <a:rPr lang="en-US" altLang="en-US">
                <a:solidFill>
                  <a:schemeClr val="bg1"/>
                </a:solidFill>
              </a:rPr>
            </a:b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70" y="901700"/>
            <a:ext cx="12192000" cy="606552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buNone/>
            </a:pPr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1.Instagram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— Да, тот самый Instagram, которым вы пользуетесь каждый день, работает на Python. Его серверная часть построена на фреймворке Django — это тоже Python!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2.YouTube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— Самая первая версия YouTube была написана именно на Python. Он до сих пор используется для множества внутренних сервисов.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3.Spotify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— Знаете, кто подбирает вам идеальные треки и плейлисты? Алгоритмы на Python! Именно он отвечает за анализ предпочтений миллионов пользователей.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indent="0">
              <a:buNone/>
            </a:pPr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4.Dropbox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— Один из первых облачных сервисов для хранения файлов. Основатель начал писать его, будучи студентом, именно на Python.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indent="0">
              <a:buNone/>
            </a:pPr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5.Reddit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— Одна из крупнейших социальных платформ в мире, с сотнями миллионов пользователей, тоже построена на Python.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indent="0">
              <a:buFont typeface="Arial" panose="020B0604020202090204"/>
              <a:buNone/>
            </a:pPr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6.ChatGPT 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indent="0">
              <a:buFont typeface="Arial" panose="020B0604020202090204"/>
              <a:buNone/>
            </a:pPr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7.Автопилот Tesla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indent="0">
              <a:buFont typeface="Arial" panose="020B0604020202090204"/>
              <a:buNone/>
            </a:pP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indent="0">
              <a:buFont typeface="Arial" panose="020B0604020202090204"/>
              <a:buNone/>
            </a:pPr>
            <a:r>
              <a:rPr lang="en-US" altLang="zh-CN" sz="16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8.Системы Netflix по подбору фильмов</a:t>
            </a:r>
            <a:endParaRPr lang="en-US" altLang="zh-CN" sz="16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1233805"/>
          </a:xfrm>
          <a:solidFill>
            <a:srgbClr val="002060"/>
          </a:solidFill>
        </p:spPr>
        <p:txBody>
          <a:bodyPr>
            <a:normAutofit fontScale="90000"/>
          </a:bodyPr>
          <a:p>
            <a:pPr algn="ctr"/>
            <a:r>
              <a:rPr lang="en-US" altLang="en-US">
                <a:solidFill>
                  <a:schemeClr val="bg1"/>
                </a:solidFill>
              </a:rPr>
              <a:t>Чему мы научимся, изучая Backend на Python?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-1270" y="1233805"/>
            <a:ext cx="6867525" cy="562419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-1270" y="1233805"/>
            <a:ext cx="6865620" cy="5743575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22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1. Основы Python: типы данных, условия, циклы, функции, ООП</a:t>
            </a:r>
            <a:endParaRPr lang="en-US" altLang="zh-CN" sz="22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22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2. Git и Linux: терминал, virtualenv, pip</a:t>
            </a:r>
            <a:endParaRPr lang="en-US" altLang="zh-CN" sz="22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22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3. Основы Backend: клиент-сервер, HTTP, JSON, REST</a:t>
            </a:r>
            <a:endParaRPr lang="en-US" altLang="zh-CN" sz="22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22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4. Django + DRF: модели, сериализаторы, ViewSet, Swagger</a:t>
            </a:r>
            <a:endParaRPr lang="en-US" altLang="zh-CN" sz="22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22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5. Aiogram: команды, состояния (FSM), работа с БД</a:t>
            </a:r>
            <a:endParaRPr lang="en-US" altLang="zh-CN" sz="22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ru-RU" altLang="en-US" sz="22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6. Работать под одной командой </a:t>
            </a:r>
            <a:endParaRPr lang="ru-RU" altLang="en-US" sz="22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1424305"/>
            <a:ext cx="8030210" cy="3299460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6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Простые объяснения через жизненные аналогии</a:t>
            </a:r>
            <a:endParaRPr lang="en-US" altLang="en-US" sz="26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6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Мини-проекты для практики</a:t>
            </a:r>
            <a:endParaRPr lang="en-US" altLang="en-US" sz="26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6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Ревью кода и тестирование</a:t>
            </a:r>
            <a:endParaRPr lang="en-US" altLang="en-US" sz="26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6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Парное программирование</a:t>
            </a:r>
            <a:endParaRPr lang="en-US" altLang="en-US" sz="26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6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Упор на применение знаний в реальных проектах</a:t>
            </a:r>
            <a:endParaRPr lang="en-US" altLang="en-US" sz="26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6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Упор на применение знаний в реальных проектах</a:t>
            </a:r>
            <a:endParaRPr lang="en-US" altLang="en-US" sz="26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</p:txBody>
      </p:sp>
      <p:pic>
        <p:nvPicPr>
          <p:cNvPr id="5" name="Picture 4" descr="aio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3765"/>
            <a:ext cx="3810000" cy="2133600"/>
          </a:xfrm>
          <a:prstGeom prst="rect">
            <a:avLst/>
          </a:prstGeom>
        </p:spPr>
      </p:pic>
      <p:pic>
        <p:nvPicPr>
          <p:cNvPr id="6" name="Picture 5" descr="djan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723765"/>
            <a:ext cx="3810635" cy="2134235"/>
          </a:xfrm>
          <a:prstGeom prst="rect">
            <a:avLst/>
          </a:prstGeom>
        </p:spPr>
      </p:pic>
      <p:pic>
        <p:nvPicPr>
          <p:cNvPr id="7" name="Picture 6" descr="dr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210" y="4723765"/>
            <a:ext cx="4553585" cy="21336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0" y="4445"/>
            <a:ext cx="12192635" cy="1419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90000"/>
              </a:lnSpc>
            </a:pPr>
            <a:r>
              <a:rPr lang="en-US" altLang="zh-CN" sz="3200" b="1">
                <a:solidFill>
                  <a:schemeClr val="bg1"/>
                </a:solidFill>
                <a:latin typeface="Arial Black" panose="020B0A04020102020204" charset="0"/>
                <a:ea typeface="ＭＳ ゴシック"/>
                <a:cs typeface="Arial Black" panose="020B0A04020102020204" charset="0"/>
                <a:sym typeface="+mn-ea"/>
              </a:rPr>
              <a:t>Подход к обучению</a:t>
            </a:r>
            <a:endParaRPr lang="en-US" altLang="zh-CN" sz="3200" b="1">
              <a:solidFill>
                <a:schemeClr val="bg1"/>
              </a:solidFill>
              <a:latin typeface="Arial Black" panose="020B0A04020102020204" charset="0"/>
              <a:ea typeface="ＭＳ ゴシック"/>
              <a:cs typeface="Arial Black" panose="020B0A04020102020204" charset="0"/>
            </a:endParaRPr>
          </a:p>
          <a:p>
            <a:pPr algn="ctr">
              <a:lnSpc>
                <a:spcPct val="190000"/>
              </a:lnSpc>
            </a:pP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0"/>
            <a:ext cx="12191365" cy="981075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266700">
              <a:lnSpc>
                <a:spcPct val="134000"/>
              </a:lnSpc>
              <a:spcBef>
                <a:spcPts val="240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bg1"/>
                </a:solidFill>
                <a:latin typeface="Arial Black" panose="020B0A04020102020204" charset="0"/>
                <a:ea typeface="ＭＳ ゴシック"/>
                <a:cs typeface="Arial Black" panose="020B0A04020102020204" charset="0"/>
              </a:rPr>
              <a:t>Заключение</a:t>
            </a:r>
            <a:endParaRPr lang="en-US" altLang="zh-CN" sz="3600" b="1">
              <a:solidFill>
                <a:schemeClr val="bg1"/>
              </a:solidFill>
              <a:latin typeface="Arial Black" panose="020B0A04020102020204" charset="0"/>
              <a:ea typeface="ＭＳ ゴシック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981075"/>
            <a:ext cx="7012305" cy="5876290"/>
          </a:xfrm>
          <a:prstGeom prst="rect">
            <a:avLst/>
          </a:prstGeom>
        </p:spPr>
        <p:txBody>
          <a:bodyPr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4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Python Backend — это логично и востребовано.</a:t>
            </a:r>
            <a:endParaRPr lang="en-US" altLang="en-US" sz="24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en-US" sz="24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4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Моя цель — научить </a:t>
            </a:r>
            <a:r>
              <a:rPr lang="ru-RU" altLang="en-US" sz="24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ученика </a:t>
            </a:r>
            <a:r>
              <a:rPr lang="en-US" altLang="en-US" sz="24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не просто писать код, а мыслить как инженер.</a:t>
            </a:r>
            <a:endParaRPr lang="en-US" altLang="en-US" sz="24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en-US" sz="24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en-US" sz="2400">
                <a:solidFill>
                  <a:schemeClr val="bg1"/>
                </a:solidFill>
                <a:latin typeface="Arial Black" panose="020B0A04020102020204" charset="0"/>
                <a:ea typeface="ＭＳ 明朝"/>
                <a:cs typeface="Arial Black" panose="020B0A04020102020204" charset="0"/>
              </a:rPr>
              <a:t>Готов делиться опытом, направлять и поддерживать на каждом этапе.</a:t>
            </a:r>
            <a:endParaRPr lang="en-US" altLang="en-US" sz="2400">
              <a:solidFill>
                <a:schemeClr val="bg1"/>
              </a:solidFill>
              <a:latin typeface="Arial Black" panose="020B0A04020102020204" charset="0"/>
              <a:ea typeface="ＭＳ 明朝"/>
              <a:cs typeface="Arial Black" panose="020B0A04020102020204" charset="0"/>
            </a:endParaRPr>
          </a:p>
        </p:txBody>
      </p:sp>
      <p:pic>
        <p:nvPicPr>
          <p:cNvPr id="6" name="Picture 5" descr="Без названия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185" y="1106170"/>
            <a:ext cx="3853815" cy="4232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30000"/>
            </a:gs>
            <a:gs pos="100000">
              <a:srgbClr val="76030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21080"/>
          </a:xfrm>
        </p:spPr>
        <p:txBody>
          <a:bodyPr/>
          <a:p>
            <a:pPr algn="ctr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🚀</a:t>
            </a:r>
            <a:r>
              <a:rPr lang="en-US" altLang="en-US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Итог и мотивация:</a:t>
            </a:r>
            <a:endParaRPr lang="en-US" altLang="en-US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2495"/>
            <a:ext cx="12191365" cy="5944870"/>
          </a:xfrm>
        </p:spPr>
        <p:txBody>
          <a:bodyPr>
            <a:noAutofit/>
          </a:bodyPr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Итак, изучая Python, </a:t>
            </a:r>
            <a:r>
              <a:rPr lang="ru-RU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ученики </a:t>
            </a:r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м</a:t>
            </a:r>
            <a:r>
              <a:rPr lang="ru-RU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огут</a:t>
            </a:r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Создать свой Instagram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Построить аналог YouTube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Разработать собственный искусственный интеллект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Всё начинается с простой строчки: print("Hello, world!")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Но за этой строчкой — великое будущее!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Python — это не просто язык.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9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Это инструмент, который открывает двери в IT.</a:t>
            </a:r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9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8985" cy="1334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5" y="-635"/>
            <a:ext cx="12192000" cy="13341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3400" b="1"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BACKEND DEVELOPMENT</a:t>
            </a:r>
            <a:endParaRPr lang="en-US" sz="3400" b="1"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5945" y="1334770"/>
            <a:ext cx="10805795" cy="184594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en-US" sz="25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Backend 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— это 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«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обратная сторона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»</a:t>
            </a:r>
            <a:r>
              <a:rPr lang="en-US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 любого веб-приложения, то, что работает на сервере.</a:t>
            </a:r>
            <a:endParaRPr lang="en-US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sp>
        <p:nvSpPr>
          <p:cNvPr id="10" name="内容占位符 5"/>
          <p:cNvSpPr>
            <a:spLocks noGrp="1"/>
          </p:cNvSpPr>
          <p:nvPr/>
        </p:nvSpPr>
        <p:spPr>
          <a:xfrm>
            <a:off x="635" y="2738120"/>
            <a:ext cx="5280660" cy="3961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Это та часть, которую пользователь не видит, но без неё не работает ни один сайт, бот или мобильное приложение.</a:t>
            </a:r>
            <a:endParaRPr lang="en-US" altLang="en-US" sz="16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pic>
        <p:nvPicPr>
          <p:cNvPr id="2" name="Picture 1" descr="бэкенд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7000" y="2531110"/>
            <a:ext cx="6985000" cy="4326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810" y="0"/>
            <a:ext cx="12198985" cy="1334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8300" y="483235"/>
            <a:ext cx="595503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3400" b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PingFang SC" panose="020B0400000000000000" charset="-122"/>
                <a:ea typeface="PingFang SC" panose="020B0400000000000000" charset="-122"/>
              </a:rPr>
              <a:t>Чем занимается BACKEND:</a:t>
            </a:r>
            <a:endParaRPr lang="en-US" altLang="en-US" sz="3400" b="1">
              <a:ln>
                <a:solidFill>
                  <a:schemeClr val="accent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1538605"/>
            <a:ext cx="7885430" cy="532003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- Принимает запросы от клиента (например, кнопка на сайте)</a:t>
            </a:r>
            <a:endParaRPr lang="en-US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- Обрабатывает данные (сохраняет, ищет, удаляет)</a:t>
            </a:r>
            <a:endParaRPr lang="en-US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- Отправляет ответ пользователю (например, список товаров)</a:t>
            </a:r>
            <a:endParaRPr lang="en-US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pic>
        <p:nvPicPr>
          <p:cNvPr id="2" name="Picture 1" descr="requ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0" y="1334770"/>
            <a:ext cx="3756025" cy="2369185"/>
          </a:xfrm>
          <a:prstGeom prst="rect">
            <a:avLst/>
          </a:prstGeom>
        </p:spPr>
      </p:pic>
      <p:pic>
        <p:nvPicPr>
          <p:cNvPr id="3" name="Picture 2" descr="Без названи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795" y="3703320"/>
            <a:ext cx="7612380" cy="3237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810" y="0"/>
            <a:ext cx="12198985" cy="1334770"/>
          </a:xfrm>
          <a:prstGeom prst="rect">
            <a:avLst/>
          </a:prstGeom>
          <a:solidFill>
            <a:schemeClr val="accent1"/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8300" y="483235"/>
            <a:ext cx="421068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3400" b="1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ПРИМЕР</a:t>
            </a:r>
            <a:endParaRPr lang="ru-RU" altLang="en-US" sz="3400" b="1">
              <a:ln>
                <a:solidFill>
                  <a:schemeClr val="accent1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1447165"/>
            <a:ext cx="6047105" cy="54108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 rtl="0" fontAlgn="auto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Пользователь нажимает кнопку "Купить" → сервер проверяет наличие товара → обновляет базу данных → возвращает сообщение: "Добавлено в корзину".</a:t>
            </a:r>
            <a:endParaRPr lang="en-US" altLang="en-US" sz="1600" dirty="0">
              <a:solidFill>
                <a:schemeClr val="accent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pic>
        <p:nvPicPr>
          <p:cNvPr id="2" name="Picture 1" descr="Без названи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3280" y="1334770"/>
            <a:ext cx="6271895" cy="5523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3810" y="0"/>
            <a:ext cx="12198985" cy="133477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8300" y="483235"/>
            <a:ext cx="6377940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3400" b="1"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</a:rPr>
              <a:t>Backend зачем он нужен</a:t>
            </a:r>
            <a:endParaRPr lang="en-US" altLang="en-US" sz="3400" b="1"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0" y="1580515"/>
            <a:ext cx="12196445" cy="542988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Backend нужен для: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- Работы с </a:t>
            </a: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базами данных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- Защиты данных и проверки прав пользователей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- Интеграции с внешними API (например, оплата)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- Реализации логики бизнес-процессов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Без backend'а — только красивые страницы без 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  <a:p>
            <a:pPr marL="0" indent="0" rtl="0" fontAlgn="auto">
              <a:lnSpc>
                <a:spcPts val="1000"/>
              </a:lnSpc>
              <a:spcAft>
                <a:spcPts val="1200"/>
              </a:spcAft>
              <a:buNone/>
            </a:pPr>
            <a:r>
              <a:rPr lang="en-US" altLang="en-US" sz="2400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Arial Black" panose="020B0A04020102020204" charset="0"/>
                <a:ea typeface="PingFang SC" panose="020B0400000000000000" charset="-122"/>
                <a:cs typeface="Arial Black" panose="020B0A04020102020204" charset="0"/>
                <a:sym typeface="+mn-ea"/>
              </a:rPr>
              <a:t>смысла.</a:t>
            </a:r>
            <a:endParaRPr lang="en-US" altLang="en-US" sz="2400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Arial Black" panose="020B0A04020102020204" charset="0"/>
              <a:ea typeface="PingFang SC" panose="020B0400000000000000" charset="-122"/>
              <a:cs typeface="Arial Black" panose="020B0A0402010202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眼睛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15" y="5620385"/>
            <a:ext cx="547370" cy="42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-635"/>
            <a:ext cx="12192000" cy="125412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noAutofit/>
          </a:bodyPr>
          <a:lstStyle/>
          <a:p>
            <a:endParaRPr lang="en-US" sz="3400" b="1">
              <a:solidFill>
                <a:schemeClr val="bg1"/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186690"/>
            <a:ext cx="12192000" cy="879475"/>
          </a:xfrm>
          <a:prstGeom prst="rect">
            <a:avLst/>
          </a:prstGeom>
        </p:spPr>
        <p:txBody>
          <a:bodyPr>
            <a:noAutofit/>
          </a:bodyPr>
          <a:p>
            <a:pPr algn="ctr"/>
            <a:r>
              <a:rPr lang="en-US" altLang="zh-CN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Что такое Python?</a:t>
            </a:r>
            <a:endParaRPr lang="en-US" altLang="zh-CN" sz="4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35890" y="1253490"/>
            <a:ext cx="12191365" cy="6609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Python — это простой, понятный и мощный язык программирования.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Его легко читать, легко учить и удобно использовать в разных задачах.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Он подходит для: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создания сайтов и API (backend),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Telegram-ботов,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автоматизации,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анализа данных,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и даже искусственного интеллекта.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2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Именно поэтому Python — один из самых популярных языков в мире.</a:t>
            </a:r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2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0" y="0"/>
            <a:ext cx="12192000" cy="134683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txBody>
          <a:bodyPr wrap="square" rtlCol="0">
            <a:noAutofit/>
          </a:bodyPr>
          <a:p>
            <a:pPr algn="ctr">
              <a:lnSpc>
                <a:spcPct val="180000"/>
              </a:lnSpc>
            </a:pPr>
            <a:r>
              <a:rPr lang="zh-CN" altLang="en-US" sz="3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🌍</a:t>
            </a:r>
            <a:r>
              <a:rPr lang="en-US" altLang="en-US" sz="3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Мировые платформы, написанные на Python</a:t>
            </a:r>
            <a:endParaRPr lang="en-US" altLang="en-US" sz="30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46835"/>
            <a:ext cx="2857500" cy="285750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346835"/>
            <a:ext cx="4396740" cy="122428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4204335"/>
            <a:ext cx="2857500" cy="265874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857500" y="3037840"/>
            <a:ext cx="3238500" cy="25146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6096000" y="3533775"/>
            <a:ext cx="2570480" cy="201866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7"/>
          <a:stretch>
            <a:fillRect/>
          </a:stretch>
        </p:blipFill>
        <p:spPr>
          <a:xfrm>
            <a:off x="2857500" y="5552440"/>
            <a:ext cx="4556125" cy="129159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8"/>
          <a:stretch>
            <a:fillRect/>
          </a:stretch>
        </p:blipFill>
        <p:spPr>
          <a:xfrm>
            <a:off x="7282180" y="1346835"/>
            <a:ext cx="4038600" cy="201930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8769033" y="3533775"/>
            <a:ext cx="2962275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3032</Words>
  <Application>WPS Writer</Application>
  <PresentationFormat>自定义</PresentationFormat>
  <Paragraphs>124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SimSun</vt:lpstr>
      <vt:lpstr>Wingdings</vt:lpstr>
      <vt:lpstr>PingFang SC</vt:lpstr>
      <vt:lpstr>Arial Black</vt:lpstr>
      <vt:lpstr>DecoType Naskh</vt:lpstr>
      <vt:lpstr>Arial</vt:lpstr>
      <vt:lpstr>ＭＳ 明朝</vt:lpstr>
      <vt:lpstr>Hiragino Sans</vt:lpstr>
      <vt:lpstr>ＭＳ ゴシック</vt:lpstr>
      <vt:lpstr>Thonburi</vt:lpstr>
      <vt:lpstr>Microsoft YaHei</vt:lpstr>
      <vt:lpstr>汉仪旗黑</vt:lpstr>
      <vt:lpstr>Arial Unicode MS</vt:lpstr>
      <vt:lpstr>SimSun</vt:lpstr>
      <vt:lpstr>宋体-简</vt:lpstr>
      <vt:lpstr>Calibri Light</vt:lpstr>
      <vt:lpstr>Helvetica Neue</vt:lpstr>
      <vt:lpstr>Calibri</vt:lpstr>
      <vt:lpstr>Apple Color Emoji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🌍 Мировые платформы, написанные на Python </vt:lpstr>
      <vt:lpstr>Чему мы научимся, изучая Backend на Python?</vt:lpstr>
      <vt:lpstr>PowerPoint 演示文稿</vt:lpstr>
      <vt:lpstr>PowerPoint 演示文稿</vt:lpstr>
      <vt:lpstr>🚀 Итог и мотивация: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zhengyapeng</dc:creator>
  <cp:lastModifiedBy>Abdulhamid Valiyev</cp:lastModifiedBy>
  <cp:revision>42</cp:revision>
  <dcterms:created xsi:type="dcterms:W3CDTF">2025-05-05T19:29:50Z</dcterms:created>
  <dcterms:modified xsi:type="dcterms:W3CDTF">2025-05-05T19:29:50Z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1033-6.13.1.8709</vt:lpwstr>
  </property>
  <property fmtid="{D5CDD505-2E9C-101B-9397-08002B2CF9AE}" pid="3" name="ICV">
    <vt:lpwstr>6BC6D1409C4E188B2A0F186842026C04_43</vt:lpwstr>
  </property>
</Properties>
</file>