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8" r:id="rId3"/>
    <p:sldId id="259" r:id="rId4"/>
    <p:sldId id="260" r:id="rId5"/>
    <p:sldId id="266" r:id="rId6"/>
    <p:sldId id="267" r:id="rId7"/>
    <p:sldId id="261" r:id="rId8"/>
    <p:sldId id="270" r:id="rId9"/>
    <p:sldId id="262" r:id="rId10"/>
    <p:sldId id="264" r:id="rId11"/>
    <p:sldId id="265" r:id="rId12"/>
    <p:sldId id="273" r:id="rId13"/>
    <p:sldId id="274" r:id="rId14"/>
    <p:sldId id="275" r:id="rId15"/>
    <p:sldId id="277" r:id="rId16"/>
    <p:sldId id="279" r:id="rId17"/>
    <p:sldId id="28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0" autoAdjust="0"/>
    <p:restoredTop sz="94660"/>
  </p:normalViewPr>
  <p:slideViewPr>
    <p:cSldViewPr snapToGrid="0">
      <p:cViewPr varScale="1">
        <p:scale>
          <a:sx n="67" d="100"/>
          <a:sy n="67" d="100"/>
        </p:scale>
        <p:origin x="8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773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5632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58482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473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93671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954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5018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51122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19299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8023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7914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7760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301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4617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620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93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902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46CE7D5-CF57-46EF-B807-FDD0502418D4}" type="datetimeFigureOut">
              <a:rPr lang="en-US" smtClean="0"/>
              <a:t>3/30/2022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214290204"/>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4900" y="263939"/>
            <a:ext cx="9144000" cy="806091"/>
          </a:xfrm>
        </p:spPr>
        <p:txBody>
          <a:bodyPr>
            <a:normAutofit/>
          </a:bodyPr>
          <a:lstStyle/>
          <a:p>
            <a:r>
              <a:rPr lang="en-US" sz="3200" b="1" dirty="0" smtClean="0">
                <a:latin typeface="Times New Roman" panose="02020603050405020304" pitchFamily="18" charset="0"/>
                <a:cs typeface="Times New Roman" panose="02020603050405020304" pitchFamily="18" charset="0"/>
              </a:rPr>
              <a:t>Medicana</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44900" y="1095031"/>
            <a:ext cx="9144000" cy="5437004"/>
          </a:xfrm>
        </p:spPr>
        <p:txBody>
          <a:bodyPr vert="horz" lIns="91440" tIns="45720" rIns="91440" bIns="45720" rtlCol="0" anchor="t">
            <a:normAutofit lnSpcReduction="10000"/>
          </a:bodyPr>
          <a:lstStyle/>
          <a:p>
            <a:pPr lvl="0" algn="l"/>
            <a:r>
              <a:rPr lang="en-IN" dirty="0"/>
              <a:t>Afzal Hussain</a:t>
            </a:r>
          </a:p>
          <a:p>
            <a:pPr lvl="0" algn="l"/>
            <a:r>
              <a:rPr lang="en-IN" dirty="0"/>
              <a:t>Abhishek Raj</a:t>
            </a:r>
          </a:p>
          <a:p>
            <a:pPr lvl="0" algn="l"/>
            <a:r>
              <a:rPr lang="en-IN" dirty="0" err="1"/>
              <a:t>Akshay</a:t>
            </a:r>
            <a:r>
              <a:rPr lang="en-IN" dirty="0"/>
              <a:t> Agrawal</a:t>
            </a:r>
          </a:p>
          <a:p>
            <a:pPr lvl="0" algn="l"/>
            <a:r>
              <a:rPr lang="en-IN" dirty="0" err="1"/>
              <a:t>Adarsh</a:t>
            </a:r>
            <a:r>
              <a:rPr lang="en-IN" dirty="0"/>
              <a:t> </a:t>
            </a:r>
            <a:r>
              <a:rPr lang="en-IN" dirty="0" err="1"/>
              <a:t>Gangurde</a:t>
            </a:r>
            <a:endParaRPr lang="en-IN" dirty="0"/>
          </a:p>
          <a:p>
            <a:pPr lvl="0" algn="l"/>
            <a:r>
              <a:rPr lang="en-IN" dirty="0" err="1"/>
              <a:t>Aishwarya</a:t>
            </a:r>
            <a:r>
              <a:rPr lang="en-IN" dirty="0"/>
              <a:t> </a:t>
            </a:r>
            <a:r>
              <a:rPr lang="en-IN" dirty="0" err="1"/>
              <a:t>Tengli</a:t>
            </a:r>
            <a:endParaRPr lang="en-IN" dirty="0"/>
          </a:p>
          <a:p>
            <a:pPr lvl="0" algn="l"/>
            <a:r>
              <a:rPr lang="en-IN" dirty="0" err="1"/>
              <a:t>Ajinkya</a:t>
            </a:r>
            <a:r>
              <a:rPr lang="en-IN" dirty="0"/>
              <a:t> </a:t>
            </a:r>
            <a:r>
              <a:rPr lang="en-IN" dirty="0" err="1"/>
              <a:t>Dimothe</a:t>
            </a:r>
            <a:endParaRPr lang="en-IN" dirty="0"/>
          </a:p>
          <a:p>
            <a:pPr lvl="0" algn="l"/>
            <a:r>
              <a:rPr lang="en-IN" dirty="0" err="1"/>
              <a:t>Akshay</a:t>
            </a:r>
            <a:r>
              <a:rPr lang="en-IN" dirty="0"/>
              <a:t> </a:t>
            </a:r>
            <a:r>
              <a:rPr lang="en-IN" dirty="0" err="1"/>
              <a:t>Ak</a:t>
            </a:r>
            <a:endParaRPr lang="en-IN" dirty="0"/>
          </a:p>
          <a:p>
            <a:pPr lvl="0" algn="l"/>
            <a:r>
              <a:rPr lang="en-IN" dirty="0"/>
              <a:t>Amar </a:t>
            </a:r>
            <a:r>
              <a:rPr lang="en-IN" dirty="0" err="1"/>
              <a:t>Lohar</a:t>
            </a:r>
            <a:endParaRPr lang="en-IN" dirty="0"/>
          </a:p>
          <a:p>
            <a:pPr lvl="0" algn="l"/>
            <a:r>
              <a:rPr lang="en-IN" dirty="0" err="1"/>
              <a:t>Amrata</a:t>
            </a:r>
            <a:r>
              <a:rPr lang="en-IN" dirty="0"/>
              <a:t> Patel</a:t>
            </a:r>
          </a:p>
          <a:p>
            <a:pPr lvl="0" algn="l"/>
            <a:r>
              <a:rPr lang="en-IN" dirty="0" err="1"/>
              <a:t>Akhil</a:t>
            </a:r>
            <a:r>
              <a:rPr lang="en-IN" dirty="0"/>
              <a:t> </a:t>
            </a:r>
            <a:r>
              <a:rPr lang="en-IN" dirty="0" err="1"/>
              <a:t>Vailala</a:t>
            </a:r>
            <a:endParaRPr lang="en-IN" dirty="0"/>
          </a:p>
        </p:txBody>
      </p:sp>
      <p:sp>
        <p:nvSpPr>
          <p:cNvPr id="4" name="TextBox 3">
            <a:extLst>
              <a:ext uri="{FF2B5EF4-FFF2-40B4-BE49-F238E27FC236}">
                <a16:creationId xmlns:a16="http://schemas.microsoft.com/office/drawing/2014/main" id="{2693B7DD-904C-45AD-A0C6-933EB551E43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226C-4A8F-48CD-BEFB-4EAFB53CB97E}"/>
              </a:ext>
            </a:extLst>
          </p:cNvPr>
          <p:cNvSpPr>
            <a:spLocks noGrp="1"/>
          </p:cNvSpPr>
          <p:nvPr>
            <p:ph type="title"/>
          </p:nvPr>
        </p:nvSpPr>
        <p:spPr>
          <a:xfrm>
            <a:off x="838200" y="336249"/>
            <a:ext cx="10515600" cy="621072"/>
          </a:xfrm>
        </p:spPr>
        <p:txBody>
          <a:bodyPr>
            <a:noAutofit/>
          </a:bodyPr>
          <a:lstStyle/>
          <a:p>
            <a:r>
              <a:rPr lang="en-US" sz="3200" b="1" dirty="0" smtClean="0">
                <a:latin typeface="Times New Roman" panose="02020603050405020304" pitchFamily="18" charset="0"/>
                <a:cs typeface="Times New Roman" panose="02020603050405020304" pitchFamily="18" charset="0"/>
              </a:rPr>
              <a:t>CLASS </a:t>
            </a:r>
            <a:r>
              <a:rPr lang="en-US" sz="3200" b="1" dirty="0">
                <a:latin typeface="Times New Roman" panose="02020603050405020304" pitchFamily="18" charset="0"/>
                <a:cs typeface="Times New Roman" panose="02020603050405020304" pitchFamily="18" charset="0"/>
              </a:rPr>
              <a:t>DIAGRAM</a:t>
            </a:r>
          </a:p>
        </p:txBody>
      </p:sp>
      <p:pic>
        <p:nvPicPr>
          <p:cNvPr id="4" name="Picture 3"/>
          <p:cNvPicPr>
            <a:picLocks noChangeAspect="1"/>
          </p:cNvPicPr>
          <p:nvPr/>
        </p:nvPicPr>
        <p:blipFill>
          <a:blip r:embed="rId2"/>
          <a:stretch>
            <a:fillRect/>
          </a:stretch>
        </p:blipFill>
        <p:spPr>
          <a:xfrm>
            <a:off x="542925" y="1119187"/>
            <a:ext cx="11129963" cy="4991100"/>
          </a:xfrm>
          <a:prstGeom prst="rect">
            <a:avLst/>
          </a:prstGeom>
        </p:spPr>
      </p:pic>
    </p:spTree>
    <p:extLst>
      <p:ext uri="{BB962C8B-B14F-4D97-AF65-F5344CB8AC3E}">
        <p14:creationId xmlns:p14="http://schemas.microsoft.com/office/powerpoint/2010/main" val="3636506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FAF1-5B11-43DF-8FF4-9C5C2984A26A}"/>
              </a:ext>
            </a:extLst>
          </p:cNvPr>
          <p:cNvSpPr>
            <a:spLocks noGrp="1"/>
          </p:cNvSpPr>
          <p:nvPr>
            <p:ph type="title"/>
          </p:nvPr>
        </p:nvSpPr>
        <p:spPr>
          <a:xfrm>
            <a:off x="838200" y="365125"/>
            <a:ext cx="10515600" cy="563563"/>
          </a:xfrm>
        </p:spPr>
        <p:txBody>
          <a:bodyPr>
            <a:normAutofit/>
          </a:bodyPr>
          <a:lstStyle/>
          <a:p>
            <a:r>
              <a:rPr lang="en-US" sz="3200" b="1" dirty="0" smtClean="0">
                <a:latin typeface="Times New Roman" panose="02020603050405020304" pitchFamily="18" charset="0"/>
                <a:cs typeface="Times New Roman" panose="02020603050405020304" pitchFamily="18" charset="0"/>
              </a:rPr>
              <a:t>SEQUENCE </a:t>
            </a:r>
            <a:r>
              <a:rPr lang="en-US" sz="3200" b="1" dirty="0">
                <a:latin typeface="Times New Roman" panose="02020603050405020304" pitchFamily="18" charset="0"/>
                <a:cs typeface="Times New Roman" panose="02020603050405020304" pitchFamily="18" charset="0"/>
              </a:rPr>
              <a:t>DIAGRAM</a:t>
            </a:r>
          </a:p>
        </p:txBody>
      </p:sp>
      <p:pic>
        <p:nvPicPr>
          <p:cNvPr id="3" name="Picture 3" descr="Diagram&#10;&#10;Description automatically generated">
            <a:extLst>
              <a:ext uri="{FF2B5EF4-FFF2-40B4-BE49-F238E27FC236}">
                <a16:creationId xmlns:a16="http://schemas.microsoft.com/office/drawing/2014/main" id="{FA5194DD-E8ED-4058-8ACB-A890E9337A37}"/>
              </a:ext>
            </a:extLst>
          </p:cNvPr>
          <p:cNvPicPr>
            <a:picLocks noChangeAspect="1"/>
          </p:cNvPicPr>
          <p:nvPr/>
        </p:nvPicPr>
        <p:blipFill>
          <a:blip r:embed="rId2"/>
          <a:stretch>
            <a:fillRect/>
          </a:stretch>
        </p:blipFill>
        <p:spPr>
          <a:xfrm>
            <a:off x="838200" y="1185387"/>
            <a:ext cx="10443412" cy="5151377"/>
          </a:xfrm>
          <a:prstGeom prst="rect">
            <a:avLst/>
          </a:prstGeom>
        </p:spPr>
      </p:pic>
    </p:spTree>
    <p:extLst>
      <p:ext uri="{BB962C8B-B14F-4D97-AF65-F5344CB8AC3E}">
        <p14:creationId xmlns:p14="http://schemas.microsoft.com/office/powerpoint/2010/main" val="3949731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3793-2F24-4406-B36E-EA6ED86AFC72}"/>
              </a:ext>
            </a:extLst>
          </p:cNvPr>
          <p:cNvSpPr>
            <a:spLocks noGrp="1"/>
          </p:cNvSpPr>
          <p:nvPr>
            <p:ph type="title"/>
          </p:nvPr>
        </p:nvSpPr>
        <p:spPr>
          <a:xfrm>
            <a:off x="913795" y="199681"/>
            <a:ext cx="10353761" cy="1326321"/>
          </a:xfrm>
        </p:spPr>
        <p:txBody>
          <a:bodyPr>
            <a:normAutofit/>
          </a:bodyPr>
          <a:lstStyle/>
          <a:p>
            <a:pPr algn="ctr"/>
            <a:r>
              <a:rPr lang="en-US" sz="3200" b="1" dirty="0">
                <a:latin typeface="Times New Roman" panose="02020603050405020304" pitchFamily="18" charset="0"/>
                <a:cs typeface="Times New Roman" panose="02020603050405020304" pitchFamily="18" charset="0"/>
              </a:rPr>
              <a:t>OUTPUT SCREENSHOTS</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762197" y="1395373"/>
            <a:ext cx="8656956" cy="4613819"/>
          </a:xfrm>
          <a:prstGeom prst="rect">
            <a:avLst/>
          </a:prstGeom>
        </p:spPr>
      </p:pic>
    </p:spTree>
    <p:extLst>
      <p:ext uri="{BB962C8B-B14F-4D97-AF65-F5344CB8AC3E}">
        <p14:creationId xmlns:p14="http://schemas.microsoft.com/office/powerpoint/2010/main" val="936338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F37F-98E5-46D3-9852-B6F38FC0DCF6}"/>
              </a:ext>
            </a:extLst>
          </p:cNvPr>
          <p:cNvSpPr>
            <a:spLocks noGrp="1"/>
          </p:cNvSpPr>
          <p:nvPr>
            <p:ph type="title"/>
          </p:nvPr>
        </p:nvSpPr>
        <p:spPr>
          <a:xfrm>
            <a:off x="1400267" y="0"/>
            <a:ext cx="10353761" cy="1326321"/>
          </a:xfrm>
        </p:spPr>
        <p:txBody>
          <a:bodyPr>
            <a:normAutofit/>
          </a:bodyPr>
          <a:lstStyle/>
          <a:p>
            <a:r>
              <a:rPr lang="en-US" sz="3200" b="1" dirty="0" smtClean="0">
                <a:latin typeface="Times New Roman" panose="02020603050405020304" pitchFamily="18" charset="0"/>
                <a:cs typeface="Times New Roman" panose="02020603050405020304" pitchFamily="18" charset="0"/>
              </a:rPr>
              <a:t>ABOUT </a:t>
            </a:r>
            <a:r>
              <a:rPr lang="en-US" sz="3200" b="1" dirty="0">
                <a:latin typeface="Times New Roman" panose="02020603050405020304" pitchFamily="18" charset="0"/>
                <a:cs typeface="Times New Roman" panose="02020603050405020304" pitchFamily="18" charset="0"/>
              </a:rPr>
              <a:t>US PAGE</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23405" y="1214120"/>
            <a:ext cx="10437224" cy="5069116"/>
          </a:xfrm>
          <a:prstGeom prst="rect">
            <a:avLst/>
          </a:prstGeom>
        </p:spPr>
      </p:pic>
    </p:spTree>
    <p:extLst>
      <p:ext uri="{BB962C8B-B14F-4D97-AF65-F5344CB8AC3E}">
        <p14:creationId xmlns:p14="http://schemas.microsoft.com/office/powerpoint/2010/main" val="2610247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C35D-AE16-4652-A969-AE9DA1195E83}"/>
              </a:ext>
            </a:extLst>
          </p:cNvPr>
          <p:cNvSpPr>
            <a:spLocks noGrp="1"/>
          </p:cNvSpPr>
          <p:nvPr>
            <p:ph type="title"/>
          </p:nvPr>
        </p:nvSpPr>
        <p:spPr>
          <a:xfrm>
            <a:off x="783166" y="149782"/>
            <a:ext cx="10353761" cy="1326321"/>
          </a:xfrm>
        </p:spPr>
        <p:txBody>
          <a:bodyPr>
            <a:normAutofit/>
          </a:bodyPr>
          <a:lstStyle/>
          <a:p>
            <a:r>
              <a:rPr lang="en-US" sz="3200" b="1" dirty="0">
                <a:latin typeface="Times New Roman" panose="02020603050405020304" pitchFamily="18" charset="0"/>
                <a:cs typeface="Times New Roman" panose="02020603050405020304" pitchFamily="18" charset="0"/>
              </a:rPr>
              <a:t>	ANTIPYRETICS CATEGORY PAGE</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921772" y="1384663"/>
            <a:ext cx="10215155" cy="4702628"/>
          </a:xfrm>
          <a:prstGeom prst="rect">
            <a:avLst/>
          </a:prstGeom>
        </p:spPr>
      </p:pic>
    </p:spTree>
    <p:extLst>
      <p:ext uri="{BB962C8B-B14F-4D97-AF65-F5344CB8AC3E}">
        <p14:creationId xmlns:p14="http://schemas.microsoft.com/office/powerpoint/2010/main" val="1015696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6661-804E-4F30-9D7F-76375D4DA45B}"/>
              </a:ext>
            </a:extLst>
          </p:cNvPr>
          <p:cNvSpPr>
            <a:spLocks noGrp="1"/>
          </p:cNvSpPr>
          <p:nvPr>
            <p:ph type="title"/>
          </p:nvPr>
        </p:nvSpPr>
        <p:spPr>
          <a:xfrm>
            <a:off x="1240366" y="177857"/>
            <a:ext cx="10353761" cy="1326321"/>
          </a:xfrm>
        </p:spPr>
        <p:txBody>
          <a:bodyPr>
            <a:normAutofit/>
          </a:bodyPr>
          <a:lstStyle/>
          <a:p>
            <a:r>
              <a:rPr lang="en-US" sz="3200" b="1" dirty="0" smtClean="0">
                <a:latin typeface="Times New Roman" panose="02020603050405020304" pitchFamily="18" charset="0"/>
                <a:cs typeface="Times New Roman" panose="02020603050405020304" pitchFamily="18" charset="0"/>
              </a:rPr>
              <a:t>ADMIN </a:t>
            </a:r>
            <a:r>
              <a:rPr lang="en-US" sz="3200" b="1" dirty="0">
                <a:latin typeface="Times New Roman" panose="02020603050405020304" pitchFamily="18" charset="0"/>
                <a:cs typeface="Times New Roman" panose="02020603050405020304" pitchFamily="18" charset="0"/>
              </a:rPr>
              <a:t>LOGIN PAGE</a:t>
            </a:r>
            <a:endParaRPr lang="en-IN" sz="32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912429" y="1504178"/>
            <a:ext cx="10681698" cy="4752930"/>
          </a:xfrm>
          <a:prstGeom prst="rect">
            <a:avLst/>
          </a:prstGeom>
        </p:spPr>
      </p:pic>
    </p:spTree>
    <p:extLst>
      <p:ext uri="{BB962C8B-B14F-4D97-AF65-F5344CB8AC3E}">
        <p14:creationId xmlns:p14="http://schemas.microsoft.com/office/powerpoint/2010/main" val="1978415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3E36-BDE0-41C8-80A2-BD881964E59A}"/>
              </a:ext>
            </a:extLst>
          </p:cNvPr>
          <p:cNvSpPr>
            <a:spLocks noGrp="1"/>
          </p:cNvSpPr>
          <p:nvPr>
            <p:ph type="title"/>
          </p:nvPr>
        </p:nvSpPr>
        <p:spPr>
          <a:xfrm>
            <a:off x="893360" y="100149"/>
            <a:ext cx="10353761" cy="1326321"/>
          </a:xfrm>
        </p:spPr>
        <p:txBody>
          <a:bodyPr>
            <a:normAutofit/>
          </a:bodyPr>
          <a:lstStyle/>
          <a:p>
            <a:r>
              <a:rPr lang="en-US" sz="3200" b="1" dirty="0">
                <a:latin typeface="Times New Roman" panose="02020603050405020304" pitchFamily="18" charset="0"/>
                <a:cs typeface="Times New Roman" panose="02020603050405020304" pitchFamily="18" charset="0"/>
              </a:rPr>
              <a:t>	CONTACT US PAGE</a:t>
            </a:r>
            <a:endParaRPr lang="en-IN" sz="32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063178" y="1321967"/>
            <a:ext cx="10616384" cy="4818245"/>
          </a:xfrm>
          <a:prstGeom prst="rect">
            <a:avLst/>
          </a:prstGeom>
        </p:spPr>
      </p:pic>
    </p:spTree>
    <p:extLst>
      <p:ext uri="{BB962C8B-B14F-4D97-AF65-F5344CB8AC3E}">
        <p14:creationId xmlns:p14="http://schemas.microsoft.com/office/powerpoint/2010/main" val="623897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3560" y="572572"/>
            <a:ext cx="8530628" cy="707886"/>
          </a:xfrm>
          <a:prstGeom prst="rect">
            <a:avLst/>
          </a:prstGeom>
        </p:spPr>
        <p:txBody>
          <a:bodyPr wrap="square">
            <a:spAutoFit/>
          </a:bodyPr>
          <a:lstStyle/>
          <a:p>
            <a:pPr algn="ctr"/>
            <a:r>
              <a:rPr lang="en-US" sz="4000" dirty="0" smtClean="0"/>
              <a:t>Future Scope</a:t>
            </a:r>
            <a:endParaRPr lang="en-IN" sz="4000" dirty="0"/>
          </a:p>
        </p:txBody>
      </p:sp>
      <p:sp>
        <p:nvSpPr>
          <p:cNvPr id="6" name="Rectangle 5"/>
          <p:cNvSpPr/>
          <p:nvPr/>
        </p:nvSpPr>
        <p:spPr>
          <a:xfrm>
            <a:off x="728663" y="1997839"/>
            <a:ext cx="10929937" cy="3416320"/>
          </a:xfrm>
          <a:prstGeom prst="rect">
            <a:avLst/>
          </a:prstGeom>
        </p:spPr>
        <p:txBody>
          <a:bodyPr wrap="squar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scope of this project is to make the medicine available to the user at cheaper price than the retail stores.</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Making the medicine available to every small city and town with the help of Medicana.</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43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C68-204E-4CB2-8BC0-ACC420D5EB2A}"/>
              </a:ext>
            </a:extLst>
          </p:cNvPr>
          <p:cNvSpPr>
            <a:spLocks noGrp="1"/>
          </p:cNvSpPr>
          <p:nvPr>
            <p:ph type="title"/>
          </p:nvPr>
        </p:nvSpPr>
        <p:spPr>
          <a:xfrm>
            <a:off x="895709" y="2766144"/>
            <a:ext cx="10515600" cy="1325563"/>
          </a:xfrm>
        </p:spPr>
        <p:txBody>
          <a:bodyPr>
            <a:normAutofit/>
          </a:bodyPr>
          <a:lstStyle/>
          <a:p>
            <a:pPr algn="ctr"/>
            <a:r>
              <a:rPr lang="en-US" sz="6000" b="0" i="1" dirty="0">
                <a:solidFill>
                  <a:srgbClr val="FFFF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01325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7F7B-E540-47AD-8F42-7D7946551B25}"/>
              </a:ext>
            </a:extLst>
          </p:cNvPr>
          <p:cNvSpPr>
            <a:spLocks noGrp="1"/>
          </p:cNvSpPr>
          <p:nvPr>
            <p:ph type="title"/>
          </p:nvPr>
        </p:nvSpPr>
        <p:spPr>
          <a:xfrm>
            <a:off x="926858" y="165595"/>
            <a:ext cx="10353761" cy="1326321"/>
          </a:xfrm>
        </p:spPr>
        <p:txBody>
          <a:bodyPr>
            <a:normAutofit/>
          </a:bodyPr>
          <a:lstStyle/>
          <a:p>
            <a:pPr algn="ctr"/>
            <a:r>
              <a:rPr lang="en-US" sz="3200" b="1" dirty="0">
                <a:latin typeface="Times New Roman" panose="02020603050405020304" pitchFamily="18" charset="0"/>
                <a:ea typeface="+mj-lt"/>
                <a:cs typeface="Times New Roman" panose="02020603050405020304" pitchFamily="18" charset="0"/>
              </a:rPr>
              <a:t>ABSTRACT </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39376A5A-45C3-4276-9D70-C4CE93CE8BD5}"/>
              </a:ext>
            </a:extLst>
          </p:cNvPr>
          <p:cNvSpPr>
            <a:spLocks noGrp="1"/>
          </p:cNvSpPr>
          <p:nvPr>
            <p:ph idx="1"/>
          </p:nvPr>
        </p:nvSpPr>
        <p:spPr>
          <a:xfrm>
            <a:off x="1023028" y="1491916"/>
            <a:ext cx="9541058" cy="4419306"/>
          </a:xfrm>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purpose of </a:t>
            </a:r>
            <a:r>
              <a:rPr lang="en-US" sz="2000" dirty="0" smtClean="0">
                <a:latin typeface="Times New Roman" panose="02020603050405020304" pitchFamily="18" charset="0"/>
                <a:ea typeface="+mn-lt"/>
                <a:cs typeface="Times New Roman" panose="02020603050405020304" pitchFamily="18" charset="0"/>
              </a:rPr>
              <a:t>Medicana  </a:t>
            </a:r>
            <a:r>
              <a:rPr lang="en-US" sz="2000" dirty="0">
                <a:latin typeface="Times New Roman" panose="02020603050405020304" pitchFamily="18" charset="0"/>
                <a:ea typeface="+mn-lt"/>
                <a:cs typeface="Times New Roman" panose="02020603050405020304" pitchFamily="18" charset="0"/>
              </a:rPr>
              <a:t>is to automate the existing manual system by the help of computerized equipment's and full-fledged computer software, fulfilling their requirements, so that their valuable data/information can be stored for a longer period with easy accessing and manipulation of the same.</a:t>
            </a: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E-Medicare System, as described above, can lead to error free, secure, reliable and fast management system.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aim is to automate its existing manual system by the help of computerized equipment's and full-fledged computer software, fulfilling their requirements, so that their valuable data/information can be stored for a longer period with easy accessing and manipulation of the same. </a:t>
            </a:r>
          </a:p>
          <a:p>
            <a:endParaRPr lang="en-US" sz="2400" dirty="0">
              <a:latin typeface="Garamond"/>
              <a:cs typeface="Calibri"/>
            </a:endParaRPr>
          </a:p>
        </p:txBody>
      </p:sp>
    </p:spTree>
    <p:extLst>
      <p:ext uri="{BB962C8B-B14F-4D97-AF65-F5344CB8AC3E}">
        <p14:creationId xmlns:p14="http://schemas.microsoft.com/office/powerpoint/2010/main" val="3880076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6A73-593E-48C7-8C34-3C03E78EDCD9}"/>
              </a:ext>
            </a:extLst>
          </p:cNvPr>
          <p:cNvSpPr>
            <a:spLocks noGrp="1"/>
          </p:cNvSpPr>
          <p:nvPr>
            <p:ph type="title"/>
          </p:nvPr>
        </p:nvSpPr>
        <p:spPr>
          <a:xfrm>
            <a:off x="913795" y="374469"/>
            <a:ext cx="10353761" cy="1326321"/>
          </a:xfrm>
        </p:spPr>
        <p:txBody>
          <a:bodyPr>
            <a:normAutofit/>
          </a:bodyPr>
          <a:lstStyle/>
          <a:p>
            <a:pPr>
              <a:lnSpc>
                <a:spcPct val="150000"/>
              </a:lnSpc>
            </a:pPr>
            <a:r>
              <a:rPr lang="en-US" sz="3200" b="1" dirty="0" smtClean="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BAA3E5-E2CF-41D5-B40B-F679C8A9D2B0}"/>
              </a:ext>
            </a:extLst>
          </p:cNvPr>
          <p:cNvSpPr>
            <a:spLocks noGrp="1"/>
          </p:cNvSpPr>
          <p:nvPr>
            <p:ph idx="1"/>
          </p:nvPr>
        </p:nvSpPr>
        <p:spPr>
          <a:xfrm>
            <a:off x="913795" y="1873996"/>
            <a:ext cx="10353762" cy="3695136"/>
          </a:xfrm>
        </p:spPr>
        <p:txBody>
          <a:bodyPr vert="horz" lIns="91440" tIns="45720" rIns="91440" bIns="45720" rtlCol="0" anchor="t">
            <a:normAutofit fontScale="92500" lnSpcReduction="10000"/>
          </a:bodyPr>
          <a:lstStyle/>
          <a:p>
            <a:pPr marL="0" indent="0">
              <a:buNone/>
            </a:pPr>
            <a:endParaRPr lang="en-US" dirty="0">
              <a:cs typeface="Calibri" panose="020F0502020204030204"/>
            </a:endParaRPr>
          </a:p>
          <a:p>
            <a:pPr algn="just">
              <a:lnSpc>
                <a:spcPct val="150000"/>
              </a:lnSpc>
              <a:buFont typeface="Wingdings" panose="020B0604020202020204" pitchFamily="34" charset="0"/>
              <a:buChar char="Ø"/>
            </a:pPr>
            <a:r>
              <a:rPr lang="en-US" sz="2200" dirty="0">
                <a:latin typeface="Times New Roman" panose="02020603050405020304" pitchFamily="18" charset="0"/>
                <a:ea typeface="+mn-lt"/>
                <a:cs typeface="Times New Roman" panose="02020603050405020304" pitchFamily="18" charset="0"/>
              </a:rPr>
              <a:t>The “Online Medical Store” has been developed to override the problems prevailing in the practicing </a:t>
            </a:r>
            <a:r>
              <a:rPr lang="en-US" sz="2000" dirty="0">
                <a:latin typeface="Times New Roman" panose="02020603050405020304" pitchFamily="18" charset="0"/>
                <a:ea typeface="+mn-lt"/>
                <a:cs typeface="Times New Roman" panose="02020603050405020304" pitchFamily="18" charset="0"/>
              </a:rPr>
              <a:t>manual system. This software is supposed to eliminate and reduce the hardships faced by the existing system. Online Medical Store can lead to error free, secure, reliable and fast management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endParaRPr lang="en-US" sz="2000"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"Online Medical Store" - web application [J2EE Batches - Web Application], where users can register, login, purchase medicines e.g. Antibiotics, Antipyretics. and manage their orders in the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endParaRPr lang="en-US" dirty="0">
              <a:cs typeface="Calibri"/>
            </a:endParaRPr>
          </a:p>
        </p:txBody>
      </p:sp>
    </p:spTree>
    <p:extLst>
      <p:ext uri="{BB962C8B-B14F-4D97-AF65-F5344CB8AC3E}">
        <p14:creationId xmlns:p14="http://schemas.microsoft.com/office/powerpoint/2010/main" val="465071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B80-CEF2-43C0-962C-F652BC4A8491}"/>
              </a:ext>
            </a:extLst>
          </p:cNvPr>
          <p:cNvSpPr>
            <a:spLocks noGrp="1"/>
          </p:cNvSpPr>
          <p:nvPr>
            <p:ph type="title"/>
          </p:nvPr>
        </p:nvSpPr>
        <p:spPr>
          <a:xfrm>
            <a:off x="838200" y="336250"/>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PROPOSED </a:t>
            </a:r>
            <a:r>
              <a:rPr lang="en-US" sz="3200" b="1" dirty="0">
                <a:latin typeface="Times New Roman" panose="02020603050405020304" pitchFamily="18" charset="0"/>
                <a:cs typeface="Times New Roman" panose="02020603050405020304" pitchFamily="18" charset="0"/>
              </a:rPr>
              <a:t>SYSTEM</a:t>
            </a:r>
          </a:p>
        </p:txBody>
      </p:sp>
      <p:sp>
        <p:nvSpPr>
          <p:cNvPr id="3" name="Content Placeholder 2">
            <a:extLst>
              <a:ext uri="{FF2B5EF4-FFF2-40B4-BE49-F238E27FC236}">
                <a16:creationId xmlns:a16="http://schemas.microsoft.com/office/drawing/2014/main" id="{D74D56C6-6261-4876-9675-4C821A039636}"/>
              </a:ext>
            </a:extLst>
          </p:cNvPr>
          <p:cNvSpPr>
            <a:spLocks noGrp="1"/>
          </p:cNvSpPr>
          <p:nvPr>
            <p:ph idx="1"/>
          </p:nvPr>
        </p:nvSpPr>
        <p:spPr>
          <a:xfrm>
            <a:off x="919119" y="1873995"/>
            <a:ext cx="10353762" cy="3695136"/>
          </a:xfrm>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proposed </a:t>
            </a:r>
            <a:r>
              <a:rPr lang="en-US" dirty="0" smtClean="0">
                <a:latin typeface="Times New Roman" panose="02020603050405020304" pitchFamily="18" charset="0"/>
                <a:ea typeface="+mn-lt"/>
                <a:cs typeface="Times New Roman" panose="02020603050405020304" pitchFamily="18" charset="0"/>
              </a:rPr>
              <a:t>Medicana </a:t>
            </a:r>
            <a:r>
              <a:rPr lang="en-US" sz="2000" dirty="0" smtClean="0">
                <a:latin typeface="Times New Roman" panose="02020603050405020304" pitchFamily="18" charset="0"/>
                <a:ea typeface="+mn-lt"/>
                <a:cs typeface="Times New Roman" panose="02020603050405020304" pitchFamily="18" charset="0"/>
              </a:rPr>
              <a:t>system </a:t>
            </a:r>
            <a:r>
              <a:rPr lang="en-US" sz="2000" dirty="0">
                <a:latin typeface="Times New Roman" panose="02020603050405020304" pitchFamily="18" charset="0"/>
                <a:ea typeface="+mn-lt"/>
                <a:cs typeface="Times New Roman" panose="02020603050405020304" pitchFamily="18" charset="0"/>
              </a:rPr>
              <a:t>will completely Revolutionize the industry.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Searching of products, order placing, billing and product stock can be maintained by a single click.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order placed can be easily tracked At any time. The payment of the order can also be done by credit cards.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923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30A3-9360-4A16-8562-A9A53F565AEB}"/>
              </a:ext>
            </a:extLst>
          </p:cNvPr>
          <p:cNvSpPr>
            <a:spLocks noGrp="1"/>
          </p:cNvSpPr>
          <p:nvPr>
            <p:ph type="title"/>
          </p:nvPr>
        </p:nvSpPr>
        <p:spPr>
          <a:xfrm>
            <a:off x="665672" y="261730"/>
            <a:ext cx="10515600" cy="865488"/>
          </a:xfrm>
        </p:spPr>
        <p:txBody>
          <a:bodyPr>
            <a:normAutofit/>
          </a:bodyPr>
          <a:lstStyle/>
          <a:p>
            <a:r>
              <a:rPr lang="en-US" sz="3200" b="1" dirty="0" smtClean="0">
                <a:latin typeface="Times New Roman" panose="02020603050405020304" pitchFamily="18" charset="0"/>
                <a:cs typeface="Times New Roman" panose="02020603050405020304" pitchFamily="18" charset="0"/>
              </a:rPr>
              <a:t>ER-DIAGRAM</a:t>
            </a:r>
            <a:endParaRPr lang="en-US"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71" y="1127218"/>
            <a:ext cx="11150091" cy="5210175"/>
          </a:xfrm>
          <a:prstGeom prst="rect">
            <a:avLst/>
          </a:prstGeom>
        </p:spPr>
      </p:pic>
    </p:spTree>
    <p:extLst>
      <p:ext uri="{BB962C8B-B14F-4D97-AF65-F5344CB8AC3E}">
        <p14:creationId xmlns:p14="http://schemas.microsoft.com/office/powerpoint/2010/main" val="1596264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1CF-3E6E-4281-A30D-D8CC88269E62}"/>
              </a:ext>
            </a:extLst>
          </p:cNvPr>
          <p:cNvSpPr>
            <a:spLocks noGrp="1"/>
          </p:cNvSpPr>
          <p:nvPr>
            <p:ph type="title"/>
          </p:nvPr>
        </p:nvSpPr>
        <p:spPr>
          <a:xfrm>
            <a:off x="972954" y="519129"/>
            <a:ext cx="10515600" cy="1325563"/>
          </a:xfrm>
        </p:spPr>
        <p:txBody>
          <a:bodyPr>
            <a:normAutofit/>
          </a:bodyPr>
          <a:lstStyle/>
          <a:p>
            <a:r>
              <a:rPr lang="en-US" sz="3200" b="1" dirty="0" smtClean="0">
                <a:latin typeface="Times New Roman" panose="02020603050405020304" pitchFamily="18" charset="0"/>
                <a:cs typeface="Times New Roman" panose="02020603050405020304" pitchFamily="18" charset="0"/>
              </a:rPr>
              <a:t>TECHNOLOGY </a:t>
            </a:r>
            <a:r>
              <a:rPr lang="en-US" sz="3200" b="1" dirty="0">
                <a:latin typeface="Times New Roman" panose="02020603050405020304" pitchFamily="18" charset="0"/>
                <a:cs typeface="Times New Roman" panose="02020603050405020304" pitchFamily="18" charset="0"/>
              </a:rPr>
              <a:t>USED</a:t>
            </a:r>
          </a:p>
        </p:txBody>
      </p:sp>
      <p:sp>
        <p:nvSpPr>
          <p:cNvPr id="3" name="Content Placeholder 2">
            <a:extLst>
              <a:ext uri="{FF2B5EF4-FFF2-40B4-BE49-F238E27FC236}">
                <a16:creationId xmlns:a16="http://schemas.microsoft.com/office/drawing/2014/main" id="{DF8D8F62-7430-48E8-895F-0BD81DE646C3}"/>
              </a:ext>
            </a:extLst>
          </p:cNvPr>
          <p:cNvSpPr>
            <a:spLocks noGrp="1"/>
          </p:cNvSpPr>
          <p:nvPr>
            <p:ph idx="1"/>
          </p:nvPr>
        </p:nvSpPr>
        <p:spPr>
          <a:xfrm>
            <a:off x="2252312" y="1844693"/>
            <a:ext cx="9101488" cy="4217252"/>
          </a:xfrm>
        </p:spPr>
        <p:txBody>
          <a:bodyPr vert="horz" lIns="91440" tIns="45720" rIns="91440" bIns="45720" rtlCol="0" anchor="t">
            <a:no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HTML : Page layout has been designed in HTML</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CSS : CSS has been used for all the designing part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JavaScript : All the validation task and animations has been developed by JavaScript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JSP : All the front end logic has been written in JSP</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 : All the business logic has been written in Java</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MySQL : MySQL database has been used as database for the project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 Command-line interface tool that we use to initialize.</a:t>
            </a:r>
          </a:p>
        </p:txBody>
      </p:sp>
    </p:spTree>
    <p:extLst>
      <p:ext uri="{BB962C8B-B14F-4D97-AF65-F5344CB8AC3E}">
        <p14:creationId xmlns:p14="http://schemas.microsoft.com/office/powerpoint/2010/main" val="1442438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1A69-7B48-4691-A6EF-E344EE9576FC}"/>
              </a:ext>
            </a:extLst>
          </p:cNvPr>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ENVIRONMENT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54629D-FC8D-4F68-9001-37EEF3326D88}"/>
              </a:ext>
            </a:extLst>
          </p:cNvPr>
          <p:cNvSpPr>
            <a:spLocks noGrp="1"/>
          </p:cNvSpPr>
          <p:nvPr>
            <p:ph idx="1"/>
          </p:nvPr>
        </p:nvSpPr>
        <p:spPr/>
        <p:txBody>
          <a:bodyPr vert="horz" lIns="91440" tIns="45720" rIns="91440" bIns="45720" rtlCol="0" anchor="t">
            <a:noAutofit/>
          </a:bodyPr>
          <a:lstStyle/>
          <a:p>
            <a:pPr algn="just">
              <a:lnSpc>
                <a:spcPct val="100000"/>
              </a:lnSpc>
              <a:buNone/>
            </a:pPr>
            <a:r>
              <a:rPr lang="en-US" sz="2000" dirty="0">
                <a:latin typeface="Times New Roman" panose="02020603050405020304" pitchFamily="18" charset="0"/>
                <a:ea typeface="+mn-lt"/>
                <a:cs typeface="Times New Roman" panose="02020603050405020304" pitchFamily="18" charset="0"/>
              </a:rPr>
              <a:t>The system will be developed on any Windows OS machine using J2EE, Hibernate and Spring.</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 Intel hardware machine (PC P4-2.26 GHz, 512 MB RAM, 40 GB HDD)</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Server – Apache Tomcat 8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Database – My SQL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 SQL J Connector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Node Version 10  </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JDK 1.8</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Eclipse IDE or Spring Tool Suite</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endParaRPr lang="en-US" sz="1900" dirty="0">
              <a:cs typeface="Calibri" panose="020F0502020204030204"/>
            </a:endParaRPr>
          </a:p>
        </p:txBody>
      </p:sp>
    </p:spTree>
    <p:extLst>
      <p:ext uri="{BB962C8B-B14F-4D97-AF65-F5344CB8AC3E}">
        <p14:creationId xmlns:p14="http://schemas.microsoft.com/office/powerpoint/2010/main" val="3815372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F5D2-A4AD-4FEE-A3E1-5A1FB935D7D1}"/>
              </a:ext>
            </a:extLst>
          </p:cNvPr>
          <p:cNvSpPr>
            <a:spLocks noGrp="1"/>
          </p:cNvSpPr>
          <p:nvPr>
            <p:ph type="title"/>
          </p:nvPr>
        </p:nvSpPr>
        <p:spPr/>
        <p:txBody>
          <a:bodyPr>
            <a:normAutofit/>
          </a:bodyPr>
          <a:lstStyle/>
          <a:p>
            <a:r>
              <a:rPr lang="en-US" sz="3200" b="1" dirty="0">
                <a:latin typeface="Times New Roman" panose="02020603050405020304" pitchFamily="18" charset="0"/>
                <a:ea typeface="+mj-lt"/>
                <a:cs typeface="Times New Roman" panose="02020603050405020304" pitchFamily="18" charset="0"/>
              </a:rPr>
              <a:t>MODULES OF E-MEDICARE SYSTEM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2AF04B-956D-443C-A5B4-C35731B7E293}"/>
              </a:ext>
            </a:extLst>
          </p:cNvPr>
          <p:cNvSpPr>
            <a:spLocks noGrp="1"/>
          </p:cNvSpPr>
          <p:nvPr>
            <p:ph idx="1"/>
          </p:nvPr>
        </p:nvSpPr>
        <p:spPr>
          <a:xfrm>
            <a:off x="2358188" y="1905000"/>
            <a:ext cx="8995611" cy="3984415"/>
          </a:xfrm>
        </p:spPr>
        <p:txBody>
          <a:bodyPr vert="horz" lIns="91440" tIns="45720" rIns="91440" bIns="45720" rtlCol="0" anchor="t">
            <a:norm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Customer Module: Used for managing the Customer details.</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Order Module: Used for managing the details of Order</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Payment Module: Used for managing the details of Payment</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Medicine Module: Used for managing the Medicine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Login Module: Used for managing the login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Users Module: Used for managing the users of the system.</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Admin Module: Used for managing medicine details and user information.</a:t>
            </a:r>
          </a:p>
          <a:p>
            <a:pPr marL="342900" indent="-342900">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val="7537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6E01-945A-4190-8742-A8E0FC94BE49}"/>
              </a:ext>
            </a:extLst>
          </p:cNvPr>
          <p:cNvSpPr>
            <a:spLocks noGrp="1"/>
          </p:cNvSpPr>
          <p:nvPr>
            <p:ph type="title"/>
          </p:nvPr>
        </p:nvSpPr>
        <p:spPr>
          <a:xfrm>
            <a:off x="905577" y="500062"/>
            <a:ext cx="10515600" cy="1325563"/>
          </a:xfrm>
        </p:spPr>
        <p:txBody>
          <a:bodyPr>
            <a:normAutofit/>
          </a:bodyPr>
          <a:lstStyle/>
          <a:p>
            <a:r>
              <a:rPr lang="en-US" sz="3200" b="1" dirty="0" smtClean="0">
                <a:latin typeface="Times New Roman" panose="02020603050405020304" pitchFamily="18" charset="0"/>
                <a:cs typeface="Times New Roman" panose="02020603050405020304" pitchFamily="18" charset="0"/>
              </a:rPr>
              <a:t>UML </a:t>
            </a:r>
            <a:r>
              <a:rPr lang="en-US" sz="3200" b="1" dirty="0">
                <a:latin typeface="Times New Roman" panose="02020603050405020304" pitchFamily="18" charset="0"/>
                <a:cs typeface="Times New Roman" panose="02020603050405020304" pitchFamily="18" charset="0"/>
              </a:rPr>
              <a:t>DIAGRAMS</a:t>
            </a:r>
          </a:p>
        </p:txBody>
      </p:sp>
      <p:sp>
        <p:nvSpPr>
          <p:cNvPr id="3" name="Content Placeholder 2">
            <a:extLst>
              <a:ext uri="{FF2B5EF4-FFF2-40B4-BE49-F238E27FC236}">
                <a16:creationId xmlns:a16="http://schemas.microsoft.com/office/drawing/2014/main" id="{C4FD418B-F461-410B-A958-DCEBAD08A49B}"/>
              </a:ext>
            </a:extLst>
          </p:cNvPr>
          <p:cNvSpPr>
            <a:spLocks noGrp="1"/>
          </p:cNvSpPr>
          <p:nvPr>
            <p:ph idx="1"/>
          </p:nvPr>
        </p:nvSpPr>
        <p:spPr>
          <a:xfrm>
            <a:off x="2589212" y="1963554"/>
            <a:ext cx="8915400" cy="3947668"/>
          </a:xfrm>
        </p:spPr>
        <p:txBody>
          <a:bodyPr vert="horz" lIns="91440" tIns="45720" rIns="91440" bIns="45720" rtlCol="0" anchor="t">
            <a:normAutofit fontScale="85000" lnSpcReduction="10000"/>
          </a:bodyPr>
          <a:lstStyle/>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UML, short for Unified Modeling Language</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It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 </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The UML is a very important part of developing object oriented software and the software development process. </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The UML uses mostly graphical notations to express the design of software projects. </a:t>
            </a:r>
            <a:endParaRPr lang="en-US" sz="2200" dirty="0">
              <a:latin typeface="Times New Roman" panose="02020603050405020304" pitchFamily="18" charset="0"/>
              <a:ea typeface="+mn-lt"/>
              <a:cs typeface="Times New Roman" panose="02020603050405020304" pitchFamily="18" charset="0"/>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7213968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366</TotalTime>
  <Words>691</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Bookman Old Style</vt:lpstr>
      <vt:lpstr>Calibri</vt:lpstr>
      <vt:lpstr>Garamond</vt:lpstr>
      <vt:lpstr>Rockwell</vt:lpstr>
      <vt:lpstr>Times New Roman</vt:lpstr>
      <vt:lpstr>Wingdings</vt:lpstr>
      <vt:lpstr>Wingdings,Sans-Serif</vt:lpstr>
      <vt:lpstr>Damask</vt:lpstr>
      <vt:lpstr>Medicana</vt:lpstr>
      <vt:lpstr>ABSTRACT </vt:lpstr>
      <vt:lpstr>INTRODUCTION</vt:lpstr>
      <vt:lpstr>       PROPOSED SYSTEM</vt:lpstr>
      <vt:lpstr>ER-DIAGRAM</vt:lpstr>
      <vt:lpstr>TECHNOLOGY USED</vt:lpstr>
      <vt:lpstr>ENVIRONMENT</vt:lpstr>
      <vt:lpstr>MODULES OF E-MEDICARE SYSTEM</vt:lpstr>
      <vt:lpstr>UML DIAGRAMS</vt:lpstr>
      <vt:lpstr>CLASS DIAGRAM</vt:lpstr>
      <vt:lpstr>SEQUENCE DIAGRAM</vt:lpstr>
      <vt:lpstr>OUTPUT SCREENSHOTS</vt:lpstr>
      <vt:lpstr>ABOUT US PAGE</vt:lpstr>
      <vt:lpstr> ANTIPYRETICS CATEGORY PAGE</vt:lpstr>
      <vt:lpstr>ADMIN LOGIN PAGE</vt:lpstr>
      <vt:lpstr> CONTACT US PAGE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Optic Computer</cp:lastModifiedBy>
  <cp:revision>282</cp:revision>
  <dcterms:created xsi:type="dcterms:W3CDTF">2022-02-23T09:14:59Z</dcterms:created>
  <dcterms:modified xsi:type="dcterms:W3CDTF">2022-03-30T05:05:41Z</dcterms:modified>
</cp:coreProperties>
</file>