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6"/>
  </p:notesMasterIdLst>
  <p:sldIdLst>
    <p:sldId id="256" r:id="rId2"/>
    <p:sldId id="257" r:id="rId3"/>
    <p:sldId id="259" r:id="rId4"/>
    <p:sldId id="258" r:id="rId5"/>
    <p:sldId id="261" r:id="rId6"/>
    <p:sldId id="262" r:id="rId7"/>
    <p:sldId id="263" r:id="rId8"/>
    <p:sldId id="264" r:id="rId9"/>
    <p:sldId id="358" r:id="rId10"/>
    <p:sldId id="265" r:id="rId11"/>
    <p:sldId id="266" r:id="rId12"/>
    <p:sldId id="267" r:id="rId13"/>
    <p:sldId id="268" r:id="rId14"/>
    <p:sldId id="269" r:id="rId15"/>
    <p:sldId id="270" r:id="rId16"/>
    <p:sldId id="271" r:id="rId17"/>
    <p:sldId id="272" r:id="rId18"/>
    <p:sldId id="273" r:id="rId19"/>
    <p:sldId id="274" r:id="rId20"/>
    <p:sldId id="283" r:id="rId21"/>
    <p:sldId id="276" r:id="rId22"/>
    <p:sldId id="277" r:id="rId23"/>
    <p:sldId id="278" r:id="rId24"/>
    <p:sldId id="288" r:id="rId25"/>
    <p:sldId id="279" r:id="rId26"/>
    <p:sldId id="340" r:id="rId27"/>
    <p:sldId id="339" r:id="rId28"/>
    <p:sldId id="341" r:id="rId29"/>
    <p:sldId id="338" r:id="rId30"/>
    <p:sldId id="345" r:id="rId31"/>
    <p:sldId id="359" r:id="rId32"/>
    <p:sldId id="284" r:id="rId33"/>
    <p:sldId id="282" r:id="rId34"/>
    <p:sldId id="281" r:id="rId35"/>
    <p:sldId id="334" r:id="rId36"/>
    <p:sldId id="335" r:id="rId37"/>
    <p:sldId id="336" r:id="rId38"/>
    <p:sldId id="289" r:id="rId39"/>
    <p:sldId id="316" r:id="rId40"/>
    <p:sldId id="343" r:id="rId41"/>
    <p:sldId id="317" r:id="rId42"/>
    <p:sldId id="318" r:id="rId43"/>
    <p:sldId id="280" r:id="rId44"/>
    <p:sldId id="300" r:id="rId45"/>
    <p:sldId id="332" r:id="rId46"/>
    <p:sldId id="344" r:id="rId47"/>
    <p:sldId id="342" r:id="rId48"/>
    <p:sldId id="320" r:id="rId49"/>
    <p:sldId id="323" r:id="rId50"/>
    <p:sldId id="354" r:id="rId51"/>
    <p:sldId id="355" r:id="rId52"/>
    <p:sldId id="357" r:id="rId53"/>
    <p:sldId id="353" r:id="rId54"/>
    <p:sldId id="325" r:id="rId55"/>
    <p:sldId id="356" r:id="rId56"/>
    <p:sldId id="326" r:id="rId57"/>
    <p:sldId id="327" r:id="rId58"/>
    <p:sldId id="346" r:id="rId59"/>
    <p:sldId id="347" r:id="rId60"/>
    <p:sldId id="348" r:id="rId61"/>
    <p:sldId id="349" r:id="rId62"/>
    <p:sldId id="352" r:id="rId63"/>
    <p:sldId id="351" r:id="rId64"/>
    <p:sldId id="350" r:id="rId6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CC0099"/>
    <a:srgbClr val="C46940"/>
    <a:srgbClr val="A40000"/>
    <a:srgbClr val="C00000"/>
    <a:srgbClr val="003296"/>
    <a:srgbClr val="007033"/>
    <a:srgbClr val="990099"/>
    <a:srgbClr val="FE9202"/>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5865" autoAdjust="0"/>
  </p:normalViewPr>
  <p:slideViewPr>
    <p:cSldViewPr>
      <p:cViewPr>
        <p:scale>
          <a:sx n="90" d="100"/>
          <a:sy n="90" d="100"/>
        </p:scale>
        <p:origin x="1243" y="749"/>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5-08T12:50:11.361"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97644-D4B9-4F05-AADD-0492D4BE5968}" type="doc">
      <dgm:prSet loTypeId="urn:microsoft.com/office/officeart/2005/8/layout/hierarchy3" loCatId="list" qsTypeId="urn:microsoft.com/office/officeart/2005/8/quickstyle/3d2" qsCatId="3D" csTypeId="urn:microsoft.com/office/officeart/2005/8/colors/colorful5" csCatId="colorful" phldr="1"/>
      <dgm:spPr/>
      <dgm:t>
        <a:bodyPr/>
        <a:lstStyle/>
        <a:p>
          <a:endParaRPr lang="en-IN"/>
        </a:p>
      </dgm:t>
    </dgm:pt>
    <dgm:pt modelId="{B0E52FE2-47EE-4378-9162-A1972F51A735}">
      <dgm:prSet phldrT="[Text]"/>
      <dgm:spPr/>
      <dgm:t>
        <a:bodyPr/>
        <a:lstStyle/>
        <a:p>
          <a:r>
            <a:rPr lang="en-IN" dirty="0"/>
            <a:t>Python</a:t>
          </a:r>
        </a:p>
      </dgm:t>
    </dgm:pt>
    <dgm:pt modelId="{5CDA9D8A-0DA4-4F7F-894F-925412FBA99A}" type="parTrans" cxnId="{AEEF10C6-C356-46FE-8A95-C123D0FB5A77}">
      <dgm:prSet/>
      <dgm:spPr/>
      <dgm:t>
        <a:bodyPr/>
        <a:lstStyle/>
        <a:p>
          <a:endParaRPr lang="en-IN"/>
        </a:p>
      </dgm:t>
    </dgm:pt>
    <dgm:pt modelId="{679A1038-A5A3-45B6-8A42-5CBC8B0F7F66}" type="sibTrans" cxnId="{AEEF10C6-C356-46FE-8A95-C123D0FB5A77}">
      <dgm:prSet/>
      <dgm:spPr/>
      <dgm:t>
        <a:bodyPr/>
        <a:lstStyle/>
        <a:p>
          <a:endParaRPr lang="en-IN"/>
        </a:p>
      </dgm:t>
    </dgm:pt>
    <dgm:pt modelId="{CC9CBA62-1605-4BFC-A43F-A0F2D53A4152}">
      <dgm:prSet phldrT="[Text]"/>
      <dgm:spPr/>
      <dgm:t>
        <a:bodyPr/>
        <a:lstStyle/>
        <a:p>
          <a:pPr algn="l"/>
          <a:r>
            <a:rPr lang="en-IN" dirty="0"/>
            <a:t>Basic visualizations </a:t>
          </a:r>
        </a:p>
      </dgm:t>
    </dgm:pt>
    <dgm:pt modelId="{48C45B90-C98C-4FAA-8681-E5BD7205700C}" type="parTrans" cxnId="{0AD154F6-5F6A-4437-AEFE-8C425D74D041}">
      <dgm:prSet/>
      <dgm:spPr/>
      <dgm:t>
        <a:bodyPr/>
        <a:lstStyle/>
        <a:p>
          <a:endParaRPr lang="en-IN"/>
        </a:p>
      </dgm:t>
    </dgm:pt>
    <dgm:pt modelId="{598ACCEF-E592-48AF-889D-276042F6E58A}" type="sibTrans" cxnId="{0AD154F6-5F6A-4437-AEFE-8C425D74D041}">
      <dgm:prSet/>
      <dgm:spPr/>
      <dgm:t>
        <a:bodyPr/>
        <a:lstStyle/>
        <a:p>
          <a:endParaRPr lang="en-IN"/>
        </a:p>
      </dgm:t>
    </dgm:pt>
    <dgm:pt modelId="{AF9F8A41-C33B-47B4-8B99-D534296F148C}">
      <dgm:prSet phldrT="[Text]"/>
      <dgm:spPr/>
      <dgm:t>
        <a:bodyPr/>
        <a:lstStyle/>
        <a:p>
          <a:pPr algn="l"/>
          <a:r>
            <a:rPr lang="en-IN" dirty="0"/>
            <a:t>Stacked histogram </a:t>
          </a:r>
        </a:p>
      </dgm:t>
    </dgm:pt>
    <dgm:pt modelId="{6BA45748-FC1E-4D55-BA1D-A7952DC7FAF2}" type="parTrans" cxnId="{5B2E5E90-C183-4DAD-8B91-EF8337EF3BAC}">
      <dgm:prSet/>
      <dgm:spPr/>
      <dgm:t>
        <a:bodyPr/>
        <a:lstStyle/>
        <a:p>
          <a:endParaRPr lang="en-IN"/>
        </a:p>
      </dgm:t>
    </dgm:pt>
    <dgm:pt modelId="{E2B77B04-9FEB-4616-A87B-DDC29763FB04}" type="sibTrans" cxnId="{5B2E5E90-C183-4DAD-8B91-EF8337EF3BAC}">
      <dgm:prSet/>
      <dgm:spPr/>
      <dgm:t>
        <a:bodyPr/>
        <a:lstStyle/>
        <a:p>
          <a:endParaRPr lang="en-IN"/>
        </a:p>
      </dgm:t>
    </dgm:pt>
    <dgm:pt modelId="{3A494C6E-BF46-4A0F-9CD0-47FC0613E170}" type="pres">
      <dgm:prSet presAssocID="{6EF97644-D4B9-4F05-AADD-0492D4BE5968}" presName="diagram" presStyleCnt="0">
        <dgm:presLayoutVars>
          <dgm:chPref val="1"/>
          <dgm:dir/>
          <dgm:animOne val="branch"/>
          <dgm:animLvl val="lvl"/>
          <dgm:resizeHandles/>
        </dgm:presLayoutVars>
      </dgm:prSet>
      <dgm:spPr/>
      <dgm:t>
        <a:bodyPr/>
        <a:lstStyle/>
        <a:p>
          <a:endParaRPr lang="en-US"/>
        </a:p>
      </dgm:t>
    </dgm:pt>
    <dgm:pt modelId="{A0284769-1B33-4826-AB89-FAF56785853D}" type="pres">
      <dgm:prSet presAssocID="{B0E52FE2-47EE-4378-9162-A1972F51A735}" presName="root" presStyleCnt="0"/>
      <dgm:spPr/>
    </dgm:pt>
    <dgm:pt modelId="{4FFB8516-6F66-410D-B68C-6A265CDEDDF2}" type="pres">
      <dgm:prSet presAssocID="{B0E52FE2-47EE-4378-9162-A1972F51A735}" presName="rootComposite" presStyleCnt="0"/>
      <dgm:spPr/>
    </dgm:pt>
    <dgm:pt modelId="{83A60C9D-2BA9-4692-BB02-F9FA6DF31649}" type="pres">
      <dgm:prSet presAssocID="{B0E52FE2-47EE-4378-9162-A1972F51A735}" presName="rootText" presStyleLbl="node1" presStyleIdx="0" presStyleCnt="1" custScaleX="152058"/>
      <dgm:spPr/>
      <dgm:t>
        <a:bodyPr/>
        <a:lstStyle/>
        <a:p>
          <a:endParaRPr lang="en-US"/>
        </a:p>
      </dgm:t>
    </dgm:pt>
    <dgm:pt modelId="{767EAE63-1727-43F6-A764-8D9EEB09EA46}" type="pres">
      <dgm:prSet presAssocID="{B0E52FE2-47EE-4378-9162-A1972F51A735}" presName="rootConnector" presStyleLbl="node1" presStyleIdx="0" presStyleCnt="1"/>
      <dgm:spPr/>
      <dgm:t>
        <a:bodyPr/>
        <a:lstStyle/>
        <a:p>
          <a:endParaRPr lang="en-US"/>
        </a:p>
      </dgm:t>
    </dgm:pt>
    <dgm:pt modelId="{FA2D11D4-33E0-4216-B8EA-E6D7F95970FC}" type="pres">
      <dgm:prSet presAssocID="{B0E52FE2-47EE-4378-9162-A1972F51A735}" presName="childShape" presStyleCnt="0"/>
      <dgm:spPr/>
    </dgm:pt>
    <dgm:pt modelId="{A3B92EA3-49CD-4FB2-81B7-DF4CE85A6C71}" type="pres">
      <dgm:prSet presAssocID="{48C45B90-C98C-4FAA-8681-E5BD7205700C}" presName="Name13" presStyleLbl="parChTrans1D2" presStyleIdx="0" presStyleCnt="2"/>
      <dgm:spPr/>
      <dgm:t>
        <a:bodyPr/>
        <a:lstStyle/>
        <a:p>
          <a:endParaRPr lang="en-US"/>
        </a:p>
      </dgm:t>
    </dgm:pt>
    <dgm:pt modelId="{A7A519BA-A014-4AED-A3DD-6FCD32047BE0}" type="pres">
      <dgm:prSet presAssocID="{CC9CBA62-1605-4BFC-A43F-A0F2D53A4152}" presName="childText" presStyleLbl="bgAcc1" presStyleIdx="0" presStyleCnt="2" custScaleX="264219">
        <dgm:presLayoutVars>
          <dgm:bulletEnabled val="1"/>
        </dgm:presLayoutVars>
      </dgm:prSet>
      <dgm:spPr/>
      <dgm:t>
        <a:bodyPr/>
        <a:lstStyle/>
        <a:p>
          <a:endParaRPr lang="en-US"/>
        </a:p>
      </dgm:t>
    </dgm:pt>
    <dgm:pt modelId="{D60899A3-4207-4BD4-9020-2AFD251FD6E1}" type="pres">
      <dgm:prSet presAssocID="{6BA45748-FC1E-4D55-BA1D-A7952DC7FAF2}" presName="Name13" presStyleLbl="parChTrans1D2" presStyleIdx="1" presStyleCnt="2"/>
      <dgm:spPr/>
      <dgm:t>
        <a:bodyPr/>
        <a:lstStyle/>
        <a:p>
          <a:endParaRPr lang="en-US"/>
        </a:p>
      </dgm:t>
    </dgm:pt>
    <dgm:pt modelId="{E82D26E3-8A03-4480-B9B0-70FC27681FC8}" type="pres">
      <dgm:prSet presAssocID="{AF9F8A41-C33B-47B4-8B99-D534296F148C}" presName="childText" presStyleLbl="bgAcc1" presStyleIdx="1" presStyleCnt="2" custScaleX="255044">
        <dgm:presLayoutVars>
          <dgm:bulletEnabled val="1"/>
        </dgm:presLayoutVars>
      </dgm:prSet>
      <dgm:spPr/>
      <dgm:t>
        <a:bodyPr/>
        <a:lstStyle/>
        <a:p>
          <a:endParaRPr lang="en-US"/>
        </a:p>
      </dgm:t>
    </dgm:pt>
  </dgm:ptLst>
  <dgm:cxnLst>
    <dgm:cxn modelId="{5B2E5E90-C183-4DAD-8B91-EF8337EF3BAC}" srcId="{B0E52FE2-47EE-4378-9162-A1972F51A735}" destId="{AF9F8A41-C33B-47B4-8B99-D534296F148C}" srcOrd="1" destOrd="0" parTransId="{6BA45748-FC1E-4D55-BA1D-A7952DC7FAF2}" sibTransId="{E2B77B04-9FEB-4616-A87B-DDC29763FB04}"/>
    <dgm:cxn modelId="{81808A50-8864-4925-9A68-EED7D3031D97}" type="presOf" srcId="{6EF97644-D4B9-4F05-AADD-0492D4BE5968}" destId="{3A494C6E-BF46-4A0F-9CD0-47FC0613E170}" srcOrd="0" destOrd="0" presId="urn:microsoft.com/office/officeart/2005/8/layout/hierarchy3"/>
    <dgm:cxn modelId="{9AF2930E-6382-4496-964D-DDB67B4153D3}" type="presOf" srcId="{B0E52FE2-47EE-4378-9162-A1972F51A735}" destId="{767EAE63-1727-43F6-A764-8D9EEB09EA46}" srcOrd="1" destOrd="0" presId="urn:microsoft.com/office/officeart/2005/8/layout/hierarchy3"/>
    <dgm:cxn modelId="{0AD154F6-5F6A-4437-AEFE-8C425D74D041}" srcId="{B0E52FE2-47EE-4378-9162-A1972F51A735}" destId="{CC9CBA62-1605-4BFC-A43F-A0F2D53A4152}" srcOrd="0" destOrd="0" parTransId="{48C45B90-C98C-4FAA-8681-E5BD7205700C}" sibTransId="{598ACCEF-E592-48AF-889D-276042F6E58A}"/>
    <dgm:cxn modelId="{58075D97-591D-40E9-B0FC-E1C02DB051DC}" type="presOf" srcId="{AF9F8A41-C33B-47B4-8B99-D534296F148C}" destId="{E82D26E3-8A03-4480-B9B0-70FC27681FC8}" srcOrd="0" destOrd="0" presId="urn:microsoft.com/office/officeart/2005/8/layout/hierarchy3"/>
    <dgm:cxn modelId="{CFEEFF23-6CE5-4776-AD7A-C40768304746}" type="presOf" srcId="{CC9CBA62-1605-4BFC-A43F-A0F2D53A4152}" destId="{A7A519BA-A014-4AED-A3DD-6FCD32047BE0}" srcOrd="0" destOrd="0" presId="urn:microsoft.com/office/officeart/2005/8/layout/hierarchy3"/>
    <dgm:cxn modelId="{F842F3D2-581A-4F22-8D2B-241F7632B4DC}" type="presOf" srcId="{48C45B90-C98C-4FAA-8681-E5BD7205700C}" destId="{A3B92EA3-49CD-4FB2-81B7-DF4CE85A6C71}" srcOrd="0" destOrd="0" presId="urn:microsoft.com/office/officeart/2005/8/layout/hierarchy3"/>
    <dgm:cxn modelId="{9AEE5B66-4A97-46A6-8200-F6BBCCEBD1CD}" type="presOf" srcId="{B0E52FE2-47EE-4378-9162-A1972F51A735}" destId="{83A60C9D-2BA9-4692-BB02-F9FA6DF31649}" srcOrd="0" destOrd="0" presId="urn:microsoft.com/office/officeart/2005/8/layout/hierarchy3"/>
    <dgm:cxn modelId="{AEEF10C6-C356-46FE-8A95-C123D0FB5A77}" srcId="{6EF97644-D4B9-4F05-AADD-0492D4BE5968}" destId="{B0E52FE2-47EE-4378-9162-A1972F51A735}" srcOrd="0" destOrd="0" parTransId="{5CDA9D8A-0DA4-4F7F-894F-925412FBA99A}" sibTransId="{679A1038-A5A3-45B6-8A42-5CBC8B0F7F66}"/>
    <dgm:cxn modelId="{07A9232D-5990-4BF9-81E3-80FDBF1C7BDA}" type="presOf" srcId="{6BA45748-FC1E-4D55-BA1D-A7952DC7FAF2}" destId="{D60899A3-4207-4BD4-9020-2AFD251FD6E1}" srcOrd="0" destOrd="0" presId="urn:microsoft.com/office/officeart/2005/8/layout/hierarchy3"/>
    <dgm:cxn modelId="{F09D5469-14B6-4D47-9181-3069234BF6D0}" type="presParOf" srcId="{3A494C6E-BF46-4A0F-9CD0-47FC0613E170}" destId="{A0284769-1B33-4826-AB89-FAF56785853D}" srcOrd="0" destOrd="0" presId="urn:microsoft.com/office/officeart/2005/8/layout/hierarchy3"/>
    <dgm:cxn modelId="{6B546215-4F5F-4F2A-B136-D4AEED55B6C5}" type="presParOf" srcId="{A0284769-1B33-4826-AB89-FAF56785853D}" destId="{4FFB8516-6F66-410D-B68C-6A265CDEDDF2}" srcOrd="0" destOrd="0" presId="urn:microsoft.com/office/officeart/2005/8/layout/hierarchy3"/>
    <dgm:cxn modelId="{3144C716-7DB4-4DD9-BADA-1CD51AB6C55B}" type="presParOf" srcId="{4FFB8516-6F66-410D-B68C-6A265CDEDDF2}" destId="{83A60C9D-2BA9-4692-BB02-F9FA6DF31649}" srcOrd="0" destOrd="0" presId="urn:microsoft.com/office/officeart/2005/8/layout/hierarchy3"/>
    <dgm:cxn modelId="{E4041B0D-E621-4B44-A374-8ED0C737FFB5}" type="presParOf" srcId="{4FFB8516-6F66-410D-B68C-6A265CDEDDF2}" destId="{767EAE63-1727-43F6-A764-8D9EEB09EA46}" srcOrd="1" destOrd="0" presId="urn:microsoft.com/office/officeart/2005/8/layout/hierarchy3"/>
    <dgm:cxn modelId="{3861BB72-17DE-463B-9638-3D8F93400551}" type="presParOf" srcId="{A0284769-1B33-4826-AB89-FAF56785853D}" destId="{FA2D11D4-33E0-4216-B8EA-E6D7F95970FC}" srcOrd="1" destOrd="0" presId="urn:microsoft.com/office/officeart/2005/8/layout/hierarchy3"/>
    <dgm:cxn modelId="{63E598FB-776F-48D2-A1D2-D4B483B7CC0A}" type="presParOf" srcId="{FA2D11D4-33E0-4216-B8EA-E6D7F95970FC}" destId="{A3B92EA3-49CD-4FB2-81B7-DF4CE85A6C71}" srcOrd="0" destOrd="0" presId="urn:microsoft.com/office/officeart/2005/8/layout/hierarchy3"/>
    <dgm:cxn modelId="{AE826D9A-3F65-4BEE-A2AE-8D6023DB9C5D}" type="presParOf" srcId="{FA2D11D4-33E0-4216-B8EA-E6D7F95970FC}" destId="{A7A519BA-A014-4AED-A3DD-6FCD32047BE0}" srcOrd="1" destOrd="0" presId="urn:microsoft.com/office/officeart/2005/8/layout/hierarchy3"/>
    <dgm:cxn modelId="{DF2107FD-2B06-4325-9A89-D1176F0A59D5}" type="presParOf" srcId="{FA2D11D4-33E0-4216-B8EA-E6D7F95970FC}" destId="{D60899A3-4207-4BD4-9020-2AFD251FD6E1}" srcOrd="2" destOrd="0" presId="urn:microsoft.com/office/officeart/2005/8/layout/hierarchy3"/>
    <dgm:cxn modelId="{4C6DD3CE-4713-40A4-8282-7B0F3E7BFDDD}" type="presParOf" srcId="{FA2D11D4-33E0-4216-B8EA-E6D7F95970FC}" destId="{E82D26E3-8A03-4480-B9B0-70FC27681FC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60C9D-2BA9-4692-BB02-F9FA6DF31649}">
      <dsp:nvSpPr>
        <dsp:cNvPr id="0" name=""/>
        <dsp:cNvSpPr/>
      </dsp:nvSpPr>
      <dsp:spPr>
        <a:xfrm>
          <a:off x="355590" y="689"/>
          <a:ext cx="2337761" cy="768707"/>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1915" tIns="54610" rIns="81915" bIns="54610" numCol="1" spcCol="1270" anchor="ctr" anchorCtr="0">
          <a:noAutofit/>
        </a:bodyPr>
        <a:lstStyle/>
        <a:p>
          <a:pPr lvl="0" algn="ctr" defTabSz="1911350">
            <a:lnSpc>
              <a:spcPct val="90000"/>
            </a:lnSpc>
            <a:spcBef>
              <a:spcPct val="0"/>
            </a:spcBef>
            <a:spcAft>
              <a:spcPct val="35000"/>
            </a:spcAft>
          </a:pPr>
          <a:r>
            <a:rPr lang="en-IN" sz="4300" kern="1200" dirty="0"/>
            <a:t>Python</a:t>
          </a:r>
        </a:p>
      </dsp:txBody>
      <dsp:txXfrm>
        <a:off x="378105" y="23204"/>
        <a:ext cx="2292731" cy="723677"/>
      </dsp:txXfrm>
    </dsp:sp>
    <dsp:sp modelId="{A3B92EA3-49CD-4FB2-81B7-DF4CE85A6C71}">
      <dsp:nvSpPr>
        <dsp:cNvPr id="0" name=""/>
        <dsp:cNvSpPr/>
      </dsp:nvSpPr>
      <dsp:spPr>
        <a:xfrm>
          <a:off x="589366" y="769396"/>
          <a:ext cx="233776" cy="576530"/>
        </a:xfrm>
        <a:custGeom>
          <a:avLst/>
          <a:gdLst/>
          <a:ahLst/>
          <a:cxnLst/>
          <a:rect l="0" t="0" r="0" b="0"/>
          <a:pathLst>
            <a:path>
              <a:moveTo>
                <a:pt x="0" y="0"/>
              </a:moveTo>
              <a:lnTo>
                <a:pt x="0" y="576530"/>
              </a:lnTo>
              <a:lnTo>
                <a:pt x="233776" y="576530"/>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7A519BA-A014-4AED-A3DD-6FCD32047BE0}">
      <dsp:nvSpPr>
        <dsp:cNvPr id="0" name=""/>
        <dsp:cNvSpPr/>
      </dsp:nvSpPr>
      <dsp:spPr>
        <a:xfrm>
          <a:off x="823142" y="961572"/>
          <a:ext cx="3249712" cy="768707"/>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l" defTabSz="1377950">
            <a:lnSpc>
              <a:spcPct val="90000"/>
            </a:lnSpc>
            <a:spcBef>
              <a:spcPct val="0"/>
            </a:spcBef>
            <a:spcAft>
              <a:spcPct val="35000"/>
            </a:spcAft>
          </a:pPr>
          <a:r>
            <a:rPr lang="en-IN" sz="3100" kern="1200" dirty="0"/>
            <a:t>Basic visualizations </a:t>
          </a:r>
        </a:p>
      </dsp:txBody>
      <dsp:txXfrm>
        <a:off x="845657" y="984087"/>
        <a:ext cx="3204682" cy="723677"/>
      </dsp:txXfrm>
    </dsp:sp>
    <dsp:sp modelId="{D60899A3-4207-4BD4-9020-2AFD251FD6E1}">
      <dsp:nvSpPr>
        <dsp:cNvPr id="0" name=""/>
        <dsp:cNvSpPr/>
      </dsp:nvSpPr>
      <dsp:spPr>
        <a:xfrm>
          <a:off x="589366" y="769396"/>
          <a:ext cx="233776" cy="1537414"/>
        </a:xfrm>
        <a:custGeom>
          <a:avLst/>
          <a:gdLst/>
          <a:ahLst/>
          <a:cxnLst/>
          <a:rect l="0" t="0" r="0" b="0"/>
          <a:pathLst>
            <a:path>
              <a:moveTo>
                <a:pt x="0" y="0"/>
              </a:moveTo>
              <a:lnTo>
                <a:pt x="0" y="1537414"/>
              </a:lnTo>
              <a:lnTo>
                <a:pt x="233776" y="1537414"/>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82D26E3-8A03-4480-B9B0-70FC27681FC8}">
      <dsp:nvSpPr>
        <dsp:cNvPr id="0" name=""/>
        <dsp:cNvSpPr/>
      </dsp:nvSpPr>
      <dsp:spPr>
        <a:xfrm>
          <a:off x="823142" y="1922456"/>
          <a:ext cx="3136866" cy="768707"/>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l" defTabSz="1377950">
            <a:lnSpc>
              <a:spcPct val="90000"/>
            </a:lnSpc>
            <a:spcBef>
              <a:spcPct val="0"/>
            </a:spcBef>
            <a:spcAft>
              <a:spcPct val="35000"/>
            </a:spcAft>
          </a:pPr>
          <a:r>
            <a:rPr lang="en-IN" sz="3100" kern="1200" dirty="0"/>
            <a:t>Stacked histogram </a:t>
          </a:r>
        </a:p>
      </dsp:txBody>
      <dsp:txXfrm>
        <a:off x="845657" y="1944971"/>
        <a:ext cx="3091836" cy="723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54715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9219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734917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42</a:t>
            </a:fld>
            <a:endParaRPr lang="en-US"/>
          </a:p>
        </p:txBody>
      </p:sp>
    </p:spTree>
    <p:extLst>
      <p:ext uri="{BB962C8B-B14F-4D97-AF65-F5344CB8AC3E}">
        <p14:creationId xmlns:p14="http://schemas.microsoft.com/office/powerpoint/2010/main" val="156557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49</a:t>
            </a:fld>
            <a:endParaRPr lang="en-US"/>
          </a:p>
        </p:txBody>
      </p:sp>
    </p:spTree>
    <p:extLst>
      <p:ext uri="{BB962C8B-B14F-4D97-AF65-F5344CB8AC3E}">
        <p14:creationId xmlns:p14="http://schemas.microsoft.com/office/powerpoint/2010/main" val="31603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50</a:t>
            </a:fld>
            <a:endParaRPr lang="en-US"/>
          </a:p>
        </p:txBody>
      </p:sp>
    </p:spTree>
    <p:extLst>
      <p:ext uri="{BB962C8B-B14F-4D97-AF65-F5344CB8AC3E}">
        <p14:creationId xmlns:p14="http://schemas.microsoft.com/office/powerpoint/2010/main" val="5126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54</a:t>
            </a:fld>
            <a:endParaRPr lang="en-US"/>
          </a:p>
        </p:txBody>
      </p:sp>
    </p:spTree>
    <p:extLst>
      <p:ext uri="{BB962C8B-B14F-4D97-AF65-F5344CB8AC3E}">
        <p14:creationId xmlns:p14="http://schemas.microsoft.com/office/powerpoint/2010/main" val="2275041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723385"/>
            <a:ext cx="7925690" cy="1374345"/>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69" y="3640685"/>
            <a:ext cx="7925689" cy="61082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0"/>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8"/>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55522" y="365226"/>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67213"/>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0"/>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en.wikipedia.org/wiki/Receiver_operating_characteristic"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310" y="1738336"/>
            <a:ext cx="7925690" cy="1374345"/>
          </a:xfrm>
        </p:spPr>
        <p:txBody>
          <a:bodyPr>
            <a:normAutofit/>
          </a:bodyPr>
          <a:lstStyle/>
          <a:p>
            <a:r>
              <a:rPr lang="en-US" sz="6000" dirty="0">
                <a:latin typeface="Algerian" panose="04020705040A02060702" pitchFamily="82" charset="0"/>
              </a:rPr>
              <a:t>FRAUD ANALYTICS</a:t>
            </a:r>
          </a:p>
        </p:txBody>
      </p:sp>
      <p:sp>
        <p:nvSpPr>
          <p:cNvPr id="3" name="Subtitle 2"/>
          <p:cNvSpPr>
            <a:spLocks noGrp="1"/>
          </p:cNvSpPr>
          <p:nvPr>
            <p:ph type="subTitle" idx="1"/>
          </p:nvPr>
        </p:nvSpPr>
        <p:spPr>
          <a:xfrm>
            <a:off x="5793642" y="3335275"/>
            <a:ext cx="2733718" cy="1679755"/>
          </a:xfrm>
        </p:spPr>
        <p:txBody>
          <a:bodyPr>
            <a:noAutofit/>
          </a:bodyPr>
          <a:lstStyle/>
          <a:p>
            <a:pPr algn="ctr" rtl="0">
              <a:spcBef>
                <a:spcPts val="1000"/>
              </a:spcBef>
              <a:spcAft>
                <a:spcPts val="0"/>
              </a:spcAft>
            </a:pPr>
            <a:r>
              <a:rPr lang="en-IN" sz="1400" b="1" i="0" u="none" strike="noStrike" dirty="0" err="1">
                <a:effectLst/>
                <a:latin typeface="Arial Black" panose="020B0A04020102020204" pitchFamily="34" charset="0"/>
              </a:rPr>
              <a:t>Rajabhishek</a:t>
            </a:r>
            <a:r>
              <a:rPr lang="en-IN" sz="1400" b="1" i="0" u="none" strike="noStrike" dirty="0">
                <a:effectLst/>
                <a:latin typeface="Arial Black" panose="020B0A04020102020204" pitchFamily="34" charset="0"/>
              </a:rPr>
              <a:t> Aditya </a:t>
            </a:r>
            <a:endParaRPr lang="en-IN" sz="1400" b="1" dirty="0">
              <a:effectLst/>
              <a:latin typeface="Arial Black" panose="020B0A04020102020204" pitchFamily="34" charset="0"/>
            </a:endParaRPr>
          </a:p>
          <a:p>
            <a:pPr algn="ctr" rtl="0">
              <a:spcBef>
                <a:spcPts val="1000"/>
              </a:spcBef>
              <a:spcAft>
                <a:spcPts val="0"/>
              </a:spcAft>
            </a:pPr>
            <a:r>
              <a:rPr lang="en-IN" sz="1400" b="1" i="0" u="none" strike="noStrike" dirty="0">
                <a:effectLst/>
                <a:latin typeface="Arial Black" panose="020B0A04020102020204" pitchFamily="34" charset="0"/>
              </a:rPr>
              <a:t>Darshan H.R </a:t>
            </a:r>
            <a:endParaRPr lang="en-IN" sz="1400" b="1" dirty="0">
              <a:effectLst/>
              <a:latin typeface="Arial Black" panose="020B0A04020102020204" pitchFamily="34" charset="0"/>
            </a:endParaRPr>
          </a:p>
          <a:p>
            <a:pPr algn="ctr" rtl="0">
              <a:spcBef>
                <a:spcPts val="1000"/>
              </a:spcBef>
              <a:spcAft>
                <a:spcPts val="0"/>
              </a:spcAft>
            </a:pPr>
            <a:r>
              <a:rPr lang="en-IN" sz="1400" b="1" i="0" u="none" strike="noStrike" dirty="0">
                <a:effectLst/>
                <a:latin typeface="Arial Black" panose="020B0A04020102020204" pitchFamily="34" charset="0"/>
              </a:rPr>
              <a:t>Arpit </a:t>
            </a:r>
            <a:r>
              <a:rPr lang="en-IN" sz="1400" b="1" i="0" u="none" strike="noStrike" dirty="0" err="1">
                <a:effectLst/>
                <a:latin typeface="Arial Black" panose="020B0A04020102020204" pitchFamily="34" charset="0"/>
              </a:rPr>
              <a:t>Namdeo</a:t>
            </a:r>
            <a:r>
              <a:rPr lang="en-IN" sz="1400" b="1" i="0" u="none" strike="noStrike" dirty="0">
                <a:effectLst/>
                <a:latin typeface="Arial Black" panose="020B0A04020102020204" pitchFamily="34" charset="0"/>
              </a:rPr>
              <a:t> </a:t>
            </a:r>
            <a:endParaRPr lang="en-IN" sz="1400" b="1" dirty="0">
              <a:effectLst/>
              <a:latin typeface="Arial Black" panose="020B0A04020102020204" pitchFamily="34" charset="0"/>
            </a:endParaRPr>
          </a:p>
          <a:p>
            <a:pPr algn="ctr" rtl="0">
              <a:spcBef>
                <a:spcPts val="1000"/>
              </a:spcBef>
              <a:spcAft>
                <a:spcPts val="0"/>
              </a:spcAft>
            </a:pPr>
            <a:r>
              <a:rPr lang="en-IN" sz="1400" b="1" i="0" u="none" strike="noStrike" dirty="0">
                <a:effectLst/>
                <a:latin typeface="Arial Black" panose="020B0A04020102020204" pitchFamily="34" charset="0"/>
              </a:rPr>
              <a:t>Natarajan </a:t>
            </a:r>
            <a:r>
              <a:rPr lang="en-IN" sz="1400" b="1" i="0" u="none" strike="noStrike" dirty="0" err="1">
                <a:effectLst/>
                <a:latin typeface="Arial Black" panose="020B0A04020102020204" pitchFamily="34" charset="0"/>
              </a:rPr>
              <a:t>senguttuvan</a:t>
            </a:r>
            <a:r>
              <a:rPr lang="en-IN" sz="1400" b="1" i="0" u="none" strike="noStrike" dirty="0">
                <a:effectLst/>
                <a:latin typeface="Arial Black" panose="020B0A04020102020204" pitchFamily="34" charset="0"/>
              </a:rPr>
              <a:t> </a:t>
            </a:r>
            <a:endParaRPr lang="en-IN" sz="1400" b="1" dirty="0">
              <a:effectLst/>
              <a:latin typeface="Arial Black" panose="020B0A04020102020204" pitchFamily="34" charset="0"/>
            </a:endParaRPr>
          </a:p>
          <a:p>
            <a:pPr algn="ctr" rtl="0">
              <a:spcBef>
                <a:spcPts val="1000"/>
              </a:spcBef>
              <a:spcAft>
                <a:spcPts val="0"/>
              </a:spcAft>
            </a:pPr>
            <a:r>
              <a:rPr lang="en-IN" sz="1400" b="1" i="0" u="none" strike="noStrike" dirty="0">
                <a:effectLst/>
                <a:latin typeface="Arial Black" panose="020B0A04020102020204" pitchFamily="34" charset="0"/>
              </a:rPr>
              <a:t>Praveen </a:t>
            </a:r>
            <a:r>
              <a:rPr lang="en-IN" sz="1400" b="1" i="0" u="none" strike="noStrike" dirty="0" err="1">
                <a:effectLst/>
                <a:latin typeface="Arial Black" panose="020B0A04020102020204" pitchFamily="34" charset="0"/>
              </a:rPr>
              <a:t>Mahendiran</a:t>
            </a:r>
            <a:endParaRPr lang="en-IN" sz="1400" b="1" dirty="0">
              <a:effectLst/>
              <a:latin typeface="Arial Black" panose="020B0A04020102020204" pitchFamily="34" charset="0"/>
            </a:endParaRPr>
          </a:p>
          <a:p>
            <a:r>
              <a:rPr lang="en-IN" sz="1400" b="1" dirty="0">
                <a:latin typeface="Arial Black" panose="020B0A04020102020204" pitchFamily="34" charset="0"/>
              </a:rPr>
              <a:t/>
            </a:r>
            <a:br>
              <a:rPr lang="en-IN" sz="1400" b="1" dirty="0">
                <a:latin typeface="Arial Black" panose="020B0A04020102020204" pitchFamily="34" charset="0"/>
              </a:rPr>
            </a:br>
            <a:endParaRPr lang="en-US" sz="1400" b="1" dirty="0">
              <a:latin typeface="Arial Black" panose="020B0A04020102020204"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Data Set Description</a:t>
            </a:r>
            <a:endParaRPr lang="en-IN" dirty="0"/>
          </a:p>
        </p:txBody>
      </p:sp>
      <p:sp>
        <p:nvSpPr>
          <p:cNvPr id="3" name="Content Placeholder 2"/>
          <p:cNvSpPr>
            <a:spLocks noGrp="1"/>
          </p:cNvSpPr>
          <p:nvPr>
            <p:ph idx="1"/>
          </p:nvPr>
        </p:nvSpPr>
        <p:spPr/>
        <p:txBody>
          <a:bodyPr/>
          <a:lstStyle/>
          <a:p>
            <a:r>
              <a:rPr lang="en-IN" dirty="0"/>
              <a:t>Introduction to Datasets</a:t>
            </a:r>
          </a:p>
          <a:p>
            <a:pPr marL="514350" indent="-514350">
              <a:buFont typeface="+mj-lt"/>
              <a:buAutoNum type="arabicPeriod"/>
            </a:pPr>
            <a:r>
              <a:rPr lang="en-US" dirty="0"/>
              <a:t>There are 24 variables in our data in which 23 are            independent variables and 1 is dependent variable.</a:t>
            </a:r>
          </a:p>
          <a:p>
            <a:pPr marL="514350" indent="-514350">
              <a:buFont typeface="+mj-lt"/>
              <a:buAutoNum type="arabicPeriod"/>
            </a:pPr>
            <a:r>
              <a:rPr lang="en-US" dirty="0"/>
              <a:t>Total columns and rows (records)</a:t>
            </a:r>
            <a:endParaRPr lang="en-IN" dirty="0"/>
          </a:p>
          <a:p>
            <a:pPr marL="0" lvl="0" indent="0">
              <a:buNone/>
            </a:pPr>
            <a:r>
              <a:rPr lang="en-US" dirty="0"/>
              <a:t>       - Total Columns = 24</a:t>
            </a:r>
            <a:r>
              <a:rPr lang="en-IN" dirty="0"/>
              <a:t> ,</a:t>
            </a:r>
            <a:r>
              <a:rPr lang="en-US" dirty="0"/>
              <a:t>Total records = 1048575</a:t>
            </a:r>
            <a:endParaRPr lang="en-IN" dirty="0"/>
          </a:p>
          <a:p>
            <a:endParaRPr lang="en-IN" dirty="0"/>
          </a:p>
        </p:txBody>
      </p:sp>
    </p:spTree>
    <p:extLst>
      <p:ext uri="{BB962C8B-B14F-4D97-AF65-F5344CB8AC3E}">
        <p14:creationId xmlns:p14="http://schemas.microsoft.com/office/powerpoint/2010/main" val="259315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Description of Variables :</a:t>
            </a:r>
            <a:r>
              <a:rPr lang="en-IN" dirty="0"/>
              <a:t/>
            </a:r>
            <a:br>
              <a:rPr lang="en-IN" dirty="0"/>
            </a:br>
            <a:endParaRPr lang="en-IN" dirty="0"/>
          </a:p>
        </p:txBody>
      </p:sp>
      <p:sp>
        <p:nvSpPr>
          <p:cNvPr id="3" name="Content Placeholder 2"/>
          <p:cNvSpPr>
            <a:spLocks noGrp="1"/>
          </p:cNvSpPr>
          <p:nvPr>
            <p:ph idx="1"/>
          </p:nvPr>
        </p:nvSpPr>
        <p:spPr>
          <a:xfrm>
            <a:off x="143555" y="1042857"/>
            <a:ext cx="8246070" cy="4124878"/>
          </a:xfrm>
        </p:spPr>
        <p:txBody>
          <a:bodyPr>
            <a:normAutofit fontScale="55000" lnSpcReduction="20000"/>
          </a:bodyPr>
          <a:lstStyle/>
          <a:p>
            <a:pPr marL="0" indent="0">
              <a:buNone/>
            </a:pPr>
            <a:r>
              <a:rPr lang="en-US" b="1" dirty="0"/>
              <a:t> </a:t>
            </a:r>
            <a:endParaRPr lang="en-IN" dirty="0"/>
          </a:p>
          <a:p>
            <a:pPr marL="0" indent="0">
              <a:buNone/>
            </a:pPr>
            <a:r>
              <a:rPr lang="en-US" b="1" dirty="0"/>
              <a:t>0-Areas of service :</a:t>
            </a:r>
            <a:endParaRPr lang="en-IN" dirty="0"/>
          </a:p>
          <a:p>
            <a:pPr marL="0" indent="0">
              <a:buNone/>
            </a:pPr>
            <a:r>
              <a:rPr lang="en-US" dirty="0"/>
              <a:t>	There are 7 areas of services where data on hospital facilities are collected</a:t>
            </a:r>
            <a:endParaRPr lang="en-IN" dirty="0"/>
          </a:p>
          <a:p>
            <a:pPr marL="0" indent="0">
              <a:buNone/>
            </a:pPr>
            <a:r>
              <a:rPr lang="en-US" b="1" dirty="0"/>
              <a:t>1-Hospital County :</a:t>
            </a:r>
            <a:endParaRPr lang="en-IN" dirty="0"/>
          </a:p>
          <a:p>
            <a:pPr marL="0" indent="0">
              <a:buNone/>
            </a:pPr>
            <a:r>
              <a:rPr lang="en-US" dirty="0"/>
              <a:t>	There are certain counties in each area where the hospital services are provided</a:t>
            </a:r>
            <a:endParaRPr lang="en-IN" dirty="0"/>
          </a:p>
          <a:p>
            <a:pPr marL="0" indent="0">
              <a:buNone/>
            </a:pPr>
            <a:r>
              <a:rPr lang="en-US" b="1" dirty="0"/>
              <a:t>2-Hospital Id :</a:t>
            </a:r>
            <a:endParaRPr lang="en-IN" dirty="0"/>
          </a:p>
          <a:p>
            <a:pPr marL="0" indent="0">
              <a:buNone/>
            </a:pPr>
            <a:r>
              <a:rPr lang="en-US" dirty="0"/>
              <a:t> 	In each county, there are various types of hospitals with different Id numbers</a:t>
            </a:r>
            <a:endParaRPr lang="en-IN" dirty="0"/>
          </a:p>
          <a:p>
            <a:pPr marL="0" indent="0">
              <a:buNone/>
            </a:pPr>
            <a:r>
              <a:rPr lang="en-US" b="1" dirty="0"/>
              <a:t>3-Age :</a:t>
            </a:r>
            <a:endParaRPr lang="en-IN" dirty="0"/>
          </a:p>
          <a:p>
            <a:pPr marL="0" indent="0">
              <a:buNone/>
            </a:pPr>
            <a:r>
              <a:rPr lang="en-US" dirty="0"/>
              <a:t>	There are patients of different age groups starting from 0 to 70 years and older. This includes newborn 	baby as well</a:t>
            </a:r>
          </a:p>
          <a:p>
            <a:pPr marL="0" indent="0">
              <a:buNone/>
            </a:pPr>
            <a:endParaRPr lang="en-IN" dirty="0"/>
          </a:p>
          <a:p>
            <a:pPr marL="0" indent="0">
              <a:buNone/>
            </a:pPr>
            <a:r>
              <a:rPr lang="en-US" b="1" dirty="0"/>
              <a:t>4-Gender</a:t>
            </a:r>
            <a:r>
              <a:rPr lang="en-US" dirty="0"/>
              <a:t>: Male/ Female</a:t>
            </a:r>
          </a:p>
          <a:p>
            <a:pPr marL="0" indent="0">
              <a:buNone/>
            </a:pPr>
            <a:endParaRPr lang="en-IN" dirty="0"/>
          </a:p>
          <a:p>
            <a:pPr marL="0" indent="0">
              <a:buNone/>
            </a:pPr>
            <a:r>
              <a:rPr lang="en-US" b="1" dirty="0"/>
              <a:t>5-Cultural Group :</a:t>
            </a:r>
            <a:endParaRPr lang="en-IN" dirty="0"/>
          </a:p>
          <a:p>
            <a:pPr marL="0" indent="0">
              <a:buNone/>
            </a:pPr>
            <a:r>
              <a:rPr lang="en-US" dirty="0"/>
              <a:t>	</a:t>
            </a:r>
            <a:r>
              <a:rPr lang="en-US" sz="2500" dirty="0"/>
              <a:t>Different Cultural Groups like </a:t>
            </a:r>
            <a:endParaRPr lang="en-IN" sz="2500" dirty="0"/>
          </a:p>
          <a:p>
            <a:pPr marL="914400" lvl="2" indent="0">
              <a:buNone/>
            </a:pPr>
            <a:r>
              <a:rPr lang="en-US" sz="2500" dirty="0"/>
              <a:t>Black are called as African Americans.</a:t>
            </a:r>
            <a:endParaRPr lang="en-IN" sz="2500" dirty="0"/>
          </a:p>
          <a:p>
            <a:pPr marL="914400" lvl="2" indent="0">
              <a:buNone/>
            </a:pPr>
            <a:r>
              <a:rPr lang="en-US" sz="2500" dirty="0"/>
              <a:t>White who are white American</a:t>
            </a:r>
            <a:endParaRPr lang="en-IN" sz="2500" dirty="0"/>
          </a:p>
          <a:p>
            <a:pPr marL="914400" lvl="2" indent="0">
              <a:buNone/>
            </a:pPr>
            <a:r>
              <a:rPr lang="en-US" sz="2500" dirty="0"/>
              <a:t>Other Race – Groups other than the above two</a:t>
            </a:r>
            <a:endParaRPr lang="en-IN" sz="2500" dirty="0"/>
          </a:p>
          <a:p>
            <a:endParaRPr lang="en-IN" dirty="0"/>
          </a:p>
        </p:txBody>
      </p:sp>
    </p:spTree>
    <p:extLst>
      <p:ext uri="{BB962C8B-B14F-4D97-AF65-F5344CB8AC3E}">
        <p14:creationId xmlns:p14="http://schemas.microsoft.com/office/powerpoint/2010/main" val="110475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8246070" cy="3359508"/>
          </a:xfrm>
        </p:spPr>
        <p:txBody>
          <a:bodyPr>
            <a:normAutofit fontScale="62500" lnSpcReduction="20000"/>
          </a:bodyPr>
          <a:lstStyle/>
          <a:p>
            <a:pPr marL="0" indent="0">
              <a:buNone/>
            </a:pPr>
            <a:r>
              <a:rPr lang="en-US" b="1" dirty="0"/>
              <a:t>6-Ethnicity :</a:t>
            </a:r>
            <a:endParaRPr lang="en-IN" dirty="0"/>
          </a:p>
          <a:p>
            <a:pPr marL="0" indent="0">
              <a:buNone/>
            </a:pPr>
            <a:r>
              <a:rPr lang="en-US" dirty="0"/>
              <a:t>	Spanish/Hispanic: Spanish speaking countries especially people from Central 	and South America</a:t>
            </a:r>
            <a:endParaRPr lang="en-IN" dirty="0"/>
          </a:p>
          <a:p>
            <a:pPr marL="0" indent="0">
              <a:buNone/>
            </a:pPr>
            <a:r>
              <a:rPr lang="en-US" dirty="0"/>
              <a:t>	Non-Spanish: Main English speaking countries called Anglo Americans</a:t>
            </a:r>
            <a:endParaRPr lang="en-IN" dirty="0"/>
          </a:p>
          <a:p>
            <a:pPr marL="0" indent="0">
              <a:buNone/>
            </a:pPr>
            <a:r>
              <a:rPr lang="en-US" b="1" dirty="0"/>
              <a:t> </a:t>
            </a:r>
            <a:endParaRPr lang="en-IN" dirty="0"/>
          </a:p>
          <a:p>
            <a:pPr marL="0" indent="0">
              <a:buNone/>
            </a:pPr>
            <a:r>
              <a:rPr lang="en-US" b="1" dirty="0"/>
              <a:t>7-No. of Days Spent in Hospital:</a:t>
            </a:r>
            <a:endParaRPr lang="en-IN" dirty="0"/>
          </a:p>
          <a:p>
            <a:pPr marL="0" indent="0">
              <a:buNone/>
            </a:pPr>
            <a:r>
              <a:rPr lang="en-US" dirty="0"/>
              <a:t>	The average length of stay in hospitals (ALOS) is often used as an indicator of efficiency. All other things being equal, a shorter stay will reduce the cost per    discharge and shift care from inpatient to less expensive post-acute settings. The ALOS refers to the average number of days that patients spend in the hospital. It is generally measured by dividing the total number of days stayed by all inpatients during a year by the number of admissions or discharges. Day cases are excluded. The indicator is presented both for all acute care cases and for childbirth without complications.</a:t>
            </a:r>
            <a:endParaRPr lang="en-IN" dirty="0"/>
          </a:p>
          <a:p>
            <a:pPr marL="0" indent="0">
              <a:buNone/>
            </a:pPr>
            <a:endParaRPr lang="en-IN" dirty="0"/>
          </a:p>
        </p:txBody>
      </p:sp>
    </p:spTree>
    <p:extLst>
      <p:ext uri="{BB962C8B-B14F-4D97-AF65-F5344CB8AC3E}">
        <p14:creationId xmlns:p14="http://schemas.microsoft.com/office/powerpoint/2010/main" val="2537563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8379271"/>
              </p:ext>
            </p:extLst>
          </p:nvPr>
        </p:nvGraphicFramePr>
        <p:xfrm>
          <a:off x="296260" y="1960930"/>
          <a:ext cx="6260905" cy="2977694"/>
        </p:xfrm>
        <a:graphic>
          <a:graphicData uri="http://schemas.openxmlformats.org/drawingml/2006/table">
            <a:tbl>
              <a:tblPr bandRow="1">
                <a:tableStyleId>{5C22544A-7EE6-4342-B048-85BDC9FD1C3A}</a:tableStyleId>
              </a:tblPr>
              <a:tblGrid>
                <a:gridCol w="1129977">
                  <a:extLst>
                    <a:ext uri="{9D8B030D-6E8A-4147-A177-3AD203B41FA5}">
                      <a16:colId xmlns:a16="http://schemas.microsoft.com/office/drawing/2014/main" val="1650264347"/>
                    </a:ext>
                  </a:extLst>
                </a:gridCol>
                <a:gridCol w="5130928">
                  <a:extLst>
                    <a:ext uri="{9D8B030D-6E8A-4147-A177-3AD203B41FA5}">
                      <a16:colId xmlns:a16="http://schemas.microsoft.com/office/drawing/2014/main" val="2347715244"/>
                    </a:ext>
                  </a:extLst>
                </a:gridCol>
              </a:tblGrid>
              <a:tr h="155412">
                <a:tc>
                  <a:txBody>
                    <a:bodyPr/>
                    <a:lstStyle/>
                    <a:p>
                      <a:pPr>
                        <a:lnSpc>
                          <a:spcPct val="115000"/>
                        </a:lnSpc>
                        <a:spcAft>
                          <a:spcPts val="1650"/>
                        </a:spcAft>
                      </a:pPr>
                      <a:r>
                        <a:rPr lang="en-US" sz="1000">
                          <a:effectLst/>
                        </a:rPr>
                        <a:t>Code</a:t>
                      </a:r>
                      <a:endParaRPr lang="en-IN" sz="900">
                        <a:effectLst/>
                        <a:latin typeface="Calibri" panose="020F0502020204030204" pitchFamily="34" charset="0"/>
                        <a:ea typeface="Calibri" panose="020F0502020204030204" pitchFamily="34" charset="0"/>
                      </a:endParaRPr>
                    </a:p>
                  </a:txBody>
                  <a:tcPr marL="54795" marR="54795" marT="0" marB="0" anchor="b"/>
                </a:tc>
                <a:tc>
                  <a:txBody>
                    <a:bodyPr/>
                    <a:lstStyle/>
                    <a:p>
                      <a:pPr>
                        <a:lnSpc>
                          <a:spcPct val="115000"/>
                        </a:lnSpc>
                        <a:spcAft>
                          <a:spcPts val="1650"/>
                        </a:spcAft>
                      </a:pPr>
                      <a:r>
                        <a:rPr lang="en-US" sz="1000">
                          <a:effectLst/>
                        </a:rPr>
                        <a:t>Code value</a:t>
                      </a:r>
                      <a:endParaRPr lang="en-IN" sz="900">
                        <a:effectLst/>
                        <a:latin typeface="Calibri" panose="020F0502020204030204" pitchFamily="34" charset="0"/>
                        <a:ea typeface="Calibri" panose="020F0502020204030204" pitchFamily="34" charset="0"/>
                      </a:endParaRPr>
                    </a:p>
                  </a:txBody>
                  <a:tcPr marL="54795" marR="54795" marT="0" marB="0" anchor="b"/>
                </a:tc>
                <a:extLst>
                  <a:ext uri="{0D108BD9-81ED-4DB2-BD59-A6C34878D82A}">
                    <a16:rowId xmlns:a16="http://schemas.microsoft.com/office/drawing/2014/main" val="4263336767"/>
                  </a:ext>
                </a:extLst>
              </a:tr>
              <a:tr h="548534">
                <a:tc>
                  <a:txBody>
                    <a:bodyPr/>
                    <a:lstStyle/>
                    <a:p>
                      <a:pPr>
                        <a:lnSpc>
                          <a:spcPct val="115000"/>
                        </a:lnSpc>
                        <a:spcAft>
                          <a:spcPts val="1650"/>
                        </a:spcAft>
                      </a:pPr>
                      <a:r>
                        <a:rPr lang="en-US" sz="1000">
                          <a:effectLst/>
                        </a:rPr>
                        <a:t>1</a:t>
                      </a:r>
                      <a:endParaRPr lang="en-IN" sz="900">
                        <a:effectLst/>
                        <a:latin typeface="Calibri" panose="020F0502020204030204" pitchFamily="34" charset="0"/>
                        <a:ea typeface="Calibri" panose="020F0502020204030204" pitchFamily="34" charset="0"/>
                      </a:endParaRPr>
                    </a:p>
                  </a:txBody>
                  <a:tcPr marL="54795" marR="54795" marT="0" marB="0" anchor="ctr"/>
                </a:tc>
                <a:tc>
                  <a:txBody>
                    <a:bodyPr/>
                    <a:lstStyle/>
                    <a:p>
                      <a:pPr>
                        <a:lnSpc>
                          <a:spcPct val="115000"/>
                        </a:lnSpc>
                        <a:spcAft>
                          <a:spcPts val="1650"/>
                        </a:spcAft>
                      </a:pPr>
                      <a:r>
                        <a:rPr lang="en-US" sz="1000">
                          <a:effectLst/>
                        </a:rPr>
                        <a:t>Emergency: The patient requires immediate medical intervention as a result of severe, life-threatening, or potentially disabling conditions. Generally, the patient is admitted through the emergency room.</a:t>
                      </a:r>
                      <a:endParaRPr lang="en-IN" sz="900">
                        <a:effectLst/>
                        <a:latin typeface="Calibri" panose="020F0502020204030204" pitchFamily="34" charset="0"/>
                        <a:ea typeface="Calibri" panose="020F0502020204030204" pitchFamily="34" charset="0"/>
                      </a:endParaRPr>
                    </a:p>
                  </a:txBody>
                  <a:tcPr marL="54795" marR="54795" marT="0" marB="0" anchor="ctr"/>
                </a:tc>
                <a:extLst>
                  <a:ext uri="{0D108BD9-81ED-4DB2-BD59-A6C34878D82A}">
                    <a16:rowId xmlns:a16="http://schemas.microsoft.com/office/drawing/2014/main" val="3833176521"/>
                  </a:ext>
                </a:extLst>
              </a:tr>
              <a:tr h="548534">
                <a:tc>
                  <a:txBody>
                    <a:bodyPr/>
                    <a:lstStyle/>
                    <a:p>
                      <a:pPr>
                        <a:lnSpc>
                          <a:spcPct val="115000"/>
                        </a:lnSpc>
                        <a:spcAft>
                          <a:spcPts val="1650"/>
                        </a:spcAft>
                      </a:pPr>
                      <a:r>
                        <a:rPr lang="en-US" sz="1000">
                          <a:effectLst/>
                        </a:rPr>
                        <a:t>2</a:t>
                      </a:r>
                      <a:endParaRPr lang="en-IN" sz="900">
                        <a:effectLst/>
                        <a:latin typeface="Calibri" panose="020F0502020204030204" pitchFamily="34" charset="0"/>
                        <a:ea typeface="Calibri" panose="020F0502020204030204" pitchFamily="34" charset="0"/>
                      </a:endParaRPr>
                    </a:p>
                  </a:txBody>
                  <a:tcPr marL="54795" marR="54795" marT="0" marB="0" anchor="ctr"/>
                </a:tc>
                <a:tc>
                  <a:txBody>
                    <a:bodyPr/>
                    <a:lstStyle/>
                    <a:p>
                      <a:pPr>
                        <a:lnSpc>
                          <a:spcPct val="115000"/>
                        </a:lnSpc>
                        <a:spcAft>
                          <a:spcPts val="1650"/>
                        </a:spcAft>
                      </a:pPr>
                      <a:r>
                        <a:rPr lang="en-US" sz="1000" dirty="0">
                          <a:effectLst/>
                        </a:rPr>
                        <a:t>Urgent: The patient requires immediate attention for the care and treatment of a physical or mental disorder. Generally, the patient is admitted to the first available and suitable accommodation.</a:t>
                      </a:r>
                      <a:endParaRPr lang="en-IN" sz="900" dirty="0">
                        <a:effectLst/>
                        <a:latin typeface="Calibri" panose="020F0502020204030204" pitchFamily="34" charset="0"/>
                        <a:ea typeface="Calibri" panose="020F0502020204030204" pitchFamily="34" charset="0"/>
                      </a:endParaRPr>
                    </a:p>
                  </a:txBody>
                  <a:tcPr marL="54795" marR="54795" marT="0" marB="0" anchor="ctr"/>
                </a:tc>
                <a:extLst>
                  <a:ext uri="{0D108BD9-81ED-4DB2-BD59-A6C34878D82A}">
                    <a16:rowId xmlns:a16="http://schemas.microsoft.com/office/drawing/2014/main" val="2005839531"/>
                  </a:ext>
                </a:extLst>
              </a:tr>
              <a:tr h="310824">
                <a:tc>
                  <a:txBody>
                    <a:bodyPr/>
                    <a:lstStyle/>
                    <a:p>
                      <a:pPr>
                        <a:lnSpc>
                          <a:spcPct val="115000"/>
                        </a:lnSpc>
                        <a:spcAft>
                          <a:spcPts val="1650"/>
                        </a:spcAft>
                      </a:pPr>
                      <a:r>
                        <a:rPr lang="en-US" sz="1000">
                          <a:effectLst/>
                        </a:rPr>
                        <a:t>3</a:t>
                      </a:r>
                      <a:endParaRPr lang="en-IN" sz="900">
                        <a:effectLst/>
                        <a:latin typeface="Calibri" panose="020F0502020204030204" pitchFamily="34" charset="0"/>
                        <a:ea typeface="Calibri" panose="020F0502020204030204" pitchFamily="34" charset="0"/>
                      </a:endParaRPr>
                    </a:p>
                  </a:txBody>
                  <a:tcPr marL="54795" marR="54795" marT="0" marB="0" anchor="ctr"/>
                </a:tc>
                <a:tc>
                  <a:txBody>
                    <a:bodyPr/>
                    <a:lstStyle/>
                    <a:p>
                      <a:pPr>
                        <a:lnSpc>
                          <a:spcPct val="115000"/>
                        </a:lnSpc>
                        <a:spcAft>
                          <a:spcPts val="1650"/>
                        </a:spcAft>
                      </a:pPr>
                      <a:r>
                        <a:rPr lang="en-US" sz="1000">
                          <a:effectLst/>
                        </a:rPr>
                        <a:t>Elective: The patient’s condition permits adequate time to schedule the availability of suitable accommodation.</a:t>
                      </a:r>
                      <a:endParaRPr lang="en-IN" sz="900">
                        <a:effectLst/>
                        <a:latin typeface="Calibri" panose="020F0502020204030204" pitchFamily="34" charset="0"/>
                        <a:ea typeface="Calibri" panose="020F0502020204030204" pitchFamily="34" charset="0"/>
                      </a:endParaRPr>
                    </a:p>
                  </a:txBody>
                  <a:tcPr marL="54795" marR="54795" marT="0" marB="0" anchor="ctr"/>
                </a:tc>
                <a:extLst>
                  <a:ext uri="{0D108BD9-81ED-4DB2-BD59-A6C34878D82A}">
                    <a16:rowId xmlns:a16="http://schemas.microsoft.com/office/drawing/2014/main" val="2908090791"/>
                  </a:ext>
                </a:extLst>
              </a:tr>
              <a:tr h="687710">
                <a:tc>
                  <a:txBody>
                    <a:bodyPr/>
                    <a:lstStyle/>
                    <a:p>
                      <a:pPr>
                        <a:lnSpc>
                          <a:spcPct val="115000"/>
                        </a:lnSpc>
                        <a:spcAft>
                          <a:spcPts val="1650"/>
                        </a:spcAft>
                      </a:pPr>
                      <a:r>
                        <a:rPr lang="en-US" sz="1000">
                          <a:effectLst/>
                        </a:rPr>
                        <a:t>4</a:t>
                      </a:r>
                      <a:endParaRPr lang="en-IN" sz="900">
                        <a:effectLst/>
                        <a:latin typeface="Calibri" panose="020F0502020204030204" pitchFamily="34" charset="0"/>
                        <a:ea typeface="Calibri" panose="020F0502020204030204" pitchFamily="34" charset="0"/>
                      </a:endParaRPr>
                    </a:p>
                  </a:txBody>
                  <a:tcPr marL="54795" marR="54795" marT="0" marB="0" anchor="ctr"/>
                </a:tc>
                <a:tc>
                  <a:txBody>
                    <a:bodyPr/>
                    <a:lstStyle/>
                    <a:p>
                      <a:pPr>
                        <a:lnSpc>
                          <a:spcPct val="115000"/>
                        </a:lnSpc>
                        <a:spcAft>
                          <a:spcPts val="1650"/>
                        </a:spcAft>
                      </a:pPr>
                      <a:r>
                        <a:rPr lang="en-US" sz="1000">
                          <a:effectLst/>
                        </a:rPr>
                        <a:t>Newborn: The patient is a newborn delivered either inside the admitting hospital (UB04 FL 15 value 5 [A baby born inside the admitting hospital] or outside of the hospital (UB04 FL 15 value “6” [A baby born outside the admitting hospital]).</a:t>
                      </a:r>
                      <a:endParaRPr lang="en-IN" sz="900">
                        <a:effectLst/>
                        <a:latin typeface="Calibri" panose="020F0502020204030204" pitchFamily="34" charset="0"/>
                        <a:ea typeface="Calibri" panose="020F0502020204030204" pitchFamily="34" charset="0"/>
                      </a:endParaRPr>
                    </a:p>
                  </a:txBody>
                  <a:tcPr marL="54795" marR="54795" marT="0" marB="0" anchor="ctr"/>
                </a:tc>
                <a:extLst>
                  <a:ext uri="{0D108BD9-81ED-4DB2-BD59-A6C34878D82A}">
                    <a16:rowId xmlns:a16="http://schemas.microsoft.com/office/drawing/2014/main" val="3576800690"/>
                  </a:ext>
                </a:extLst>
              </a:tr>
              <a:tr h="687710">
                <a:tc>
                  <a:txBody>
                    <a:bodyPr/>
                    <a:lstStyle/>
                    <a:p>
                      <a:pPr>
                        <a:lnSpc>
                          <a:spcPct val="115000"/>
                        </a:lnSpc>
                        <a:spcAft>
                          <a:spcPts val="1650"/>
                        </a:spcAft>
                      </a:pPr>
                      <a:r>
                        <a:rPr lang="en-US" sz="1000">
                          <a:effectLst/>
                        </a:rPr>
                        <a:t>5</a:t>
                      </a:r>
                      <a:endParaRPr lang="en-IN" sz="900">
                        <a:effectLst/>
                        <a:latin typeface="Calibri" panose="020F0502020204030204" pitchFamily="34" charset="0"/>
                        <a:ea typeface="Calibri" panose="020F0502020204030204" pitchFamily="34" charset="0"/>
                      </a:endParaRPr>
                    </a:p>
                  </a:txBody>
                  <a:tcPr marL="54795" marR="54795" marT="0" marB="0" anchor="ctr"/>
                </a:tc>
                <a:tc>
                  <a:txBody>
                    <a:bodyPr/>
                    <a:lstStyle/>
                    <a:p>
                      <a:pPr>
                        <a:lnSpc>
                          <a:spcPct val="115000"/>
                        </a:lnSpc>
                        <a:spcAft>
                          <a:spcPts val="1650"/>
                        </a:spcAft>
                      </a:pPr>
                      <a:r>
                        <a:rPr lang="en-US" sz="1000" dirty="0">
                          <a:effectLst/>
                        </a:rPr>
                        <a:t>Trauma: The patient visits a trauma center (A trauma center means a facility licensed or designated by the State or local government authority authorized to do so, or as verified by the American College of surgeons and involving a trauma activation.)</a:t>
                      </a:r>
                      <a:endParaRPr lang="en-IN" sz="900" dirty="0">
                        <a:effectLst/>
                        <a:latin typeface="Calibri" panose="020F0502020204030204" pitchFamily="34" charset="0"/>
                        <a:ea typeface="Calibri" panose="020F0502020204030204" pitchFamily="34" charset="0"/>
                      </a:endParaRPr>
                    </a:p>
                  </a:txBody>
                  <a:tcPr marL="54795" marR="54795" marT="0" marB="0" anchor="ctr"/>
                </a:tc>
                <a:extLst>
                  <a:ext uri="{0D108BD9-81ED-4DB2-BD59-A6C34878D82A}">
                    <a16:rowId xmlns:a16="http://schemas.microsoft.com/office/drawing/2014/main" val="4231939819"/>
                  </a:ext>
                </a:extLst>
              </a:tr>
            </a:tbl>
          </a:graphicData>
        </a:graphic>
      </p:graphicFrame>
      <p:sp>
        <p:nvSpPr>
          <p:cNvPr id="5" name="Rectangle 1"/>
          <p:cNvSpPr>
            <a:spLocks noChangeArrowheads="1"/>
          </p:cNvSpPr>
          <p:nvPr/>
        </p:nvSpPr>
        <p:spPr bwMode="auto">
          <a:xfrm>
            <a:off x="-4214328" y="311370"/>
            <a:ext cx="143015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ea typeface="Tahoma" panose="020B0604030504040204" pitchFamily="34" charset="0"/>
              </a:rPr>
              <a:t>8-Admission Type :</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143555" y="1354227"/>
            <a:ext cx="2396810" cy="410882"/>
          </a:xfrm>
          <a:prstGeom prst="rect">
            <a:avLst/>
          </a:prstGeom>
        </p:spPr>
        <p:txBody>
          <a:bodyPr wrap="none">
            <a:spAutoFit/>
          </a:bodyPr>
          <a:lstStyle/>
          <a:p>
            <a:pPr>
              <a:lnSpc>
                <a:spcPct val="115000"/>
              </a:lnSpc>
              <a:spcAft>
                <a:spcPts val="0"/>
              </a:spcAft>
            </a:pPr>
            <a:r>
              <a:rPr lang="en-US" b="1" dirty="0">
                <a:latin typeface="Tahoma" panose="020B0604030504040204" pitchFamily="34" charset="0"/>
                <a:ea typeface="Tahoma" panose="020B0604030504040204" pitchFamily="34" charset="0"/>
              </a:rPr>
              <a:t>8-Admission Type :</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55024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9-Home or Self Care, 10-ccs diagnosis code, 11-ccs procedure code, and 12-APR-DRG </a:t>
            </a:r>
            <a:r>
              <a:rPr lang="en-US" dirty="0"/>
              <a:t>( All Patient Refined Diagnosis Related Groups are related to each other according to CCS(Clinical Classification Software) guideline attached.</a:t>
            </a:r>
            <a:endParaRPr lang="en-IN" dirty="0"/>
          </a:p>
          <a:p>
            <a:r>
              <a:rPr lang="en-US" dirty="0"/>
              <a:t>Type of recommended care is covered under Home or Self-care</a:t>
            </a:r>
            <a:endParaRPr lang="en-IN" dirty="0"/>
          </a:p>
          <a:p>
            <a:r>
              <a:rPr lang="en-US" dirty="0"/>
              <a:t>ccs diagnosis code is the code depending on the type of disease</a:t>
            </a:r>
            <a:endParaRPr lang="en-IN" dirty="0"/>
          </a:p>
          <a:p>
            <a:r>
              <a:rPr lang="en-US" dirty="0"/>
              <a:t>ccs procedure code is the code for the recommended clinical procedures to be followed.</a:t>
            </a:r>
            <a:endParaRPr lang="en-IN" dirty="0"/>
          </a:p>
          <a:p>
            <a:r>
              <a:rPr lang="en-US" dirty="0"/>
              <a:t>Apr-</a:t>
            </a:r>
            <a:r>
              <a:rPr lang="en-US" dirty="0" err="1"/>
              <a:t>drg</a:t>
            </a:r>
            <a:r>
              <a:rPr lang="en-US" dirty="0"/>
              <a:t> description is the description of the disease </a:t>
            </a:r>
            <a:endParaRPr lang="en-IN" dirty="0"/>
          </a:p>
          <a:p>
            <a:endParaRPr lang="en-IN" dirty="0"/>
          </a:p>
        </p:txBody>
      </p:sp>
    </p:spTree>
    <p:extLst>
      <p:ext uri="{BB962C8B-B14F-4D97-AF65-F5344CB8AC3E}">
        <p14:creationId xmlns:p14="http://schemas.microsoft.com/office/powerpoint/2010/main" val="639020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13-Illness Code :</a:t>
            </a:r>
            <a:endParaRPr lang="en-IN" dirty="0"/>
          </a:p>
          <a:p>
            <a:pPr marL="0" lvl="0" indent="0">
              <a:buNone/>
            </a:pPr>
            <a:r>
              <a:rPr lang="en-US" dirty="0"/>
              <a:t>	0 -for stage unspecified</a:t>
            </a:r>
            <a:endParaRPr lang="en-IN" dirty="0"/>
          </a:p>
          <a:p>
            <a:pPr marL="0" lvl="0" indent="0">
              <a:buNone/>
            </a:pPr>
            <a:r>
              <a:rPr lang="en-US" dirty="0"/>
              <a:t>	1 -for mild</a:t>
            </a:r>
            <a:endParaRPr lang="en-IN" dirty="0"/>
          </a:p>
          <a:p>
            <a:pPr marL="0" lvl="0" indent="0">
              <a:buNone/>
            </a:pPr>
            <a:r>
              <a:rPr lang="en-US" dirty="0"/>
              <a:t>	2 -for moderate</a:t>
            </a:r>
            <a:endParaRPr lang="en-IN" dirty="0"/>
          </a:p>
          <a:p>
            <a:pPr marL="0" lvl="0" indent="0">
              <a:buNone/>
            </a:pPr>
            <a:r>
              <a:rPr lang="en-US" dirty="0"/>
              <a:t>	3 -for severe</a:t>
            </a:r>
            <a:endParaRPr lang="en-IN" dirty="0"/>
          </a:p>
          <a:p>
            <a:pPr marL="0" lvl="0" indent="0">
              <a:buNone/>
            </a:pPr>
            <a:r>
              <a:rPr lang="en-US" dirty="0"/>
              <a:t>	4 -for indeterminate</a:t>
            </a:r>
            <a:endParaRPr lang="en-IN" dirty="0"/>
          </a:p>
          <a:p>
            <a:pPr marL="0" indent="0">
              <a:buNone/>
            </a:pPr>
            <a:r>
              <a:rPr lang="en-US" b="1" dirty="0"/>
              <a:t>14-Mortality Risk :</a:t>
            </a:r>
            <a:endParaRPr lang="en-IN" dirty="0"/>
          </a:p>
          <a:p>
            <a:pPr marL="0" indent="0">
              <a:buNone/>
            </a:pPr>
            <a:r>
              <a:rPr lang="en-US" dirty="0"/>
              <a:t> </a:t>
            </a:r>
            <a:r>
              <a:rPr lang="en-IN" dirty="0"/>
              <a:t>	</a:t>
            </a:r>
            <a:r>
              <a:rPr lang="en-US" dirty="0"/>
              <a:t>1 -for Minor</a:t>
            </a:r>
            <a:endParaRPr lang="en-IN" dirty="0"/>
          </a:p>
          <a:p>
            <a:pPr marL="0" lvl="0" indent="0">
              <a:buNone/>
            </a:pPr>
            <a:r>
              <a:rPr lang="en-US" dirty="0"/>
              <a:t>	2 -for Moderate</a:t>
            </a:r>
            <a:endParaRPr lang="en-IN" dirty="0"/>
          </a:p>
          <a:p>
            <a:pPr marL="0" lvl="0" indent="0">
              <a:buNone/>
            </a:pPr>
            <a:r>
              <a:rPr lang="en-US" dirty="0"/>
              <a:t>	3 -for Major</a:t>
            </a:r>
            <a:endParaRPr lang="en-IN" dirty="0"/>
          </a:p>
          <a:p>
            <a:pPr marL="0" lvl="0" indent="0">
              <a:buNone/>
            </a:pPr>
            <a:r>
              <a:rPr lang="en-US" dirty="0"/>
              <a:t>	4 -for Severe</a:t>
            </a:r>
            <a:endParaRPr lang="en-IN" dirty="0"/>
          </a:p>
          <a:p>
            <a:endParaRPr lang="en-IN" dirty="0"/>
          </a:p>
        </p:txBody>
      </p:sp>
    </p:spTree>
    <p:extLst>
      <p:ext uri="{BB962C8B-B14F-4D97-AF65-F5344CB8AC3E}">
        <p14:creationId xmlns:p14="http://schemas.microsoft.com/office/powerpoint/2010/main" val="664030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48966" y="1197405"/>
            <a:ext cx="8246070" cy="3946095"/>
          </a:xfrm>
        </p:spPr>
        <p:txBody>
          <a:bodyPr>
            <a:normAutofit fontScale="55000" lnSpcReduction="20000"/>
          </a:bodyPr>
          <a:lstStyle/>
          <a:p>
            <a:pPr marL="0" indent="0">
              <a:buNone/>
            </a:pPr>
            <a:r>
              <a:rPr lang="en-US" dirty="0"/>
              <a:t> </a:t>
            </a:r>
            <a:endParaRPr lang="en-IN" dirty="0"/>
          </a:p>
          <a:p>
            <a:r>
              <a:rPr lang="en-US" b="1" dirty="0"/>
              <a:t>15-Surge_ Description – Type of Treatment – </a:t>
            </a:r>
            <a:r>
              <a:rPr lang="en-US" dirty="0"/>
              <a:t>May be Surgical or Medical.</a:t>
            </a:r>
            <a:endParaRPr lang="en-IN" dirty="0"/>
          </a:p>
          <a:p>
            <a:pPr marL="0" indent="0">
              <a:buNone/>
            </a:pPr>
            <a:r>
              <a:rPr lang="en-US" dirty="0"/>
              <a:t> </a:t>
            </a:r>
            <a:endParaRPr lang="en-IN" dirty="0"/>
          </a:p>
          <a:p>
            <a:r>
              <a:rPr lang="en-US" b="1" dirty="0"/>
              <a:t>16-Weight_baby :</a:t>
            </a:r>
            <a:r>
              <a:rPr lang="en-US" dirty="0"/>
              <a:t> Wherever the admission type is “New Born”, there will be some baby weight, otherwise it is 0.</a:t>
            </a:r>
            <a:endParaRPr lang="en-IN" dirty="0"/>
          </a:p>
          <a:p>
            <a:pPr marL="0" indent="0">
              <a:buNone/>
            </a:pPr>
            <a:r>
              <a:rPr lang="en-US" dirty="0"/>
              <a:t> </a:t>
            </a:r>
            <a:endParaRPr lang="en-IN" dirty="0"/>
          </a:p>
          <a:p>
            <a:r>
              <a:rPr lang="en-US" b="1" dirty="0"/>
              <a:t>17-Aburtion (Y/N)</a:t>
            </a:r>
            <a:endParaRPr lang="en-IN" dirty="0"/>
          </a:p>
          <a:p>
            <a:pPr marL="0" indent="0">
              <a:buNone/>
            </a:pPr>
            <a:r>
              <a:rPr lang="en-US" dirty="0"/>
              <a:t>	Wherever, there is a “newborn” as type of admission, there is “N” for abortion. In all other cases it is “Y”</a:t>
            </a:r>
            <a:endParaRPr lang="en-IN" dirty="0"/>
          </a:p>
          <a:p>
            <a:r>
              <a:rPr lang="en-US" b="1" dirty="0"/>
              <a:t>18-Emergency_Deptt:</a:t>
            </a:r>
            <a:endParaRPr lang="en-IN" dirty="0"/>
          </a:p>
          <a:p>
            <a:pPr marL="0" indent="0">
              <a:buNone/>
            </a:pPr>
            <a:r>
              <a:rPr lang="en-US" dirty="0"/>
              <a:t>	An emergency department, also known as an accident &amp; emergency department, emergency room, emergency ward or casualty department, is a medical treatment facility specializing in emergency medicine, the acute care of patients who present without prior appointment; either by their own means or by that of an ambulance.</a:t>
            </a:r>
            <a:endParaRPr lang="en-IN" dirty="0"/>
          </a:p>
          <a:p>
            <a:pPr marL="0" indent="0">
              <a:buNone/>
            </a:pPr>
            <a:r>
              <a:rPr lang="en-US" dirty="0"/>
              <a:t>	The patient admission type may or may not be emergency, but during treatment, the case can be taken to emergency </a:t>
            </a:r>
            <a:r>
              <a:rPr lang="en-US" dirty="0" err="1"/>
              <a:t>deptt</a:t>
            </a:r>
            <a:r>
              <a:rPr lang="en-US" dirty="0"/>
              <a:t>. </a:t>
            </a:r>
            <a:endParaRPr lang="en-IN" dirty="0"/>
          </a:p>
          <a:p>
            <a:endParaRPr lang="en-IN" dirty="0"/>
          </a:p>
        </p:txBody>
      </p:sp>
    </p:spTree>
    <p:extLst>
      <p:ext uri="{BB962C8B-B14F-4D97-AF65-F5344CB8AC3E}">
        <p14:creationId xmlns:p14="http://schemas.microsoft.com/office/powerpoint/2010/main" val="1805843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19-Total Charges</a:t>
            </a:r>
            <a:endParaRPr lang="en-IN" b="1" dirty="0"/>
          </a:p>
          <a:p>
            <a:r>
              <a:rPr lang="en-US" dirty="0"/>
              <a:t>Think of a hospital as a hotel. A hotel has a price list and charges you for the room, internet service, food and beverages. It includes medical procedures, lab tests, supplies, medications etc. A hospital charges for every item used by a patient along with its associated charges (billed charges) on every claim submitted to an insurance carrier or patient.</a:t>
            </a:r>
            <a:endParaRPr lang="en-IN" dirty="0"/>
          </a:p>
          <a:p>
            <a:pPr marL="0" indent="0">
              <a:buNone/>
            </a:pPr>
            <a:r>
              <a:rPr lang="en-US" b="1" dirty="0"/>
              <a:t>20-Total Costs</a:t>
            </a:r>
            <a:endParaRPr lang="en-IN" b="1" dirty="0"/>
          </a:p>
          <a:p>
            <a:r>
              <a:rPr lang="en-US" dirty="0"/>
              <a:t>Hospital costs vary according to how much they must spend to provide patient care, as opposed to how much a patient or insurer must spend to receive care. The hospital earns a surplus when they receive higher amounts than their costs. They incur a loss when the opposite occurs.</a:t>
            </a:r>
            <a:endParaRPr lang="en-IN" dirty="0"/>
          </a:p>
          <a:p>
            <a:endParaRPr lang="en-IN" dirty="0"/>
          </a:p>
        </p:txBody>
      </p:sp>
    </p:spTree>
    <p:extLst>
      <p:ext uri="{BB962C8B-B14F-4D97-AF65-F5344CB8AC3E}">
        <p14:creationId xmlns:p14="http://schemas.microsoft.com/office/powerpoint/2010/main" val="1696814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8856890" cy="3793390"/>
          </a:xfrm>
        </p:spPr>
        <p:txBody>
          <a:bodyPr>
            <a:normAutofit fontScale="40000" lnSpcReduction="20000"/>
          </a:bodyPr>
          <a:lstStyle/>
          <a:p>
            <a:pPr marL="0" indent="0">
              <a:buNone/>
            </a:pPr>
            <a:r>
              <a:rPr lang="en-US" b="1" dirty="0"/>
              <a:t>21-Cost–to-Charge Ratios &amp; Their Relevance</a:t>
            </a:r>
            <a:endParaRPr lang="en-IN" sz="4000" b="1" dirty="0"/>
          </a:p>
          <a:p>
            <a:pPr marL="0" indent="0">
              <a:buNone/>
            </a:pPr>
            <a:r>
              <a:rPr lang="en-US" dirty="0"/>
              <a:t>Hospitals typically compare their total charges to their cost using a cost-to-charge ratio determination.</a:t>
            </a:r>
            <a:endParaRPr lang="en-IN" sz="3200" dirty="0"/>
          </a:p>
          <a:p>
            <a:pPr marL="0" indent="0">
              <a:buNone/>
            </a:pPr>
            <a:r>
              <a:rPr lang="en-US" dirty="0"/>
              <a:t>The cost-to-charge ratio is the ratio between a hospital’s expenses and what they charge. The closer the cost-to-charge ratio is to 1, the less difference there is between the actual costs incurred and the hospital’s charges. Multiplying each hospital’s overall cost-to-charge ratio by total charges provides an estimate of the hospital’s costs.</a:t>
            </a:r>
            <a:endParaRPr lang="en-IN" sz="3200" dirty="0"/>
          </a:p>
          <a:p>
            <a:pPr marL="0" indent="0">
              <a:buNone/>
            </a:pPr>
            <a:r>
              <a:rPr lang="en-US" dirty="0"/>
              <a:t>The cost-to-charge ratio can be used to estimate the cost of some specific procedures or to compare hospital costs between different facilities in the same local area or in other areas of the country.</a:t>
            </a:r>
          </a:p>
          <a:p>
            <a:pPr marL="0" indent="0">
              <a:buNone/>
            </a:pPr>
            <a:endParaRPr lang="en-IN" sz="3200" dirty="0"/>
          </a:p>
          <a:p>
            <a:pPr marL="0" indent="0">
              <a:buNone/>
            </a:pPr>
            <a:r>
              <a:rPr lang="en-US" b="1" dirty="0"/>
              <a:t>22- Result : </a:t>
            </a:r>
            <a:endParaRPr lang="en-IN" sz="3200" dirty="0"/>
          </a:p>
          <a:p>
            <a:pPr marL="0" indent="0">
              <a:buNone/>
            </a:pPr>
            <a:r>
              <a:rPr lang="en-US" dirty="0"/>
              <a:t>1 - Genuine Claim</a:t>
            </a:r>
            <a:endParaRPr lang="en-IN" sz="3200" dirty="0"/>
          </a:p>
          <a:p>
            <a:pPr marL="0" indent="0">
              <a:buNone/>
            </a:pPr>
            <a:r>
              <a:rPr lang="en-IN" sz="3200" dirty="0"/>
              <a:t>0 - </a:t>
            </a:r>
            <a:r>
              <a:rPr lang="en-US" dirty="0"/>
              <a:t>Fraud Claim	</a:t>
            </a:r>
            <a:endParaRPr lang="en-IN" sz="3200" dirty="0"/>
          </a:p>
          <a:p>
            <a:pPr marL="0" indent="0">
              <a:buNone/>
            </a:pPr>
            <a:r>
              <a:rPr lang="en-US" b="1" dirty="0"/>
              <a:t> </a:t>
            </a:r>
            <a:endParaRPr lang="en-IN" sz="3200" dirty="0"/>
          </a:p>
          <a:p>
            <a:pPr marL="0" indent="0">
              <a:buNone/>
            </a:pPr>
            <a:r>
              <a:rPr lang="en-US" b="1" dirty="0"/>
              <a:t>23. Payment Typology : </a:t>
            </a:r>
            <a:endParaRPr lang="en-IN" sz="3200" dirty="0"/>
          </a:p>
          <a:p>
            <a:pPr marL="0" indent="0">
              <a:buNone/>
            </a:pPr>
            <a:r>
              <a:rPr lang="en-US" dirty="0"/>
              <a:t>Method of Payment in insurance claim </a:t>
            </a:r>
            <a:endParaRPr lang="en-IN" sz="3200" dirty="0"/>
          </a:p>
          <a:p>
            <a:pPr marL="0" indent="0">
              <a:buNone/>
            </a:pPr>
            <a:r>
              <a:rPr lang="en-US" dirty="0"/>
              <a:t>            5 categories of payment typologies are defined below:</a:t>
            </a:r>
            <a:endParaRPr lang="en-IN" sz="3200" dirty="0"/>
          </a:p>
          <a:p>
            <a:pPr lvl="1"/>
            <a:r>
              <a:rPr lang="en-US" dirty="0"/>
              <a:t>Medicare</a:t>
            </a:r>
            <a:endParaRPr lang="en-IN" sz="3200" dirty="0"/>
          </a:p>
          <a:p>
            <a:pPr lvl="1"/>
            <a:r>
              <a:rPr lang="en-US" dirty="0"/>
              <a:t>Medicaid</a:t>
            </a:r>
            <a:endParaRPr lang="en-IN" sz="3200" dirty="0"/>
          </a:p>
          <a:p>
            <a:pPr lvl="1"/>
            <a:r>
              <a:rPr lang="en-US" dirty="0"/>
              <a:t>Other Governments</a:t>
            </a:r>
            <a:endParaRPr lang="en-IN" sz="3200" dirty="0"/>
          </a:p>
          <a:p>
            <a:pPr lvl="1"/>
            <a:r>
              <a:rPr lang="en-US" dirty="0"/>
              <a:t>Department of Corrections</a:t>
            </a:r>
            <a:endParaRPr lang="en-IN" sz="3200" dirty="0"/>
          </a:p>
          <a:p>
            <a:pPr lvl="1"/>
            <a:r>
              <a:rPr lang="en-US" dirty="0"/>
              <a:t>Private Health Insurance</a:t>
            </a:r>
            <a:endParaRPr lang="en-IN" sz="3200" dirty="0"/>
          </a:p>
        </p:txBody>
      </p:sp>
    </p:spTree>
    <p:extLst>
      <p:ext uri="{BB962C8B-B14F-4D97-AF65-F5344CB8AC3E}">
        <p14:creationId xmlns:p14="http://schemas.microsoft.com/office/powerpoint/2010/main" val="4189689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1.3 </a:t>
            </a:r>
            <a:r>
              <a:rPr lang="en-US" b="1" u="sng" dirty="0"/>
              <a:t>Exploratory Data Analysis</a:t>
            </a:r>
            <a:endParaRPr lang="en-IN" dirty="0"/>
          </a:p>
          <a:p>
            <a:r>
              <a:rPr lang="en-US" dirty="0"/>
              <a:t>	Exploratory Data Analysis (EDA) is an approach to analyzing data sets to summarize their main characteristics. In the given data set there are 24 variables and data types of all variables are either float64 or int64 or object. There are 1048574 observations and 24 columns in our data set. Missing value is also present in our data.</a:t>
            </a:r>
            <a:endParaRPr lang="en-IN" dirty="0"/>
          </a:p>
          <a:p>
            <a:endParaRPr lang="en-IN" dirty="0"/>
          </a:p>
        </p:txBody>
      </p:sp>
    </p:spTree>
    <p:extLst>
      <p:ext uri="{BB962C8B-B14F-4D97-AF65-F5344CB8AC3E}">
        <p14:creationId xmlns:p14="http://schemas.microsoft.com/office/powerpoint/2010/main" val="229844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Berlin Sans FB Demi" panose="020E0802020502020306" pitchFamily="34" charset="0"/>
              </a:rPr>
              <a:t>INTRODUCTION</a:t>
            </a:r>
          </a:p>
        </p:txBody>
      </p:sp>
      <p:sp>
        <p:nvSpPr>
          <p:cNvPr id="3" name="Content Placeholder 2"/>
          <p:cNvSpPr>
            <a:spLocks noGrp="1"/>
          </p:cNvSpPr>
          <p:nvPr>
            <p:ph idx="1"/>
          </p:nvPr>
        </p:nvSpPr>
        <p:spPr>
          <a:xfrm>
            <a:off x="448966" y="1350110"/>
            <a:ext cx="8246070" cy="3664920"/>
          </a:xfrm>
        </p:spPr>
        <p:txBody>
          <a:bodyPr>
            <a:normAutofit fontScale="92500" lnSpcReduction="10000"/>
          </a:bodyPr>
          <a:lstStyle/>
          <a:p>
            <a:pPr>
              <a:buFont typeface="Wingdings" panose="05000000000000000000" pitchFamily="2" charset="2"/>
              <a:buChar char="v"/>
            </a:pPr>
            <a:r>
              <a:rPr lang="en-IN" sz="2100" dirty="0">
                <a:solidFill>
                  <a:schemeClr val="accent4">
                    <a:lumMod val="50000"/>
                  </a:schemeClr>
                </a:solidFill>
                <a:effectLst/>
                <a:latin typeface="Arial" panose="020B0604020202020204" pitchFamily="34" charset="0"/>
                <a:ea typeface="Arial" panose="020B0604020202020204" pitchFamily="34" charset="0"/>
              </a:rPr>
              <a:t>For health insurance companies , identifying the records of patients from hospitals to check the genuinity of the claim is a tremendous task.</a:t>
            </a:r>
          </a:p>
          <a:p>
            <a:pPr>
              <a:buFont typeface="Wingdings" panose="05000000000000000000" pitchFamily="2" charset="2"/>
              <a:buChar char="v"/>
            </a:pPr>
            <a:r>
              <a:rPr lang="en-US" sz="2100" dirty="0">
                <a:solidFill>
                  <a:schemeClr val="accent4">
                    <a:lumMod val="50000"/>
                  </a:schemeClr>
                </a:solidFill>
                <a:latin typeface="Arial" panose="020B0604020202020204" pitchFamily="34" charset="0"/>
                <a:cs typeface="Arial" panose="020B0604020202020204" pitchFamily="34" charset="0"/>
              </a:rPr>
              <a:t>Insurance fraud occurs when any act is committed with the intent to fraudulently obtain some benefit or advantage to which they are not otherwise entitled or someone knowingly denies some benefit that is due and to which someone is entitled.</a:t>
            </a:r>
          </a:p>
          <a:p>
            <a:pPr>
              <a:buFont typeface="Wingdings" panose="05000000000000000000" pitchFamily="2" charset="2"/>
              <a:buChar char="v"/>
            </a:pPr>
            <a:r>
              <a:rPr lang="en-US" sz="2100" dirty="0">
                <a:solidFill>
                  <a:schemeClr val="accent4">
                    <a:lumMod val="50000"/>
                  </a:schemeClr>
                </a:solidFill>
                <a:latin typeface="Arial" panose="020B0604020202020204" pitchFamily="34" charset="0"/>
                <a:cs typeface="Arial" panose="020B0604020202020204" pitchFamily="34" charset="0"/>
              </a:rPr>
              <a:t>According to a recent survey by insurance institute of India, it is estimated that the number of false claims in the Indian industry is approximately 15 per cent of total claims</a:t>
            </a:r>
          </a:p>
          <a:p>
            <a:pPr>
              <a:buFont typeface="Wingdings" panose="05000000000000000000" pitchFamily="2" charset="2"/>
              <a:buChar char="v"/>
            </a:pPr>
            <a:r>
              <a:rPr lang="en-US" sz="2100" dirty="0">
                <a:solidFill>
                  <a:schemeClr val="accent4">
                    <a:lumMod val="50000"/>
                  </a:schemeClr>
                </a:solidFill>
                <a:latin typeface="Arial" panose="020B0604020202020204" pitchFamily="34" charset="0"/>
                <a:cs typeface="Arial" panose="020B0604020202020204" pitchFamily="34" charset="0"/>
              </a:rPr>
              <a:t>The same report suggests that the healthcare industry in India is losing approximately Rs.600-Rs 800 crores incurred on fraudulent claims annually.</a:t>
            </a:r>
            <a:endParaRPr lang="en-IN" sz="2100" dirty="0">
              <a:solidFill>
                <a:schemeClr val="accent4">
                  <a:lumMod val="50000"/>
                </a:schemeClr>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sz="1800" dirty="0">
              <a:solidFill>
                <a:schemeClr val="accent4">
                  <a:lumMod val="50000"/>
                </a:schemeClr>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4" y="281175"/>
            <a:ext cx="5183735" cy="916230"/>
          </a:xfrm>
        </p:spPr>
        <p:txBody>
          <a:bodyPr>
            <a:normAutofit fontScale="90000"/>
          </a:bodyPr>
          <a:lstStyle/>
          <a:p>
            <a:r>
              <a:rPr lang="en-IN" dirty="0"/>
              <a:t>Steps in Data Exploration </a:t>
            </a:r>
            <a:br>
              <a:rPr lang="en-IN" dirty="0"/>
            </a:br>
            <a:endParaRPr lang="en-IN" dirty="0"/>
          </a:p>
        </p:txBody>
      </p:sp>
      <p:sp>
        <p:nvSpPr>
          <p:cNvPr id="3" name="Content Placeholder 2"/>
          <p:cNvSpPr>
            <a:spLocks noGrp="1"/>
          </p:cNvSpPr>
          <p:nvPr>
            <p:ph idx="1"/>
          </p:nvPr>
        </p:nvSpPr>
        <p:spPr/>
        <p:txBody>
          <a:bodyPr>
            <a:normAutofit/>
          </a:bodyPr>
          <a:lstStyle/>
          <a:p>
            <a:r>
              <a:rPr lang="en-IN" dirty="0"/>
              <a:t>Identification of variables and data types </a:t>
            </a:r>
          </a:p>
          <a:p>
            <a:r>
              <a:rPr lang="en-IN" dirty="0" err="1"/>
              <a:t>Analyzing</a:t>
            </a:r>
            <a:r>
              <a:rPr lang="en-IN" dirty="0"/>
              <a:t> the basic metrics</a:t>
            </a:r>
          </a:p>
          <a:p>
            <a:r>
              <a:rPr lang="en-IN" smtClean="0"/>
              <a:t>Graphical </a:t>
            </a:r>
            <a:r>
              <a:rPr lang="en-IN" dirty="0"/>
              <a:t>Univariate Analysis</a:t>
            </a:r>
          </a:p>
          <a:p>
            <a:r>
              <a:rPr lang="en-IN" dirty="0"/>
              <a:t>Bivariate Analysis</a:t>
            </a:r>
          </a:p>
          <a:p>
            <a:r>
              <a:rPr lang="en-IN" dirty="0"/>
              <a:t>Variable transformations</a:t>
            </a:r>
          </a:p>
          <a:p>
            <a:r>
              <a:rPr lang="en-IN" dirty="0"/>
              <a:t>Missing value </a:t>
            </a:r>
            <a:r>
              <a:rPr lang="en-IN" dirty="0" smtClean="0"/>
              <a:t>treatment</a:t>
            </a:r>
            <a:endParaRPr lang="en-IN" dirty="0"/>
          </a:p>
        </p:txBody>
      </p:sp>
    </p:spTree>
    <p:extLst>
      <p:ext uri="{BB962C8B-B14F-4D97-AF65-F5344CB8AC3E}">
        <p14:creationId xmlns:p14="http://schemas.microsoft.com/office/powerpoint/2010/main" val="33027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59" y="1181006"/>
            <a:ext cx="5650085" cy="3971558"/>
          </a:xfrm>
        </p:spPr>
      </p:pic>
      <p:sp>
        <p:nvSpPr>
          <p:cNvPr id="3" name="Title 1"/>
          <p:cNvSpPr>
            <a:spLocks noGrp="1"/>
          </p:cNvSpPr>
          <p:nvPr>
            <p:ph type="title"/>
          </p:nvPr>
        </p:nvSpPr>
        <p:spPr>
          <a:xfrm>
            <a:off x="440730" y="0"/>
            <a:ext cx="8246070" cy="1042857"/>
          </a:xfrm>
        </p:spPr>
        <p:txBody>
          <a:bodyPr>
            <a:normAutofit fontScale="90000"/>
          </a:bodyPr>
          <a:lstStyle/>
          <a:p>
            <a:r>
              <a:rPr lang="en-IN" dirty="0"/>
              <a:t/>
            </a:r>
            <a:br>
              <a:rPr lang="en-IN" dirty="0"/>
            </a:br>
            <a:endParaRPr lang="en-IN" dirty="0"/>
          </a:p>
        </p:txBody>
      </p:sp>
      <p:sp>
        <p:nvSpPr>
          <p:cNvPr id="2" name="Rectangle 1"/>
          <p:cNvSpPr/>
          <p:nvPr/>
        </p:nvSpPr>
        <p:spPr>
          <a:xfrm>
            <a:off x="3044949" y="336762"/>
            <a:ext cx="5955495" cy="461665"/>
          </a:xfrm>
          <a:prstGeom prst="rect">
            <a:avLst/>
          </a:prstGeom>
        </p:spPr>
        <p:txBody>
          <a:bodyPr wrap="square">
            <a:spAutoFit/>
          </a:bodyPr>
          <a:lstStyle/>
          <a:p>
            <a:r>
              <a:rPr lang="en-IN" sz="2400" dirty="0">
                <a:solidFill>
                  <a:schemeClr val="bg1"/>
                </a:solidFill>
              </a:rPr>
              <a:t>Identification of variables and data types </a:t>
            </a:r>
          </a:p>
        </p:txBody>
      </p:sp>
      <p:sp>
        <p:nvSpPr>
          <p:cNvPr id="5" name="TextBox 4"/>
          <p:cNvSpPr txBox="1"/>
          <p:nvPr/>
        </p:nvSpPr>
        <p:spPr>
          <a:xfrm>
            <a:off x="5946345" y="1350110"/>
            <a:ext cx="2901395" cy="3139321"/>
          </a:xfrm>
          <a:prstGeom prst="rect">
            <a:avLst/>
          </a:prstGeom>
          <a:noFill/>
        </p:spPr>
        <p:txBody>
          <a:bodyPr wrap="square" rtlCol="0">
            <a:spAutoFit/>
          </a:bodyPr>
          <a:lstStyle/>
          <a:p>
            <a:r>
              <a:rPr lang="en-IN" b="1" i="1" u="sng" dirty="0" smtClean="0"/>
              <a:t>Insight-</a:t>
            </a:r>
          </a:p>
          <a:p>
            <a:r>
              <a:rPr lang="en-US" dirty="0"/>
              <a:t>In the given data set there are 24 variables and data types of all variables are either float64 or int64 or object</a:t>
            </a:r>
            <a:r>
              <a:rPr lang="en-US" dirty="0" smtClean="0"/>
              <a:t>.</a:t>
            </a:r>
          </a:p>
          <a:p>
            <a:r>
              <a:rPr lang="en-US" altLang="en-US" dirty="0" err="1">
                <a:solidFill>
                  <a:srgbClr val="000000"/>
                </a:solidFill>
                <a:latin typeface="Courier New" panose="02070309020205020404" pitchFamily="49" charset="0"/>
              </a:rPr>
              <a:t>dtypes</a:t>
            </a:r>
            <a:r>
              <a:rPr lang="en-US" altLang="en-US" dirty="0">
                <a:solidFill>
                  <a:srgbClr val="000000"/>
                </a:solidFill>
                <a:latin typeface="Courier New" panose="02070309020205020404" pitchFamily="49" charset="0"/>
              </a:rPr>
              <a:t>: float64(5), int64(6), object(13)</a:t>
            </a:r>
            <a:r>
              <a:rPr lang="en-US" altLang="en-US" sz="800" dirty="0"/>
              <a:t> </a:t>
            </a:r>
            <a:endParaRPr lang="en-US" altLang="en-US" sz="4000" dirty="0">
              <a:latin typeface="Arial" panose="020B0604020202020204" pitchFamily="34" charset="0"/>
            </a:endParaRPr>
          </a:p>
          <a:p>
            <a:endParaRPr lang="en-US" dirty="0" smtClean="0"/>
          </a:p>
          <a:p>
            <a:endParaRPr lang="en-IN" dirty="0"/>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282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5" y="1202039"/>
            <a:ext cx="3970329" cy="3849825"/>
          </a:xfrm>
        </p:spPr>
      </p:pic>
      <p:sp>
        <p:nvSpPr>
          <p:cNvPr id="2" name="TextBox 1"/>
          <p:cNvSpPr txBox="1"/>
          <p:nvPr/>
        </p:nvSpPr>
        <p:spPr>
          <a:xfrm>
            <a:off x="4419295" y="1350110"/>
            <a:ext cx="4581150" cy="1200329"/>
          </a:xfrm>
          <a:prstGeom prst="rect">
            <a:avLst/>
          </a:prstGeom>
          <a:noFill/>
        </p:spPr>
        <p:txBody>
          <a:bodyPr wrap="square" rtlCol="0">
            <a:spAutoFit/>
          </a:bodyPr>
          <a:lstStyle/>
          <a:p>
            <a:r>
              <a:rPr lang="en-IN" dirty="0" smtClean="0"/>
              <a:t>Insights-</a:t>
            </a:r>
          </a:p>
          <a:p>
            <a:r>
              <a:rPr lang="en-IN" dirty="0" smtClean="0"/>
              <a:t>From this data we can says that </a:t>
            </a:r>
            <a:r>
              <a:rPr lang="en-IN" dirty="0" err="1" smtClean="0"/>
              <a:t>nuique</a:t>
            </a:r>
            <a:r>
              <a:rPr lang="en-IN" dirty="0" smtClean="0"/>
              <a:t> command gives non repeating values for each attributes .</a:t>
            </a:r>
            <a:endParaRPr lang="en-IN" dirty="0"/>
          </a:p>
        </p:txBody>
      </p:sp>
    </p:spTree>
    <p:extLst>
      <p:ext uri="{BB962C8B-B14F-4D97-AF65-F5344CB8AC3E}">
        <p14:creationId xmlns:p14="http://schemas.microsoft.com/office/powerpoint/2010/main" val="1568841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Analyzing</a:t>
            </a:r>
            <a:r>
              <a:rPr lang="en-IN" dirty="0"/>
              <a:t> the basic metrics</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0749"/>
            <a:ext cx="5650085" cy="3360738"/>
          </a:xfrm>
        </p:spPr>
      </p:pic>
      <p:sp>
        <p:nvSpPr>
          <p:cNvPr id="5" name="TextBox 4"/>
          <p:cNvSpPr txBox="1"/>
          <p:nvPr/>
        </p:nvSpPr>
        <p:spPr>
          <a:xfrm>
            <a:off x="5650085" y="1350110"/>
            <a:ext cx="3197656" cy="1200329"/>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We are counting the duplicate rows so we have got 4814 duplicate rows </a:t>
            </a:r>
          </a:p>
        </p:txBody>
      </p:sp>
    </p:spTree>
    <p:extLst>
      <p:ext uri="{BB962C8B-B14F-4D97-AF65-F5344CB8AC3E}">
        <p14:creationId xmlns:p14="http://schemas.microsoft.com/office/powerpoint/2010/main" val="353086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049" y="1655520"/>
            <a:ext cx="8023201" cy="2322996"/>
          </a:xfrm>
        </p:spPr>
      </p:pic>
    </p:spTree>
    <p:extLst>
      <p:ext uri="{BB962C8B-B14F-4D97-AF65-F5344CB8AC3E}">
        <p14:creationId xmlns:p14="http://schemas.microsoft.com/office/powerpoint/2010/main" val="161528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Droping</a:t>
            </a:r>
            <a:r>
              <a:rPr lang="en-US" dirty="0" smtClean="0"/>
              <a:t> duplicates </a:t>
            </a:r>
            <a:r>
              <a:rPr lang="en-US" dirty="0"/>
              <a:t>values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917289"/>
            <a:ext cx="8245475" cy="3226211"/>
          </a:xfrm>
        </p:spPr>
      </p:pic>
      <p:sp>
        <p:nvSpPr>
          <p:cNvPr id="5" name="TextBox 4"/>
          <p:cNvSpPr txBox="1"/>
          <p:nvPr/>
        </p:nvSpPr>
        <p:spPr>
          <a:xfrm>
            <a:off x="296260" y="1303054"/>
            <a:ext cx="4886560" cy="369332"/>
          </a:xfrm>
          <a:prstGeom prst="rect">
            <a:avLst/>
          </a:prstGeom>
          <a:noFill/>
        </p:spPr>
        <p:txBody>
          <a:bodyPr wrap="square" rtlCol="0">
            <a:spAutoFit/>
          </a:bodyPr>
          <a:lstStyle/>
          <a:p>
            <a:r>
              <a:rPr lang="en-IN" dirty="0"/>
              <a:t>Dropping all duplicate values-</a:t>
            </a:r>
          </a:p>
        </p:txBody>
      </p:sp>
    </p:spTree>
    <p:extLst>
      <p:ext uri="{BB962C8B-B14F-4D97-AF65-F5344CB8AC3E}">
        <p14:creationId xmlns:p14="http://schemas.microsoft.com/office/powerpoint/2010/main" val="228395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9BEC-9A09-4044-994E-C63FCFBB7E7B}"/>
              </a:ext>
            </a:extLst>
          </p:cNvPr>
          <p:cNvSpPr>
            <a:spLocks noGrp="1"/>
          </p:cNvSpPr>
          <p:nvPr>
            <p:ph type="title"/>
          </p:nvPr>
        </p:nvSpPr>
        <p:spPr>
          <a:xfrm>
            <a:off x="3044950" y="0"/>
            <a:ext cx="5641850" cy="1042857"/>
          </a:xfrm>
        </p:spPr>
        <p:txBody>
          <a:bodyPr>
            <a:normAutofit fontScale="90000"/>
          </a:bodyPr>
          <a:lstStyle/>
          <a:p>
            <a:r>
              <a:rPr lang="en-US" dirty="0">
                <a:solidFill>
                  <a:schemeClr val="tx1"/>
                </a:solidFill>
              </a:rPr>
              <a:t>Finding null values from the dataset </a:t>
            </a:r>
            <a:endParaRPr lang="en-IN" dirty="0">
              <a:solidFill>
                <a:schemeClr val="tx1"/>
              </a:solidFill>
            </a:endParaRPr>
          </a:p>
        </p:txBody>
      </p:sp>
      <p:pic>
        <p:nvPicPr>
          <p:cNvPr id="5" name="Content Placeholder 4">
            <a:extLst>
              <a:ext uri="{FF2B5EF4-FFF2-40B4-BE49-F238E27FC236}">
                <a16:creationId xmlns:a16="http://schemas.microsoft.com/office/drawing/2014/main" id="{50184749-9C15-4149-B14D-583EF85A45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126" t="27285" r="9126" b="27277"/>
          <a:stretch/>
        </p:blipFill>
        <p:spPr>
          <a:xfrm>
            <a:off x="143555" y="1350110"/>
            <a:ext cx="8543245" cy="3817625"/>
          </a:xfrm>
        </p:spPr>
      </p:pic>
    </p:spTree>
    <p:extLst>
      <p:ext uri="{BB962C8B-B14F-4D97-AF65-F5344CB8AC3E}">
        <p14:creationId xmlns:p14="http://schemas.microsoft.com/office/powerpoint/2010/main" val="317376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BA3-46FD-4216-9246-B84B9E257617}"/>
              </a:ext>
            </a:extLst>
          </p:cNvPr>
          <p:cNvSpPr>
            <a:spLocks noGrp="1"/>
          </p:cNvSpPr>
          <p:nvPr>
            <p:ph type="title"/>
          </p:nvPr>
        </p:nvSpPr>
        <p:spPr/>
        <p:txBody>
          <a:bodyPr/>
          <a:lstStyle/>
          <a:p>
            <a:r>
              <a:rPr lang="en-US" dirty="0">
                <a:solidFill>
                  <a:schemeClr val="tx1"/>
                </a:solidFill>
              </a:rPr>
              <a:t>Null values drop </a:t>
            </a:r>
            <a:endParaRPr lang="en-IN" dirty="0">
              <a:solidFill>
                <a:schemeClr val="tx1"/>
              </a:solidFill>
            </a:endParaRPr>
          </a:p>
        </p:txBody>
      </p:sp>
      <p:pic>
        <p:nvPicPr>
          <p:cNvPr id="5" name="Content Placeholder 4">
            <a:extLst>
              <a:ext uri="{FF2B5EF4-FFF2-40B4-BE49-F238E27FC236}">
                <a16:creationId xmlns:a16="http://schemas.microsoft.com/office/drawing/2014/main" id="{9806B056-3551-4C8C-96E8-19EB98519B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80" t="27285" r="9126" b="4558"/>
          <a:stretch/>
        </p:blipFill>
        <p:spPr>
          <a:xfrm>
            <a:off x="143555" y="1319562"/>
            <a:ext cx="5946345" cy="3823938"/>
          </a:xfrm>
        </p:spPr>
      </p:pic>
      <p:sp>
        <p:nvSpPr>
          <p:cNvPr id="3" name="TextBox 2"/>
          <p:cNvSpPr txBox="1"/>
          <p:nvPr/>
        </p:nvSpPr>
        <p:spPr>
          <a:xfrm>
            <a:off x="6251755" y="1502815"/>
            <a:ext cx="2748690" cy="923330"/>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We have dropped null values in dataset.</a:t>
            </a:r>
            <a:endParaRPr lang="en-IN" dirty="0"/>
          </a:p>
        </p:txBody>
      </p:sp>
    </p:spTree>
    <p:extLst>
      <p:ext uri="{BB962C8B-B14F-4D97-AF65-F5344CB8AC3E}">
        <p14:creationId xmlns:p14="http://schemas.microsoft.com/office/powerpoint/2010/main" val="377554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9011F8-1763-45AB-B0FE-4589AC094A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126" t="22741" r="44891" b="13646"/>
          <a:stretch/>
        </p:blipFill>
        <p:spPr>
          <a:xfrm>
            <a:off x="48588" y="1350110"/>
            <a:ext cx="5497381" cy="3664919"/>
          </a:xfrm>
        </p:spPr>
      </p:pic>
      <p:sp>
        <p:nvSpPr>
          <p:cNvPr id="3" name="TextBox 2"/>
          <p:cNvSpPr txBox="1"/>
          <p:nvPr/>
        </p:nvSpPr>
        <p:spPr>
          <a:xfrm>
            <a:off x="5793640" y="1350110"/>
            <a:ext cx="3206805" cy="1200329"/>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As we can see there is no null values present in data after </a:t>
            </a:r>
            <a:r>
              <a:rPr lang="en-IN" dirty="0" err="1" smtClean="0"/>
              <a:t>droping</a:t>
            </a:r>
            <a:r>
              <a:rPr lang="en-IN" dirty="0" smtClean="0"/>
              <a:t> null values</a:t>
            </a:r>
            <a:endParaRPr lang="en-IN" dirty="0"/>
          </a:p>
        </p:txBody>
      </p:sp>
    </p:spTree>
    <p:extLst>
      <p:ext uri="{BB962C8B-B14F-4D97-AF65-F5344CB8AC3E}">
        <p14:creationId xmlns:p14="http://schemas.microsoft.com/office/powerpoint/2010/main" val="197457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Dropping unwanted columns</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50110"/>
            <a:ext cx="6249264" cy="3360738"/>
          </a:xfrm>
        </p:spPr>
      </p:pic>
      <p:sp>
        <p:nvSpPr>
          <p:cNvPr id="5" name="TextBox 4"/>
          <p:cNvSpPr txBox="1"/>
          <p:nvPr/>
        </p:nvSpPr>
        <p:spPr>
          <a:xfrm>
            <a:off x="6404460" y="1502815"/>
            <a:ext cx="2595985" cy="2862322"/>
          </a:xfrm>
          <a:prstGeom prst="rect">
            <a:avLst/>
          </a:prstGeom>
          <a:noFill/>
        </p:spPr>
        <p:txBody>
          <a:bodyPr wrap="square" rtlCol="0">
            <a:spAutoFit/>
          </a:bodyPr>
          <a:lstStyle/>
          <a:p>
            <a:r>
              <a:rPr lang="en-IN" dirty="0" smtClean="0"/>
              <a:t>Insights –</a:t>
            </a:r>
          </a:p>
          <a:p>
            <a:r>
              <a:rPr lang="en-IN" dirty="0" smtClean="0"/>
              <a:t>We are dropping unwanted columns</a:t>
            </a:r>
          </a:p>
          <a:p>
            <a:r>
              <a:rPr lang="en-IN" dirty="0"/>
              <a:t>Like Area_Service','Hospital_County','Weight_baby',</a:t>
            </a:r>
            <a:r>
              <a:rPr lang="en-IN" dirty="0" smtClean="0"/>
              <a:t>'ratio_of_total_costs_to_total_charges‘,cultural_group </a:t>
            </a:r>
            <a:r>
              <a:rPr lang="en-IN" dirty="0"/>
              <a:t>and </a:t>
            </a:r>
            <a:r>
              <a:rPr lang="en-IN" dirty="0" smtClean="0"/>
              <a:t>ethnicity will not effect your claiming </a:t>
            </a:r>
            <a:endParaRPr lang="en-IN" dirty="0"/>
          </a:p>
        </p:txBody>
      </p:sp>
    </p:spTree>
    <p:extLst>
      <p:ext uri="{BB962C8B-B14F-4D97-AF65-F5344CB8AC3E}">
        <p14:creationId xmlns:p14="http://schemas.microsoft.com/office/powerpoint/2010/main" val="287182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365226"/>
            <a:ext cx="6252670" cy="763525"/>
          </a:xfrm>
        </p:spPr>
        <p:txBody>
          <a:bodyPr>
            <a:normAutofit/>
          </a:bodyPr>
          <a:lstStyle/>
          <a:p>
            <a:r>
              <a:rPr lang="en-US" b="1" dirty="0">
                <a:latin typeface="Berlin Sans FB Demi" panose="020E0802020502020306" pitchFamily="34" charset="0"/>
              </a:rPr>
              <a:t>OBJECTIVE </a:t>
            </a:r>
          </a:p>
        </p:txBody>
      </p:sp>
      <p:sp>
        <p:nvSpPr>
          <p:cNvPr id="5" name="Content Placeholder 4"/>
          <p:cNvSpPr>
            <a:spLocks noGrp="1"/>
          </p:cNvSpPr>
          <p:nvPr>
            <p:ph idx="1"/>
          </p:nvPr>
        </p:nvSpPr>
        <p:spPr>
          <a:xfrm>
            <a:off x="1823310" y="1267213"/>
            <a:ext cx="6863490" cy="3511061"/>
          </a:xfrm>
        </p:spPr>
        <p:txBody>
          <a:bodyPr>
            <a:normAutofit/>
          </a:bodyPr>
          <a:lstStyle/>
          <a:p>
            <a:pPr>
              <a:lnSpc>
                <a:spcPct val="90000"/>
              </a:lnSpc>
              <a:spcBef>
                <a:spcPts val="1000"/>
              </a:spcBef>
            </a:pPr>
            <a:r>
              <a:rPr lang="en-IN" sz="2400" dirty="0">
                <a:solidFill>
                  <a:schemeClr val="bg2"/>
                </a:solidFill>
                <a:effectLst/>
                <a:latin typeface="Arial" panose="020B0604020202020204" pitchFamily="34" charset="0"/>
                <a:ea typeface="Arial" panose="020B0604020202020204" pitchFamily="34" charset="0"/>
              </a:rPr>
              <a:t>Frauds are unethical and are losses to the company. By building a model that can classify auto insurance fraud</a:t>
            </a:r>
          </a:p>
          <a:p>
            <a:pPr>
              <a:lnSpc>
                <a:spcPct val="90000"/>
              </a:lnSpc>
              <a:spcBef>
                <a:spcPts val="1000"/>
              </a:spcBef>
            </a:pPr>
            <a:r>
              <a:rPr lang="en-IN" sz="2400" dirty="0">
                <a:solidFill>
                  <a:schemeClr val="bg2"/>
                </a:solidFill>
                <a:effectLst/>
                <a:latin typeface="Arial" panose="020B0604020202020204" pitchFamily="34" charset="0"/>
                <a:ea typeface="Arial" panose="020B0604020202020204" pitchFamily="34" charset="0"/>
              </a:rPr>
              <a:t>The goal of this project is to build a model that can detect health insurance fraud. </a:t>
            </a:r>
          </a:p>
          <a:p>
            <a:pPr>
              <a:lnSpc>
                <a:spcPct val="90000"/>
              </a:lnSpc>
              <a:spcBef>
                <a:spcPts val="1000"/>
              </a:spcBef>
            </a:pPr>
            <a:r>
              <a:rPr lang="en-IN" sz="2400" dirty="0">
                <a:solidFill>
                  <a:schemeClr val="bg2"/>
                </a:solidFill>
                <a:effectLst/>
                <a:latin typeface="Arial" panose="020B0604020202020204" pitchFamily="34" charset="0"/>
                <a:ea typeface="Arial" panose="020B0604020202020204" pitchFamily="34" charset="0"/>
              </a:rPr>
              <a:t>The challenge behind fraud detection in machine learning is that frauds are far less common as compared to legit insurance claims</a:t>
            </a:r>
            <a:r>
              <a:rPr lang="en-IN" sz="1800" dirty="0">
                <a:solidFill>
                  <a:schemeClr val="bg2"/>
                </a:solidFill>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350109"/>
            <a:ext cx="8246070" cy="3512215"/>
          </a:xfrm>
        </p:spPr>
        <p:txBody>
          <a:bodyPr>
            <a:normAutofit fontScale="85000" lnSpcReduction="20000"/>
          </a:bodyPr>
          <a:lstStyle/>
          <a:p>
            <a:r>
              <a:rPr lang="en-US" dirty="0" smtClean="0"/>
              <a:t> </a:t>
            </a:r>
            <a:r>
              <a:rPr lang="en-US" dirty="0"/>
              <a:t>Hospital County </a:t>
            </a:r>
            <a:r>
              <a:rPr lang="en-US" dirty="0" smtClean="0"/>
              <a:t> - </a:t>
            </a:r>
            <a:r>
              <a:rPr lang="en-US" dirty="0"/>
              <a:t>since irrespective of which hospital it is there will be claims if a person having  </a:t>
            </a:r>
            <a:r>
              <a:rPr lang="en-US" dirty="0" err="1"/>
              <a:t>mediacl</a:t>
            </a:r>
            <a:r>
              <a:rPr lang="en-US" dirty="0"/>
              <a:t> emergency is being treated so we delete </a:t>
            </a:r>
            <a:r>
              <a:rPr lang="en-US" dirty="0" smtClean="0"/>
              <a:t>these </a:t>
            </a:r>
            <a:r>
              <a:rPr lang="en-US" dirty="0" err="1"/>
              <a:t>coloumns</a:t>
            </a:r>
            <a:r>
              <a:rPr lang="en-US" dirty="0"/>
              <a:t>.</a:t>
            </a:r>
          </a:p>
          <a:p>
            <a:endParaRPr lang="en-US" dirty="0"/>
          </a:p>
          <a:p>
            <a:r>
              <a:rPr lang="en-US" dirty="0" err="1" smtClean="0"/>
              <a:t>Weight_baby</a:t>
            </a:r>
            <a:r>
              <a:rPr lang="en-US" dirty="0" smtClean="0"/>
              <a:t> - Wherever </a:t>
            </a:r>
            <a:r>
              <a:rPr lang="en-US" dirty="0"/>
              <a:t>the admission type is “New Born”, there will be some baby weight, otherwise it is 0. since 90% of the rows are 0 we can eliminate </a:t>
            </a:r>
            <a:r>
              <a:rPr lang="en-US" dirty="0" err="1"/>
              <a:t>wbaby</a:t>
            </a:r>
            <a:r>
              <a:rPr lang="en-US" dirty="0"/>
              <a:t> weight.</a:t>
            </a:r>
          </a:p>
          <a:p>
            <a:pPr marL="0" indent="0">
              <a:buNone/>
            </a:pPr>
            <a:endParaRPr lang="en-US" dirty="0"/>
          </a:p>
          <a:p>
            <a:r>
              <a:rPr lang="en-US" dirty="0" err="1" smtClean="0"/>
              <a:t>ratio_of_total_costs_to_total_charges</a:t>
            </a:r>
            <a:r>
              <a:rPr lang="en-US" dirty="0" smtClean="0"/>
              <a:t> - </a:t>
            </a:r>
            <a:r>
              <a:rPr lang="en-US" dirty="0"/>
              <a:t>It just indicates whether the hospital is making profit or not</a:t>
            </a:r>
            <a:endParaRPr lang="en-IN" dirty="0"/>
          </a:p>
        </p:txBody>
      </p:sp>
    </p:spTree>
    <p:extLst>
      <p:ext uri="{BB962C8B-B14F-4D97-AF65-F5344CB8AC3E}">
        <p14:creationId xmlns:p14="http://schemas.microsoft.com/office/powerpoint/2010/main" val="3317732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175E0-96A6-4148-9868-86D933CEAFDA}"/>
              </a:ext>
            </a:extLst>
          </p:cNvPr>
          <p:cNvSpPr txBox="1">
            <a:spLocks/>
          </p:cNvSpPr>
          <p:nvPr/>
        </p:nvSpPr>
        <p:spPr>
          <a:xfrm>
            <a:off x="1096963" y="140750"/>
            <a:ext cx="7903165" cy="1063507"/>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IN" dirty="0" smtClean="0"/>
              <a:t>Visualizations</a:t>
            </a:r>
            <a:endParaRPr lang="en-IN" dirty="0"/>
          </a:p>
        </p:txBody>
      </p:sp>
      <p:graphicFrame>
        <p:nvGraphicFramePr>
          <p:cNvPr id="5" name="Content Placeholder 4">
            <a:extLst>
              <a:ext uri="{FF2B5EF4-FFF2-40B4-BE49-F238E27FC236}">
                <a16:creationId xmlns:a16="http://schemas.microsoft.com/office/drawing/2014/main" id="{DB2C84B7-6B3A-41E8-83AC-FFF3EBCC446F}"/>
              </a:ext>
            </a:extLst>
          </p:cNvPr>
          <p:cNvGraphicFramePr>
            <a:graphicFrameLocks/>
          </p:cNvGraphicFramePr>
          <p:nvPr>
            <p:extLst>
              <p:ext uri="{D42A27DB-BD31-4B8C-83A1-F6EECF244321}">
                <p14:modId xmlns:p14="http://schemas.microsoft.com/office/powerpoint/2010/main" val="1427970300"/>
              </p:ext>
            </p:extLst>
          </p:nvPr>
        </p:nvGraphicFramePr>
        <p:xfrm>
          <a:off x="-161855" y="1502815"/>
          <a:ext cx="4428445" cy="2691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323795" y="1655520"/>
            <a:ext cx="4428445" cy="2031325"/>
          </a:xfrm>
          <a:prstGeom prst="rect">
            <a:avLst/>
          </a:prstGeom>
          <a:noFill/>
        </p:spPr>
        <p:txBody>
          <a:bodyPr wrap="square" rtlCol="0">
            <a:spAutoFit/>
          </a:bodyPr>
          <a:lstStyle/>
          <a:p>
            <a:r>
              <a:rPr lang="en-IN" b="1" u="sng" dirty="0"/>
              <a:t>Visualizations (Description</a:t>
            </a:r>
            <a:r>
              <a:rPr lang="en-IN" b="1" u="sng" dirty="0" smtClean="0"/>
              <a:t>) -</a:t>
            </a:r>
          </a:p>
          <a:p>
            <a:r>
              <a:rPr lang="en-IN" dirty="0" smtClean="0"/>
              <a:t>1</a:t>
            </a:r>
            <a:r>
              <a:rPr lang="en-IN" dirty="0"/>
              <a:t>. Visualizations using Pandas Profiling (Python)</a:t>
            </a:r>
          </a:p>
          <a:p>
            <a:pPr marL="742950" lvl="1" indent="-285750">
              <a:buFont typeface="Arial" panose="020B0604020202020204" pitchFamily="34" charset="0"/>
              <a:buChar char="•"/>
            </a:pPr>
            <a:r>
              <a:rPr lang="en-IN" dirty="0"/>
              <a:t>Basic visualizations on attributes</a:t>
            </a:r>
          </a:p>
          <a:p>
            <a:pPr marL="742950" lvl="1" indent="-285750">
              <a:buFont typeface="Arial" panose="020B0604020202020204" pitchFamily="34" charset="0"/>
              <a:buChar char="•"/>
            </a:pPr>
            <a:r>
              <a:rPr lang="en-IN" dirty="0"/>
              <a:t>Stacked histogram (Input parameters Vs Output parameter [Result])</a:t>
            </a:r>
          </a:p>
          <a:p>
            <a:endParaRPr lang="en-IN" dirty="0"/>
          </a:p>
        </p:txBody>
      </p:sp>
    </p:spTree>
    <p:extLst>
      <p:ext uri="{BB962C8B-B14F-4D97-AF65-F5344CB8AC3E}">
        <p14:creationId xmlns:p14="http://schemas.microsoft.com/office/powerpoint/2010/main" val="3909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063625"/>
          </a:xfrm>
        </p:spPr>
        <p:txBody>
          <a:bodyPr>
            <a:normAutofit fontScale="90000"/>
          </a:bodyPr>
          <a:lstStyle/>
          <a:p>
            <a:r>
              <a:rPr lang="en-IN" dirty="0"/>
              <a:t/>
            </a:r>
            <a:br>
              <a:rPr lang="en-IN" dirty="0"/>
            </a:br>
            <a:r>
              <a:rPr lang="en-IN" dirty="0"/>
              <a:t>Area Service </a:t>
            </a:r>
            <a:br>
              <a:rPr lang="en-IN" dirty="0"/>
            </a:br>
            <a:endParaRPr lang="en-IN" dirty="0"/>
          </a:p>
        </p:txBody>
      </p:sp>
      <p:pic>
        <p:nvPicPr>
          <p:cNvPr id="7" name="Picture 6">
            <a:extLst>
              <a:ext uri="{FF2B5EF4-FFF2-40B4-BE49-F238E27FC236}">
                <a16:creationId xmlns:a16="http://schemas.microsoft.com/office/drawing/2014/main" id="{D2597B4F-2F09-446C-87B5-9784B267EA82}"/>
              </a:ext>
            </a:extLst>
          </p:cNvPr>
          <p:cNvPicPr>
            <a:picLocks noChangeAspect="1"/>
          </p:cNvPicPr>
          <p:nvPr/>
        </p:nvPicPr>
        <p:blipFill>
          <a:blip r:embed="rId2"/>
          <a:stretch>
            <a:fillRect/>
          </a:stretch>
        </p:blipFill>
        <p:spPr>
          <a:xfrm>
            <a:off x="0" y="1350110"/>
            <a:ext cx="5344675" cy="3519781"/>
          </a:xfrm>
          <a:prstGeom prst="rect">
            <a:avLst/>
          </a:prstGeom>
        </p:spPr>
      </p:pic>
      <p:sp>
        <p:nvSpPr>
          <p:cNvPr id="3" name="TextBox 2"/>
          <p:cNvSpPr txBox="1"/>
          <p:nvPr/>
        </p:nvSpPr>
        <p:spPr>
          <a:xfrm>
            <a:off x="5182820" y="1350110"/>
            <a:ext cx="3817625" cy="3139321"/>
          </a:xfrm>
          <a:prstGeom prst="rect">
            <a:avLst/>
          </a:prstGeom>
          <a:noFill/>
        </p:spPr>
        <p:txBody>
          <a:bodyPr wrap="square" rtlCol="0">
            <a:spAutoFit/>
          </a:bodyPr>
          <a:lstStyle/>
          <a:p>
            <a:r>
              <a:rPr lang="en-IN" dirty="0" smtClean="0"/>
              <a:t>Insights –</a:t>
            </a:r>
          </a:p>
          <a:p>
            <a:pPr marL="285750" indent="-285750">
              <a:buFont typeface="Arial" panose="020B0604020202020204" pitchFamily="34" charset="0"/>
              <a:buChar char="•"/>
            </a:pPr>
            <a:r>
              <a:rPr lang="en-IN" dirty="0" smtClean="0"/>
              <a:t>We are comparing result with Area services .</a:t>
            </a:r>
          </a:p>
          <a:p>
            <a:pPr marL="285750" indent="-285750">
              <a:buFont typeface="Arial" panose="020B0604020202020204" pitchFamily="34" charset="0"/>
              <a:buChar char="•"/>
            </a:pPr>
            <a:r>
              <a:rPr lang="en-IN" dirty="0" smtClean="0"/>
              <a:t>Hudson valley has highest claim for fraud and genuine</a:t>
            </a:r>
          </a:p>
          <a:p>
            <a:pPr marL="285750" indent="-285750">
              <a:buFont typeface="Arial" panose="020B0604020202020204" pitchFamily="34" charset="0"/>
              <a:buChar char="•"/>
            </a:pPr>
            <a:r>
              <a:rPr lang="en-IN" dirty="0" smtClean="0"/>
              <a:t>Southern Tier has lowest </a:t>
            </a:r>
            <a:r>
              <a:rPr lang="en-IN" dirty="0"/>
              <a:t>claim for fraud and genuine</a:t>
            </a:r>
          </a:p>
          <a:p>
            <a:pPr marL="285750" indent="-285750">
              <a:buFont typeface="Arial" panose="020B0604020202020204" pitchFamily="34" charset="0"/>
              <a:buChar char="•"/>
            </a:pPr>
            <a:r>
              <a:rPr lang="en-IN" dirty="0" smtClean="0"/>
              <a:t> Central NY and </a:t>
            </a:r>
            <a:r>
              <a:rPr lang="en-IN" dirty="0" err="1" smtClean="0"/>
              <a:t>Adirond</a:t>
            </a:r>
            <a:r>
              <a:rPr lang="en-IN" dirty="0" smtClean="0"/>
              <a:t> has same </a:t>
            </a:r>
            <a:r>
              <a:rPr lang="en-IN" dirty="0"/>
              <a:t>claim for fraud and genuine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15030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4C1DAE-4339-4AB3-A294-68BB276E7DEB}"/>
              </a:ext>
            </a:extLst>
          </p:cNvPr>
          <p:cNvSpPr>
            <a:spLocks noGrp="1"/>
          </p:cNvSpPr>
          <p:nvPr>
            <p:ph type="title" idx="4294967295"/>
          </p:nvPr>
        </p:nvSpPr>
        <p:spPr>
          <a:xfrm>
            <a:off x="0" y="206375"/>
            <a:ext cx="8229600" cy="857250"/>
          </a:xfrm>
        </p:spPr>
        <p:txBody>
          <a:bodyPr/>
          <a:lstStyle/>
          <a:p>
            <a:r>
              <a:rPr lang="en-IN" dirty="0"/>
              <a:t>Count plot showing Admission type</a:t>
            </a:r>
          </a:p>
        </p:txBody>
      </p:sp>
      <p:pic>
        <p:nvPicPr>
          <p:cNvPr id="7" name="Picture 6">
            <a:extLst>
              <a:ext uri="{FF2B5EF4-FFF2-40B4-BE49-F238E27FC236}">
                <a16:creationId xmlns:a16="http://schemas.microsoft.com/office/drawing/2014/main" id="{6AF6AA89-F3E7-4ECE-9A24-58D2C93F47BD}"/>
              </a:ext>
            </a:extLst>
          </p:cNvPr>
          <p:cNvPicPr>
            <a:picLocks noChangeAspect="1"/>
          </p:cNvPicPr>
          <p:nvPr/>
        </p:nvPicPr>
        <p:blipFill>
          <a:blip r:embed="rId2"/>
          <a:stretch>
            <a:fillRect/>
          </a:stretch>
        </p:blipFill>
        <p:spPr>
          <a:xfrm>
            <a:off x="296260" y="1312441"/>
            <a:ext cx="5039265" cy="3831059"/>
          </a:xfrm>
          <a:prstGeom prst="rect">
            <a:avLst/>
          </a:prstGeom>
        </p:spPr>
      </p:pic>
      <p:sp>
        <p:nvSpPr>
          <p:cNvPr id="2" name="TextBox 1"/>
          <p:cNvSpPr txBox="1"/>
          <p:nvPr/>
        </p:nvSpPr>
        <p:spPr>
          <a:xfrm>
            <a:off x="5030115" y="1502815"/>
            <a:ext cx="3664920" cy="1477328"/>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In admission type , Emergency has the highest number of count where as not available and trauma has the lowest count  </a:t>
            </a:r>
            <a:endParaRPr lang="en-IN" dirty="0"/>
          </a:p>
        </p:txBody>
      </p:sp>
    </p:spTree>
    <p:extLst>
      <p:ext uri="{BB962C8B-B14F-4D97-AF65-F5344CB8AC3E}">
        <p14:creationId xmlns:p14="http://schemas.microsoft.com/office/powerpoint/2010/main" val="3800394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F5832E-FFDD-4857-B4D9-0F8DB6BCE8AB}"/>
              </a:ext>
            </a:extLst>
          </p:cNvPr>
          <p:cNvSpPr>
            <a:spLocks noGrp="1"/>
          </p:cNvSpPr>
          <p:nvPr>
            <p:ph type="title" idx="4294967295"/>
          </p:nvPr>
        </p:nvSpPr>
        <p:spPr>
          <a:xfrm>
            <a:off x="0" y="206375"/>
            <a:ext cx="9144000" cy="857250"/>
          </a:xfrm>
        </p:spPr>
        <p:txBody>
          <a:bodyPr>
            <a:normAutofit/>
          </a:bodyPr>
          <a:lstStyle/>
          <a:p>
            <a:r>
              <a:rPr lang="en-IN" sz="3600" dirty="0"/>
              <a:t>Stack Plot showing Admission type Vs Result</a:t>
            </a:r>
          </a:p>
        </p:txBody>
      </p:sp>
      <p:pic>
        <p:nvPicPr>
          <p:cNvPr id="8" name="Picture 7">
            <a:extLst>
              <a:ext uri="{FF2B5EF4-FFF2-40B4-BE49-F238E27FC236}">
                <a16:creationId xmlns:a16="http://schemas.microsoft.com/office/drawing/2014/main" id="{E8EC1873-4912-496E-9B75-4961BEABE8C2}"/>
              </a:ext>
            </a:extLst>
          </p:cNvPr>
          <p:cNvPicPr>
            <a:picLocks noChangeAspect="1"/>
          </p:cNvPicPr>
          <p:nvPr/>
        </p:nvPicPr>
        <p:blipFill>
          <a:blip r:embed="rId2"/>
          <a:stretch>
            <a:fillRect/>
          </a:stretch>
        </p:blipFill>
        <p:spPr>
          <a:xfrm>
            <a:off x="61708" y="1328621"/>
            <a:ext cx="5432056" cy="3814879"/>
          </a:xfrm>
          <a:prstGeom prst="rect">
            <a:avLst/>
          </a:prstGeom>
        </p:spPr>
      </p:pic>
      <p:sp>
        <p:nvSpPr>
          <p:cNvPr id="2" name="TextBox 1"/>
          <p:cNvSpPr txBox="1"/>
          <p:nvPr/>
        </p:nvSpPr>
        <p:spPr>
          <a:xfrm>
            <a:off x="5488230" y="1502815"/>
            <a:ext cx="3512215" cy="2862322"/>
          </a:xfrm>
          <a:prstGeom prst="rect">
            <a:avLst/>
          </a:prstGeom>
          <a:noFill/>
        </p:spPr>
        <p:txBody>
          <a:bodyPr wrap="square" rtlCol="0">
            <a:spAutoFit/>
          </a:bodyPr>
          <a:lstStyle/>
          <a:p>
            <a:r>
              <a:rPr lang="en-IN" dirty="0"/>
              <a:t>Insights –</a:t>
            </a:r>
          </a:p>
          <a:p>
            <a:pPr marL="285750" indent="-285750">
              <a:buFont typeface="Arial" panose="020B0604020202020204" pitchFamily="34" charset="0"/>
              <a:buChar char="•"/>
            </a:pPr>
            <a:r>
              <a:rPr lang="en-IN" dirty="0"/>
              <a:t>We are comparing result with </a:t>
            </a:r>
            <a:r>
              <a:rPr lang="en-IN" dirty="0" smtClean="0"/>
              <a:t>Admission type  .</a:t>
            </a:r>
          </a:p>
          <a:p>
            <a:pPr marL="285750" indent="-285750">
              <a:buFont typeface="Arial" panose="020B0604020202020204" pitchFamily="34" charset="0"/>
              <a:buChar char="•"/>
            </a:pPr>
            <a:r>
              <a:rPr lang="en-IN" dirty="0"/>
              <a:t>Emergency has the highest number of </a:t>
            </a:r>
            <a:r>
              <a:rPr lang="en-IN" dirty="0" smtClean="0"/>
              <a:t>count for fraud and genuine  </a:t>
            </a:r>
            <a:r>
              <a:rPr lang="en-IN" dirty="0"/>
              <a:t>where as not available and trauma has the lowest </a:t>
            </a:r>
            <a:r>
              <a:rPr lang="en-IN" dirty="0" smtClean="0"/>
              <a:t>count </a:t>
            </a:r>
            <a:r>
              <a:rPr lang="en-IN" dirty="0"/>
              <a:t>for fraud and genuine</a:t>
            </a:r>
            <a:endParaRPr lang="en-IN" dirty="0" smtClean="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343757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0FD-3639-4591-8BB3-BF8FD56E41CB}"/>
              </a:ext>
            </a:extLst>
          </p:cNvPr>
          <p:cNvSpPr>
            <a:spLocks noGrp="1"/>
          </p:cNvSpPr>
          <p:nvPr>
            <p:ph type="title" idx="4294967295"/>
          </p:nvPr>
        </p:nvSpPr>
        <p:spPr>
          <a:xfrm>
            <a:off x="0" y="206375"/>
            <a:ext cx="8229600" cy="857250"/>
          </a:xfrm>
        </p:spPr>
        <p:txBody>
          <a:bodyPr/>
          <a:lstStyle/>
          <a:p>
            <a:r>
              <a:rPr lang="en-IN" dirty="0"/>
              <a:t>Count plot showing Mortality Risk</a:t>
            </a:r>
          </a:p>
        </p:txBody>
      </p:sp>
      <p:pic>
        <p:nvPicPr>
          <p:cNvPr id="7" name="Picture 6">
            <a:extLst>
              <a:ext uri="{FF2B5EF4-FFF2-40B4-BE49-F238E27FC236}">
                <a16:creationId xmlns:a16="http://schemas.microsoft.com/office/drawing/2014/main" id="{772CEB2D-777E-404B-B15A-A5A8C628BA5A}"/>
              </a:ext>
            </a:extLst>
          </p:cNvPr>
          <p:cNvPicPr>
            <a:picLocks noChangeAspect="1"/>
          </p:cNvPicPr>
          <p:nvPr/>
        </p:nvPicPr>
        <p:blipFill>
          <a:blip r:embed="rId3"/>
          <a:stretch>
            <a:fillRect/>
          </a:stretch>
        </p:blipFill>
        <p:spPr>
          <a:xfrm>
            <a:off x="-3660" y="1350110"/>
            <a:ext cx="5436931" cy="3723475"/>
          </a:xfrm>
          <a:prstGeom prst="rect">
            <a:avLst/>
          </a:prstGeom>
        </p:spPr>
      </p:pic>
      <p:sp>
        <p:nvSpPr>
          <p:cNvPr id="3" name="TextBox 2"/>
          <p:cNvSpPr txBox="1"/>
          <p:nvPr/>
        </p:nvSpPr>
        <p:spPr>
          <a:xfrm>
            <a:off x="5335525" y="1502815"/>
            <a:ext cx="3664920" cy="1754326"/>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In </a:t>
            </a:r>
            <a:r>
              <a:rPr lang="en-IN" dirty="0" err="1" smtClean="0"/>
              <a:t>Mortility</a:t>
            </a:r>
            <a:r>
              <a:rPr lang="en-IN" dirty="0" smtClean="0"/>
              <a:t> risk </a:t>
            </a:r>
            <a:r>
              <a:rPr lang="en-IN" dirty="0"/>
              <a:t>, </a:t>
            </a:r>
            <a:r>
              <a:rPr lang="en-US" dirty="0" smtClean="0"/>
              <a:t>1.0 </a:t>
            </a:r>
            <a:r>
              <a:rPr lang="en-US" dirty="0"/>
              <a:t>-for Minor</a:t>
            </a:r>
            <a:r>
              <a:rPr lang="en-IN" dirty="0" smtClean="0"/>
              <a:t> </a:t>
            </a:r>
            <a:r>
              <a:rPr lang="en-IN" dirty="0"/>
              <a:t>has the highest number of count where as </a:t>
            </a:r>
            <a:r>
              <a:rPr lang="en-US" dirty="0" smtClean="0"/>
              <a:t>4.0 </a:t>
            </a:r>
            <a:r>
              <a:rPr lang="en-US" dirty="0"/>
              <a:t>-for </a:t>
            </a:r>
            <a:r>
              <a:rPr lang="en-US" dirty="0" smtClean="0"/>
              <a:t>Severe</a:t>
            </a:r>
            <a:r>
              <a:rPr lang="en-IN" dirty="0" smtClean="0"/>
              <a:t> </a:t>
            </a:r>
            <a:r>
              <a:rPr lang="en-IN" dirty="0"/>
              <a:t>has the lowest count  </a:t>
            </a:r>
          </a:p>
          <a:p>
            <a:endParaRPr lang="en-IN" dirty="0"/>
          </a:p>
        </p:txBody>
      </p:sp>
    </p:spTree>
    <p:extLst>
      <p:ext uri="{BB962C8B-B14F-4D97-AF65-F5344CB8AC3E}">
        <p14:creationId xmlns:p14="http://schemas.microsoft.com/office/powerpoint/2010/main" val="1522147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9B09-A602-453E-B295-32375458640F}"/>
              </a:ext>
            </a:extLst>
          </p:cNvPr>
          <p:cNvSpPr>
            <a:spLocks noGrp="1"/>
          </p:cNvSpPr>
          <p:nvPr>
            <p:ph type="title" idx="4294967295"/>
          </p:nvPr>
        </p:nvSpPr>
        <p:spPr>
          <a:xfrm>
            <a:off x="0" y="206375"/>
            <a:ext cx="8229600" cy="857250"/>
          </a:xfrm>
        </p:spPr>
        <p:txBody>
          <a:bodyPr>
            <a:normAutofit fontScale="90000"/>
          </a:bodyPr>
          <a:lstStyle/>
          <a:p>
            <a:r>
              <a:rPr lang="en-IN" dirty="0"/>
              <a:t>Count plot showing Age</a:t>
            </a:r>
            <a:br>
              <a:rPr lang="en-IN" dirty="0"/>
            </a:br>
            <a:endParaRPr lang="en-IN" dirty="0"/>
          </a:p>
        </p:txBody>
      </p:sp>
      <p:pic>
        <p:nvPicPr>
          <p:cNvPr id="5" name="Picture 4">
            <a:extLst>
              <a:ext uri="{FF2B5EF4-FFF2-40B4-BE49-F238E27FC236}">
                <a16:creationId xmlns:a16="http://schemas.microsoft.com/office/drawing/2014/main" id="{4788D3F7-11BD-4D5A-8368-BD1FA231B519}"/>
              </a:ext>
            </a:extLst>
          </p:cNvPr>
          <p:cNvPicPr>
            <a:picLocks noChangeAspect="1"/>
          </p:cNvPicPr>
          <p:nvPr/>
        </p:nvPicPr>
        <p:blipFill>
          <a:blip r:embed="rId2"/>
          <a:stretch>
            <a:fillRect/>
          </a:stretch>
        </p:blipFill>
        <p:spPr>
          <a:xfrm>
            <a:off x="-9150" y="1343373"/>
            <a:ext cx="5772211" cy="3793814"/>
          </a:xfrm>
          <a:prstGeom prst="rect">
            <a:avLst/>
          </a:prstGeom>
        </p:spPr>
      </p:pic>
      <p:sp>
        <p:nvSpPr>
          <p:cNvPr id="3" name="TextBox 2"/>
          <p:cNvSpPr txBox="1"/>
          <p:nvPr/>
        </p:nvSpPr>
        <p:spPr>
          <a:xfrm>
            <a:off x="5335525" y="1350110"/>
            <a:ext cx="3664920" cy="2031325"/>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In </a:t>
            </a:r>
            <a:r>
              <a:rPr lang="en-IN" dirty="0" smtClean="0"/>
              <a:t>Age </a:t>
            </a:r>
            <a:r>
              <a:rPr lang="en-IN" dirty="0"/>
              <a:t>, </a:t>
            </a:r>
            <a:r>
              <a:rPr lang="en-IN" dirty="0" smtClean="0"/>
              <a:t>people who are older </a:t>
            </a:r>
            <a:r>
              <a:rPr lang="en-IN" dirty="0" err="1" smtClean="0"/>
              <a:t>i.e</a:t>
            </a:r>
            <a:r>
              <a:rPr lang="en-IN" dirty="0" smtClean="0"/>
              <a:t> age is  more than 50 year has </a:t>
            </a:r>
            <a:r>
              <a:rPr lang="en-IN" dirty="0"/>
              <a:t>the highest number of count where as people </a:t>
            </a:r>
            <a:r>
              <a:rPr lang="en-IN" dirty="0" smtClean="0"/>
              <a:t>whose </a:t>
            </a:r>
            <a:r>
              <a:rPr lang="en-IN" dirty="0"/>
              <a:t>age </a:t>
            </a:r>
            <a:r>
              <a:rPr lang="en-IN" dirty="0" smtClean="0"/>
              <a:t>less </a:t>
            </a:r>
            <a:r>
              <a:rPr lang="en-IN" dirty="0"/>
              <a:t>than 50 year </a:t>
            </a:r>
            <a:r>
              <a:rPr lang="en-IN" dirty="0" smtClean="0"/>
              <a:t>has </a:t>
            </a:r>
            <a:r>
              <a:rPr lang="en-IN" dirty="0"/>
              <a:t>the lowest count  </a:t>
            </a:r>
          </a:p>
          <a:p>
            <a:endParaRPr lang="en-IN" dirty="0"/>
          </a:p>
        </p:txBody>
      </p:sp>
    </p:spTree>
    <p:extLst>
      <p:ext uri="{BB962C8B-B14F-4D97-AF65-F5344CB8AC3E}">
        <p14:creationId xmlns:p14="http://schemas.microsoft.com/office/powerpoint/2010/main" val="3045692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EEBB-FAC8-49AF-9A33-402A803A12B4}"/>
              </a:ext>
            </a:extLst>
          </p:cNvPr>
          <p:cNvSpPr>
            <a:spLocks noGrp="1"/>
          </p:cNvSpPr>
          <p:nvPr>
            <p:ph type="title" idx="4294967295"/>
          </p:nvPr>
        </p:nvSpPr>
        <p:spPr>
          <a:xfrm>
            <a:off x="0" y="206375"/>
            <a:ext cx="8229600" cy="857250"/>
          </a:xfrm>
        </p:spPr>
        <p:txBody>
          <a:bodyPr/>
          <a:lstStyle/>
          <a:p>
            <a:r>
              <a:rPr lang="en-IN" dirty="0"/>
              <a:t>Stack Plot showing Age Vs Result</a:t>
            </a:r>
          </a:p>
        </p:txBody>
      </p:sp>
      <p:pic>
        <p:nvPicPr>
          <p:cNvPr id="5" name="Picture 4">
            <a:extLst>
              <a:ext uri="{FF2B5EF4-FFF2-40B4-BE49-F238E27FC236}">
                <a16:creationId xmlns:a16="http://schemas.microsoft.com/office/drawing/2014/main" id="{202288CB-BDD1-4F44-8A2F-33F7D6C744BF}"/>
              </a:ext>
            </a:extLst>
          </p:cNvPr>
          <p:cNvPicPr>
            <a:picLocks noChangeAspect="1"/>
          </p:cNvPicPr>
          <p:nvPr/>
        </p:nvPicPr>
        <p:blipFill>
          <a:blip r:embed="rId2"/>
          <a:stretch>
            <a:fillRect/>
          </a:stretch>
        </p:blipFill>
        <p:spPr>
          <a:xfrm>
            <a:off x="0" y="1502815"/>
            <a:ext cx="5454096" cy="3257184"/>
          </a:xfrm>
          <a:prstGeom prst="rect">
            <a:avLst/>
          </a:prstGeom>
        </p:spPr>
      </p:pic>
      <p:sp>
        <p:nvSpPr>
          <p:cNvPr id="3" name="TextBox 2"/>
          <p:cNvSpPr txBox="1"/>
          <p:nvPr/>
        </p:nvSpPr>
        <p:spPr>
          <a:xfrm>
            <a:off x="5640935" y="1350110"/>
            <a:ext cx="3359510" cy="3416320"/>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a:t>We are comparing result with </a:t>
            </a:r>
            <a:r>
              <a:rPr lang="en-IN" dirty="0" smtClean="0"/>
              <a:t>Age.</a:t>
            </a:r>
            <a:endParaRPr lang="en-IN" dirty="0"/>
          </a:p>
          <a:p>
            <a:pPr marL="285750" indent="-285750">
              <a:buFont typeface="Arial" panose="020B0604020202020204" pitchFamily="34" charset="0"/>
              <a:buChar char="•"/>
            </a:pPr>
            <a:r>
              <a:rPr lang="en-IN" dirty="0"/>
              <a:t>In Age , people who are older </a:t>
            </a:r>
            <a:r>
              <a:rPr lang="en-IN" dirty="0" err="1"/>
              <a:t>i.e</a:t>
            </a:r>
            <a:r>
              <a:rPr lang="en-IN" dirty="0"/>
              <a:t> age is  more than 50 year has the highest number of </a:t>
            </a:r>
            <a:r>
              <a:rPr lang="en-IN" dirty="0" smtClean="0"/>
              <a:t>count </a:t>
            </a:r>
            <a:r>
              <a:rPr lang="en-IN" dirty="0"/>
              <a:t> for fraud and genuine</a:t>
            </a:r>
            <a:r>
              <a:rPr lang="en-IN" dirty="0" smtClean="0"/>
              <a:t> </a:t>
            </a:r>
            <a:r>
              <a:rPr lang="en-IN" dirty="0"/>
              <a:t>where as people whose age less than 50 year has the lowest count </a:t>
            </a:r>
            <a:r>
              <a:rPr lang="en-IN" dirty="0" smtClean="0"/>
              <a:t>for </a:t>
            </a:r>
            <a:r>
              <a:rPr lang="en-IN" dirty="0"/>
              <a:t>fraud and genuine</a:t>
            </a:r>
          </a:p>
          <a:p>
            <a:endParaRPr lang="en-IN" dirty="0"/>
          </a:p>
        </p:txBody>
      </p:sp>
    </p:spTree>
    <p:extLst>
      <p:ext uri="{BB962C8B-B14F-4D97-AF65-F5344CB8AC3E}">
        <p14:creationId xmlns:p14="http://schemas.microsoft.com/office/powerpoint/2010/main" val="3560712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54A388-12C1-4FCA-A3A8-97D484E4ADE8}"/>
              </a:ext>
            </a:extLst>
          </p:cNvPr>
          <p:cNvSpPr>
            <a:spLocks noGrp="1"/>
          </p:cNvSpPr>
          <p:nvPr>
            <p:ph type="title" idx="4294967295"/>
          </p:nvPr>
        </p:nvSpPr>
        <p:spPr>
          <a:xfrm>
            <a:off x="0" y="206375"/>
            <a:ext cx="8229600" cy="857250"/>
          </a:xfrm>
        </p:spPr>
        <p:txBody>
          <a:bodyPr/>
          <a:lstStyle/>
          <a:p>
            <a:r>
              <a:rPr lang="en-IN" dirty="0"/>
              <a:t>Count plot showing Gender</a:t>
            </a:r>
          </a:p>
        </p:txBody>
      </p:sp>
      <p:pic>
        <p:nvPicPr>
          <p:cNvPr id="6" name="Picture 5">
            <a:extLst>
              <a:ext uri="{FF2B5EF4-FFF2-40B4-BE49-F238E27FC236}">
                <a16:creationId xmlns:a16="http://schemas.microsoft.com/office/drawing/2014/main" id="{0CC89F75-E171-4CDC-906A-DEE73EFD1AC0}"/>
              </a:ext>
            </a:extLst>
          </p:cNvPr>
          <p:cNvPicPr>
            <a:picLocks noChangeAspect="1"/>
          </p:cNvPicPr>
          <p:nvPr/>
        </p:nvPicPr>
        <p:blipFill>
          <a:blip r:embed="rId2"/>
          <a:stretch>
            <a:fillRect/>
          </a:stretch>
        </p:blipFill>
        <p:spPr>
          <a:xfrm>
            <a:off x="44088" y="1502815"/>
            <a:ext cx="5111943" cy="3411415"/>
          </a:xfrm>
          <a:prstGeom prst="rect">
            <a:avLst/>
          </a:prstGeom>
        </p:spPr>
      </p:pic>
      <p:sp>
        <p:nvSpPr>
          <p:cNvPr id="2" name="TextBox 1"/>
          <p:cNvSpPr txBox="1"/>
          <p:nvPr/>
        </p:nvSpPr>
        <p:spPr>
          <a:xfrm>
            <a:off x="4877410" y="1350110"/>
            <a:ext cx="4123035" cy="1477328"/>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In </a:t>
            </a:r>
            <a:r>
              <a:rPr lang="en-IN" dirty="0" smtClean="0"/>
              <a:t>Gender </a:t>
            </a:r>
            <a:r>
              <a:rPr lang="en-IN" dirty="0"/>
              <a:t>, </a:t>
            </a:r>
            <a:r>
              <a:rPr lang="en-IN" dirty="0" smtClean="0"/>
              <a:t>female has </a:t>
            </a:r>
            <a:r>
              <a:rPr lang="en-IN" dirty="0"/>
              <a:t>the highest number of count where as </a:t>
            </a:r>
            <a:r>
              <a:rPr lang="en-IN" dirty="0" smtClean="0"/>
              <a:t>others has </a:t>
            </a:r>
            <a:r>
              <a:rPr lang="en-IN" dirty="0"/>
              <a:t>the lowest count  .</a:t>
            </a:r>
          </a:p>
          <a:p>
            <a:endParaRPr lang="en-IN" dirty="0"/>
          </a:p>
        </p:txBody>
      </p:sp>
    </p:spTree>
    <p:extLst>
      <p:ext uri="{BB962C8B-B14F-4D97-AF65-F5344CB8AC3E}">
        <p14:creationId xmlns:p14="http://schemas.microsoft.com/office/powerpoint/2010/main" val="36154675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EF9F-DF6E-4BA8-B393-BA128A1D72EB}"/>
              </a:ext>
            </a:extLst>
          </p:cNvPr>
          <p:cNvSpPr>
            <a:spLocks noGrp="1"/>
          </p:cNvSpPr>
          <p:nvPr>
            <p:ph type="title" idx="4294967295"/>
          </p:nvPr>
        </p:nvSpPr>
        <p:spPr>
          <a:xfrm>
            <a:off x="0" y="206375"/>
            <a:ext cx="8229600" cy="857250"/>
          </a:xfrm>
        </p:spPr>
        <p:txBody>
          <a:bodyPr>
            <a:normAutofit fontScale="90000"/>
          </a:bodyPr>
          <a:lstStyle/>
          <a:p>
            <a:r>
              <a:rPr lang="en-IN" dirty="0"/>
              <a:t>Stack Plot showing Gender Vs Result</a:t>
            </a:r>
          </a:p>
        </p:txBody>
      </p:sp>
      <p:pic>
        <p:nvPicPr>
          <p:cNvPr id="5" name="Picture 4">
            <a:extLst>
              <a:ext uri="{FF2B5EF4-FFF2-40B4-BE49-F238E27FC236}">
                <a16:creationId xmlns:a16="http://schemas.microsoft.com/office/drawing/2014/main" id="{938630B7-7ECB-4519-B36D-5614A3A15DEB}"/>
              </a:ext>
            </a:extLst>
          </p:cNvPr>
          <p:cNvPicPr>
            <a:picLocks noChangeAspect="1"/>
          </p:cNvPicPr>
          <p:nvPr/>
        </p:nvPicPr>
        <p:blipFill>
          <a:blip r:embed="rId2"/>
          <a:stretch>
            <a:fillRect/>
          </a:stretch>
        </p:blipFill>
        <p:spPr>
          <a:xfrm>
            <a:off x="143555" y="1502815"/>
            <a:ext cx="4641061" cy="3512215"/>
          </a:xfrm>
          <a:prstGeom prst="rect">
            <a:avLst/>
          </a:prstGeom>
        </p:spPr>
      </p:pic>
      <p:sp>
        <p:nvSpPr>
          <p:cNvPr id="3" name="TextBox 2"/>
          <p:cNvSpPr txBox="1"/>
          <p:nvPr/>
        </p:nvSpPr>
        <p:spPr>
          <a:xfrm>
            <a:off x="4572000" y="1502815"/>
            <a:ext cx="4428445" cy="2308324"/>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a:t>We are comparing result with </a:t>
            </a:r>
            <a:r>
              <a:rPr lang="en-IN" dirty="0" smtClean="0"/>
              <a:t>Gender  .</a:t>
            </a:r>
            <a:endParaRPr lang="en-IN" dirty="0"/>
          </a:p>
          <a:p>
            <a:pPr marL="285750" indent="-285750">
              <a:buFont typeface="Arial" panose="020B0604020202020204" pitchFamily="34" charset="0"/>
              <a:buChar char="•"/>
            </a:pPr>
            <a:r>
              <a:rPr lang="en-IN" dirty="0"/>
              <a:t>In Gender , female has the highest number of </a:t>
            </a:r>
            <a:r>
              <a:rPr lang="en-IN" dirty="0" smtClean="0"/>
              <a:t>count</a:t>
            </a:r>
            <a:r>
              <a:rPr lang="en-IN" dirty="0"/>
              <a:t> for fraud and genuine</a:t>
            </a:r>
            <a:r>
              <a:rPr lang="en-IN" dirty="0" smtClean="0"/>
              <a:t> </a:t>
            </a:r>
            <a:r>
              <a:rPr lang="en-IN" dirty="0"/>
              <a:t>where as </a:t>
            </a:r>
            <a:r>
              <a:rPr lang="en-IN" dirty="0" smtClean="0"/>
              <a:t>others </a:t>
            </a:r>
            <a:r>
              <a:rPr lang="en-IN" dirty="0"/>
              <a:t>has the lowest count for fraud and genuine </a:t>
            </a:r>
            <a:r>
              <a:rPr lang="en-IN" dirty="0" smtClean="0"/>
              <a:t>.</a:t>
            </a:r>
          </a:p>
          <a:p>
            <a:pPr marL="285750" indent="-285750">
              <a:buFont typeface="Arial" panose="020B0604020202020204" pitchFamily="34" charset="0"/>
              <a:buChar char="•"/>
            </a:pPr>
            <a:r>
              <a:rPr lang="en-IN" dirty="0" smtClean="0"/>
              <a:t>Compare to male ,  female is claiming more than male.</a:t>
            </a:r>
            <a:endParaRPr lang="en-IN" dirty="0"/>
          </a:p>
        </p:txBody>
      </p:sp>
    </p:spTree>
    <p:extLst>
      <p:ext uri="{BB962C8B-B14F-4D97-AF65-F5344CB8AC3E}">
        <p14:creationId xmlns:p14="http://schemas.microsoft.com/office/powerpoint/2010/main" val="2229605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7104" y="47259"/>
            <a:ext cx="8076896" cy="1068935"/>
          </a:xfrm>
        </p:spPr>
        <p:txBody>
          <a:bodyPr>
            <a:noAutofit/>
          </a:bodyPr>
          <a:lstStyle/>
          <a:p>
            <a:r>
              <a:rPr lang="en-US" sz="2800" b="1" i="0" dirty="0">
                <a:solidFill>
                  <a:schemeClr val="bg2"/>
                </a:solidFill>
                <a:effectLst/>
                <a:latin typeface="Yanone Kaffeesatz"/>
              </a:rPr>
              <a:t/>
            </a:r>
            <a:br>
              <a:rPr lang="en-US" sz="2800" b="1" i="0" dirty="0">
                <a:solidFill>
                  <a:schemeClr val="bg2"/>
                </a:solidFill>
                <a:effectLst/>
                <a:latin typeface="Yanone Kaffeesatz"/>
              </a:rPr>
            </a:br>
            <a:r>
              <a:rPr lang="en-US" sz="2800" b="1" i="0" dirty="0">
                <a:solidFill>
                  <a:schemeClr val="bg2"/>
                </a:solidFill>
                <a:effectLst/>
                <a:latin typeface="Yanone Kaffeesatz"/>
              </a:rPr>
              <a:t>Types of Frauds under Insurance Sector</a:t>
            </a:r>
            <a:br>
              <a:rPr lang="en-US" sz="2800" b="1" i="0" dirty="0">
                <a:solidFill>
                  <a:schemeClr val="bg2"/>
                </a:solidFill>
                <a:effectLst/>
                <a:latin typeface="Yanone Kaffeesatz"/>
              </a:rPr>
            </a:br>
            <a:endParaRPr lang="en-US" sz="2800" dirty="0">
              <a:solidFill>
                <a:schemeClr val="bg2"/>
              </a:solidFill>
            </a:endParaRPr>
          </a:p>
        </p:txBody>
      </p:sp>
      <p:sp>
        <p:nvSpPr>
          <p:cNvPr id="6" name="Content Placeholder 5"/>
          <p:cNvSpPr>
            <a:spLocks noGrp="1"/>
          </p:cNvSpPr>
          <p:nvPr>
            <p:ph sz="half" idx="2"/>
          </p:nvPr>
        </p:nvSpPr>
        <p:spPr>
          <a:xfrm>
            <a:off x="536878" y="1350110"/>
            <a:ext cx="8310861" cy="3746131"/>
          </a:xfrm>
        </p:spPr>
        <p:txBody>
          <a:bodyPr>
            <a:noAutofit/>
          </a:bodyPr>
          <a:lstStyle/>
          <a:p>
            <a:pPr algn="l">
              <a:buFont typeface="Arial" panose="020B0604020202020204" pitchFamily="34" charset="0"/>
              <a:buChar char="•"/>
            </a:pPr>
            <a:r>
              <a:rPr lang="en-US" sz="1600" b="1" i="0" dirty="0">
                <a:solidFill>
                  <a:srgbClr val="333333"/>
                </a:solidFill>
                <a:effectLst/>
                <a:latin typeface="Arial" panose="020B0604020202020204" pitchFamily="34" charset="0"/>
              </a:rPr>
              <a:t>Claim fraud:</a:t>
            </a:r>
            <a:r>
              <a:rPr lang="en-US" sz="1600" b="0" i="0" dirty="0">
                <a:solidFill>
                  <a:srgbClr val="333333"/>
                </a:solidFill>
                <a:effectLst/>
                <a:latin typeface="Arial" panose="020B0604020202020204" pitchFamily="34" charset="0"/>
              </a:rPr>
              <a:t> Fraud against the Insurance Companies in the purchase and/or execution of an insurance product, including fraud at the time of making a claim. </a:t>
            </a:r>
          </a:p>
          <a:p>
            <a:pPr algn="l">
              <a:buFont typeface="Arial" panose="020B0604020202020204" pitchFamily="34" charset="0"/>
              <a:buChar char="•"/>
            </a:pPr>
            <a:r>
              <a:rPr lang="en-US" sz="1600" b="1" i="0" dirty="0">
                <a:solidFill>
                  <a:srgbClr val="333333"/>
                </a:solidFill>
                <a:effectLst/>
                <a:latin typeface="Arial" panose="020B0604020202020204" pitchFamily="34" charset="0"/>
              </a:rPr>
              <a:t>Application Fraud:</a:t>
            </a:r>
            <a:r>
              <a:rPr lang="en-US" sz="1600" b="0" i="0" dirty="0">
                <a:solidFill>
                  <a:srgbClr val="333333"/>
                </a:solidFill>
                <a:effectLst/>
                <a:latin typeface="Arial" panose="020B0604020202020204" pitchFamily="34" charset="0"/>
              </a:rPr>
              <a:t> Here, the customer despite being aware of all factual information related to his pre-existing diseases, conditions,  DOB, claims, </a:t>
            </a:r>
            <a:r>
              <a:rPr lang="en-US" sz="1600" b="0" i="0" dirty="0" err="1">
                <a:solidFill>
                  <a:srgbClr val="333333"/>
                </a:solidFill>
                <a:effectLst/>
                <a:latin typeface="Arial" panose="020B0604020202020204" pitchFamily="34" charset="0"/>
              </a:rPr>
              <a:t>etc</a:t>
            </a:r>
            <a:r>
              <a:rPr lang="en-US" sz="1600" b="0" i="0" dirty="0">
                <a:solidFill>
                  <a:srgbClr val="333333"/>
                </a:solidFill>
                <a:effectLst/>
                <a:latin typeface="Arial" panose="020B0604020202020204" pitchFamily="34" charset="0"/>
              </a:rPr>
              <a:t> enters the wrong information. </a:t>
            </a:r>
          </a:p>
          <a:p>
            <a:pPr algn="l">
              <a:buFont typeface="Arial" panose="020B0604020202020204" pitchFamily="34" charset="0"/>
              <a:buChar char="•"/>
            </a:pPr>
            <a:r>
              <a:rPr lang="en-US" sz="1600" b="1" i="0" dirty="0">
                <a:solidFill>
                  <a:srgbClr val="333333"/>
                </a:solidFill>
                <a:effectLst/>
                <a:latin typeface="Arial" panose="020B0604020202020204" pitchFamily="34" charset="0"/>
              </a:rPr>
              <a:t>Eligibility Fraud:</a:t>
            </a:r>
            <a:r>
              <a:rPr lang="en-US" sz="1600" b="0" i="0" dirty="0">
                <a:solidFill>
                  <a:srgbClr val="333333"/>
                </a:solidFill>
                <a:effectLst/>
                <a:latin typeface="Arial" panose="020B0604020202020204" pitchFamily="34" charset="0"/>
              </a:rPr>
              <a:t> This also denotes fraudulence by providing false information. For example, providing the wrong employment status of the employee in order to gain eligibility to a health policy with extra benefits</a:t>
            </a:r>
          </a:p>
          <a:p>
            <a:pPr algn="l">
              <a:buFont typeface="Arial" panose="020B0604020202020204" pitchFamily="34" charset="0"/>
              <a:buChar char="•"/>
            </a:pPr>
            <a:r>
              <a:rPr lang="en-US" sz="1600" b="1" i="0" dirty="0">
                <a:solidFill>
                  <a:srgbClr val="333333"/>
                </a:solidFill>
                <a:effectLst/>
                <a:latin typeface="Arial" panose="020B0604020202020204" pitchFamily="34" charset="0"/>
              </a:rPr>
              <a:t>Medical Identity Theft:</a:t>
            </a:r>
            <a:r>
              <a:rPr lang="en-US" sz="1600" b="0" i="0" dirty="0">
                <a:solidFill>
                  <a:srgbClr val="333333"/>
                </a:solidFill>
                <a:effectLst/>
                <a:latin typeface="Arial" panose="020B0604020202020204" pitchFamily="34" charset="0"/>
              </a:rPr>
              <a:t> Here, a policyholder’s name is being wrongly used without the consent or knowledge of the person to access free medical services or treatments</a:t>
            </a:r>
            <a:endParaRPr lang="en-US" sz="1600" dirty="0">
              <a:solidFill>
                <a:srgbClr val="333333"/>
              </a:solidFill>
              <a:latin typeface="Arial" panose="020B0604020202020204" pitchFamily="34" charset="0"/>
            </a:endParaRPr>
          </a:p>
          <a:p>
            <a:pPr algn="l">
              <a:buFont typeface="Arial" panose="020B0604020202020204" pitchFamily="34" charset="0"/>
              <a:buChar char="•"/>
            </a:pPr>
            <a:r>
              <a:rPr lang="en-US" sz="1600" b="1" i="0" dirty="0">
                <a:solidFill>
                  <a:srgbClr val="333333"/>
                </a:solidFill>
                <a:effectLst/>
                <a:latin typeface="Arial" panose="020B0604020202020204" pitchFamily="34" charset="0"/>
              </a:rPr>
              <a:t>External and internal frauds:</a:t>
            </a:r>
            <a:r>
              <a:rPr lang="en-US" sz="1600" b="0" i="0" dirty="0">
                <a:solidFill>
                  <a:srgbClr val="333333"/>
                </a:solidFill>
                <a:effectLst/>
                <a:latin typeface="Arial" panose="020B0604020202020204" pitchFamily="34" charset="0"/>
              </a:rPr>
              <a:t> Simply put, external fraud refers to fraudulence made either by the customer, service provider or beneficiaries against the insurance company. Whereas internal fraud is made by agents or insurance companies against the customer.</a:t>
            </a:r>
          </a:p>
          <a:p>
            <a:endParaRPr lang="en-US" sz="1600" dirty="0"/>
          </a:p>
        </p:txBody>
      </p:sp>
    </p:spTree>
    <p:extLst>
      <p:ext uri="{BB962C8B-B14F-4D97-AF65-F5344CB8AC3E}">
        <p14:creationId xmlns:p14="http://schemas.microsoft.com/office/powerpoint/2010/main" val="4170783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F6C17C-C2D8-4301-9148-64A047049772}"/>
              </a:ext>
            </a:extLst>
          </p:cNvPr>
          <p:cNvPicPr>
            <a:picLocks noChangeAspect="1"/>
          </p:cNvPicPr>
          <p:nvPr/>
        </p:nvPicPr>
        <p:blipFill>
          <a:blip r:embed="rId2"/>
          <a:stretch>
            <a:fillRect/>
          </a:stretch>
        </p:blipFill>
        <p:spPr>
          <a:xfrm>
            <a:off x="0" y="1350110"/>
            <a:ext cx="4739603" cy="3463620"/>
          </a:xfrm>
          <a:prstGeom prst="rect">
            <a:avLst/>
          </a:prstGeom>
        </p:spPr>
      </p:pic>
      <p:sp>
        <p:nvSpPr>
          <p:cNvPr id="5" name="Title 1">
            <a:extLst>
              <a:ext uri="{FF2B5EF4-FFF2-40B4-BE49-F238E27FC236}">
                <a16:creationId xmlns:a16="http://schemas.microsoft.com/office/drawing/2014/main" id="{863AEF9F-DF6E-4BA8-B393-BA128A1D72EB}"/>
              </a:ext>
            </a:extLst>
          </p:cNvPr>
          <p:cNvSpPr txBox="1">
            <a:spLocks/>
          </p:cNvSpPr>
          <p:nvPr/>
        </p:nvSpPr>
        <p:spPr>
          <a:xfrm>
            <a:off x="0" y="206375"/>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Count plot showing </a:t>
            </a:r>
            <a:r>
              <a:rPr lang="en-IN" dirty="0" err="1" smtClean="0"/>
              <a:t>Cultural_group</a:t>
            </a:r>
            <a:endParaRPr lang="en-IN" dirty="0"/>
          </a:p>
        </p:txBody>
      </p:sp>
      <p:sp>
        <p:nvSpPr>
          <p:cNvPr id="3" name="TextBox 2"/>
          <p:cNvSpPr txBox="1"/>
          <p:nvPr/>
        </p:nvSpPr>
        <p:spPr>
          <a:xfrm>
            <a:off x="4877410" y="1350110"/>
            <a:ext cx="4123035" cy="1477328"/>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In </a:t>
            </a:r>
            <a:r>
              <a:rPr lang="en-IN" dirty="0" err="1" smtClean="0"/>
              <a:t>Cultural_group</a:t>
            </a:r>
            <a:r>
              <a:rPr lang="en-IN" dirty="0" smtClean="0"/>
              <a:t> </a:t>
            </a:r>
            <a:r>
              <a:rPr lang="en-IN" dirty="0"/>
              <a:t>, </a:t>
            </a:r>
            <a:r>
              <a:rPr lang="en-IN" dirty="0" smtClean="0"/>
              <a:t>white </a:t>
            </a:r>
            <a:r>
              <a:rPr lang="en-IN" dirty="0"/>
              <a:t>has the highest number of count where as </a:t>
            </a:r>
            <a:r>
              <a:rPr lang="en-IN" dirty="0" smtClean="0"/>
              <a:t>Unknown </a:t>
            </a:r>
            <a:r>
              <a:rPr lang="en-IN" dirty="0"/>
              <a:t>has the lowest count </a:t>
            </a:r>
            <a:r>
              <a:rPr lang="en-IN" dirty="0" smtClean="0"/>
              <a:t>.</a:t>
            </a:r>
            <a:endParaRPr lang="en-IN" dirty="0"/>
          </a:p>
          <a:p>
            <a:endParaRPr lang="en-IN" dirty="0"/>
          </a:p>
        </p:txBody>
      </p:sp>
    </p:spTree>
    <p:extLst>
      <p:ext uri="{BB962C8B-B14F-4D97-AF65-F5344CB8AC3E}">
        <p14:creationId xmlns:p14="http://schemas.microsoft.com/office/powerpoint/2010/main" val="3286241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2B6304-D05E-4B03-9764-61F8FBCEB0D3}"/>
              </a:ext>
            </a:extLst>
          </p:cNvPr>
          <p:cNvPicPr>
            <a:picLocks noChangeAspect="1"/>
          </p:cNvPicPr>
          <p:nvPr/>
        </p:nvPicPr>
        <p:blipFill>
          <a:blip r:embed="rId2"/>
          <a:stretch>
            <a:fillRect/>
          </a:stretch>
        </p:blipFill>
        <p:spPr>
          <a:xfrm>
            <a:off x="0" y="1350110"/>
            <a:ext cx="5182820" cy="3664920"/>
          </a:xfrm>
          <a:prstGeom prst="rect">
            <a:avLst/>
          </a:prstGeom>
        </p:spPr>
      </p:pic>
      <p:sp>
        <p:nvSpPr>
          <p:cNvPr id="5" name="Title 1">
            <a:extLst>
              <a:ext uri="{FF2B5EF4-FFF2-40B4-BE49-F238E27FC236}">
                <a16:creationId xmlns:a16="http://schemas.microsoft.com/office/drawing/2014/main" id="{863AEF9F-DF6E-4BA8-B393-BA128A1D72EB}"/>
              </a:ext>
            </a:extLst>
          </p:cNvPr>
          <p:cNvSpPr txBox="1">
            <a:spLocks/>
          </p:cNvSpPr>
          <p:nvPr/>
        </p:nvSpPr>
        <p:spPr>
          <a:xfrm>
            <a:off x="0" y="206375"/>
            <a:ext cx="8229600" cy="85725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Stack Plot showing Cultural Group Vs Result</a:t>
            </a:r>
          </a:p>
        </p:txBody>
      </p:sp>
      <p:sp>
        <p:nvSpPr>
          <p:cNvPr id="2" name="TextBox 1"/>
          <p:cNvSpPr txBox="1"/>
          <p:nvPr/>
        </p:nvSpPr>
        <p:spPr>
          <a:xfrm>
            <a:off x="4877410" y="1350110"/>
            <a:ext cx="4123035" cy="2308324"/>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We are comparing result with </a:t>
            </a:r>
            <a:r>
              <a:rPr lang="en-IN" dirty="0" err="1" smtClean="0"/>
              <a:t>Cultural_group</a:t>
            </a:r>
            <a:r>
              <a:rPr lang="en-IN" dirty="0" smtClean="0"/>
              <a:t>.</a:t>
            </a:r>
            <a:endParaRPr lang="en-IN" dirty="0"/>
          </a:p>
          <a:p>
            <a:pPr marL="285750" indent="-285750">
              <a:buFont typeface="Arial" panose="020B0604020202020204" pitchFamily="34" charset="0"/>
              <a:buChar char="•"/>
            </a:pPr>
            <a:r>
              <a:rPr lang="en-IN" dirty="0"/>
              <a:t>In </a:t>
            </a:r>
            <a:r>
              <a:rPr lang="en-IN" dirty="0" err="1"/>
              <a:t>Cultural_group</a:t>
            </a:r>
            <a:r>
              <a:rPr lang="en-IN" dirty="0" smtClean="0"/>
              <a:t> </a:t>
            </a:r>
            <a:r>
              <a:rPr lang="en-IN" dirty="0"/>
              <a:t>, </a:t>
            </a:r>
            <a:r>
              <a:rPr lang="en-IN" dirty="0" smtClean="0"/>
              <a:t>white </a:t>
            </a:r>
            <a:r>
              <a:rPr lang="en-IN" dirty="0"/>
              <a:t>has the highest number of count for fraud and genuine where as </a:t>
            </a:r>
            <a:r>
              <a:rPr lang="en-IN" dirty="0" smtClean="0"/>
              <a:t>unknown </a:t>
            </a:r>
            <a:r>
              <a:rPr lang="en-IN" dirty="0"/>
              <a:t>has the lowest count for fraud and genuine .</a:t>
            </a:r>
          </a:p>
          <a:p>
            <a:endParaRPr lang="en-IN" dirty="0"/>
          </a:p>
        </p:txBody>
      </p:sp>
    </p:spTree>
    <p:extLst>
      <p:ext uri="{BB962C8B-B14F-4D97-AF65-F5344CB8AC3E}">
        <p14:creationId xmlns:p14="http://schemas.microsoft.com/office/powerpoint/2010/main" val="2779355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A3FC-D5E8-4C55-AF40-2F7E472A6A87}"/>
              </a:ext>
            </a:extLst>
          </p:cNvPr>
          <p:cNvSpPr>
            <a:spLocks noGrp="1"/>
          </p:cNvSpPr>
          <p:nvPr>
            <p:ph type="title" idx="4294967295"/>
          </p:nvPr>
        </p:nvSpPr>
        <p:spPr>
          <a:xfrm>
            <a:off x="143555" y="0"/>
            <a:ext cx="9000445" cy="1042988"/>
          </a:xfrm>
        </p:spPr>
        <p:txBody>
          <a:bodyPr>
            <a:normAutofit fontScale="90000"/>
          </a:bodyPr>
          <a:lstStyle/>
          <a:p>
            <a:r>
              <a:rPr lang="en-IN" dirty="0"/>
              <a:t>Stack Plot showing Code illness Vs Result</a:t>
            </a:r>
          </a:p>
        </p:txBody>
      </p:sp>
      <p:pic>
        <p:nvPicPr>
          <p:cNvPr id="6" name="Picture 5">
            <a:extLst>
              <a:ext uri="{FF2B5EF4-FFF2-40B4-BE49-F238E27FC236}">
                <a16:creationId xmlns:a16="http://schemas.microsoft.com/office/drawing/2014/main" id="{D2D4D0EA-8890-4AFD-9FB2-C79F2E73977D}"/>
              </a:ext>
            </a:extLst>
          </p:cNvPr>
          <p:cNvPicPr>
            <a:picLocks noChangeAspect="1"/>
          </p:cNvPicPr>
          <p:nvPr/>
        </p:nvPicPr>
        <p:blipFill>
          <a:blip r:embed="rId3"/>
          <a:stretch>
            <a:fillRect/>
          </a:stretch>
        </p:blipFill>
        <p:spPr>
          <a:xfrm>
            <a:off x="143555" y="1502815"/>
            <a:ext cx="5178810" cy="3324586"/>
          </a:xfrm>
          <a:prstGeom prst="rect">
            <a:avLst/>
          </a:prstGeom>
        </p:spPr>
      </p:pic>
      <p:sp>
        <p:nvSpPr>
          <p:cNvPr id="3" name="TextBox 2"/>
          <p:cNvSpPr txBox="1"/>
          <p:nvPr/>
        </p:nvSpPr>
        <p:spPr>
          <a:xfrm>
            <a:off x="5182820" y="1350110"/>
            <a:ext cx="3817625" cy="3139321"/>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We are comparing result with </a:t>
            </a:r>
            <a:r>
              <a:rPr lang="en-IN" dirty="0" smtClean="0"/>
              <a:t>Code illness.</a:t>
            </a:r>
          </a:p>
          <a:p>
            <a:pPr marL="285750" indent="-285750">
              <a:buFont typeface="Arial" panose="020B0604020202020204" pitchFamily="34" charset="0"/>
              <a:buChar char="•"/>
            </a:pPr>
            <a:r>
              <a:rPr lang="en-IN" dirty="0"/>
              <a:t>In Code illness , </a:t>
            </a:r>
            <a:r>
              <a:rPr lang="en-US" dirty="0"/>
              <a:t>2.0 -for moderate</a:t>
            </a:r>
            <a:endParaRPr lang="en-IN" dirty="0"/>
          </a:p>
          <a:p>
            <a:r>
              <a:rPr lang="en-IN" dirty="0"/>
              <a:t>     has the highest number of count for               </a:t>
            </a:r>
            <a:r>
              <a:rPr lang="en-IN" dirty="0" smtClean="0"/>
              <a:t> fraud </a:t>
            </a:r>
            <a:r>
              <a:rPr lang="en-IN" dirty="0"/>
              <a:t>and genuine where as </a:t>
            </a:r>
            <a:r>
              <a:rPr lang="en-US" dirty="0"/>
              <a:t>4.0 -for </a:t>
            </a:r>
            <a:r>
              <a:rPr lang="en-US" dirty="0" smtClean="0"/>
              <a:t>Indeterminate</a:t>
            </a:r>
            <a:r>
              <a:rPr lang="en-IN" dirty="0" smtClean="0"/>
              <a:t> </a:t>
            </a:r>
            <a:r>
              <a:rPr lang="en-IN" dirty="0"/>
              <a:t>has the lowest count for fraud and genuine .</a:t>
            </a:r>
          </a:p>
          <a:p>
            <a:pPr marL="285750" indent="-285750">
              <a:buFont typeface="Arial" panose="020B0604020202020204" pitchFamily="34" charset="0"/>
              <a:buChar char="•"/>
            </a:pPr>
            <a:endParaRPr lang="en-IN" dirty="0"/>
          </a:p>
          <a:p>
            <a:endParaRPr lang="en-IN" dirty="0"/>
          </a:p>
          <a:p>
            <a:r>
              <a:rPr lang="en-IN" dirty="0" smtClean="0"/>
              <a:t> </a:t>
            </a:r>
            <a:endParaRPr lang="en-IN" dirty="0"/>
          </a:p>
        </p:txBody>
      </p:sp>
    </p:spTree>
    <p:extLst>
      <p:ext uri="{BB962C8B-B14F-4D97-AF65-F5344CB8AC3E}">
        <p14:creationId xmlns:p14="http://schemas.microsoft.com/office/powerpoint/2010/main" val="4054773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 Analysis </a:t>
            </a:r>
            <a:endParaRPr lang="en-IN" dirty="0"/>
          </a:p>
        </p:txBody>
      </p:sp>
      <p:sp>
        <p:nvSpPr>
          <p:cNvPr id="3" name="Content Placeholder 2"/>
          <p:cNvSpPr>
            <a:spLocks noGrp="1"/>
          </p:cNvSpPr>
          <p:nvPr>
            <p:ph idx="1"/>
          </p:nvPr>
        </p:nvSpPr>
        <p:spPr/>
        <p:txBody>
          <a:bodyPr/>
          <a:lstStyle/>
          <a:p>
            <a:r>
              <a:rPr lang="en-US" b="1" u="sng" dirty="0"/>
              <a:t>Missing Value Analysis</a:t>
            </a:r>
            <a:endParaRPr lang="en-IN" dirty="0"/>
          </a:p>
          <a:p>
            <a:pPr marL="0" indent="0">
              <a:buNone/>
            </a:pPr>
            <a:r>
              <a:rPr lang="en-US" b="1" dirty="0"/>
              <a:t>	</a:t>
            </a:r>
            <a:r>
              <a:rPr lang="en-US" dirty="0"/>
              <a:t>In statistics, </a:t>
            </a:r>
            <a:r>
              <a:rPr lang="en-US" i="1" dirty="0"/>
              <a:t>missing data</a:t>
            </a:r>
            <a:r>
              <a:rPr lang="en-US" dirty="0"/>
              <a:t>, or </a:t>
            </a:r>
            <a:r>
              <a:rPr lang="en-US" i="1" dirty="0"/>
              <a:t>missing values</a:t>
            </a:r>
            <a:r>
              <a:rPr lang="en-US" dirty="0"/>
              <a:t>, occur when no </a:t>
            </a:r>
            <a:r>
              <a:rPr lang="en-US" i="1" dirty="0"/>
              <a:t>data value</a:t>
            </a:r>
            <a:r>
              <a:rPr lang="en-US" dirty="0"/>
              <a:t> is stored for the variable in an observation. </a:t>
            </a:r>
            <a:r>
              <a:rPr lang="en-US" i="1" dirty="0"/>
              <a:t>Missing data</a:t>
            </a:r>
            <a:r>
              <a:rPr lang="en-US" dirty="0"/>
              <a:t> are a common occurrence and can have a significant effect on the conclusions that can be drawn from the </a:t>
            </a:r>
            <a:r>
              <a:rPr lang="en-US" i="1" dirty="0"/>
              <a:t>data. </a:t>
            </a:r>
            <a:r>
              <a:rPr lang="en-US" dirty="0"/>
              <a:t>So we will compute missing value for all the columns.</a:t>
            </a:r>
            <a:endParaRPr lang="en-IN" dirty="0"/>
          </a:p>
          <a:p>
            <a:pPr marL="0" indent="0">
              <a:buNone/>
            </a:pPr>
            <a:endParaRPr lang="en-IN" dirty="0"/>
          </a:p>
        </p:txBody>
      </p:sp>
    </p:spTree>
    <p:extLst>
      <p:ext uri="{BB962C8B-B14F-4D97-AF65-F5344CB8AC3E}">
        <p14:creationId xmlns:p14="http://schemas.microsoft.com/office/powerpoint/2010/main" val="1876788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8" y="1197405"/>
            <a:ext cx="6292183" cy="3794125"/>
          </a:xfrm>
        </p:spPr>
      </p:pic>
      <p:sp>
        <p:nvSpPr>
          <p:cNvPr id="2" name="TextBox 1"/>
          <p:cNvSpPr txBox="1"/>
          <p:nvPr/>
        </p:nvSpPr>
        <p:spPr>
          <a:xfrm>
            <a:off x="6404460" y="1655520"/>
            <a:ext cx="2595985" cy="1200329"/>
          </a:xfrm>
          <a:prstGeom prst="rect">
            <a:avLst/>
          </a:prstGeom>
          <a:noFill/>
        </p:spPr>
        <p:txBody>
          <a:bodyPr wrap="square" rtlCol="0">
            <a:spAutoFit/>
          </a:bodyPr>
          <a:lstStyle/>
          <a:p>
            <a:r>
              <a:rPr lang="en-IN" dirty="0" smtClean="0"/>
              <a:t>Insights -</a:t>
            </a:r>
          </a:p>
          <a:p>
            <a:r>
              <a:rPr lang="en-IN" dirty="0" smtClean="0"/>
              <a:t>We can say that </a:t>
            </a:r>
            <a:r>
              <a:rPr lang="en-IN" dirty="0" err="1" smtClean="0"/>
              <a:t>heatmap</a:t>
            </a:r>
            <a:r>
              <a:rPr lang="en-IN" dirty="0" smtClean="0"/>
              <a:t> shows their is no missing values in the data set </a:t>
            </a:r>
            <a:endParaRPr lang="en-IN" dirty="0"/>
          </a:p>
        </p:txBody>
      </p:sp>
    </p:spTree>
    <p:extLst>
      <p:ext uri="{BB962C8B-B14F-4D97-AF65-F5344CB8AC3E}">
        <p14:creationId xmlns:p14="http://schemas.microsoft.com/office/powerpoint/2010/main" val="1240145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387B-61AC-44AC-9784-4BECAB54AD2E}"/>
              </a:ext>
            </a:extLst>
          </p:cNvPr>
          <p:cNvSpPr>
            <a:spLocks noGrp="1"/>
          </p:cNvSpPr>
          <p:nvPr>
            <p:ph type="title"/>
          </p:nvPr>
        </p:nvSpPr>
        <p:spPr>
          <a:xfrm>
            <a:off x="5488230" y="0"/>
            <a:ext cx="3198570" cy="1042857"/>
          </a:xfrm>
        </p:spPr>
        <p:txBody>
          <a:bodyPr/>
          <a:lstStyle/>
          <a:p>
            <a:r>
              <a:rPr lang="en-US" dirty="0">
                <a:solidFill>
                  <a:schemeClr val="tx1"/>
                </a:solidFill>
              </a:rPr>
              <a:t>Label Encoder</a:t>
            </a:r>
            <a:r>
              <a:rPr lang="en-US" dirty="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50110"/>
            <a:ext cx="4572000" cy="3793390"/>
          </a:xfrm>
        </p:spPr>
      </p:pic>
      <p:sp>
        <p:nvSpPr>
          <p:cNvPr id="6" name="TextBox 5"/>
          <p:cNvSpPr txBox="1"/>
          <p:nvPr/>
        </p:nvSpPr>
        <p:spPr>
          <a:xfrm>
            <a:off x="4572001" y="1350110"/>
            <a:ext cx="4572000" cy="3970318"/>
          </a:xfrm>
          <a:prstGeom prst="rect">
            <a:avLst/>
          </a:prstGeom>
          <a:noFill/>
        </p:spPr>
        <p:txBody>
          <a:bodyPr wrap="square" rtlCol="0">
            <a:spAutoFit/>
          </a:bodyPr>
          <a:lstStyle/>
          <a:p>
            <a:r>
              <a:rPr lang="en-US" dirty="0"/>
              <a:t>In label encoding </a:t>
            </a:r>
            <a:r>
              <a:rPr lang="en-US" dirty="0" smtClean="0"/>
              <a:t>, we </a:t>
            </a:r>
            <a:r>
              <a:rPr lang="en-US" dirty="0"/>
              <a:t>replace the categorical value with a numeric </a:t>
            </a:r>
            <a:r>
              <a:rPr lang="en-US" dirty="0" smtClean="0"/>
              <a:t>value.</a:t>
            </a:r>
          </a:p>
          <a:p>
            <a:pPr marL="285750" indent="-285750">
              <a:buFont typeface="Arial" panose="020B0604020202020204" pitchFamily="34" charset="0"/>
              <a:buChar char="•"/>
            </a:pPr>
            <a:r>
              <a:rPr lang="en-US" dirty="0"/>
              <a:t> </a:t>
            </a:r>
            <a:r>
              <a:rPr lang="en-US" dirty="0" smtClean="0"/>
              <a:t>As machine learning algorithm only work on numeric values .</a:t>
            </a:r>
            <a:endParaRPr lang="en-US" dirty="0"/>
          </a:p>
          <a:p>
            <a:pPr marL="285750" indent="-285750">
              <a:buFont typeface="Arial" panose="020B0604020202020204" pitchFamily="34" charset="0"/>
              <a:buChar char="•"/>
            </a:pPr>
            <a:r>
              <a:rPr lang="en-US" dirty="0" smtClean="0"/>
              <a:t> these variable are categorical value. </a:t>
            </a:r>
            <a:r>
              <a:rPr lang="en-US" dirty="0" err="1" smtClean="0"/>
              <a:t>eg</a:t>
            </a:r>
            <a:r>
              <a:rPr lang="en-US" dirty="0" smtClean="0"/>
              <a:t>-</a:t>
            </a:r>
            <a:r>
              <a:rPr lang="en-US" altLang="en-US" dirty="0" smtClean="0">
                <a:solidFill>
                  <a:srgbClr val="000000"/>
                </a:solidFill>
                <a:latin typeface="Courier New" panose="02070309020205020404" pitchFamily="49" charset="0"/>
                <a:cs typeface="Courier New" panose="02070309020205020404" pitchFamily="49" charset="0"/>
              </a:rPr>
              <a:t>'Age</a:t>
            </a:r>
            <a:r>
              <a:rPr lang="en-US" altLang="en-US" dirty="0">
                <a:solidFill>
                  <a:srgbClr val="000000"/>
                </a:solidFill>
                <a:latin typeface="Courier New" panose="02070309020205020404" pitchFamily="49" charset="0"/>
                <a:cs typeface="Courier New" panose="02070309020205020404" pitchFamily="49" charset="0"/>
              </a:rPr>
              <a:t>', 'Gender', '</a:t>
            </a:r>
            <a:r>
              <a:rPr lang="en-US" altLang="en-US" dirty="0" err="1">
                <a:solidFill>
                  <a:srgbClr val="000000"/>
                </a:solidFill>
                <a:latin typeface="Courier New" panose="02070309020205020404" pitchFamily="49" charset="0"/>
                <a:cs typeface="Courier New" panose="02070309020205020404" pitchFamily="49" charset="0"/>
              </a:rPr>
              <a:t>Admission_type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Home_self_care</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apr_drg_description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Surg_Description</a:t>
            </a:r>
            <a:r>
              <a:rPr lang="en-US" altLang="en-US" dirty="0">
                <a:solidFill>
                  <a:srgbClr val="000000"/>
                </a:solidFill>
                <a:latin typeface="Courier New" panose="02070309020205020404" pitchFamily="49" charset="0"/>
                <a:cs typeface="Courier New" panose="02070309020205020404" pitchFamily="49" charset="0"/>
              </a:rPr>
              <a:t>', 'Abortion', </a:t>
            </a:r>
            <a:r>
              <a:rPr lang="en-US" altLang="en-US" dirty="0" smtClean="0">
                <a:solidFill>
                  <a:srgbClr val="000000"/>
                </a:solidFill>
                <a:latin typeface="Courier New" panose="02070309020205020404" pitchFamily="49" charset="0"/>
                <a:cs typeface="Courier New" panose="02070309020205020404" pitchFamily="49" charset="0"/>
              </a:rPr>
              <a:t>'</a:t>
            </a:r>
            <a:r>
              <a:rPr lang="en-US" altLang="en-US" dirty="0" err="1" smtClean="0">
                <a:solidFill>
                  <a:srgbClr val="000000"/>
                </a:solidFill>
                <a:latin typeface="Courier New" panose="02070309020205020404" pitchFamily="49" charset="0"/>
                <a:cs typeface="Courier New" panose="02070309020205020404" pitchFamily="49" charset="0"/>
              </a:rPr>
              <a:t>Emergencydept</a:t>
            </a:r>
            <a:r>
              <a:rPr lang="en-US" altLang="en-US" dirty="0" smtClean="0">
                <a:solidFill>
                  <a:srgbClr val="000000"/>
                </a:solidFill>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altLang="en-US"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34003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350110"/>
            <a:ext cx="8245475" cy="3328448"/>
          </a:xfrm>
        </p:spPr>
      </p:pic>
    </p:spTree>
    <p:extLst>
      <p:ext uri="{BB962C8B-B14F-4D97-AF65-F5344CB8AC3E}">
        <p14:creationId xmlns:p14="http://schemas.microsoft.com/office/powerpoint/2010/main" val="3930129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0" y="151656"/>
            <a:ext cx="9457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1304776"/>
            <a:ext cx="3512215" cy="3880078"/>
          </a:xfrm>
          <a:prstGeom prst="rect">
            <a:avLst/>
          </a:prstGeom>
        </p:spPr>
      </p:pic>
      <p:sp>
        <p:nvSpPr>
          <p:cNvPr id="2" name="TextBox 1"/>
          <p:cNvSpPr txBox="1"/>
          <p:nvPr/>
        </p:nvSpPr>
        <p:spPr>
          <a:xfrm>
            <a:off x="4266590" y="1350110"/>
            <a:ext cx="4581150" cy="923330"/>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As you can see all the variables are now in numeric form</a:t>
            </a:r>
            <a:endParaRPr lang="en-IN" dirty="0"/>
          </a:p>
        </p:txBody>
      </p:sp>
    </p:spTree>
    <p:extLst>
      <p:ext uri="{BB962C8B-B14F-4D97-AF65-F5344CB8AC3E}">
        <p14:creationId xmlns:p14="http://schemas.microsoft.com/office/powerpoint/2010/main" val="898492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7088"/>
            <a:ext cx="6862575" cy="22708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87980"/>
            <a:ext cx="6862575" cy="1655520"/>
          </a:xfrm>
          <a:prstGeom prst="rect">
            <a:avLst/>
          </a:prstGeom>
        </p:spPr>
      </p:pic>
      <p:sp>
        <p:nvSpPr>
          <p:cNvPr id="8" name="TextBox 7"/>
          <p:cNvSpPr txBox="1"/>
          <p:nvPr/>
        </p:nvSpPr>
        <p:spPr>
          <a:xfrm>
            <a:off x="7015280" y="1350110"/>
            <a:ext cx="2128720" cy="2308324"/>
          </a:xfrm>
          <a:prstGeom prst="rect">
            <a:avLst/>
          </a:prstGeom>
          <a:noFill/>
        </p:spPr>
        <p:txBody>
          <a:bodyPr wrap="square" rtlCol="0">
            <a:spAutoFit/>
          </a:bodyPr>
          <a:lstStyle/>
          <a:p>
            <a:r>
              <a:rPr lang="en-IN" dirty="0" smtClean="0"/>
              <a:t>Insights-</a:t>
            </a:r>
          </a:p>
          <a:p>
            <a:r>
              <a:rPr lang="en-IN" dirty="0" smtClean="0"/>
              <a:t>We are splitting dependent and independent values </a:t>
            </a:r>
          </a:p>
          <a:p>
            <a:r>
              <a:rPr lang="en-IN" dirty="0" smtClean="0"/>
              <a:t>So here X is dependent and y is independent </a:t>
            </a:r>
            <a:r>
              <a:rPr lang="en-IN" dirty="0" err="1" smtClean="0"/>
              <a:t>ie</a:t>
            </a:r>
            <a:r>
              <a:rPr lang="en-IN" dirty="0" smtClean="0"/>
              <a:t> y is Result  </a:t>
            </a:r>
            <a:endParaRPr lang="en-IN" dirty="0"/>
          </a:p>
        </p:txBody>
      </p:sp>
    </p:spTree>
    <p:extLst>
      <p:ext uri="{BB962C8B-B14F-4D97-AF65-F5344CB8AC3E}">
        <p14:creationId xmlns:p14="http://schemas.microsoft.com/office/powerpoint/2010/main" val="341462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8169-FAF5-4E0B-B4E3-3C0615A70702}"/>
              </a:ext>
            </a:extLst>
          </p:cNvPr>
          <p:cNvSpPr>
            <a:spLocks noGrp="1"/>
          </p:cNvSpPr>
          <p:nvPr>
            <p:ph type="title"/>
          </p:nvPr>
        </p:nvSpPr>
        <p:spPr/>
        <p:txBody>
          <a:bodyPr>
            <a:normAutofit fontScale="90000"/>
          </a:bodyPr>
          <a:lstStyle/>
          <a:p>
            <a:r>
              <a:rPr lang="en-IN" b="1" dirty="0">
                <a:effectLst/>
              </a:rPr>
              <a:t>Balanced or </a:t>
            </a:r>
            <a:r>
              <a:rPr lang="en-IN" b="1" dirty="0" smtClean="0">
                <a:effectLst/>
              </a:rPr>
              <a:t>Imbalanced Data</a:t>
            </a:r>
            <a:r>
              <a:rPr lang="en-IN" b="1" dirty="0">
                <a:effectLst/>
              </a:rPr>
              <a:t/>
            </a:r>
            <a:br>
              <a:rPr lang="en-IN" b="1" dirty="0">
                <a:effectLst/>
              </a:rPr>
            </a:br>
            <a:endParaRPr lang="en-IN" dirty="0"/>
          </a:p>
        </p:txBody>
      </p:sp>
      <p:sp>
        <p:nvSpPr>
          <p:cNvPr id="5" name="TextBox 4"/>
          <p:cNvSpPr txBox="1"/>
          <p:nvPr/>
        </p:nvSpPr>
        <p:spPr>
          <a:xfrm>
            <a:off x="5640935" y="1502815"/>
            <a:ext cx="3359510" cy="1754326"/>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As we can see that our data is not balanced </a:t>
            </a:r>
            <a:r>
              <a:rPr lang="en-IN" dirty="0" err="1" smtClean="0"/>
              <a:t>ie</a:t>
            </a:r>
            <a:r>
              <a:rPr lang="en-IN" dirty="0" smtClean="0"/>
              <a:t> we will not get accurate results  so we are using </a:t>
            </a:r>
            <a:r>
              <a:rPr lang="en-IN" dirty="0" err="1" smtClean="0"/>
              <a:t>smotet</a:t>
            </a:r>
            <a:r>
              <a:rPr lang="en-IN" dirty="0" smtClean="0"/>
              <a:t> to balanced the data </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60" y="1350110"/>
            <a:ext cx="3612374" cy="3360738"/>
          </a:xfrm>
        </p:spPr>
      </p:pic>
    </p:spTree>
    <p:extLst>
      <p:ext uri="{BB962C8B-B14F-4D97-AF65-F5344CB8AC3E}">
        <p14:creationId xmlns:p14="http://schemas.microsoft.com/office/powerpoint/2010/main" val="328659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7104" y="47259"/>
            <a:ext cx="8076896" cy="1068935"/>
          </a:xfrm>
        </p:spPr>
        <p:txBody>
          <a:bodyPr>
            <a:noAutofit/>
          </a:bodyPr>
          <a:lstStyle/>
          <a:p>
            <a:r>
              <a:rPr lang="en-US" sz="2800" b="1" i="0" dirty="0">
                <a:solidFill>
                  <a:schemeClr val="bg2"/>
                </a:solidFill>
                <a:effectLst/>
                <a:latin typeface="Yanone Kaffeesatz"/>
              </a:rPr>
              <a:t/>
            </a:r>
            <a:br>
              <a:rPr lang="en-US" sz="2800" b="1" i="0" dirty="0">
                <a:solidFill>
                  <a:schemeClr val="bg2"/>
                </a:solidFill>
                <a:effectLst/>
                <a:latin typeface="Yanone Kaffeesatz"/>
              </a:rPr>
            </a:br>
            <a:r>
              <a:rPr lang="en-US" sz="2800" b="1" i="0" dirty="0">
                <a:solidFill>
                  <a:schemeClr val="bg2"/>
                </a:solidFill>
                <a:effectLst/>
                <a:latin typeface="Yanone Kaffeesatz"/>
              </a:rPr>
              <a:t>HEALTH INSURANCE FRAUD EXAMPLES</a:t>
            </a:r>
            <a:br>
              <a:rPr lang="en-US" sz="2800" b="1" i="0" dirty="0">
                <a:solidFill>
                  <a:schemeClr val="bg2"/>
                </a:solidFill>
                <a:effectLst/>
                <a:latin typeface="Yanone Kaffeesatz"/>
              </a:rPr>
            </a:br>
            <a:endParaRPr lang="en-US" sz="2800" dirty="0">
              <a:solidFill>
                <a:schemeClr val="bg2"/>
              </a:solidFill>
            </a:endParaRPr>
          </a:p>
        </p:txBody>
      </p:sp>
      <p:sp>
        <p:nvSpPr>
          <p:cNvPr id="6" name="Content Placeholder 5"/>
          <p:cNvSpPr>
            <a:spLocks noGrp="1"/>
          </p:cNvSpPr>
          <p:nvPr>
            <p:ph sz="half" idx="2"/>
          </p:nvPr>
        </p:nvSpPr>
        <p:spPr>
          <a:xfrm>
            <a:off x="536878" y="1350110"/>
            <a:ext cx="8310861" cy="3746131"/>
          </a:xfrm>
        </p:spPr>
        <p:txBody>
          <a:bodyPr>
            <a:noAutofit/>
          </a:bodyPr>
          <a:lstStyle/>
          <a:p>
            <a:pPr algn="l">
              <a:buFont typeface="+mj-lt"/>
              <a:buAutoNum type="arabicPeriod"/>
            </a:pPr>
            <a:r>
              <a:rPr lang="en-US" sz="1600" b="0" i="0" dirty="0">
                <a:solidFill>
                  <a:srgbClr val="333333"/>
                </a:solidFill>
                <a:effectLst/>
                <a:latin typeface="Arial" panose="020B0604020202020204" pitchFamily="34" charset="0"/>
              </a:rPr>
              <a:t>Treatment of uninsured persons, but billing for insured persons covered in the health policies.</a:t>
            </a:r>
          </a:p>
          <a:p>
            <a:pPr algn="l">
              <a:buFont typeface="+mj-lt"/>
              <a:buAutoNum type="arabicPeriod"/>
            </a:pPr>
            <a:r>
              <a:rPr lang="en-US" sz="1600" b="0" i="0" dirty="0">
                <a:solidFill>
                  <a:srgbClr val="333333"/>
                </a:solidFill>
                <a:effectLst/>
                <a:latin typeface="Arial" panose="020B0604020202020204" pitchFamily="34" charset="0"/>
              </a:rPr>
              <a:t>Billing for Doctor Fees for his unnecessary visits to the patients in the Hospital.</a:t>
            </a:r>
          </a:p>
          <a:p>
            <a:pPr algn="l">
              <a:buFont typeface="+mj-lt"/>
              <a:buAutoNum type="arabicPeriod"/>
            </a:pPr>
            <a:r>
              <a:rPr lang="en-US" sz="1600" b="0" i="0" dirty="0">
                <a:solidFill>
                  <a:srgbClr val="333333"/>
                </a:solidFill>
                <a:effectLst/>
                <a:latin typeface="Arial" panose="020B0604020202020204" pitchFamily="34" charset="0"/>
              </a:rPr>
              <a:t>Billing for services not rendered.</a:t>
            </a:r>
          </a:p>
          <a:p>
            <a:pPr algn="l">
              <a:buFont typeface="+mj-lt"/>
              <a:buAutoNum type="arabicPeriod"/>
            </a:pPr>
            <a:r>
              <a:rPr lang="en-US" sz="1600" b="0" i="0" dirty="0">
                <a:solidFill>
                  <a:srgbClr val="333333"/>
                </a:solidFill>
                <a:effectLst/>
                <a:latin typeface="Arial" panose="020B0604020202020204" pitchFamily="34" charset="0"/>
              </a:rPr>
              <a:t>Unwarranted procedures, excessive investigations, expensive medicines.</a:t>
            </a:r>
          </a:p>
          <a:p>
            <a:pPr algn="l">
              <a:buFont typeface="+mj-lt"/>
              <a:buAutoNum type="arabicPeriod"/>
            </a:pPr>
            <a:r>
              <a:rPr lang="en-US" sz="1600" b="0" i="0" dirty="0">
                <a:solidFill>
                  <a:srgbClr val="333333"/>
                </a:solidFill>
                <a:effectLst/>
                <a:latin typeface="Arial" panose="020B0604020202020204" pitchFamily="34" charset="0"/>
              </a:rPr>
              <a:t>The extended length of stay keeping in view the high sum insured in the policy.</a:t>
            </a:r>
          </a:p>
          <a:p>
            <a:pPr algn="l">
              <a:buFont typeface="+mj-lt"/>
              <a:buAutoNum type="arabicPeriod"/>
            </a:pPr>
            <a:r>
              <a:rPr lang="en-US" sz="1600" b="0" i="0" dirty="0">
                <a:solidFill>
                  <a:srgbClr val="333333"/>
                </a:solidFill>
                <a:effectLst/>
                <a:latin typeface="Arial" panose="020B0604020202020204" pitchFamily="34" charset="0"/>
              </a:rPr>
              <a:t>Documents submitted are of doubtful nature.</a:t>
            </a:r>
          </a:p>
          <a:p>
            <a:pPr algn="l">
              <a:buFont typeface="+mj-lt"/>
              <a:buAutoNum type="arabicPeriod"/>
            </a:pPr>
            <a:r>
              <a:rPr lang="en-US" sz="1600" b="0" i="0" dirty="0">
                <a:solidFill>
                  <a:srgbClr val="333333"/>
                </a:solidFill>
                <a:effectLst/>
                <a:latin typeface="Arial" panose="020B0604020202020204" pitchFamily="34" charset="0"/>
              </a:rPr>
              <a:t>Claims for disease or injury which seems to be pre-existing.</a:t>
            </a:r>
          </a:p>
          <a:p>
            <a:pPr algn="l">
              <a:buFont typeface="+mj-lt"/>
              <a:buAutoNum type="arabicPeriod"/>
            </a:pPr>
            <a:r>
              <a:rPr lang="en-US" sz="1600" b="0" i="0" dirty="0">
                <a:solidFill>
                  <a:srgbClr val="333333"/>
                </a:solidFill>
                <a:effectLst/>
                <a:latin typeface="Arial" panose="020B0604020202020204" pitchFamily="34" charset="0"/>
              </a:rPr>
              <a:t>Collecting treatment cost from the innocent patients with misrepresentation that all amounts will not be admissible in an insurance policy.</a:t>
            </a:r>
          </a:p>
          <a:p>
            <a:pPr algn="l">
              <a:buFont typeface="+mj-lt"/>
              <a:buAutoNum type="arabicPeriod"/>
            </a:pPr>
            <a:r>
              <a:rPr lang="en-US" sz="1600" b="0" i="0" dirty="0">
                <a:solidFill>
                  <a:srgbClr val="333333"/>
                </a:solidFill>
                <a:effectLst/>
                <a:latin typeface="Arial" panose="020B0604020202020204" pitchFamily="34" charset="0"/>
              </a:rPr>
              <a:t>Filing claims for treatments that are not medically necessary.</a:t>
            </a:r>
          </a:p>
          <a:p>
            <a:pPr algn="l">
              <a:buFont typeface="+mj-lt"/>
              <a:buAutoNum type="arabicPeriod"/>
            </a:pPr>
            <a:r>
              <a:rPr lang="en-US" sz="1600" b="0" i="0" dirty="0">
                <a:solidFill>
                  <a:srgbClr val="333333"/>
                </a:solidFill>
                <a:effectLst/>
                <a:latin typeface="Arial" panose="020B0604020202020204" pitchFamily="34" charset="0"/>
              </a:rPr>
              <a:t>Intermediary takes the premium but does not pass it to the Insurance Company.</a:t>
            </a:r>
          </a:p>
          <a:p>
            <a:endParaRPr lang="en-US" sz="1600" dirty="0"/>
          </a:p>
        </p:txBody>
      </p:sp>
    </p:spTree>
    <p:extLst>
      <p:ext uri="{BB962C8B-B14F-4D97-AF65-F5344CB8AC3E}">
        <p14:creationId xmlns:p14="http://schemas.microsoft.com/office/powerpoint/2010/main" val="1489119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Smotet</a:t>
            </a:r>
            <a:r>
              <a:rPr lang="en-US" dirty="0" smtClean="0"/>
              <a:t> method for oversampling</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555" y="1350110"/>
            <a:ext cx="4618120" cy="2880610"/>
          </a:xfrm>
        </p:spPr>
      </p:pic>
      <p:sp>
        <p:nvSpPr>
          <p:cNvPr id="3" name="TextBox 2"/>
          <p:cNvSpPr txBox="1"/>
          <p:nvPr/>
        </p:nvSpPr>
        <p:spPr>
          <a:xfrm>
            <a:off x="5335525" y="1502815"/>
            <a:ext cx="3664920" cy="1200329"/>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smtClean="0"/>
              <a:t>We are using “</a:t>
            </a:r>
            <a:r>
              <a:rPr lang="en-IN" dirty="0" err="1" smtClean="0"/>
              <a:t>SMOTETomek</a:t>
            </a:r>
            <a:r>
              <a:rPr lang="en-IN" dirty="0" smtClean="0"/>
              <a:t> “ method to balance the 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45782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accuracy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6819744"/>
              </p:ext>
            </p:extLst>
          </p:nvPr>
        </p:nvGraphicFramePr>
        <p:xfrm>
          <a:off x="-9150" y="1349375"/>
          <a:ext cx="9153150" cy="3337560"/>
        </p:xfrm>
        <a:graphic>
          <a:graphicData uri="http://schemas.openxmlformats.org/drawingml/2006/table">
            <a:tbl>
              <a:tblPr firstRow="1" bandRow="1">
                <a:tableStyleId>{5C22544A-7EE6-4342-B048-85BDC9FD1C3A}</a:tableStyleId>
              </a:tblPr>
              <a:tblGrid>
                <a:gridCol w="3503066">
                  <a:extLst>
                    <a:ext uri="{9D8B030D-6E8A-4147-A177-3AD203B41FA5}">
                      <a16:colId xmlns:a16="http://schemas.microsoft.com/office/drawing/2014/main" val="1640902114"/>
                    </a:ext>
                  </a:extLst>
                </a:gridCol>
                <a:gridCol w="3054100">
                  <a:extLst>
                    <a:ext uri="{9D8B030D-6E8A-4147-A177-3AD203B41FA5}">
                      <a16:colId xmlns:a16="http://schemas.microsoft.com/office/drawing/2014/main" val="2656030144"/>
                    </a:ext>
                  </a:extLst>
                </a:gridCol>
                <a:gridCol w="2595984">
                  <a:extLst>
                    <a:ext uri="{9D8B030D-6E8A-4147-A177-3AD203B41FA5}">
                      <a16:colId xmlns:a16="http://schemas.microsoft.com/office/drawing/2014/main" val="2519425939"/>
                    </a:ext>
                  </a:extLst>
                </a:gridCol>
              </a:tblGrid>
              <a:tr h="370840">
                <a:tc>
                  <a:txBody>
                    <a:bodyPr/>
                    <a:lstStyle/>
                    <a:p>
                      <a:pPr algn="ctr"/>
                      <a:r>
                        <a:rPr lang="en-IN" sz="1800" b="1" i="0" kern="1200" dirty="0" smtClean="0">
                          <a:solidFill>
                            <a:schemeClr val="lt1"/>
                          </a:solidFill>
                          <a:effectLst/>
                          <a:latin typeface="+mn-lt"/>
                          <a:ea typeface="+mn-ea"/>
                          <a:cs typeface="+mn-cs"/>
                        </a:rPr>
                        <a:t>model</a:t>
                      </a:r>
                      <a:endParaRPr lang="en-IN" dirty="0"/>
                    </a:p>
                  </a:txBody>
                  <a:tcPr/>
                </a:tc>
                <a:tc>
                  <a:txBody>
                    <a:bodyPr/>
                    <a:lstStyle/>
                    <a:p>
                      <a:pPr algn="ctr"/>
                      <a:r>
                        <a:rPr lang="en-IN" sz="1800" b="1" i="0" kern="1200" dirty="0" err="1" smtClean="0">
                          <a:solidFill>
                            <a:schemeClr val="lt1"/>
                          </a:solidFill>
                          <a:effectLst/>
                          <a:latin typeface="+mn-lt"/>
                          <a:ea typeface="+mn-ea"/>
                          <a:cs typeface="+mn-cs"/>
                        </a:rPr>
                        <a:t>training_score</a:t>
                      </a:r>
                      <a:endParaRPr lang="en-IN" dirty="0"/>
                    </a:p>
                  </a:txBody>
                  <a:tcPr/>
                </a:tc>
                <a:tc>
                  <a:txBody>
                    <a:bodyPr/>
                    <a:lstStyle/>
                    <a:p>
                      <a:pPr algn="ctr"/>
                      <a:r>
                        <a:rPr lang="en-IN" sz="1800" b="1" i="0" kern="1200" dirty="0" err="1" smtClean="0">
                          <a:solidFill>
                            <a:schemeClr val="lt1"/>
                          </a:solidFill>
                          <a:effectLst/>
                          <a:latin typeface="+mn-lt"/>
                          <a:ea typeface="+mn-ea"/>
                          <a:cs typeface="+mn-cs"/>
                        </a:rPr>
                        <a:t>testing_score</a:t>
                      </a:r>
                      <a:endParaRPr lang="en-IN" dirty="0"/>
                    </a:p>
                  </a:txBody>
                  <a:tcPr/>
                </a:tc>
                <a:extLst>
                  <a:ext uri="{0D108BD9-81ED-4DB2-BD59-A6C34878D82A}">
                    <a16:rowId xmlns:a16="http://schemas.microsoft.com/office/drawing/2014/main" val="2546728970"/>
                  </a:ext>
                </a:extLst>
              </a:tr>
              <a:tr h="370840">
                <a:tc>
                  <a:txBody>
                    <a:bodyPr/>
                    <a:lstStyle/>
                    <a:p>
                      <a:pPr algn="ctr"/>
                      <a:r>
                        <a:rPr lang="en-IN" sz="1800" b="0" i="0" kern="1200" dirty="0" err="1" smtClean="0">
                          <a:solidFill>
                            <a:schemeClr val="dk1"/>
                          </a:solidFill>
                          <a:effectLst/>
                          <a:latin typeface="+mn-lt"/>
                          <a:ea typeface="+mn-ea"/>
                          <a:cs typeface="+mn-cs"/>
                        </a:rPr>
                        <a:t>LogisticRegression</a:t>
                      </a:r>
                      <a:endParaRPr lang="en-IN" dirty="0"/>
                    </a:p>
                  </a:txBody>
                  <a:tcPr/>
                </a:tc>
                <a:tc>
                  <a:txBody>
                    <a:bodyPr/>
                    <a:lstStyle/>
                    <a:p>
                      <a:pPr algn="ctr"/>
                      <a:r>
                        <a:rPr lang="en-IN" sz="1800" b="0" i="0" kern="1200" dirty="0" smtClean="0">
                          <a:solidFill>
                            <a:schemeClr val="dk1"/>
                          </a:solidFill>
                          <a:effectLst/>
                          <a:latin typeface="+mn-lt"/>
                          <a:ea typeface="+mn-ea"/>
                          <a:cs typeface="+mn-cs"/>
                        </a:rPr>
                        <a:t>51%</a:t>
                      </a:r>
                      <a:endParaRPr lang="en-IN" dirty="0"/>
                    </a:p>
                  </a:txBody>
                  <a:tcPr/>
                </a:tc>
                <a:tc>
                  <a:txBody>
                    <a:bodyPr/>
                    <a:lstStyle/>
                    <a:p>
                      <a:pPr algn="ctr"/>
                      <a:r>
                        <a:rPr lang="en-US" dirty="0" smtClean="0"/>
                        <a:t>51%</a:t>
                      </a:r>
                      <a:endParaRPr lang="en-IN" dirty="0"/>
                    </a:p>
                  </a:txBody>
                  <a:tcPr/>
                </a:tc>
                <a:extLst>
                  <a:ext uri="{0D108BD9-81ED-4DB2-BD59-A6C34878D82A}">
                    <a16:rowId xmlns:a16="http://schemas.microsoft.com/office/drawing/2014/main" val="3838684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KNeighborsClassifier</a:t>
                      </a:r>
                      <a:endParaRPr lang="en-IN" dirty="0" smtClean="0"/>
                    </a:p>
                  </a:txBody>
                  <a:tcPr/>
                </a:tc>
                <a:tc>
                  <a:txBody>
                    <a:bodyPr/>
                    <a:lstStyle/>
                    <a:p>
                      <a:pPr algn="ctr"/>
                      <a:r>
                        <a:rPr lang="en-IN" sz="1800" b="0" i="0" kern="1200" dirty="0" smtClean="0">
                          <a:solidFill>
                            <a:schemeClr val="dk1"/>
                          </a:solidFill>
                          <a:effectLst/>
                          <a:latin typeface="+mn-lt"/>
                          <a:ea typeface="+mn-ea"/>
                          <a:cs typeface="+mn-cs"/>
                        </a:rPr>
                        <a:t>99%</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22009853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DecisionTreeClassifier</a:t>
                      </a:r>
                      <a:r>
                        <a:rPr lang="en-IN" sz="1800" b="0" i="0" kern="1200" dirty="0" smtClean="0">
                          <a:solidFill>
                            <a:schemeClr val="dk1"/>
                          </a:solidFill>
                          <a:effectLst/>
                          <a:latin typeface="+mn-lt"/>
                          <a:ea typeface="+mn-ea"/>
                          <a:cs typeface="+mn-cs"/>
                        </a:rPr>
                        <a:t>(</a:t>
                      </a:r>
                      <a:r>
                        <a:rPr lang="en-IN" sz="1800" b="0" i="0" kern="1200" baseline="0" dirty="0" smtClean="0">
                          <a:solidFill>
                            <a:schemeClr val="dk1"/>
                          </a:solidFill>
                          <a:effectLst/>
                          <a:latin typeface="+mn-lt"/>
                          <a:ea typeface="+mn-ea"/>
                          <a:cs typeface="+mn-cs"/>
                        </a:rPr>
                        <a:t> Entropy)</a:t>
                      </a:r>
                      <a:endParaRPr lang="en-IN" dirty="0" smtClean="0"/>
                    </a:p>
                  </a:txBody>
                  <a:tcPr/>
                </a:tc>
                <a:tc>
                  <a:txBody>
                    <a:bodyPr/>
                    <a:lstStyle/>
                    <a:p>
                      <a:pPr algn="ctr"/>
                      <a:r>
                        <a:rPr lang="en-IN" sz="1800" b="0" i="0" kern="1200" dirty="0" smtClean="0">
                          <a:solidFill>
                            <a:schemeClr val="dk1"/>
                          </a:solidFill>
                          <a:effectLst/>
                          <a:latin typeface="+mn-lt"/>
                          <a:ea typeface="+mn-ea"/>
                          <a:cs typeface="+mn-cs"/>
                        </a:rPr>
                        <a:t>80%</a:t>
                      </a:r>
                      <a:endParaRPr lang="en-IN" dirty="0"/>
                    </a:p>
                  </a:txBody>
                  <a:tcPr/>
                </a:tc>
                <a:tc>
                  <a:txBody>
                    <a:bodyPr/>
                    <a:lstStyle/>
                    <a:p>
                      <a:pPr algn="ctr"/>
                      <a:r>
                        <a:rPr lang="en-US" dirty="0" smtClean="0"/>
                        <a:t>80%</a:t>
                      </a:r>
                      <a:endParaRPr lang="en-IN" dirty="0"/>
                    </a:p>
                  </a:txBody>
                  <a:tcPr/>
                </a:tc>
                <a:extLst>
                  <a:ext uri="{0D108BD9-81ED-4DB2-BD59-A6C34878D82A}">
                    <a16:rowId xmlns:a16="http://schemas.microsoft.com/office/drawing/2014/main" val="3322809375"/>
                  </a:ext>
                </a:extLst>
              </a:tr>
              <a:tr h="370840">
                <a:tc>
                  <a:txBody>
                    <a:bodyPr/>
                    <a:lstStyle/>
                    <a:p>
                      <a:pPr algn="ctr"/>
                      <a:r>
                        <a:rPr lang="en-IN" sz="1800" b="0" i="0" kern="1200" dirty="0" err="1" smtClean="0">
                          <a:solidFill>
                            <a:schemeClr val="dk1"/>
                          </a:solidFill>
                          <a:effectLst/>
                          <a:latin typeface="+mn-lt"/>
                          <a:ea typeface="+mn-ea"/>
                          <a:cs typeface="+mn-cs"/>
                        </a:rPr>
                        <a:t>BaggingClassifier</a:t>
                      </a:r>
                      <a:r>
                        <a:rPr lang="en-IN" sz="1800" b="0" i="0" kern="1200" dirty="0" smtClean="0">
                          <a:solidFill>
                            <a:schemeClr val="dk1"/>
                          </a:solidFill>
                          <a:effectLst/>
                          <a:latin typeface="+mn-lt"/>
                          <a:ea typeface="+mn-ea"/>
                          <a:cs typeface="+mn-cs"/>
                        </a:rPr>
                        <a:t> </a:t>
                      </a:r>
                      <a:endParaRPr lang="en-IN" dirty="0"/>
                    </a:p>
                  </a:txBody>
                  <a:tcPr/>
                </a:tc>
                <a:tc>
                  <a:txBody>
                    <a:bodyPr/>
                    <a:lstStyle/>
                    <a:p>
                      <a:pPr algn="ctr"/>
                      <a:r>
                        <a:rPr lang="en-IN" sz="1800" b="0" i="0" kern="1200" dirty="0" smtClean="0">
                          <a:solidFill>
                            <a:schemeClr val="dk1"/>
                          </a:solidFill>
                          <a:effectLst/>
                          <a:latin typeface="+mn-lt"/>
                          <a:ea typeface="+mn-ea"/>
                          <a:cs typeface="+mn-cs"/>
                        </a:rPr>
                        <a:t>81%</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3551529831"/>
                  </a:ext>
                </a:extLst>
              </a:tr>
              <a:tr h="370840">
                <a:tc>
                  <a:txBody>
                    <a:bodyPr/>
                    <a:lstStyle/>
                    <a:p>
                      <a:pPr algn="ctr"/>
                      <a:r>
                        <a:rPr lang="en-IN" sz="1800" b="0" i="0" kern="1200" dirty="0" err="1" smtClean="0">
                          <a:solidFill>
                            <a:schemeClr val="dk1"/>
                          </a:solidFill>
                          <a:effectLst/>
                          <a:latin typeface="+mn-lt"/>
                          <a:ea typeface="+mn-ea"/>
                          <a:cs typeface="+mn-cs"/>
                        </a:rPr>
                        <a:t>AdaBoostClassifier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86 %</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3104134587"/>
                  </a:ext>
                </a:extLst>
              </a:tr>
              <a:tr h="370840">
                <a:tc>
                  <a:txBody>
                    <a:bodyPr/>
                    <a:lstStyle/>
                    <a:p>
                      <a:pPr algn="ctr"/>
                      <a:r>
                        <a:rPr lang="en-IN" dirty="0" err="1">
                          <a:effectLst/>
                        </a:rPr>
                        <a:t>XGBClassifier</a:t>
                      </a:r>
                      <a:endParaRPr lang="en-IN" dirty="0">
                        <a:effectLst/>
                      </a:endParaRPr>
                    </a:p>
                  </a:txBody>
                  <a:tcPr anchor="ctr"/>
                </a:tc>
                <a:tc>
                  <a:txBody>
                    <a:bodyPr/>
                    <a:lstStyle/>
                    <a:p>
                      <a:pPr algn="ctr"/>
                      <a:r>
                        <a:rPr lang="en-IN" sz="1800" b="0" i="0" kern="1200" dirty="0" smtClean="0">
                          <a:solidFill>
                            <a:schemeClr val="dk1"/>
                          </a:solidFill>
                          <a:effectLst/>
                          <a:latin typeface="+mn-lt"/>
                          <a:ea typeface="+mn-ea"/>
                          <a:cs typeface="+mn-cs"/>
                        </a:rPr>
                        <a:t>82%</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1154772981"/>
                  </a:ext>
                </a:extLst>
              </a:tr>
              <a:tr h="370840">
                <a:tc>
                  <a:txBody>
                    <a:bodyPr/>
                    <a:lstStyle/>
                    <a:p>
                      <a:pPr algn="ctr"/>
                      <a:r>
                        <a:rPr lang="en-IN" sz="1800" b="0" i="0" kern="1200" dirty="0" err="1" smtClean="0">
                          <a:solidFill>
                            <a:schemeClr val="dk1"/>
                          </a:solidFill>
                          <a:effectLst/>
                          <a:latin typeface="+mn-lt"/>
                          <a:ea typeface="+mn-ea"/>
                          <a:cs typeface="+mn-cs"/>
                        </a:rPr>
                        <a:t>RandomForestClassifier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86%</a:t>
                      </a:r>
                      <a:endParaRPr lang="en-IN" dirty="0"/>
                    </a:p>
                  </a:txBody>
                  <a:tcPr/>
                </a:tc>
                <a:tc>
                  <a:txBody>
                    <a:bodyPr/>
                    <a:lstStyle/>
                    <a:p>
                      <a:pPr algn="ctr"/>
                      <a:r>
                        <a:rPr lang="en-US" dirty="0" smtClean="0"/>
                        <a:t>83%</a:t>
                      </a:r>
                      <a:endParaRPr lang="en-IN" dirty="0"/>
                    </a:p>
                  </a:txBody>
                  <a:tcPr/>
                </a:tc>
                <a:extLst>
                  <a:ext uri="{0D108BD9-81ED-4DB2-BD59-A6C34878D82A}">
                    <a16:rowId xmlns:a16="http://schemas.microsoft.com/office/drawing/2014/main" val="258275594"/>
                  </a:ext>
                </a:extLst>
              </a:tr>
              <a:tr h="370840">
                <a:tc>
                  <a:txBody>
                    <a:bodyPr/>
                    <a:lstStyle/>
                    <a:p>
                      <a:pPr algn="ctr"/>
                      <a:r>
                        <a:rPr lang="en-IN" sz="1800" b="0" i="0" kern="1200" dirty="0" err="1" smtClean="0">
                          <a:solidFill>
                            <a:schemeClr val="dk1"/>
                          </a:solidFill>
                          <a:effectLst/>
                          <a:latin typeface="+mn-lt"/>
                          <a:ea typeface="+mn-ea"/>
                          <a:cs typeface="+mn-cs"/>
                        </a:rPr>
                        <a:t>GradientBoostingClassifier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81%</a:t>
                      </a:r>
                      <a:endParaRPr lang="en-IN" dirty="0"/>
                    </a:p>
                  </a:txBody>
                  <a:tcPr/>
                </a:tc>
                <a:tc>
                  <a:txBody>
                    <a:bodyPr/>
                    <a:lstStyle/>
                    <a:p>
                      <a:pPr algn="ctr"/>
                      <a:r>
                        <a:rPr lang="en-IN" sz="1800" b="0" i="0" kern="1200" dirty="0" smtClean="0">
                          <a:solidFill>
                            <a:schemeClr val="dk1"/>
                          </a:solidFill>
                          <a:effectLst/>
                          <a:latin typeface="+mn-lt"/>
                          <a:ea typeface="+mn-ea"/>
                          <a:cs typeface="+mn-cs"/>
                        </a:rPr>
                        <a:t>81%</a:t>
                      </a:r>
                      <a:endParaRPr lang="en-IN" dirty="0"/>
                    </a:p>
                  </a:txBody>
                  <a:tcPr/>
                </a:tc>
                <a:extLst>
                  <a:ext uri="{0D108BD9-81ED-4DB2-BD59-A6C34878D82A}">
                    <a16:rowId xmlns:a16="http://schemas.microsoft.com/office/drawing/2014/main" val="1004005322"/>
                  </a:ext>
                </a:extLst>
              </a:tr>
            </a:tbl>
          </a:graphicData>
        </a:graphic>
      </p:graphicFrame>
    </p:spTree>
    <p:extLst>
      <p:ext uri="{BB962C8B-B14F-4D97-AF65-F5344CB8AC3E}">
        <p14:creationId xmlns:p14="http://schemas.microsoft.com/office/powerpoint/2010/main" val="82787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5" y="1350110"/>
            <a:ext cx="4208859" cy="3360738"/>
          </a:xfrm>
        </p:spPr>
      </p:pic>
      <p:sp>
        <p:nvSpPr>
          <p:cNvPr id="5" name="TextBox 4"/>
          <p:cNvSpPr txBox="1"/>
          <p:nvPr/>
        </p:nvSpPr>
        <p:spPr>
          <a:xfrm>
            <a:off x="4724705" y="1502815"/>
            <a:ext cx="4123035" cy="3416320"/>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We have done different model building algorithm and from that we get insights like accuracy , precision and F1 score  </a:t>
            </a:r>
          </a:p>
          <a:p>
            <a:pPr marL="285750" indent="-285750">
              <a:buFont typeface="Arial" panose="020B0604020202020204" pitchFamily="34" charset="0"/>
              <a:buChar char="•"/>
            </a:pPr>
            <a:r>
              <a:rPr lang="en-IN" dirty="0" err="1"/>
              <a:t>RandomForestClassifier</a:t>
            </a:r>
            <a:r>
              <a:rPr lang="en-IN" dirty="0"/>
              <a:t> gives the best result out of different ML algorithm with an accuracy of </a:t>
            </a:r>
            <a:r>
              <a:rPr lang="en-IN" dirty="0" smtClean="0"/>
              <a:t>86% . But the model has overfitting situation</a:t>
            </a:r>
          </a:p>
          <a:p>
            <a:pPr marL="285750" indent="-285750">
              <a:buFont typeface="Arial" panose="020B0604020202020204" pitchFamily="34" charset="0"/>
              <a:buChar char="•"/>
            </a:pPr>
            <a:r>
              <a:rPr lang="en-US" dirty="0"/>
              <a:t>We are getting train accuracy as 86% and test accuracy as 83%</a:t>
            </a:r>
            <a:endParaRPr lang="en-IN" dirty="0"/>
          </a:p>
          <a:p>
            <a:r>
              <a:rPr lang="en-US" dirty="0" smtClean="0"/>
              <a:t> </a:t>
            </a:r>
            <a:endParaRPr lang="en-IN" dirty="0"/>
          </a:p>
        </p:txBody>
      </p:sp>
    </p:spTree>
    <p:extLst>
      <p:ext uri="{BB962C8B-B14F-4D97-AF65-F5344CB8AC3E}">
        <p14:creationId xmlns:p14="http://schemas.microsoft.com/office/powerpoint/2010/main" val="2045547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accuracy with </a:t>
            </a:r>
            <a:r>
              <a:rPr lang="en-US" dirty="0" err="1" smtClean="0"/>
              <a:t>hyperparameter</a:t>
            </a:r>
            <a:r>
              <a:rPr lang="en-US" dirty="0" smtClean="0"/>
              <a:t> tuning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216423"/>
              </p:ext>
            </p:extLst>
          </p:nvPr>
        </p:nvGraphicFramePr>
        <p:xfrm>
          <a:off x="-1" y="1349375"/>
          <a:ext cx="9153150" cy="3337560"/>
        </p:xfrm>
        <a:graphic>
          <a:graphicData uri="http://schemas.openxmlformats.org/drawingml/2006/table">
            <a:tbl>
              <a:tblPr firstRow="1" bandRow="1">
                <a:tableStyleId>{5C22544A-7EE6-4342-B048-85BDC9FD1C3A}</a:tableStyleId>
              </a:tblPr>
              <a:tblGrid>
                <a:gridCol w="3503066">
                  <a:extLst>
                    <a:ext uri="{9D8B030D-6E8A-4147-A177-3AD203B41FA5}">
                      <a16:colId xmlns:a16="http://schemas.microsoft.com/office/drawing/2014/main" val="3189900789"/>
                    </a:ext>
                  </a:extLst>
                </a:gridCol>
                <a:gridCol w="3054100">
                  <a:extLst>
                    <a:ext uri="{9D8B030D-6E8A-4147-A177-3AD203B41FA5}">
                      <a16:colId xmlns:a16="http://schemas.microsoft.com/office/drawing/2014/main" val="2664313225"/>
                    </a:ext>
                  </a:extLst>
                </a:gridCol>
                <a:gridCol w="2595984">
                  <a:extLst>
                    <a:ext uri="{9D8B030D-6E8A-4147-A177-3AD203B41FA5}">
                      <a16:colId xmlns:a16="http://schemas.microsoft.com/office/drawing/2014/main" val="2495310021"/>
                    </a:ext>
                  </a:extLst>
                </a:gridCol>
              </a:tblGrid>
              <a:tr h="370840">
                <a:tc>
                  <a:txBody>
                    <a:bodyPr/>
                    <a:lstStyle/>
                    <a:p>
                      <a:pPr algn="ctr"/>
                      <a:r>
                        <a:rPr lang="en-IN" sz="1800" b="1" i="0" kern="1200" dirty="0" smtClean="0">
                          <a:solidFill>
                            <a:schemeClr val="lt1"/>
                          </a:solidFill>
                          <a:effectLst/>
                          <a:latin typeface="+mn-lt"/>
                          <a:ea typeface="+mn-ea"/>
                          <a:cs typeface="+mn-cs"/>
                        </a:rPr>
                        <a:t>model</a:t>
                      </a:r>
                      <a:endParaRPr lang="en-IN" dirty="0"/>
                    </a:p>
                  </a:txBody>
                  <a:tcPr/>
                </a:tc>
                <a:tc>
                  <a:txBody>
                    <a:bodyPr/>
                    <a:lstStyle/>
                    <a:p>
                      <a:pPr algn="ctr"/>
                      <a:r>
                        <a:rPr lang="en-IN" sz="1800" b="1" i="0" kern="1200" dirty="0" err="1" smtClean="0">
                          <a:solidFill>
                            <a:schemeClr val="lt1"/>
                          </a:solidFill>
                          <a:effectLst/>
                          <a:latin typeface="+mn-lt"/>
                          <a:ea typeface="+mn-ea"/>
                          <a:cs typeface="+mn-cs"/>
                        </a:rPr>
                        <a:t>training_score</a:t>
                      </a:r>
                      <a:endParaRPr lang="en-IN" dirty="0"/>
                    </a:p>
                  </a:txBody>
                  <a:tcPr/>
                </a:tc>
                <a:tc>
                  <a:txBody>
                    <a:bodyPr/>
                    <a:lstStyle/>
                    <a:p>
                      <a:pPr algn="ctr"/>
                      <a:r>
                        <a:rPr lang="en-IN" sz="1800" b="1" i="0" kern="1200" dirty="0" err="1" smtClean="0">
                          <a:solidFill>
                            <a:schemeClr val="lt1"/>
                          </a:solidFill>
                          <a:effectLst/>
                          <a:latin typeface="+mn-lt"/>
                          <a:ea typeface="+mn-ea"/>
                          <a:cs typeface="+mn-cs"/>
                        </a:rPr>
                        <a:t>testing_score</a:t>
                      </a:r>
                      <a:endParaRPr lang="en-IN" dirty="0"/>
                    </a:p>
                  </a:txBody>
                  <a:tcPr/>
                </a:tc>
                <a:extLst>
                  <a:ext uri="{0D108BD9-81ED-4DB2-BD59-A6C34878D82A}">
                    <a16:rowId xmlns:a16="http://schemas.microsoft.com/office/drawing/2014/main" val="1708658300"/>
                  </a:ext>
                </a:extLst>
              </a:tr>
              <a:tr h="370840">
                <a:tc>
                  <a:txBody>
                    <a:bodyPr/>
                    <a:lstStyle/>
                    <a:p>
                      <a:pPr algn="ctr"/>
                      <a:r>
                        <a:rPr lang="en-IN" sz="1800" b="0" i="0" kern="1200" dirty="0" err="1" smtClean="0">
                          <a:solidFill>
                            <a:schemeClr val="dk1"/>
                          </a:solidFill>
                          <a:effectLst/>
                          <a:latin typeface="+mn-lt"/>
                          <a:ea typeface="+mn-ea"/>
                          <a:cs typeface="+mn-cs"/>
                        </a:rPr>
                        <a:t>LogisticRegression</a:t>
                      </a:r>
                      <a:endParaRPr lang="en-IN" dirty="0"/>
                    </a:p>
                  </a:txBody>
                  <a:tcPr/>
                </a:tc>
                <a:tc>
                  <a:txBody>
                    <a:bodyPr/>
                    <a:lstStyle/>
                    <a:p>
                      <a:pPr algn="ctr"/>
                      <a:r>
                        <a:rPr lang="en-IN" sz="1800" b="0" i="0" kern="1200" dirty="0" smtClean="0">
                          <a:solidFill>
                            <a:schemeClr val="dk1"/>
                          </a:solidFill>
                          <a:effectLst/>
                          <a:latin typeface="+mn-lt"/>
                          <a:ea typeface="+mn-ea"/>
                          <a:cs typeface="+mn-cs"/>
                        </a:rPr>
                        <a:t>51%</a:t>
                      </a:r>
                      <a:endParaRPr lang="en-IN" dirty="0"/>
                    </a:p>
                  </a:txBody>
                  <a:tcPr/>
                </a:tc>
                <a:tc>
                  <a:txBody>
                    <a:bodyPr/>
                    <a:lstStyle/>
                    <a:p>
                      <a:pPr algn="ctr"/>
                      <a:r>
                        <a:rPr lang="en-US" dirty="0" smtClean="0"/>
                        <a:t>51%</a:t>
                      </a:r>
                      <a:endParaRPr lang="en-IN" dirty="0"/>
                    </a:p>
                  </a:txBody>
                  <a:tcPr/>
                </a:tc>
                <a:extLst>
                  <a:ext uri="{0D108BD9-81ED-4DB2-BD59-A6C34878D82A}">
                    <a16:rowId xmlns:a16="http://schemas.microsoft.com/office/drawing/2014/main" val="7527272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KNeighborsClassifier</a:t>
                      </a:r>
                      <a:endParaRPr lang="en-IN" dirty="0" smtClean="0"/>
                    </a:p>
                  </a:txBody>
                  <a:tcPr/>
                </a:tc>
                <a:tc>
                  <a:txBody>
                    <a:bodyPr/>
                    <a:lstStyle/>
                    <a:p>
                      <a:pPr algn="ctr"/>
                      <a:r>
                        <a:rPr lang="en-IN" sz="1800" b="0" i="0" kern="1200" dirty="0" smtClean="0">
                          <a:solidFill>
                            <a:schemeClr val="dk1"/>
                          </a:solidFill>
                          <a:effectLst/>
                          <a:latin typeface="+mn-lt"/>
                          <a:ea typeface="+mn-ea"/>
                          <a:cs typeface="+mn-cs"/>
                        </a:rPr>
                        <a:t>99%</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4498181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DecisionTreeClassifier</a:t>
                      </a:r>
                      <a:r>
                        <a:rPr lang="en-IN" sz="1800" b="0" i="0" kern="1200" dirty="0" smtClean="0">
                          <a:solidFill>
                            <a:schemeClr val="dk1"/>
                          </a:solidFill>
                          <a:effectLst/>
                          <a:latin typeface="+mn-lt"/>
                          <a:ea typeface="+mn-ea"/>
                          <a:cs typeface="+mn-cs"/>
                        </a:rPr>
                        <a:t>(</a:t>
                      </a:r>
                      <a:r>
                        <a:rPr lang="en-IN" sz="1800" b="0" i="0" kern="1200" baseline="0" dirty="0" smtClean="0">
                          <a:solidFill>
                            <a:schemeClr val="dk1"/>
                          </a:solidFill>
                          <a:effectLst/>
                          <a:latin typeface="+mn-lt"/>
                          <a:ea typeface="+mn-ea"/>
                          <a:cs typeface="+mn-cs"/>
                        </a:rPr>
                        <a:t> Entropy)</a:t>
                      </a:r>
                      <a:endParaRPr lang="en-IN" dirty="0" smtClean="0"/>
                    </a:p>
                  </a:txBody>
                  <a:tcPr/>
                </a:tc>
                <a:tc>
                  <a:txBody>
                    <a:bodyPr/>
                    <a:lstStyle/>
                    <a:p>
                      <a:pPr algn="ctr"/>
                      <a:r>
                        <a:rPr lang="en-IN" sz="1800" b="0" i="0" kern="1200" dirty="0" smtClean="0">
                          <a:solidFill>
                            <a:schemeClr val="dk1"/>
                          </a:solidFill>
                          <a:effectLst/>
                          <a:latin typeface="+mn-lt"/>
                          <a:ea typeface="+mn-ea"/>
                          <a:cs typeface="+mn-cs"/>
                        </a:rPr>
                        <a:t>81%</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2465849215"/>
                  </a:ext>
                </a:extLst>
              </a:tr>
              <a:tr h="370840">
                <a:tc>
                  <a:txBody>
                    <a:bodyPr/>
                    <a:lstStyle/>
                    <a:p>
                      <a:pPr algn="ctr"/>
                      <a:r>
                        <a:rPr lang="en-IN" sz="1800" b="0" i="0" kern="1200" dirty="0" err="1" smtClean="0">
                          <a:solidFill>
                            <a:schemeClr val="dk1"/>
                          </a:solidFill>
                          <a:effectLst/>
                          <a:latin typeface="+mn-lt"/>
                          <a:ea typeface="+mn-ea"/>
                          <a:cs typeface="+mn-cs"/>
                        </a:rPr>
                        <a:t>BaggingClassifier</a:t>
                      </a:r>
                      <a:r>
                        <a:rPr lang="en-IN" sz="1800" b="0" i="0" kern="1200" dirty="0" smtClean="0">
                          <a:solidFill>
                            <a:schemeClr val="dk1"/>
                          </a:solidFill>
                          <a:effectLst/>
                          <a:latin typeface="+mn-lt"/>
                          <a:ea typeface="+mn-ea"/>
                          <a:cs typeface="+mn-cs"/>
                        </a:rPr>
                        <a:t> </a:t>
                      </a:r>
                      <a:endParaRPr lang="en-IN" dirty="0"/>
                    </a:p>
                  </a:txBody>
                  <a:tcPr/>
                </a:tc>
                <a:tc>
                  <a:txBody>
                    <a:bodyPr/>
                    <a:lstStyle/>
                    <a:p>
                      <a:pPr algn="ctr"/>
                      <a:r>
                        <a:rPr lang="en-IN" sz="1800" b="0" i="0" kern="1200" dirty="0" smtClean="0">
                          <a:solidFill>
                            <a:schemeClr val="dk1"/>
                          </a:solidFill>
                          <a:effectLst/>
                          <a:latin typeface="+mn-lt"/>
                          <a:ea typeface="+mn-ea"/>
                          <a:cs typeface="+mn-cs"/>
                        </a:rPr>
                        <a:t>81%</a:t>
                      </a:r>
                      <a:endParaRPr lang="en-IN" dirty="0"/>
                    </a:p>
                  </a:txBody>
                  <a:tcPr/>
                </a:tc>
                <a:tc>
                  <a:txBody>
                    <a:bodyPr/>
                    <a:lstStyle/>
                    <a:p>
                      <a:pPr algn="ctr"/>
                      <a:r>
                        <a:rPr lang="en-US" dirty="0" smtClean="0"/>
                        <a:t>82%</a:t>
                      </a:r>
                      <a:endParaRPr lang="en-IN" dirty="0"/>
                    </a:p>
                  </a:txBody>
                  <a:tcPr/>
                </a:tc>
                <a:extLst>
                  <a:ext uri="{0D108BD9-81ED-4DB2-BD59-A6C34878D82A}">
                    <a16:rowId xmlns:a16="http://schemas.microsoft.com/office/drawing/2014/main" val="1367792481"/>
                  </a:ext>
                </a:extLst>
              </a:tr>
              <a:tr h="370840">
                <a:tc>
                  <a:txBody>
                    <a:bodyPr/>
                    <a:lstStyle/>
                    <a:p>
                      <a:pPr algn="ctr"/>
                      <a:r>
                        <a:rPr lang="en-IN" sz="1800" b="0" i="0" kern="1200" dirty="0" err="1" smtClean="0">
                          <a:solidFill>
                            <a:schemeClr val="dk1"/>
                          </a:solidFill>
                          <a:effectLst/>
                          <a:latin typeface="+mn-lt"/>
                          <a:ea typeface="+mn-ea"/>
                          <a:cs typeface="+mn-cs"/>
                        </a:rPr>
                        <a:t>AdaBoostClassifier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85 %</a:t>
                      </a:r>
                      <a:endParaRPr lang="en-IN" dirty="0"/>
                    </a:p>
                  </a:txBody>
                  <a:tcPr/>
                </a:tc>
                <a:tc>
                  <a:txBody>
                    <a:bodyPr/>
                    <a:lstStyle/>
                    <a:p>
                      <a:pPr algn="ctr"/>
                      <a:r>
                        <a:rPr lang="en-US" dirty="0" smtClean="0"/>
                        <a:t>81%</a:t>
                      </a:r>
                      <a:endParaRPr lang="en-IN" dirty="0"/>
                    </a:p>
                  </a:txBody>
                  <a:tcPr/>
                </a:tc>
                <a:extLst>
                  <a:ext uri="{0D108BD9-81ED-4DB2-BD59-A6C34878D82A}">
                    <a16:rowId xmlns:a16="http://schemas.microsoft.com/office/drawing/2014/main" val="585950250"/>
                  </a:ext>
                </a:extLst>
              </a:tr>
              <a:tr h="370840">
                <a:tc>
                  <a:txBody>
                    <a:bodyPr/>
                    <a:lstStyle/>
                    <a:p>
                      <a:pPr algn="ctr"/>
                      <a:r>
                        <a:rPr lang="en-IN" dirty="0" err="1">
                          <a:effectLst/>
                        </a:rPr>
                        <a:t>XGBClassifier</a:t>
                      </a:r>
                      <a:endParaRPr lang="en-IN" dirty="0">
                        <a:effectLst/>
                      </a:endParaRPr>
                    </a:p>
                  </a:txBody>
                  <a:tcPr anchor="ctr"/>
                </a:tc>
                <a:tc>
                  <a:txBody>
                    <a:bodyPr/>
                    <a:lstStyle/>
                    <a:p>
                      <a:pPr algn="ctr"/>
                      <a:r>
                        <a:rPr lang="en-IN" sz="1800" b="0" i="0" kern="1200" dirty="0" smtClean="0">
                          <a:solidFill>
                            <a:schemeClr val="dk1"/>
                          </a:solidFill>
                          <a:effectLst/>
                          <a:latin typeface="+mn-lt"/>
                          <a:ea typeface="+mn-ea"/>
                          <a:cs typeface="+mn-cs"/>
                        </a:rPr>
                        <a:t>82%</a:t>
                      </a:r>
                      <a:endParaRPr lang="en-IN" dirty="0"/>
                    </a:p>
                  </a:txBody>
                  <a:tcPr/>
                </a:tc>
                <a:tc>
                  <a:txBody>
                    <a:bodyPr/>
                    <a:lstStyle/>
                    <a:p>
                      <a:pPr algn="ctr"/>
                      <a:r>
                        <a:rPr lang="en-US" dirty="0" smtClean="0"/>
                        <a:t>83%</a:t>
                      </a:r>
                      <a:endParaRPr lang="en-IN" dirty="0"/>
                    </a:p>
                  </a:txBody>
                  <a:tcPr/>
                </a:tc>
                <a:extLst>
                  <a:ext uri="{0D108BD9-81ED-4DB2-BD59-A6C34878D82A}">
                    <a16:rowId xmlns:a16="http://schemas.microsoft.com/office/drawing/2014/main" val="1728200618"/>
                  </a:ext>
                </a:extLst>
              </a:tr>
              <a:tr h="370840">
                <a:tc>
                  <a:txBody>
                    <a:bodyPr/>
                    <a:lstStyle/>
                    <a:p>
                      <a:pPr algn="ctr"/>
                      <a:r>
                        <a:rPr lang="en-IN" sz="1800" b="0" i="0" kern="1200" dirty="0" err="1" smtClean="0">
                          <a:solidFill>
                            <a:schemeClr val="dk1"/>
                          </a:solidFill>
                          <a:effectLst/>
                          <a:latin typeface="+mn-lt"/>
                          <a:ea typeface="+mn-ea"/>
                          <a:cs typeface="+mn-cs"/>
                        </a:rPr>
                        <a:t>RandomForestClassifier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85%</a:t>
                      </a:r>
                      <a:endParaRPr lang="en-IN" dirty="0"/>
                    </a:p>
                  </a:txBody>
                  <a:tcPr/>
                </a:tc>
                <a:tc>
                  <a:txBody>
                    <a:bodyPr/>
                    <a:lstStyle/>
                    <a:p>
                      <a:pPr algn="ctr"/>
                      <a:r>
                        <a:rPr lang="en-US" dirty="0" smtClean="0"/>
                        <a:t>83%</a:t>
                      </a:r>
                      <a:endParaRPr lang="en-IN" dirty="0"/>
                    </a:p>
                  </a:txBody>
                  <a:tcPr/>
                </a:tc>
                <a:extLst>
                  <a:ext uri="{0D108BD9-81ED-4DB2-BD59-A6C34878D82A}">
                    <a16:rowId xmlns:a16="http://schemas.microsoft.com/office/drawing/2014/main" val="2060585239"/>
                  </a:ext>
                </a:extLst>
              </a:tr>
              <a:tr h="370840">
                <a:tc>
                  <a:txBody>
                    <a:bodyPr/>
                    <a:lstStyle/>
                    <a:p>
                      <a:pPr algn="ctr"/>
                      <a:r>
                        <a:rPr lang="en-IN" sz="1800" b="0" i="0" kern="1200" dirty="0" err="1" smtClean="0">
                          <a:solidFill>
                            <a:schemeClr val="dk1"/>
                          </a:solidFill>
                          <a:effectLst/>
                          <a:latin typeface="+mn-lt"/>
                          <a:ea typeface="+mn-ea"/>
                          <a:cs typeface="+mn-cs"/>
                        </a:rPr>
                        <a:t>GradientBoostingClassifier</a:t>
                      </a:r>
                      <a:endParaRPr lang="en-IN" dirty="0"/>
                    </a:p>
                  </a:txBody>
                  <a:tcPr/>
                </a:tc>
                <a:tc>
                  <a:txBody>
                    <a:bodyPr/>
                    <a:lstStyle/>
                    <a:p>
                      <a:pPr algn="ctr"/>
                      <a:r>
                        <a:rPr lang="en-IN" sz="1800" b="0" i="0" kern="1200" dirty="0" smtClean="0">
                          <a:solidFill>
                            <a:schemeClr val="dk1"/>
                          </a:solidFill>
                          <a:effectLst/>
                          <a:latin typeface="+mn-lt"/>
                          <a:ea typeface="+mn-ea"/>
                          <a:cs typeface="+mn-cs"/>
                        </a:rPr>
                        <a:t>80%</a:t>
                      </a:r>
                      <a:endParaRPr lang="en-IN" dirty="0"/>
                    </a:p>
                  </a:txBody>
                  <a:tcPr/>
                </a:tc>
                <a:tc>
                  <a:txBody>
                    <a:bodyPr/>
                    <a:lstStyle/>
                    <a:p>
                      <a:pPr algn="ctr"/>
                      <a:r>
                        <a:rPr lang="en-IN" sz="1800" b="0" i="0" kern="1200" dirty="0" smtClean="0">
                          <a:solidFill>
                            <a:schemeClr val="dk1"/>
                          </a:solidFill>
                          <a:effectLst/>
                          <a:latin typeface="+mn-lt"/>
                          <a:ea typeface="+mn-ea"/>
                          <a:cs typeface="+mn-cs"/>
                        </a:rPr>
                        <a:t>80%</a:t>
                      </a:r>
                      <a:endParaRPr lang="en-IN" dirty="0"/>
                    </a:p>
                  </a:txBody>
                  <a:tcPr/>
                </a:tc>
                <a:extLst>
                  <a:ext uri="{0D108BD9-81ED-4DB2-BD59-A6C34878D82A}">
                    <a16:rowId xmlns:a16="http://schemas.microsoft.com/office/drawing/2014/main" val="3053637104"/>
                  </a:ext>
                </a:extLst>
              </a:tr>
            </a:tbl>
          </a:graphicData>
        </a:graphic>
      </p:graphicFrame>
    </p:spTree>
    <p:extLst>
      <p:ext uri="{BB962C8B-B14F-4D97-AF65-F5344CB8AC3E}">
        <p14:creationId xmlns:p14="http://schemas.microsoft.com/office/powerpoint/2010/main" val="2191912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4705" y="1350110"/>
            <a:ext cx="4428445" cy="3139321"/>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We are using grid search </a:t>
            </a:r>
            <a:r>
              <a:rPr lang="en-IN" dirty="0" err="1" smtClean="0"/>
              <a:t>hyperparameter</a:t>
            </a:r>
            <a:r>
              <a:rPr lang="en-IN" dirty="0" smtClean="0"/>
              <a:t> tuning to overcome or to reduce overfitting situation </a:t>
            </a:r>
          </a:p>
          <a:p>
            <a:pPr marL="285750" indent="-285750">
              <a:buFont typeface="Arial" panose="020B0604020202020204" pitchFamily="34" charset="0"/>
              <a:buChar char="•"/>
            </a:pPr>
            <a:r>
              <a:rPr lang="en-IN" dirty="0" err="1" smtClean="0"/>
              <a:t>RandomForestClassifier</a:t>
            </a:r>
            <a:r>
              <a:rPr lang="en-IN" dirty="0" smtClean="0"/>
              <a:t> gives the best result out of different ML algorithm with an accuracy of 85% .</a:t>
            </a:r>
          </a:p>
          <a:p>
            <a:pPr marL="285750" indent="-285750">
              <a:buFont typeface="Arial" panose="020B0604020202020204" pitchFamily="34" charset="0"/>
              <a:buChar char="•"/>
            </a:pPr>
            <a:r>
              <a:rPr lang="en-US" dirty="0" smtClean="0"/>
              <a:t>After </a:t>
            </a:r>
            <a:r>
              <a:rPr lang="en-US" dirty="0" err="1" smtClean="0"/>
              <a:t>hyperparameter</a:t>
            </a:r>
            <a:r>
              <a:rPr lang="en-US" dirty="0" smtClean="0"/>
              <a:t> tuning , </a:t>
            </a:r>
            <a:r>
              <a:rPr lang="en-US" dirty="0"/>
              <a:t>We are getting train accuracy as </a:t>
            </a:r>
            <a:r>
              <a:rPr lang="en-US" dirty="0" smtClean="0"/>
              <a:t>82% </a:t>
            </a:r>
            <a:r>
              <a:rPr lang="en-US" dirty="0"/>
              <a:t>and test accuracy as 83%</a:t>
            </a:r>
            <a:endParaRPr lang="en-IN" dirty="0"/>
          </a:p>
          <a:p>
            <a:pPr marL="285750" indent="-285750">
              <a:buFont typeface="Arial" panose="020B0604020202020204" pitchFamily="34" charset="0"/>
              <a:buChar char="•"/>
            </a:pPr>
            <a:r>
              <a:rPr lang="en-US" dirty="0" smtClean="0"/>
              <a:t>So we have 2% of overfitting in a model</a:t>
            </a:r>
            <a:endParaRPr lang="en-IN" dirty="0" smtClean="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555" y="1296116"/>
            <a:ext cx="4428445" cy="3718914"/>
          </a:xfrm>
        </p:spPr>
      </p:pic>
    </p:spTree>
    <p:extLst>
      <p:ext uri="{BB962C8B-B14F-4D97-AF65-F5344CB8AC3E}">
        <p14:creationId xmlns:p14="http://schemas.microsoft.com/office/powerpoint/2010/main" val="1298242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32" y="1350110"/>
            <a:ext cx="3988711" cy="3360738"/>
          </a:xfrm>
        </p:spPr>
      </p:pic>
      <p:sp>
        <p:nvSpPr>
          <p:cNvPr id="5" name="TextBox 4"/>
          <p:cNvSpPr txBox="1"/>
          <p:nvPr/>
        </p:nvSpPr>
        <p:spPr>
          <a:xfrm>
            <a:off x="4877410" y="1502815"/>
            <a:ext cx="3970330" cy="1754326"/>
          </a:xfrm>
          <a:prstGeom prst="rect">
            <a:avLst/>
          </a:prstGeom>
          <a:noFill/>
        </p:spPr>
        <p:txBody>
          <a:bodyPr wrap="square" rtlCol="0">
            <a:spAutoFit/>
          </a:bodyPr>
          <a:lstStyle/>
          <a:p>
            <a:r>
              <a:rPr lang="en-IN" dirty="0"/>
              <a:t>Insights-</a:t>
            </a:r>
          </a:p>
          <a:p>
            <a:pPr marL="285750" indent="-285750">
              <a:buFont typeface="Arial" panose="020B0604020202020204" pitchFamily="34" charset="0"/>
              <a:buChar char="•"/>
            </a:pPr>
            <a:r>
              <a:rPr lang="en-IN" dirty="0"/>
              <a:t>We </a:t>
            </a:r>
            <a:r>
              <a:rPr lang="en-IN" dirty="0" smtClean="0"/>
              <a:t>are using best grid parameter to get the accuracy , recall score , f1 score and precision to get the best output result for model .</a:t>
            </a:r>
            <a:endParaRPr lang="en-IN" dirty="0"/>
          </a:p>
          <a:p>
            <a:endParaRPr lang="en-IN" dirty="0"/>
          </a:p>
        </p:txBody>
      </p:sp>
    </p:spTree>
    <p:extLst>
      <p:ext uri="{BB962C8B-B14F-4D97-AF65-F5344CB8AC3E}">
        <p14:creationId xmlns:p14="http://schemas.microsoft.com/office/powerpoint/2010/main" val="2615218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5BDC-C032-4CDE-AD4E-CB458EBB0365}"/>
              </a:ext>
            </a:extLst>
          </p:cNvPr>
          <p:cNvSpPr>
            <a:spLocks noGrp="1"/>
          </p:cNvSpPr>
          <p:nvPr>
            <p:ph type="title"/>
          </p:nvPr>
        </p:nvSpPr>
        <p:spPr/>
        <p:txBody>
          <a:bodyPr/>
          <a:lstStyle/>
          <a:p>
            <a:r>
              <a:rPr lang="en-IN" dirty="0" smtClean="0"/>
              <a:t>ROC Curve and ROC score</a:t>
            </a:r>
            <a:endParaRPr lang="en-IN" dirty="0"/>
          </a:p>
        </p:txBody>
      </p:sp>
      <p:sp>
        <p:nvSpPr>
          <p:cNvPr id="5" name="TextBox 4"/>
          <p:cNvSpPr txBox="1"/>
          <p:nvPr/>
        </p:nvSpPr>
        <p:spPr>
          <a:xfrm>
            <a:off x="4724705" y="1502815"/>
            <a:ext cx="4275740" cy="2308324"/>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US" dirty="0"/>
              <a:t>The </a:t>
            </a:r>
            <a:r>
              <a:rPr lang="en-US" u="sng" dirty="0">
                <a:hlinkClick r:id="rId2"/>
              </a:rPr>
              <a:t>ROC curve</a:t>
            </a:r>
            <a:r>
              <a:rPr lang="en-US" dirty="0"/>
              <a:t> is simply a graphical plot of the relationship between the False Positive Rate (FPR) and the True Positive Rate (TPR) when the discrimination threshold of a classifier is varied</a:t>
            </a:r>
            <a:r>
              <a:rPr lang="en-US" dirty="0" smtClean="0"/>
              <a:t>.</a:t>
            </a:r>
          </a:p>
          <a:p>
            <a:pPr marL="285750" indent="-285750">
              <a:buFont typeface="Arial" panose="020B0604020202020204" pitchFamily="34" charset="0"/>
              <a:buChar char="•"/>
            </a:pPr>
            <a:r>
              <a:rPr lang="en-US" dirty="0"/>
              <a:t>A</a:t>
            </a:r>
            <a:r>
              <a:rPr lang="en-US" dirty="0" smtClean="0"/>
              <a:t>n </a:t>
            </a:r>
            <a:r>
              <a:rPr lang="en-US" dirty="0"/>
              <a:t>AUC which is close to 1 is quite often considered to </a:t>
            </a:r>
            <a:r>
              <a:rPr lang="en-US" dirty="0" smtClean="0"/>
              <a:t>be </a:t>
            </a:r>
            <a:r>
              <a:rPr lang="en-US" dirty="0"/>
              <a:t>the model being good</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1670" y="1350110"/>
            <a:ext cx="3420885" cy="3360738"/>
          </a:xfrm>
        </p:spPr>
      </p:pic>
    </p:spTree>
    <p:extLst>
      <p:ext uri="{BB962C8B-B14F-4D97-AF65-F5344CB8AC3E}">
        <p14:creationId xmlns:p14="http://schemas.microsoft.com/office/powerpoint/2010/main" val="983333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AE94-8EF9-455F-AAA4-3F0E4A8DB6DC}"/>
              </a:ext>
            </a:extLst>
          </p:cNvPr>
          <p:cNvSpPr>
            <a:spLocks noGrp="1"/>
          </p:cNvSpPr>
          <p:nvPr>
            <p:ph type="title"/>
          </p:nvPr>
        </p:nvSpPr>
        <p:spPr/>
        <p:txBody>
          <a:bodyPr/>
          <a:lstStyle/>
          <a:p>
            <a:r>
              <a:rPr lang="en-IN" dirty="0" smtClean="0"/>
              <a:t>Saving  the model for deployment </a:t>
            </a:r>
            <a:endParaRPr lang="en-IN" dirty="0"/>
          </a:p>
        </p:txBody>
      </p:sp>
      <p:sp>
        <p:nvSpPr>
          <p:cNvPr id="5" name="TextBox 4"/>
          <p:cNvSpPr txBox="1"/>
          <p:nvPr/>
        </p:nvSpPr>
        <p:spPr>
          <a:xfrm>
            <a:off x="4419295" y="1502815"/>
            <a:ext cx="4581150" cy="2031325"/>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We are using pickle to dump and load the model for deployment</a:t>
            </a:r>
          </a:p>
          <a:p>
            <a:pPr marL="285750" indent="-285750">
              <a:buFont typeface="Arial" panose="020B0604020202020204" pitchFamily="34" charset="0"/>
              <a:buChar char="•"/>
            </a:pPr>
            <a:r>
              <a:rPr lang="en-IN" dirty="0" smtClean="0"/>
              <a:t>Saving the model by name  as                 “Final-</a:t>
            </a:r>
            <a:r>
              <a:rPr lang="en-IN" dirty="0" err="1" smtClean="0"/>
              <a:t>Model.sav</a:t>
            </a:r>
            <a:r>
              <a:rPr lang="en-IN" dirty="0" smtClean="0"/>
              <a:t>”.</a:t>
            </a:r>
          </a:p>
          <a:p>
            <a:pPr marL="285750" indent="-285750">
              <a:buFont typeface="Arial" panose="020B0604020202020204" pitchFamily="34" charset="0"/>
              <a:buChar char="•"/>
            </a:pPr>
            <a:r>
              <a:rPr lang="en-IN" dirty="0" smtClean="0"/>
              <a:t>We are getting 82.9 % accuracy for loaded model</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59" y="1655520"/>
            <a:ext cx="3889799" cy="2443280"/>
          </a:xfrm>
        </p:spPr>
      </p:pic>
    </p:spTree>
    <p:extLst>
      <p:ext uri="{BB962C8B-B14F-4D97-AF65-F5344CB8AC3E}">
        <p14:creationId xmlns:p14="http://schemas.microsoft.com/office/powerpoint/2010/main" val="1520670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of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4" y="1197404"/>
            <a:ext cx="5436487" cy="3946095"/>
          </a:xfrm>
        </p:spPr>
      </p:pic>
      <p:sp>
        <p:nvSpPr>
          <p:cNvPr id="5" name="TextBox 4"/>
          <p:cNvSpPr txBox="1"/>
          <p:nvPr/>
        </p:nvSpPr>
        <p:spPr>
          <a:xfrm>
            <a:off x="5488230" y="1350110"/>
            <a:ext cx="3512215" cy="2031325"/>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Importing the required libraries like </a:t>
            </a:r>
            <a:r>
              <a:rPr lang="en-IN" dirty="0" err="1" smtClean="0"/>
              <a:t>streamlit</a:t>
            </a:r>
            <a:r>
              <a:rPr lang="en-IN" dirty="0" smtClean="0"/>
              <a:t> , pickle, </a:t>
            </a:r>
            <a:r>
              <a:rPr lang="en-IN" dirty="0" err="1" smtClean="0"/>
              <a:t>pathlib</a:t>
            </a:r>
            <a:r>
              <a:rPr lang="en-IN" dirty="0" smtClean="0"/>
              <a:t>, base 64 </a:t>
            </a:r>
          </a:p>
          <a:p>
            <a:pPr marL="285750" indent="-285750">
              <a:buFont typeface="Arial" panose="020B0604020202020204" pitchFamily="34" charset="0"/>
              <a:buChar char="•"/>
            </a:pPr>
            <a:r>
              <a:rPr lang="en-IN" dirty="0" smtClean="0"/>
              <a:t>We are using this code for uploading “</a:t>
            </a:r>
            <a:r>
              <a:rPr lang="en-IN" dirty="0" err="1" smtClean="0"/>
              <a:t>ExcelR</a:t>
            </a:r>
            <a:r>
              <a:rPr lang="en-IN" dirty="0" smtClean="0"/>
              <a:t> “ logo in localhost web page. </a:t>
            </a:r>
            <a:endParaRPr lang="en-IN" dirty="0"/>
          </a:p>
        </p:txBody>
      </p:sp>
    </p:spTree>
    <p:extLst>
      <p:ext uri="{BB962C8B-B14F-4D97-AF65-F5344CB8AC3E}">
        <p14:creationId xmlns:p14="http://schemas.microsoft.com/office/powerpoint/2010/main" val="1531956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77410" y="1350110"/>
            <a:ext cx="4123035" cy="2031325"/>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Loading the model.</a:t>
            </a:r>
          </a:p>
          <a:p>
            <a:pPr marL="285750" indent="-285750">
              <a:buFont typeface="Arial" panose="020B0604020202020204" pitchFamily="34" charset="0"/>
              <a:buChar char="•"/>
            </a:pPr>
            <a:r>
              <a:rPr lang="en-IN" dirty="0" smtClean="0"/>
              <a:t>We are adding project mentor and member of group names in webpage.</a:t>
            </a:r>
          </a:p>
          <a:p>
            <a:pPr marL="285750" indent="-285750">
              <a:buFont typeface="Arial" panose="020B0604020202020204" pitchFamily="34" charset="0"/>
              <a:buChar char="•"/>
            </a:pPr>
            <a:r>
              <a:rPr lang="en-IN" dirty="0" smtClean="0"/>
              <a:t>Adding background image in </a:t>
            </a:r>
            <a:r>
              <a:rPr lang="en-IN" dirty="0" err="1" smtClean="0"/>
              <a:t>webapage</a:t>
            </a:r>
            <a:r>
              <a:rPr lang="en-IN" dirty="0" smtClean="0"/>
              <a:t> .</a:t>
            </a:r>
          </a:p>
          <a:p>
            <a:endParaRPr lang="en-IN"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97405"/>
            <a:ext cx="4877410" cy="14479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645330"/>
            <a:ext cx="4877410" cy="2498170"/>
          </a:xfrm>
          <a:prstGeom prst="rect">
            <a:avLst/>
          </a:prstGeom>
        </p:spPr>
      </p:pic>
    </p:spTree>
    <p:extLst>
      <p:ext uri="{BB962C8B-B14F-4D97-AF65-F5344CB8AC3E}">
        <p14:creationId xmlns:p14="http://schemas.microsoft.com/office/powerpoint/2010/main" val="9489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7104" y="47259"/>
            <a:ext cx="8076896" cy="1068935"/>
          </a:xfrm>
        </p:spPr>
        <p:txBody>
          <a:bodyPr>
            <a:noAutofit/>
          </a:bodyPr>
          <a:lstStyle/>
          <a:p>
            <a:r>
              <a:rPr lang="en-US" sz="2400" b="1" i="0" dirty="0">
                <a:solidFill>
                  <a:schemeClr val="bg2"/>
                </a:solidFill>
                <a:effectLst/>
                <a:latin typeface="Yanone Kaffeesatz"/>
              </a:rPr>
              <a:t/>
            </a:r>
            <a:br>
              <a:rPr lang="en-US" sz="2400" b="1" i="0" dirty="0">
                <a:solidFill>
                  <a:schemeClr val="bg2"/>
                </a:solidFill>
                <a:effectLst/>
                <a:latin typeface="Yanone Kaffeesatz"/>
              </a:rPr>
            </a:br>
            <a:r>
              <a:rPr lang="en-US" sz="2400" b="1" i="0" dirty="0">
                <a:solidFill>
                  <a:schemeClr val="bg2"/>
                </a:solidFill>
                <a:effectLst/>
                <a:latin typeface="Yanone Kaffeesatz"/>
              </a:rPr>
              <a:t>PREVENTION OF FRAUD IN HEALTH INSURANCE </a:t>
            </a:r>
            <a:br>
              <a:rPr lang="en-US" sz="2400" b="1" i="0" dirty="0">
                <a:solidFill>
                  <a:schemeClr val="bg2"/>
                </a:solidFill>
                <a:effectLst/>
                <a:latin typeface="Yanone Kaffeesatz"/>
              </a:rPr>
            </a:br>
            <a:endParaRPr lang="en-US" sz="2400" dirty="0">
              <a:solidFill>
                <a:schemeClr val="bg2"/>
              </a:solidFill>
            </a:endParaRPr>
          </a:p>
        </p:txBody>
      </p:sp>
      <p:sp>
        <p:nvSpPr>
          <p:cNvPr id="6" name="Content Placeholder 5"/>
          <p:cNvSpPr>
            <a:spLocks noGrp="1"/>
          </p:cNvSpPr>
          <p:nvPr>
            <p:ph sz="half" idx="2"/>
          </p:nvPr>
        </p:nvSpPr>
        <p:spPr>
          <a:xfrm>
            <a:off x="536878" y="1350110"/>
            <a:ext cx="8310861" cy="3746131"/>
          </a:xfrm>
        </p:spPr>
        <p:txBody>
          <a:bodyPr>
            <a:noAutofit/>
          </a:bodyPr>
          <a:lstStyle/>
          <a:p>
            <a:pPr algn="l">
              <a:buFont typeface="Arial" panose="020B0604020202020204" pitchFamily="34" charset="0"/>
              <a:buChar char="•"/>
            </a:pPr>
            <a:r>
              <a:rPr lang="en-US" sz="1800" b="0" i="0" dirty="0">
                <a:solidFill>
                  <a:srgbClr val="333333"/>
                </a:solidFill>
                <a:effectLst/>
                <a:latin typeface="Arial" panose="020B0604020202020204" pitchFamily="34" charset="0"/>
              </a:rPr>
              <a:t>Carefully read your health insurance policy’s terms and conditions</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Carefully fill in the application and enter all requested details honestly and correctly.</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Immediately get in touch with the insurance company if you suspect fraud.</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Ensure to thoroughly read all  ‘add-on’ benefits that you are entitled to.</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Identification of Hospitals committing frauds.</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Identification of Intermediaries indulged in fraudulent activities.</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Compliance with the procedure of KYC for premium and settlement of claims.</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Beware of “free” offers</a:t>
            </a:r>
          </a:p>
          <a:p>
            <a:pPr algn="l">
              <a:buFont typeface="Arial" panose="020B0604020202020204" pitchFamily="34" charset="0"/>
              <a:buChar char="•"/>
            </a:pPr>
            <a:r>
              <a:rPr lang="en-US" sz="1800" b="0" i="0" dirty="0">
                <a:solidFill>
                  <a:srgbClr val="333333"/>
                </a:solidFill>
                <a:effectLst/>
                <a:latin typeface="Arial" panose="020B0604020202020204" pitchFamily="34" charset="0"/>
              </a:rPr>
              <a:t>Closely review all your medical bills</a:t>
            </a:r>
          </a:p>
        </p:txBody>
      </p:sp>
    </p:spTree>
    <p:extLst>
      <p:ext uri="{BB962C8B-B14F-4D97-AF65-F5344CB8AC3E}">
        <p14:creationId xmlns:p14="http://schemas.microsoft.com/office/powerpoint/2010/main" val="34777329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TextBox 4"/>
          <p:cNvSpPr txBox="1"/>
          <p:nvPr/>
        </p:nvSpPr>
        <p:spPr>
          <a:xfrm>
            <a:off x="5030115" y="1350110"/>
            <a:ext cx="3970330" cy="923330"/>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IN" dirty="0" smtClean="0"/>
              <a:t>Here we are predicting our model with 17 features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17040"/>
            <a:ext cx="5053025" cy="3360738"/>
          </a:xfrm>
        </p:spPr>
      </p:pic>
    </p:spTree>
    <p:extLst>
      <p:ext uri="{BB962C8B-B14F-4D97-AF65-F5344CB8AC3E}">
        <p14:creationId xmlns:p14="http://schemas.microsoft.com/office/powerpoint/2010/main" val="2274622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77410" y="1350110"/>
            <a:ext cx="4123035" cy="923330"/>
          </a:xfrm>
          <a:prstGeom prst="rect">
            <a:avLst/>
          </a:prstGeom>
          <a:noFill/>
        </p:spPr>
        <p:txBody>
          <a:bodyPr wrap="square" rtlCol="0">
            <a:spAutoFit/>
          </a:bodyPr>
          <a:lstStyle/>
          <a:p>
            <a:r>
              <a:rPr lang="en-IN" dirty="0" smtClean="0"/>
              <a:t>Insights-</a:t>
            </a:r>
          </a:p>
          <a:p>
            <a:pPr marL="285750" indent="-285750">
              <a:buFont typeface="Arial" panose="020B0604020202020204" pitchFamily="34" charset="0"/>
              <a:buChar char="•"/>
            </a:pPr>
            <a:r>
              <a:rPr lang="en-US" dirty="0" smtClean="0"/>
              <a:t>When </a:t>
            </a:r>
            <a:r>
              <a:rPr lang="en-US" dirty="0"/>
              <a:t>'Predict' is </a:t>
            </a:r>
            <a:r>
              <a:rPr lang="en-US" dirty="0" smtClean="0"/>
              <a:t>clicked and it will make </a:t>
            </a:r>
            <a:r>
              <a:rPr lang="en-US" dirty="0"/>
              <a:t>the prediction and store it </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 y="1808225"/>
            <a:ext cx="4863695" cy="1272650"/>
          </a:xfrm>
        </p:spPr>
      </p:pic>
    </p:spTree>
    <p:extLst>
      <p:ext uri="{BB962C8B-B14F-4D97-AF65-F5344CB8AC3E}">
        <p14:creationId xmlns:p14="http://schemas.microsoft.com/office/powerpoint/2010/main" val="12588380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of deployment page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67" y="1253440"/>
            <a:ext cx="7473395" cy="3836265"/>
          </a:xfrm>
        </p:spPr>
      </p:pic>
    </p:spTree>
    <p:extLst>
      <p:ext uri="{BB962C8B-B14F-4D97-AF65-F5344CB8AC3E}">
        <p14:creationId xmlns:p14="http://schemas.microsoft.com/office/powerpoint/2010/main" val="37556931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1197405"/>
            <a:ext cx="7734346" cy="3946095"/>
          </a:xfrm>
        </p:spPr>
      </p:pic>
    </p:spTree>
    <p:extLst>
      <p:ext uri="{BB962C8B-B14F-4D97-AF65-F5344CB8AC3E}">
        <p14:creationId xmlns:p14="http://schemas.microsoft.com/office/powerpoint/2010/main" val="2745048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3310" y="2571750"/>
            <a:ext cx="513535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 you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17803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7104" y="47259"/>
            <a:ext cx="8076896" cy="1068935"/>
          </a:xfrm>
        </p:spPr>
        <p:txBody>
          <a:bodyPr>
            <a:noAutofit/>
          </a:bodyPr>
          <a:lstStyle/>
          <a:p>
            <a:pPr algn="ctr"/>
            <a:r>
              <a:rPr lang="en-US" sz="2400" dirty="0">
                <a:solidFill>
                  <a:schemeClr val="tx1">
                    <a:lumMod val="75000"/>
                    <a:lumOff val="25000"/>
                  </a:schemeClr>
                </a:solidFill>
              </a:rPr>
              <a:t>FLOW CHART FOR THE SOLVING PROBLEM </a:t>
            </a:r>
            <a:br>
              <a:rPr lang="en-US" sz="2400" dirty="0">
                <a:solidFill>
                  <a:schemeClr val="tx1">
                    <a:lumMod val="75000"/>
                    <a:lumOff val="25000"/>
                  </a:schemeClr>
                </a:solidFill>
              </a:rPr>
            </a:br>
            <a:r>
              <a:rPr lang="en-US" sz="2400" dirty="0">
                <a:solidFill>
                  <a:schemeClr val="tx1">
                    <a:lumMod val="75000"/>
                    <a:lumOff val="25000"/>
                  </a:schemeClr>
                </a:solidFill>
              </a:rPr>
              <a:t>USING OF DATA SCIENCE  </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669" y="1349375"/>
            <a:ext cx="8093365" cy="3746500"/>
          </a:xfrm>
        </p:spPr>
      </p:pic>
    </p:spTree>
    <p:extLst>
      <p:ext uri="{BB962C8B-B14F-4D97-AF65-F5344CB8AC3E}">
        <p14:creationId xmlns:p14="http://schemas.microsoft.com/office/powerpoint/2010/main" val="38744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1261563"/>
            <a:ext cx="7940660" cy="3753467"/>
          </a:xfrm>
        </p:spPr>
      </p:pic>
      <p:sp>
        <p:nvSpPr>
          <p:cNvPr id="9" name="Google Shape;116;gd31a7a9a35_0_0"/>
          <p:cNvSpPr txBox="1">
            <a:spLocks noGrp="1"/>
          </p:cNvSpPr>
          <p:nvPr>
            <p:ph type="title"/>
          </p:nvPr>
        </p:nvSpPr>
        <p:spPr>
          <a:xfrm>
            <a:off x="3044949" y="128470"/>
            <a:ext cx="5955496" cy="1042857"/>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fontScale="9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262626"/>
              </a:buClr>
              <a:buSzPts val="1800"/>
              <a:buFont typeface="Gill Sans"/>
              <a:buNone/>
              <a:defRPr sz="28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3800" dirty="0"/>
              <a:t>PROJECT ARCHITECTURE/FLOW</a:t>
            </a:r>
            <a:endParaRPr sz="3800" dirty="0"/>
          </a:p>
        </p:txBody>
      </p:sp>
      <p:cxnSp>
        <p:nvCxnSpPr>
          <p:cNvPr id="12" name="Straight Arrow Connector 11"/>
          <p:cNvCxnSpPr/>
          <p:nvPr/>
        </p:nvCxnSpPr>
        <p:spPr>
          <a:xfrm>
            <a:off x="1365195" y="1960930"/>
            <a:ext cx="458115"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39540" y="1960929"/>
            <a:ext cx="458115"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61180" y="1960928"/>
            <a:ext cx="458115"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84574" y="1960927"/>
            <a:ext cx="458115"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40080" y="1960930"/>
            <a:ext cx="458115"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932556" y="1730287"/>
            <a:ext cx="814401" cy="3054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DAY</a:t>
            </a:r>
            <a:r>
              <a:rPr lang="en-IN" dirty="0"/>
              <a:t> </a:t>
            </a:r>
            <a:r>
              <a:rPr lang="en-IN" dirty="0">
                <a:solidFill>
                  <a:schemeClr val="tx2"/>
                </a:solidFill>
              </a:rPr>
              <a:t>1</a:t>
            </a:r>
          </a:p>
        </p:txBody>
      </p:sp>
      <p:sp>
        <p:nvSpPr>
          <p:cNvPr id="19" name="Rounded Rectangle 18"/>
          <p:cNvSpPr/>
          <p:nvPr/>
        </p:nvSpPr>
        <p:spPr>
          <a:xfrm>
            <a:off x="2374294" y="1714189"/>
            <a:ext cx="814401" cy="3054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DAY 2</a:t>
            </a:r>
          </a:p>
        </p:txBody>
      </p:sp>
      <p:sp>
        <p:nvSpPr>
          <p:cNvPr id="20" name="Rounded Rectangle 19"/>
          <p:cNvSpPr/>
          <p:nvPr/>
        </p:nvSpPr>
        <p:spPr>
          <a:xfrm>
            <a:off x="3578886" y="1714189"/>
            <a:ext cx="916231" cy="3054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WEEK 1</a:t>
            </a:r>
          </a:p>
        </p:txBody>
      </p:sp>
      <p:sp>
        <p:nvSpPr>
          <p:cNvPr id="21" name="Rounded Rectangle 20"/>
          <p:cNvSpPr/>
          <p:nvPr/>
        </p:nvSpPr>
        <p:spPr>
          <a:xfrm>
            <a:off x="4867842" y="1717986"/>
            <a:ext cx="968131" cy="3054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WEEK 2-3</a:t>
            </a:r>
          </a:p>
        </p:txBody>
      </p:sp>
      <p:sp>
        <p:nvSpPr>
          <p:cNvPr id="22" name="Rounded Rectangle 21"/>
          <p:cNvSpPr/>
          <p:nvPr/>
        </p:nvSpPr>
        <p:spPr>
          <a:xfrm>
            <a:off x="6218229" y="1675076"/>
            <a:ext cx="814401" cy="3054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2"/>
                </a:solidFill>
              </a:rPr>
              <a:t>WEEK 4</a:t>
            </a:r>
          </a:p>
        </p:txBody>
      </p:sp>
    </p:spTree>
    <p:extLst>
      <p:ext uri="{BB962C8B-B14F-4D97-AF65-F5344CB8AC3E}">
        <p14:creationId xmlns:p14="http://schemas.microsoft.com/office/powerpoint/2010/main" val="389919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5AC86D3-8FD1-4F47-A319-7D0542E48B2F}"/>
              </a:ext>
            </a:extLst>
          </p:cNvPr>
          <p:cNvSpPr txBox="1">
            <a:spLocks/>
          </p:cNvSpPr>
          <p:nvPr/>
        </p:nvSpPr>
        <p:spPr>
          <a:xfrm>
            <a:off x="-1688905" y="-329645"/>
            <a:ext cx="10058400" cy="1450757"/>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smtClean="0"/>
              <a:t>Process Flowchart (Road Map)</a:t>
            </a:r>
            <a:endParaRPr lang="en-US" dirty="0"/>
          </a:p>
        </p:txBody>
      </p:sp>
      <p:graphicFrame>
        <p:nvGraphicFramePr>
          <p:cNvPr id="6" name="Table 4">
            <a:extLst>
              <a:ext uri="{FF2B5EF4-FFF2-40B4-BE49-F238E27FC236}">
                <a16:creationId xmlns:a16="http://schemas.microsoft.com/office/drawing/2014/main" id="{C266CDD0-3E96-40BD-8324-62D1DD86152D}"/>
              </a:ext>
            </a:extLst>
          </p:cNvPr>
          <p:cNvGraphicFramePr>
            <a:graphicFrameLocks/>
          </p:cNvGraphicFramePr>
          <p:nvPr>
            <p:extLst>
              <p:ext uri="{D42A27DB-BD31-4B8C-83A1-F6EECF244321}">
                <p14:modId xmlns:p14="http://schemas.microsoft.com/office/powerpoint/2010/main" val="4049156701"/>
              </p:ext>
            </p:extLst>
          </p:nvPr>
        </p:nvGraphicFramePr>
        <p:xfrm>
          <a:off x="-619970" y="0"/>
          <a:ext cx="10842054" cy="5191696"/>
        </p:xfrm>
        <a:graphic>
          <a:graphicData uri="http://schemas.openxmlformats.org/drawingml/2006/table">
            <a:tbl>
              <a:tblPr firstRow="1" bandRow="1">
                <a:noFill/>
                <a:tableStyleId>{3B4B98B0-60AC-42C2-AFA5-B58CD77FA1E5}</a:tableStyleId>
              </a:tblPr>
              <a:tblGrid>
                <a:gridCol w="2748690">
                  <a:extLst>
                    <a:ext uri="{9D8B030D-6E8A-4147-A177-3AD203B41FA5}">
                      <a16:colId xmlns:a16="http://schemas.microsoft.com/office/drawing/2014/main" val="2981917977"/>
                    </a:ext>
                  </a:extLst>
                </a:gridCol>
                <a:gridCol w="3824862">
                  <a:extLst>
                    <a:ext uri="{9D8B030D-6E8A-4147-A177-3AD203B41FA5}">
                      <a16:colId xmlns:a16="http://schemas.microsoft.com/office/drawing/2014/main" val="945233394"/>
                    </a:ext>
                  </a:extLst>
                </a:gridCol>
                <a:gridCol w="2748641">
                  <a:extLst>
                    <a:ext uri="{9D8B030D-6E8A-4147-A177-3AD203B41FA5}">
                      <a16:colId xmlns:a16="http://schemas.microsoft.com/office/drawing/2014/main" val="2572263168"/>
                    </a:ext>
                  </a:extLst>
                </a:gridCol>
                <a:gridCol w="1519861">
                  <a:extLst>
                    <a:ext uri="{9D8B030D-6E8A-4147-A177-3AD203B41FA5}">
                      <a16:colId xmlns:a16="http://schemas.microsoft.com/office/drawing/2014/main" val="1765783061"/>
                    </a:ext>
                  </a:extLst>
                </a:gridCol>
              </a:tblGrid>
              <a:tr h="1475814">
                <a:tc>
                  <a:txBody>
                    <a:bodyPr/>
                    <a:lstStyle/>
                    <a:p>
                      <a:r>
                        <a:rPr lang="en-US" sz="2400" b="0" cap="all" spc="150" dirty="0">
                          <a:solidFill>
                            <a:schemeClr val="lt1"/>
                          </a:solidFill>
                        </a:rPr>
                        <a:t>EDA</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2400" b="0" cap="all" spc="150" dirty="0">
                          <a:solidFill>
                            <a:schemeClr val="lt1"/>
                          </a:solidFill>
                        </a:rPr>
                        <a:t>Model selection</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2400" b="0" cap="all" spc="150" dirty="0">
                          <a:solidFill>
                            <a:schemeClr val="lt1"/>
                          </a:solidFill>
                        </a:rPr>
                        <a:t>Model Building &amp; Tuning</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2400" b="0" cap="all" spc="150" dirty="0">
                          <a:solidFill>
                            <a:schemeClr val="lt1"/>
                          </a:solidFill>
                        </a:rPr>
                        <a:t>Deployment</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80512675"/>
                  </a:ext>
                </a:extLst>
              </a:tr>
              <a:tr h="3434311">
                <a:tc>
                  <a:txBody>
                    <a:bodyPr/>
                    <a:lstStyle/>
                    <a:p>
                      <a:r>
                        <a:rPr lang="en-US" sz="1400" cap="none" spc="0" dirty="0">
                          <a:solidFill>
                            <a:schemeClr val="tx1"/>
                          </a:solidFill>
                        </a:rPr>
                        <a:t>1. Basic understanding of data.</a:t>
                      </a:r>
                    </a:p>
                    <a:p>
                      <a:r>
                        <a:rPr lang="en-US" sz="1400" cap="none" spc="0" dirty="0">
                          <a:solidFill>
                            <a:schemeClr val="tx1"/>
                          </a:solidFill>
                        </a:rPr>
                        <a:t>2. Data cleaning (Missing &amp; duplicate values treatment).</a:t>
                      </a:r>
                    </a:p>
                    <a:p>
                      <a:r>
                        <a:rPr lang="en-US" sz="1400" cap="none" spc="0" dirty="0">
                          <a:solidFill>
                            <a:schemeClr val="tx1"/>
                          </a:solidFill>
                        </a:rPr>
                        <a:t>3. Data Visualizations (using Excel &amp; Python)</a:t>
                      </a:r>
                    </a:p>
                    <a:p>
                      <a:r>
                        <a:rPr lang="en-US" sz="1400" cap="none" spc="0" dirty="0" smtClean="0">
                          <a:solidFill>
                            <a:schemeClr val="tx1"/>
                          </a:solidFill>
                        </a:rPr>
                        <a:t>4. </a:t>
                      </a:r>
                      <a:r>
                        <a:rPr lang="en-US" sz="1400" cap="none" spc="0" dirty="0">
                          <a:solidFill>
                            <a:schemeClr val="tx1"/>
                          </a:solidFill>
                        </a:rPr>
                        <a:t>Label Encoding &amp; Feature selection</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400" cap="none" spc="0" dirty="0">
                          <a:solidFill>
                            <a:schemeClr val="tx1"/>
                          </a:solidFill>
                        </a:rPr>
                        <a:t>1. Approach to Imbalance dataset. (Test &amp; Train)</a:t>
                      </a:r>
                    </a:p>
                    <a:p>
                      <a:r>
                        <a:rPr lang="en-US" sz="1400" cap="none" spc="0" dirty="0" smtClean="0">
                          <a:solidFill>
                            <a:schemeClr val="tx1"/>
                          </a:solidFill>
                        </a:rPr>
                        <a:t>2. </a:t>
                      </a:r>
                      <a:r>
                        <a:rPr lang="en-US" sz="1400" cap="none" spc="0" dirty="0">
                          <a:solidFill>
                            <a:schemeClr val="tx1"/>
                          </a:solidFill>
                        </a:rPr>
                        <a:t>Over sampling (RandomOverSampler &amp; Smote)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3</a:t>
                      </a:r>
                      <a:r>
                        <a:rPr lang="en-US" sz="1400" cap="none" spc="0" dirty="0" smtClean="0">
                          <a:solidFill>
                            <a:schemeClr val="tx1"/>
                          </a:solidFill>
                        </a:rPr>
                        <a:t>. </a:t>
                      </a:r>
                      <a:r>
                        <a:rPr lang="en-US" sz="1400" cap="none" spc="0" dirty="0">
                          <a:solidFill>
                            <a:schemeClr val="tx1"/>
                          </a:solidFill>
                        </a:rPr>
                        <a:t>Selection of best model based on Mean % score, Bias &amp; Variance (Logistic Regression, </a:t>
                      </a:r>
                      <a:r>
                        <a:rPr lang="en-IN" sz="1400" b="0" kern="1200" dirty="0" err="1" smtClean="0">
                          <a:solidFill>
                            <a:schemeClr val="tx1"/>
                          </a:solidFill>
                          <a:effectLst/>
                          <a:latin typeface="+mn-lt"/>
                          <a:ea typeface="+mn-ea"/>
                          <a:cs typeface="+mn-cs"/>
                        </a:rPr>
                        <a:t>KNeighborsClassifier</a:t>
                      </a:r>
                      <a:r>
                        <a:rPr lang="en-IN" sz="1400" b="0" kern="1200" dirty="0" smtClean="0">
                          <a:solidFill>
                            <a:schemeClr val="tx1"/>
                          </a:solidFill>
                          <a:effectLst/>
                          <a:latin typeface="+mn-lt"/>
                          <a:ea typeface="+mn-ea"/>
                          <a:cs typeface="+mn-cs"/>
                        </a:rPr>
                        <a:t>,</a:t>
                      </a:r>
                      <a:r>
                        <a:rPr lang="en-US" sz="1400" cap="none" spc="0" dirty="0" err="1" smtClean="0">
                          <a:solidFill>
                            <a:schemeClr val="tx1"/>
                          </a:solidFill>
                        </a:rPr>
                        <a:t>DecisionTreeClassifier</a:t>
                      </a:r>
                      <a:r>
                        <a:rPr lang="en-US" sz="1400" cap="none" spc="0" dirty="0">
                          <a:solidFill>
                            <a:schemeClr val="tx1"/>
                          </a:solidFill>
                        </a:rPr>
                        <a:t>, </a:t>
                      </a:r>
                      <a:r>
                        <a:rPr lang="en-US" sz="1400" cap="none" spc="0" dirty="0" err="1">
                          <a:solidFill>
                            <a:schemeClr val="tx1"/>
                          </a:solidFill>
                        </a:rPr>
                        <a:t>XGBClassifier</a:t>
                      </a:r>
                      <a:r>
                        <a:rPr lang="en-US" sz="1400" cap="none" spc="0" dirty="0" smtClean="0">
                          <a:solidFill>
                            <a:schemeClr val="tx1"/>
                          </a:solidFill>
                        </a:rPr>
                        <a:t>,</a:t>
                      </a:r>
                      <a:r>
                        <a:rPr lang="en-IN" sz="1400" b="0" kern="1200" dirty="0" smtClean="0">
                          <a:solidFill>
                            <a:schemeClr val="tx1"/>
                          </a:solidFill>
                          <a:effectLst/>
                          <a:latin typeface="+mn-lt"/>
                          <a:ea typeface="+mn-ea"/>
                          <a:cs typeface="+mn-cs"/>
                        </a:rPr>
                        <a:t> </a:t>
                      </a:r>
                      <a:r>
                        <a:rPr lang="en-IN" sz="1400" b="0" kern="1200" dirty="0" err="1" smtClean="0">
                          <a:solidFill>
                            <a:schemeClr val="tx1"/>
                          </a:solidFill>
                          <a:effectLst/>
                          <a:latin typeface="+mn-lt"/>
                          <a:ea typeface="+mn-ea"/>
                          <a:cs typeface="+mn-cs"/>
                        </a:rPr>
                        <a:t>BaggingClassifier</a:t>
                      </a:r>
                      <a:r>
                        <a:rPr lang="en-US" sz="1400" cap="none" spc="0" dirty="0" smtClean="0">
                          <a:solidFill>
                            <a:schemeClr val="tx1"/>
                          </a:solidFill>
                        </a:rPr>
                        <a:t>,</a:t>
                      </a:r>
                      <a:r>
                        <a:rPr lang="en-IN" sz="1400" b="0" kern="1200" dirty="0" smtClean="0">
                          <a:solidFill>
                            <a:schemeClr val="tx1"/>
                          </a:solidFill>
                          <a:effectLst/>
                          <a:latin typeface="+mn-lt"/>
                          <a:ea typeface="+mn-ea"/>
                          <a:cs typeface="+mn-cs"/>
                        </a:rPr>
                        <a:t> </a:t>
                      </a:r>
                      <a:r>
                        <a:rPr lang="en-IN" sz="1400" b="0" kern="1200" dirty="0" err="1" smtClean="0">
                          <a:solidFill>
                            <a:schemeClr val="tx1"/>
                          </a:solidFill>
                          <a:effectLst/>
                          <a:latin typeface="+mn-lt"/>
                          <a:ea typeface="+mn-ea"/>
                          <a:cs typeface="+mn-cs"/>
                        </a:rPr>
                        <a:t>AdaBoostClassifier</a:t>
                      </a:r>
                      <a:r>
                        <a:rPr lang="en-US" sz="1400" cap="none" spc="0" dirty="0" smtClean="0">
                          <a:solidFill>
                            <a:schemeClr val="tx1"/>
                          </a:solidFill>
                        </a:rPr>
                        <a:t>, </a:t>
                      </a:r>
                      <a:r>
                        <a:rPr lang="en-US" sz="1400" cap="none" spc="0" dirty="0" err="1" smtClean="0">
                          <a:solidFill>
                            <a:schemeClr val="tx1"/>
                          </a:solidFill>
                        </a:rPr>
                        <a:t>RandomForestClassifier</a:t>
                      </a:r>
                      <a:r>
                        <a:rPr lang="en-US" sz="1400" cap="none" spc="0" dirty="0" smtClean="0">
                          <a:solidFill>
                            <a:schemeClr val="tx1"/>
                          </a:solidFill>
                        </a:rPr>
                        <a:t>, </a:t>
                      </a:r>
                      <a:r>
                        <a:rPr lang="en-IN" sz="1400" b="0" kern="1200" cap="none" spc="0" dirty="0" err="1" smtClean="0">
                          <a:solidFill>
                            <a:schemeClr val="tx1"/>
                          </a:solidFill>
                          <a:effectLst/>
                          <a:latin typeface="+mn-lt"/>
                          <a:ea typeface="+mn-ea"/>
                          <a:cs typeface="+mn-cs"/>
                        </a:rPr>
                        <a:t>g</a:t>
                      </a:r>
                      <a:r>
                        <a:rPr lang="en-IN" sz="1400" b="0" kern="1200" dirty="0" err="1" smtClean="0">
                          <a:solidFill>
                            <a:schemeClr val="tx1"/>
                          </a:solidFill>
                          <a:effectLst/>
                          <a:latin typeface="+mn-lt"/>
                          <a:ea typeface="+mn-ea"/>
                          <a:cs typeface="+mn-cs"/>
                        </a:rPr>
                        <a:t>radientBoostingClassifier</a:t>
                      </a:r>
                      <a:r>
                        <a:rPr lang="en-US" sz="1400" cap="none" spc="0" dirty="0" smtClean="0">
                          <a:solidFill>
                            <a:schemeClr val="tx1"/>
                          </a:solidFill>
                        </a:rPr>
                        <a:t>)</a:t>
                      </a:r>
                      <a:endParaRPr lang="en-US" sz="1400" cap="none" spc="0" dirty="0">
                        <a:solidFill>
                          <a:schemeClr val="tx1"/>
                        </a:solidFill>
                      </a:endParaRPr>
                    </a:p>
                    <a:p>
                      <a:r>
                        <a:rPr lang="en-US" sz="1400" cap="none" spc="0" dirty="0">
                          <a:solidFill>
                            <a:schemeClr val="tx1"/>
                          </a:solidFill>
                        </a:rPr>
                        <a:t>4</a:t>
                      </a:r>
                      <a:r>
                        <a:rPr lang="en-US" sz="1400" cap="none" spc="0" dirty="0" smtClean="0">
                          <a:solidFill>
                            <a:schemeClr val="tx1"/>
                          </a:solidFill>
                        </a:rPr>
                        <a:t>. </a:t>
                      </a:r>
                      <a:r>
                        <a:rPr lang="en-US" sz="1400" cap="none" spc="0" dirty="0">
                          <a:solidFill>
                            <a:schemeClr val="tx1"/>
                          </a:solidFill>
                        </a:rPr>
                        <a:t>Model Score </a:t>
                      </a:r>
                      <a:r>
                        <a:rPr lang="en-US" sz="1400" cap="none" spc="0" dirty="0" smtClean="0">
                          <a:solidFill>
                            <a:schemeClr val="tx1"/>
                          </a:solidFill>
                        </a:rPr>
                        <a:t> (</a:t>
                      </a:r>
                      <a:r>
                        <a:rPr lang="en-US" sz="1400" cap="none" spc="0" dirty="0">
                          <a:solidFill>
                            <a:schemeClr val="tx1"/>
                          </a:solidFill>
                        </a:rPr>
                        <a:t>'Train Score accuracy', 'Test Score accuracy', 'Recall Score', 'Precision Score’, 'F1-Score’)</a:t>
                      </a:r>
                    </a:p>
                    <a:p>
                      <a:r>
                        <a:rPr lang="en-US" sz="1400" cap="none" spc="0" dirty="0">
                          <a:solidFill>
                            <a:schemeClr val="tx1"/>
                          </a:solidFill>
                        </a:rPr>
                        <a:t>(Selecting Top </a:t>
                      </a:r>
                      <a:r>
                        <a:rPr lang="en-US" sz="1400" cap="none" spc="0" dirty="0" smtClean="0">
                          <a:solidFill>
                            <a:schemeClr val="tx1"/>
                          </a:solidFill>
                        </a:rPr>
                        <a:t> </a:t>
                      </a:r>
                      <a:r>
                        <a:rPr lang="en-US" sz="1400" cap="none" spc="0" dirty="0">
                          <a:solidFill>
                            <a:schemeClr val="tx1"/>
                          </a:solidFill>
                        </a:rPr>
                        <a:t>Models by Trial-error on values like test_size, sampling_strategy, criterion &amp; few etc.)</a:t>
                      </a:r>
                    </a:p>
                    <a:p>
                      <a:endParaRPr lang="en-US" sz="1400" cap="none" spc="0" dirty="0">
                        <a:solidFill>
                          <a:schemeClr val="tx1"/>
                        </a:solidFill>
                      </a:endParaRP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400" cap="none" spc="0" dirty="0">
                          <a:solidFill>
                            <a:schemeClr val="tx1"/>
                          </a:solidFill>
                        </a:rPr>
                        <a:t>1. Model Building </a:t>
                      </a:r>
                      <a:r>
                        <a:rPr lang="en-US" sz="1400" cap="none" spc="0" dirty="0" smtClean="0">
                          <a:solidFill>
                            <a:schemeClr val="tx1"/>
                          </a:solidFill>
                        </a:rPr>
                        <a:t>(</a:t>
                      </a:r>
                      <a:r>
                        <a:rPr lang="en-US" sz="1400" cap="none" spc="0" dirty="0" err="1" smtClean="0">
                          <a:solidFill>
                            <a:schemeClr val="tx1"/>
                          </a:solidFill>
                        </a:rPr>
                        <a:t>RandomForestClassifier</a:t>
                      </a:r>
                      <a:r>
                        <a:rPr lang="en-US" sz="1400" cap="none" spc="0" dirty="0" smtClean="0">
                          <a:solidFill>
                            <a:schemeClr val="tx1"/>
                          </a:solidFill>
                        </a:rPr>
                        <a:t>[RFC1])</a:t>
                      </a:r>
                      <a:endParaRPr lang="en-US" sz="1400" cap="none" spc="0" dirty="0">
                        <a:solidFill>
                          <a:schemeClr val="tx1"/>
                        </a:solidFill>
                      </a:endParaRPr>
                    </a:p>
                    <a:p>
                      <a:endParaRPr lang="en-US" sz="1400" cap="none" spc="0" dirty="0">
                        <a:solidFill>
                          <a:schemeClr val="tx1"/>
                        </a:solidFill>
                      </a:endParaRPr>
                    </a:p>
                    <a:p>
                      <a:r>
                        <a:rPr lang="en-US" sz="1400" cap="none" spc="0" dirty="0">
                          <a:solidFill>
                            <a:schemeClr val="tx1"/>
                          </a:solidFill>
                        </a:rPr>
                        <a:t>2. Hyper parameter tuning (Selecting best parameters)</a:t>
                      </a:r>
                    </a:p>
                    <a:p>
                      <a:r>
                        <a:rPr lang="en-US" sz="1400" cap="none" spc="0" dirty="0" smtClean="0">
                          <a:solidFill>
                            <a:schemeClr val="tx1"/>
                          </a:solidFill>
                        </a:rPr>
                        <a:t>2(II</a:t>
                      </a:r>
                      <a:r>
                        <a:rPr lang="en-US" sz="1400" cap="none" spc="0" dirty="0">
                          <a:solidFill>
                            <a:schemeClr val="tx1"/>
                          </a:solidFill>
                        </a:rPr>
                        <a:t>). </a:t>
                      </a:r>
                      <a:r>
                        <a:rPr lang="en-IN" sz="1400" b="0" kern="1200" dirty="0" smtClean="0">
                          <a:solidFill>
                            <a:schemeClr val="tx1"/>
                          </a:solidFill>
                          <a:effectLst/>
                          <a:latin typeface="+mn-lt"/>
                          <a:ea typeface="+mn-ea"/>
                          <a:cs typeface="+mn-cs"/>
                        </a:rPr>
                        <a:t>RFC2 = </a:t>
                      </a:r>
                      <a:r>
                        <a:rPr lang="en-IN" sz="1400" b="0" kern="1200" dirty="0" err="1" smtClean="0">
                          <a:solidFill>
                            <a:schemeClr val="tx1"/>
                          </a:solidFill>
                          <a:effectLst/>
                          <a:latin typeface="+mn-lt"/>
                          <a:ea typeface="+mn-ea"/>
                          <a:cs typeface="+mn-cs"/>
                        </a:rPr>
                        <a:t>RandomForestClassifier</a:t>
                      </a:r>
                      <a:r>
                        <a:rPr lang="en-IN" sz="1400" b="0" kern="1200" dirty="0" smtClean="0">
                          <a:solidFill>
                            <a:schemeClr val="tx1"/>
                          </a:solidFill>
                          <a:effectLst/>
                          <a:latin typeface="+mn-lt"/>
                          <a:ea typeface="+mn-ea"/>
                          <a:cs typeface="+mn-cs"/>
                        </a:rPr>
                        <a:t>(</a:t>
                      </a:r>
                      <a:r>
                        <a:rPr lang="en-IN" sz="1400" b="0" kern="1200" dirty="0" err="1" smtClean="0">
                          <a:solidFill>
                            <a:schemeClr val="tx1"/>
                          </a:solidFill>
                          <a:effectLst/>
                          <a:latin typeface="+mn-lt"/>
                          <a:ea typeface="+mn-ea"/>
                          <a:cs typeface="+mn-cs"/>
                        </a:rPr>
                        <a:t>n_estimators</a:t>
                      </a:r>
                      <a:r>
                        <a:rPr lang="en-IN" sz="1400" b="0" kern="1200" dirty="0" smtClean="0">
                          <a:solidFill>
                            <a:schemeClr val="tx1"/>
                          </a:solidFill>
                          <a:effectLst/>
                          <a:latin typeface="+mn-lt"/>
                          <a:ea typeface="+mn-ea"/>
                          <a:cs typeface="+mn-cs"/>
                        </a:rPr>
                        <a:t>=50,max_features=6,min_samples_leaf=6,min_samples_split=5,n_jobs=-1)</a:t>
                      </a:r>
                    </a:p>
                    <a:p>
                      <a:endParaRPr lang="en-US" sz="1400" cap="none" spc="0" dirty="0">
                        <a:solidFill>
                          <a:schemeClr val="tx1"/>
                        </a:solidFill>
                      </a:endParaRPr>
                    </a:p>
                    <a:p>
                      <a:r>
                        <a:rPr lang="en-US" sz="1400" cap="none" spc="0" dirty="0">
                          <a:solidFill>
                            <a:schemeClr val="tx1"/>
                          </a:solidFill>
                        </a:rPr>
                        <a:t>3. Outcome: RFC stands best.</a:t>
                      </a:r>
                    </a:p>
                    <a:p>
                      <a:endParaRPr lang="en-US" sz="1400" cap="none" spc="0" dirty="0">
                        <a:solidFill>
                          <a:schemeClr val="tx1"/>
                        </a:solidFill>
                      </a:endParaRP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400" cap="none" spc="0" dirty="0">
                          <a:solidFill>
                            <a:schemeClr val="tx1"/>
                          </a:solidFill>
                        </a:rPr>
                        <a:t>1. Tuned Model score.</a:t>
                      </a:r>
                    </a:p>
                    <a:p>
                      <a:r>
                        <a:rPr lang="en-US" sz="1400" cap="none" spc="0" dirty="0">
                          <a:solidFill>
                            <a:schemeClr val="tx1"/>
                          </a:solidFill>
                        </a:rPr>
                        <a:t>2. Confusion Matrix.</a:t>
                      </a:r>
                    </a:p>
                    <a:p>
                      <a:r>
                        <a:rPr lang="en-US" sz="1400" cap="none" spc="0" dirty="0">
                          <a:solidFill>
                            <a:schemeClr val="tx1"/>
                          </a:solidFill>
                        </a:rPr>
                        <a:t>3. Roc Curve.</a:t>
                      </a:r>
                    </a:p>
                    <a:p>
                      <a:r>
                        <a:rPr lang="en-US" sz="1400" cap="none" spc="0" dirty="0">
                          <a:solidFill>
                            <a:schemeClr val="tx1"/>
                          </a:solidFill>
                        </a:rPr>
                        <a:t>4. Deployment</a:t>
                      </a:r>
                    </a:p>
                  </a:txBody>
                  <a:tcPr marL="151061" marR="151061" marT="151061" marB="15106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85369860"/>
                  </a:ext>
                </a:extLst>
              </a:tr>
            </a:tbl>
          </a:graphicData>
        </a:graphic>
      </p:graphicFrame>
    </p:spTree>
    <p:extLst>
      <p:ext uri="{BB962C8B-B14F-4D97-AF65-F5344CB8AC3E}">
        <p14:creationId xmlns:p14="http://schemas.microsoft.com/office/powerpoint/2010/main" val="385199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2372</Words>
  <Application>Microsoft Office PowerPoint</Application>
  <PresentationFormat>On-screen Show (16:9)</PresentationFormat>
  <Paragraphs>374</Paragraphs>
  <Slides>64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Algerian</vt:lpstr>
      <vt:lpstr>Arial</vt:lpstr>
      <vt:lpstr>Arial Black</vt:lpstr>
      <vt:lpstr>Berlin Sans FB Demi</vt:lpstr>
      <vt:lpstr>Calibri</vt:lpstr>
      <vt:lpstr>Courier New</vt:lpstr>
      <vt:lpstr>Gill Sans</vt:lpstr>
      <vt:lpstr>Tahoma</vt:lpstr>
      <vt:lpstr>Wingdings</vt:lpstr>
      <vt:lpstr>Yanone Kaffeesatz</vt:lpstr>
      <vt:lpstr>Office Theme</vt:lpstr>
      <vt:lpstr>FRAUD ANALYTICS</vt:lpstr>
      <vt:lpstr>INTRODUCTION</vt:lpstr>
      <vt:lpstr>OBJECTIVE </vt:lpstr>
      <vt:lpstr> Types of Frauds under Insurance Sector </vt:lpstr>
      <vt:lpstr> HEALTH INSURANCE FRAUD EXAMPLES </vt:lpstr>
      <vt:lpstr> PREVENTION OF FRAUD IN HEALTH INSURANCE  </vt:lpstr>
      <vt:lpstr>FLOW CHART FOR THE SOLVING PROBLEM  USING OF DATA SCIENCE  </vt:lpstr>
      <vt:lpstr>PROJECT ARCHITECTURE/FLOW</vt:lpstr>
      <vt:lpstr>PowerPoint Presentation</vt:lpstr>
      <vt:lpstr>Data Set Description</vt:lpstr>
      <vt:lpstr>Description of Variables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 Data Exploration  </vt:lpstr>
      <vt:lpstr> </vt:lpstr>
      <vt:lpstr>PowerPoint Presentation</vt:lpstr>
      <vt:lpstr>Analyzing the basic metrics </vt:lpstr>
      <vt:lpstr>PowerPoint Presentation</vt:lpstr>
      <vt:lpstr>Droping duplicates values </vt:lpstr>
      <vt:lpstr>Finding null values from the dataset </vt:lpstr>
      <vt:lpstr>Null values drop </vt:lpstr>
      <vt:lpstr>PowerPoint Presentation</vt:lpstr>
      <vt:lpstr>Dropping unwanted columns</vt:lpstr>
      <vt:lpstr>PowerPoint Presentation</vt:lpstr>
      <vt:lpstr>PowerPoint Presentation</vt:lpstr>
      <vt:lpstr> Area Service  </vt:lpstr>
      <vt:lpstr>Count plot showing Admission type</vt:lpstr>
      <vt:lpstr>Stack Plot showing Admission type Vs Result</vt:lpstr>
      <vt:lpstr>Count plot showing Mortality Risk</vt:lpstr>
      <vt:lpstr>Count plot showing Age </vt:lpstr>
      <vt:lpstr>Stack Plot showing Age Vs Result</vt:lpstr>
      <vt:lpstr>Count plot showing Gender</vt:lpstr>
      <vt:lpstr>Stack Plot showing Gender Vs Result</vt:lpstr>
      <vt:lpstr>PowerPoint Presentation</vt:lpstr>
      <vt:lpstr>PowerPoint Presentation</vt:lpstr>
      <vt:lpstr>Stack Plot showing Code illness Vs Result</vt:lpstr>
      <vt:lpstr>Missing value Analysis </vt:lpstr>
      <vt:lpstr>PowerPoint Presentation</vt:lpstr>
      <vt:lpstr>Label Encoder </vt:lpstr>
      <vt:lpstr>PowerPoint Presentation</vt:lpstr>
      <vt:lpstr>PowerPoint Presentation</vt:lpstr>
      <vt:lpstr>PowerPoint Presentation</vt:lpstr>
      <vt:lpstr>Balanced or Imbalanced Data </vt:lpstr>
      <vt:lpstr>Using Smotet method for oversampling</vt:lpstr>
      <vt:lpstr>Model accuracy</vt:lpstr>
      <vt:lpstr>PowerPoint Presentation</vt:lpstr>
      <vt:lpstr>Model accuracy with hyperparameter tuning</vt:lpstr>
      <vt:lpstr>PowerPoint Presentation</vt:lpstr>
      <vt:lpstr>PowerPoint Presentation</vt:lpstr>
      <vt:lpstr>ROC Curve and ROC score</vt:lpstr>
      <vt:lpstr>Saving  the model for deployment </vt:lpstr>
      <vt:lpstr>Deployment of model</vt:lpstr>
      <vt:lpstr>PowerPoint Presentation</vt:lpstr>
      <vt:lpstr>PowerPoint Presentation</vt:lpstr>
      <vt:lpstr>PowerPoint Presentation</vt:lpstr>
      <vt:lpstr>View of deployment 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2021-06-11T09:21:53Z</dcterms:modified>
</cp:coreProperties>
</file>