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4" r:id="rId5"/>
    <p:sldId id="265" r:id="rId6"/>
    <p:sldId id="266" r:id="rId7"/>
    <p:sldId id="267" r:id="rId8"/>
    <p:sldId id="268" r:id="rId9"/>
    <p:sldId id="269" r:id="rId10"/>
    <p:sldId id="260" r:id="rId11"/>
    <p:sldId id="261" r:id="rId12"/>
    <p:sldId id="263"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8" d="100"/>
          <a:sy n="78"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4E6411-1656-4BB4-BEE3-A969959CB09D}"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331748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E6411-1656-4BB4-BEE3-A969959CB09D}"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78273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E6411-1656-4BB4-BEE3-A969959CB09D}"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1898188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E6411-1656-4BB4-BEE3-A969959CB09D}"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822E1-4C3C-4B1D-963C-BE6CC07F25F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046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E6411-1656-4BB4-BEE3-A969959CB09D}"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4171449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4E6411-1656-4BB4-BEE3-A969959CB09D}" type="datetimeFigureOut">
              <a:rPr lang="en-IN" smtClean="0"/>
              <a:t>13-07-2021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4140073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4E6411-1656-4BB4-BEE3-A969959CB09D}" type="datetimeFigureOut">
              <a:rPr lang="en-IN" smtClean="0"/>
              <a:t>13-07-2021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2860682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E6411-1656-4BB4-BEE3-A969959CB09D}"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274502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E6411-1656-4BB4-BEE3-A969959CB09D}"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371191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E6411-1656-4BB4-BEE3-A969959CB09D}"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264673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E6411-1656-4BB4-BEE3-A969959CB09D}"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77621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4E6411-1656-4BB4-BEE3-A969959CB09D}"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307819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4E6411-1656-4BB4-BEE3-A969959CB09D}" type="datetimeFigureOut">
              <a:rPr lang="en-IN" smtClean="0"/>
              <a:t>13-07-2021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183085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4E6411-1656-4BB4-BEE3-A969959CB09D}" type="datetimeFigureOut">
              <a:rPr lang="en-IN" smtClean="0"/>
              <a:t>13-07-2021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126836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E6411-1656-4BB4-BEE3-A969959CB09D}" type="datetimeFigureOut">
              <a:rPr lang="en-IN" smtClean="0"/>
              <a:t>13-07-2021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211939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E6411-1656-4BB4-BEE3-A969959CB09D}"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270392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E6411-1656-4BB4-BEE3-A969959CB09D}"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822E1-4C3C-4B1D-963C-BE6CC07F25FC}" type="slidenum">
              <a:rPr lang="en-IN" smtClean="0"/>
              <a:t>‹#›</a:t>
            </a:fld>
            <a:endParaRPr lang="en-IN"/>
          </a:p>
        </p:txBody>
      </p:sp>
    </p:spTree>
    <p:extLst>
      <p:ext uri="{BB962C8B-B14F-4D97-AF65-F5344CB8AC3E}">
        <p14:creationId xmlns:p14="http://schemas.microsoft.com/office/powerpoint/2010/main" val="286966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4E6411-1656-4BB4-BEE3-A969959CB09D}" type="datetimeFigureOut">
              <a:rPr lang="en-IN" smtClean="0"/>
              <a:t>13-07-2021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C822E1-4C3C-4B1D-963C-BE6CC07F25FC}" type="slidenum">
              <a:rPr lang="en-IN" smtClean="0"/>
              <a:t>‹#›</a:t>
            </a:fld>
            <a:endParaRPr lang="en-IN"/>
          </a:p>
        </p:txBody>
      </p:sp>
    </p:spTree>
    <p:extLst>
      <p:ext uri="{BB962C8B-B14F-4D97-AF65-F5344CB8AC3E}">
        <p14:creationId xmlns:p14="http://schemas.microsoft.com/office/powerpoint/2010/main" val="12631081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012C1A-E1B5-4755-8FA8-393B8D749C2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 MODELLING</a:t>
            </a:r>
          </a:p>
        </p:txBody>
      </p:sp>
      <p:sp>
        <p:nvSpPr>
          <p:cNvPr id="5" name="Content Placeholder 4">
            <a:extLst>
              <a:ext uri="{FF2B5EF4-FFF2-40B4-BE49-F238E27FC236}">
                <a16:creationId xmlns:a16="http://schemas.microsoft.com/office/drawing/2014/main" id="{5BC19DA7-3B0D-4AE0-8462-516CDDDA6D5A}"/>
              </a:ext>
            </a:extLst>
          </p:cNvPr>
          <p:cNvSpPr>
            <a:spLocks noGrp="1"/>
          </p:cNvSpPr>
          <p:nvPr>
            <p:ph idx="1"/>
          </p:nvPr>
        </p:nvSpPr>
        <p:spPr/>
        <p:txBody>
          <a:bodyPr/>
          <a:lstStyle/>
          <a:p>
            <a:pPr marL="0" indent="0" algn="ctr">
              <a:buNone/>
            </a:pPr>
            <a:r>
              <a:rPr lang="en-IN" dirty="0">
                <a:latin typeface="Arial" panose="020B0604020202020204" pitchFamily="34" charset="0"/>
                <a:cs typeface="Arial" panose="020B0604020202020204" pitchFamily="34" charset="0"/>
              </a:rPr>
              <a:t> </a:t>
            </a:r>
          </a:p>
          <a:p>
            <a:pPr marL="0" indent="0" algn="ctr">
              <a:buNone/>
            </a:pP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TEAM – 3</a:t>
            </a:r>
          </a:p>
          <a:p>
            <a:pPr marL="0" indent="0" algn="ctr">
              <a:buNone/>
            </a:pPr>
            <a:r>
              <a:rPr lang="en-IN" dirty="0">
                <a:latin typeface="Arial" panose="020B0604020202020204" pitchFamily="34" charset="0"/>
                <a:cs typeface="Arial" panose="020B0604020202020204" pitchFamily="34" charset="0"/>
              </a:rPr>
              <a:t>  ARPIT NAMDEO</a:t>
            </a:r>
          </a:p>
          <a:p>
            <a:pPr marL="0" indent="0" algn="ctr">
              <a:buNone/>
            </a:pPr>
            <a:r>
              <a:rPr lang="en-IN" dirty="0">
                <a:latin typeface="Arial" panose="020B0604020202020204" pitchFamily="34" charset="0"/>
                <a:cs typeface="Arial" panose="020B0604020202020204" pitchFamily="34" charset="0"/>
              </a:rPr>
              <a:t>    RAJABHISHEK ADITYA</a:t>
            </a:r>
          </a:p>
          <a:p>
            <a:pPr marL="0" indent="0" algn="ctr">
              <a:buNone/>
            </a:pPr>
            <a:r>
              <a:rPr lang="en-IN" dirty="0">
                <a:latin typeface="Arial" panose="020B0604020202020204" pitchFamily="34" charset="0"/>
                <a:cs typeface="Arial" panose="020B0604020202020204" pitchFamily="34" charset="0"/>
              </a:rPr>
              <a:t> SAADIYA</a:t>
            </a:r>
          </a:p>
        </p:txBody>
      </p:sp>
    </p:spTree>
    <p:extLst>
      <p:ext uri="{BB962C8B-B14F-4D97-AF65-F5344CB8AC3E}">
        <p14:creationId xmlns:p14="http://schemas.microsoft.com/office/powerpoint/2010/main" val="56264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84DA8E-7E29-432B-AA94-1B03F062A56F}"/>
              </a:ext>
            </a:extLst>
          </p:cNvPr>
          <p:cNvSpPr txBox="1"/>
          <p:nvPr/>
        </p:nvSpPr>
        <p:spPr>
          <a:xfrm>
            <a:off x="551645" y="708339"/>
            <a:ext cx="11088709" cy="4370427"/>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Arial Narrow" panose="020B0606020202030204" pitchFamily="34" charset="0"/>
              </a:rPr>
              <a:t>Web Scraping: </a:t>
            </a:r>
          </a:p>
          <a:p>
            <a:endParaRPr lang="en-US" sz="2000" b="1" dirty="0">
              <a:latin typeface="Arial Narrow" panose="020B0606020202030204" pitchFamily="34" charset="0"/>
            </a:endParaRPr>
          </a:p>
          <a:p>
            <a:pPr marL="342900" indent="-342900">
              <a:buFont typeface="Arial" panose="020B0604020202020204" pitchFamily="34" charset="0"/>
              <a:buChar char="•"/>
            </a:pPr>
            <a:r>
              <a:rPr lang="en-US" sz="2000" dirty="0">
                <a:latin typeface="Arial Narrow" panose="020B0606020202030204" pitchFamily="34" charset="0"/>
              </a:rPr>
              <a:t>Extracting the Raw Text Data from the WEB.</a:t>
            </a:r>
          </a:p>
          <a:p>
            <a:pPr marL="342900" indent="-342900">
              <a:buFont typeface="Arial" panose="020B0604020202020204" pitchFamily="34" charset="0"/>
              <a:buChar char="•"/>
            </a:pPr>
            <a:r>
              <a:rPr lang="en-US" sz="2000" dirty="0">
                <a:latin typeface="Arial Narrow" panose="020B0606020202030204" pitchFamily="34" charset="0"/>
              </a:rPr>
              <a:t>Python packages to be used are SCRAPY and JSON.</a:t>
            </a:r>
          </a:p>
          <a:p>
            <a:pPr marL="342900" indent="-342900">
              <a:buFont typeface="Arial" panose="020B0604020202020204" pitchFamily="34" charset="0"/>
              <a:buChar char="•"/>
            </a:pPr>
            <a:endParaRPr lang="en-US" sz="2000" b="1" dirty="0">
              <a:latin typeface="Arial Narrow" panose="020B0606020202030204" pitchFamily="34" charset="0"/>
            </a:endParaRPr>
          </a:p>
          <a:p>
            <a:pPr marL="342900" indent="-342900">
              <a:buFont typeface="Wingdings" panose="05000000000000000000" pitchFamily="2" charset="2"/>
              <a:buChar char="v"/>
            </a:pPr>
            <a:r>
              <a:rPr lang="en-IN" sz="2400" b="1" dirty="0">
                <a:latin typeface="Arial Narrow" panose="020B0606020202030204" pitchFamily="34" charset="0"/>
              </a:rPr>
              <a:t>Topic Modelling:</a:t>
            </a:r>
          </a:p>
          <a:p>
            <a:endParaRPr lang="en-IN" b="1" dirty="0">
              <a:latin typeface="Arial Narrow" panose="020B0606020202030204" pitchFamily="34" charset="0"/>
            </a:endParaRPr>
          </a:p>
          <a:p>
            <a:pPr marL="285750" indent="-285750">
              <a:buFont typeface="Arial" panose="020B0604020202020204" pitchFamily="34" charset="0"/>
              <a:buChar char="•"/>
            </a:pPr>
            <a:r>
              <a:rPr lang="en-US" sz="2000" dirty="0">
                <a:latin typeface="Arial Narrow" panose="020B0606020202030204" pitchFamily="34" charset="0"/>
              </a:rPr>
              <a:t>Discovering the hidden themes in the collection.</a:t>
            </a:r>
          </a:p>
          <a:p>
            <a:pPr marL="285750" indent="-285750">
              <a:buFont typeface="Arial" panose="020B0604020202020204" pitchFamily="34" charset="0"/>
              <a:buChar char="•"/>
            </a:pPr>
            <a:r>
              <a:rPr lang="en-US" sz="2000" dirty="0">
                <a:latin typeface="Arial Narrow" panose="020B0606020202030204" pitchFamily="34" charset="0"/>
              </a:rPr>
              <a:t>Classifying the documents into the discovered themes.</a:t>
            </a:r>
          </a:p>
          <a:p>
            <a:pPr marL="285750" indent="-285750">
              <a:buFont typeface="Arial" panose="020B0604020202020204" pitchFamily="34" charset="0"/>
              <a:buChar char="•"/>
            </a:pPr>
            <a:r>
              <a:rPr lang="en-US" sz="2000" dirty="0">
                <a:latin typeface="Arial Narrow" panose="020B0606020202030204" pitchFamily="34" charset="0"/>
              </a:rPr>
              <a:t>Using the classification to organize/summarize/search the documents</a:t>
            </a:r>
            <a:r>
              <a:rPr lang="en-US" dirty="0"/>
              <a:t>.</a:t>
            </a:r>
            <a:endParaRPr lang="en-IN" b="1" dirty="0">
              <a:latin typeface="Arial Narrow" panose="020B0606020202030204" pitchFamily="34" charset="0"/>
            </a:endParaRPr>
          </a:p>
          <a:p>
            <a:pPr marL="342900" indent="-342900">
              <a:buFont typeface="Arial" panose="020B0604020202020204" pitchFamily="34" charset="0"/>
              <a:buChar char="•"/>
            </a:pPr>
            <a:r>
              <a:rPr lang="en-IN" dirty="0">
                <a:latin typeface="Arial Narrow" panose="020B0606020202030204" pitchFamily="34" charset="0"/>
              </a:rPr>
              <a:t>LDA from Genism package will be used </a:t>
            </a:r>
          </a:p>
          <a:p>
            <a:pPr marL="342900" indent="-342900">
              <a:buFont typeface="Arial" panose="020B0604020202020204" pitchFamily="34" charset="0"/>
              <a:buChar char="•"/>
            </a:pPr>
            <a:r>
              <a:rPr lang="en-IN" dirty="0">
                <a:latin typeface="Arial Narrow" panose="020B0606020202030204" pitchFamily="34" charset="0"/>
              </a:rPr>
              <a:t>LDA - Latent Dirichlet Allocation</a:t>
            </a:r>
          </a:p>
          <a:p>
            <a:pPr marL="342900" indent="-342900">
              <a:buFont typeface="Arial" panose="020B0604020202020204" pitchFamily="34" charset="0"/>
              <a:buChar char="•"/>
            </a:pPr>
            <a:endParaRPr lang="en-IN" dirty="0">
              <a:latin typeface="Arial Narrow" panose="020B0606020202030204" pitchFamily="34" charset="0"/>
            </a:endParaRPr>
          </a:p>
          <a:p>
            <a:endParaRPr lang="en-IN" dirty="0"/>
          </a:p>
        </p:txBody>
      </p:sp>
    </p:spTree>
    <p:extLst>
      <p:ext uri="{BB962C8B-B14F-4D97-AF65-F5344CB8AC3E}">
        <p14:creationId xmlns:p14="http://schemas.microsoft.com/office/powerpoint/2010/main" val="199908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46E09C-9164-4450-B3F7-34512CB4BF7C}"/>
              </a:ext>
            </a:extLst>
          </p:cNvPr>
          <p:cNvSpPr txBox="1"/>
          <p:nvPr/>
        </p:nvSpPr>
        <p:spPr>
          <a:xfrm>
            <a:off x="631066" y="837127"/>
            <a:ext cx="10818252" cy="6924973"/>
          </a:xfrm>
          <a:prstGeom prst="rect">
            <a:avLst/>
          </a:prstGeom>
          <a:noFill/>
        </p:spPr>
        <p:txBody>
          <a:bodyPr wrap="square" rtlCol="0">
            <a:spAutoFit/>
          </a:bodyPr>
          <a:lstStyle/>
          <a:p>
            <a:r>
              <a:rPr lang="en-IN" sz="2800" dirty="0">
                <a:latin typeface="Arial Narrow" panose="020B0606020202030204" pitchFamily="34" charset="0"/>
              </a:rPr>
              <a:t>LDA:</a:t>
            </a:r>
          </a:p>
          <a:p>
            <a:pPr algn="just"/>
            <a:endParaRPr lang="en-IN" sz="2800" dirty="0">
              <a:latin typeface="Arial Narrow" panose="020B0606020202030204" pitchFamily="34" charset="0"/>
            </a:endParaRPr>
          </a:p>
          <a:p>
            <a:pPr marL="457200" indent="-457200" algn="just">
              <a:buFont typeface="Arial" panose="020B0604020202020204" pitchFamily="34" charset="0"/>
              <a:buChar char="•"/>
            </a:pPr>
            <a:r>
              <a:rPr lang="en-US" sz="2000" dirty="0">
                <a:latin typeface="Arial Narrow" panose="020B0606020202030204" pitchFamily="34" charset="0"/>
              </a:rPr>
              <a:t>The word ‘</a:t>
            </a:r>
            <a:r>
              <a:rPr lang="en-US" sz="2000" b="1" dirty="0">
                <a:latin typeface="Arial Narrow" panose="020B0606020202030204" pitchFamily="34" charset="0"/>
              </a:rPr>
              <a:t>Latent</a:t>
            </a:r>
            <a:r>
              <a:rPr lang="en-US" sz="2000" dirty="0">
                <a:latin typeface="Arial Narrow" panose="020B0606020202030204" pitchFamily="34" charset="0"/>
              </a:rPr>
              <a:t>’ indicates that the model discovers the ‘yet-to-be-found’ or hidden topics from the documents. </a:t>
            </a:r>
          </a:p>
          <a:p>
            <a:pPr algn="just"/>
            <a:r>
              <a:rPr lang="en-US" sz="2000" dirty="0">
                <a:latin typeface="Arial Narrow" panose="020B0606020202030204" pitchFamily="34" charset="0"/>
              </a:rPr>
              <a:t>       ‘</a:t>
            </a:r>
            <a:r>
              <a:rPr lang="en-US" sz="2000" b="1" dirty="0">
                <a:latin typeface="Arial Narrow" panose="020B0606020202030204" pitchFamily="34" charset="0"/>
              </a:rPr>
              <a:t>Dirichlet</a:t>
            </a:r>
            <a:r>
              <a:rPr lang="en-US" sz="2000" dirty="0">
                <a:latin typeface="Arial Narrow" panose="020B0606020202030204" pitchFamily="34" charset="0"/>
              </a:rPr>
              <a:t>’ indicates LDA’s assumption that the distribution of topics in a document and the</a:t>
            </a:r>
          </a:p>
          <a:p>
            <a:pPr algn="just"/>
            <a:r>
              <a:rPr lang="en-US" sz="2000" dirty="0">
                <a:latin typeface="Arial Narrow" panose="020B0606020202030204" pitchFamily="34" charset="0"/>
              </a:rPr>
              <a:t>        distribution of words in topics are both Dirichlet distributions.</a:t>
            </a:r>
          </a:p>
          <a:p>
            <a:pPr algn="just"/>
            <a:r>
              <a:rPr lang="en-US" sz="2000" dirty="0">
                <a:latin typeface="Arial Narrow" panose="020B0606020202030204" pitchFamily="34" charset="0"/>
              </a:rPr>
              <a:t>       ‘</a:t>
            </a:r>
            <a:r>
              <a:rPr lang="en-US" sz="2000" b="1" dirty="0">
                <a:latin typeface="Arial Narrow" panose="020B0606020202030204" pitchFamily="34" charset="0"/>
              </a:rPr>
              <a:t>Allocation</a:t>
            </a:r>
            <a:r>
              <a:rPr lang="en-US" sz="2000" dirty="0">
                <a:latin typeface="Arial Narrow" panose="020B0606020202030204" pitchFamily="34" charset="0"/>
              </a:rPr>
              <a:t>’ indicates the distribution of topics in the document.  </a:t>
            </a:r>
          </a:p>
          <a:p>
            <a:pPr algn="just"/>
            <a:endParaRPr lang="en-US" sz="2000" dirty="0">
              <a:latin typeface="Arial Narrow" panose="020B0606020202030204" pitchFamily="34" charset="0"/>
            </a:endParaRPr>
          </a:p>
          <a:p>
            <a:pPr marL="457200" indent="-457200">
              <a:buFont typeface="Arial" panose="020B0604020202020204" pitchFamily="34" charset="0"/>
              <a:buChar char="•"/>
            </a:pPr>
            <a:r>
              <a:rPr lang="en-US" sz="2000" dirty="0">
                <a:latin typeface="Arial Narrow" panose="020B0606020202030204" pitchFamily="34" charset="0"/>
              </a:rPr>
              <a:t>LDA assumes that each document is generated by a statistical generative process.  That is, each document is a mix of topics, and each topic is a mix of words. It treats documents just as a collection of words or a bag of words. </a:t>
            </a:r>
          </a:p>
          <a:p>
            <a:endParaRPr lang="en-US" sz="2000" dirty="0">
              <a:latin typeface="Arial Narrow" panose="020B0606020202030204" pitchFamily="34" charset="0"/>
            </a:endParaRPr>
          </a:p>
          <a:p>
            <a:pPr marL="457200" indent="-457200">
              <a:buFont typeface="Arial" panose="020B0604020202020204" pitchFamily="34" charset="0"/>
              <a:buChar char="•"/>
            </a:pPr>
            <a:r>
              <a:rPr lang="en-US" sz="2000" dirty="0">
                <a:latin typeface="Arial Narrow" panose="020B0606020202030204" pitchFamily="34" charset="0"/>
              </a:rPr>
              <a:t>Once the probabilities are estimated, finding the collection of words that represent a given topic can be done either by picking top ‘r’ probabilities of words or by setting a threshold for probability and picking only the words whose probabilities are greater than or equal to the threshold value.</a:t>
            </a:r>
          </a:p>
          <a:p>
            <a:pPr marL="457200" indent="-457200">
              <a:buFont typeface="Arial" panose="020B0604020202020204" pitchFamily="34" charset="0"/>
              <a:buChar char="•"/>
            </a:pPr>
            <a:endParaRPr lang="en-US" dirty="0">
              <a:latin typeface="Arial Narrow" panose="020B0606020202030204" pitchFamily="34" charset="0"/>
            </a:endParaRPr>
          </a:p>
          <a:p>
            <a:pPr marL="457200" indent="-457200">
              <a:buFont typeface="Arial" panose="020B0604020202020204" pitchFamily="34" charset="0"/>
              <a:buChar char="•"/>
            </a:pPr>
            <a:endParaRPr lang="en-IN" dirty="0">
              <a:latin typeface="Arial Narrow" panose="020B0606020202030204" pitchFamily="34" charset="0"/>
            </a:endParaRPr>
          </a:p>
          <a:p>
            <a:endParaRPr lang="en-IN" sz="2800" dirty="0">
              <a:latin typeface="Arial Narrow" panose="020B0606020202030204" pitchFamily="34" charset="0"/>
            </a:endParaRPr>
          </a:p>
          <a:p>
            <a:endParaRPr lang="en-IN" sz="2800" dirty="0">
              <a:latin typeface="Arial Narrow" panose="020B0606020202030204" pitchFamily="34" charset="0"/>
            </a:endParaRPr>
          </a:p>
          <a:p>
            <a:r>
              <a:rPr lang="en-IN" dirty="0"/>
              <a:t> </a:t>
            </a:r>
          </a:p>
          <a:p>
            <a:endParaRPr lang="en-IN" dirty="0"/>
          </a:p>
        </p:txBody>
      </p:sp>
    </p:spTree>
    <p:extLst>
      <p:ext uri="{BB962C8B-B14F-4D97-AF65-F5344CB8AC3E}">
        <p14:creationId xmlns:p14="http://schemas.microsoft.com/office/powerpoint/2010/main" val="117317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F8564-70C6-4D08-B768-0C852CBBDE30}"/>
              </a:ext>
            </a:extLst>
          </p:cNvPr>
          <p:cNvSpPr txBox="1"/>
          <p:nvPr/>
        </p:nvSpPr>
        <p:spPr>
          <a:xfrm>
            <a:off x="386365" y="914400"/>
            <a:ext cx="11294773" cy="498598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Narrow" panose="020B0606020202030204" pitchFamily="34" charset="0"/>
              </a:rPr>
              <a:t>LDA has three hyper parameters; </a:t>
            </a:r>
            <a:br>
              <a:rPr lang="en-US" sz="2000" dirty="0">
                <a:latin typeface="Arial Narrow" panose="020B0606020202030204" pitchFamily="34" charset="0"/>
              </a:rPr>
            </a:br>
            <a:r>
              <a:rPr lang="en-US" sz="2000" dirty="0">
                <a:latin typeface="Arial Narrow" panose="020B0606020202030204" pitchFamily="34" charset="0"/>
              </a:rPr>
              <a:t>1) document-topic density factor ‘α’</a:t>
            </a:r>
            <a:br>
              <a:rPr lang="en-US" sz="2000" dirty="0">
                <a:latin typeface="Arial Narrow" panose="020B0606020202030204" pitchFamily="34" charset="0"/>
              </a:rPr>
            </a:br>
            <a:r>
              <a:rPr lang="en-US" sz="2000" dirty="0">
                <a:latin typeface="Arial Narrow" panose="020B0606020202030204" pitchFamily="34" charset="0"/>
              </a:rPr>
              <a:t>2) topic-word density factor ‘β’ </a:t>
            </a:r>
            <a:br>
              <a:rPr lang="en-US" sz="2000" dirty="0">
                <a:latin typeface="Arial Narrow" panose="020B0606020202030204" pitchFamily="34" charset="0"/>
              </a:rPr>
            </a:br>
            <a:r>
              <a:rPr lang="en-US" sz="2000" dirty="0">
                <a:latin typeface="Arial Narrow" panose="020B0606020202030204" pitchFamily="34" charset="0"/>
              </a:rPr>
              <a:t>3) the number of topics ‘K’ to be considered. </a:t>
            </a:r>
          </a:p>
          <a:p>
            <a:endParaRPr lang="en-US" sz="2000" dirty="0">
              <a:latin typeface="Arial Narrow" panose="020B0606020202030204" pitchFamily="34" charset="0"/>
            </a:endParaRPr>
          </a:p>
          <a:p>
            <a:pPr marL="342900" indent="-342900">
              <a:buFont typeface="Arial" panose="020B0604020202020204" pitchFamily="34" charset="0"/>
              <a:buChar char="•"/>
            </a:pPr>
            <a:r>
              <a:rPr lang="en-US" sz="2000" dirty="0">
                <a:latin typeface="Arial Narrow" panose="020B0606020202030204" pitchFamily="34" charset="0"/>
              </a:rPr>
              <a:t>The ‘α’ hyperparameter controls the number of topics expected in the document. Low value of ‘α’ is used to imply that fewer number of topics in the mix is expected and a higher value implies that one would expect the documents to have higher number topics in the mix. </a:t>
            </a:r>
          </a:p>
          <a:p>
            <a:endParaRPr lang="en-US" sz="2000" dirty="0">
              <a:latin typeface="Arial Narrow" panose="020B0606020202030204" pitchFamily="34" charset="0"/>
            </a:endParaRPr>
          </a:p>
          <a:p>
            <a:pPr marL="342900" indent="-342900">
              <a:buFont typeface="Arial" panose="020B0604020202020204" pitchFamily="34" charset="0"/>
              <a:buChar char="•"/>
            </a:pPr>
            <a:r>
              <a:rPr lang="en-US" sz="2000" dirty="0">
                <a:latin typeface="Arial Narrow" panose="020B0606020202030204" pitchFamily="34" charset="0"/>
              </a:rPr>
              <a:t>The ‘β’ hyper parameter controls the distribution of words per topic. At lower values of ‘β’, the topics will likely have fewer words and at higher values topics will likely have more words. α and β  are typically set below one.</a:t>
            </a:r>
          </a:p>
          <a:p>
            <a:pPr marL="342900" indent="-342900">
              <a:buFont typeface="Arial" panose="020B0604020202020204" pitchFamily="34" charset="0"/>
              <a:buChar char="•"/>
            </a:pPr>
            <a:endParaRPr lang="en-US" sz="2000" dirty="0">
              <a:latin typeface="Arial Narrow" panose="020B0606020202030204" pitchFamily="34" charset="0"/>
            </a:endParaRPr>
          </a:p>
          <a:p>
            <a:pPr marL="342900" indent="-342900">
              <a:buFont typeface="Arial" panose="020B0604020202020204" pitchFamily="34" charset="0"/>
              <a:buChar char="•"/>
            </a:pPr>
            <a:r>
              <a:rPr lang="en-US" sz="2000" dirty="0">
                <a:latin typeface="Arial Narrow" panose="020B0606020202030204" pitchFamily="34" charset="0"/>
              </a:rPr>
              <a:t>The ‘K’ hyperparameter specifies the number of topics expected in the corpus of documents. Choosing a value for K is generally based on domain knowledge. An alternate way is to train different LDA models with different numbers of K values and compute the ‘Coherence Score’. Choose the value of K for which the coherence score is highest.</a:t>
            </a:r>
          </a:p>
          <a:p>
            <a:endParaRPr lang="en-IN" dirty="0"/>
          </a:p>
        </p:txBody>
      </p:sp>
    </p:spTree>
    <p:extLst>
      <p:ext uri="{BB962C8B-B14F-4D97-AF65-F5344CB8AC3E}">
        <p14:creationId xmlns:p14="http://schemas.microsoft.com/office/powerpoint/2010/main" val="281077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CE47D7-AD27-4916-8E6B-6FA64C6EE0A9}"/>
              </a:ext>
            </a:extLst>
          </p:cNvPr>
          <p:cNvPicPr>
            <a:picLocks noChangeAspect="1"/>
          </p:cNvPicPr>
          <p:nvPr/>
        </p:nvPicPr>
        <p:blipFill rotWithShape="1">
          <a:blip r:embed="rId2"/>
          <a:srcRect r="43655"/>
          <a:stretch/>
        </p:blipFill>
        <p:spPr>
          <a:xfrm>
            <a:off x="1403798" y="489398"/>
            <a:ext cx="9259910" cy="6027312"/>
          </a:xfrm>
          <a:prstGeom prst="rect">
            <a:avLst/>
          </a:prstGeom>
        </p:spPr>
      </p:pic>
    </p:spTree>
    <p:extLst>
      <p:ext uri="{BB962C8B-B14F-4D97-AF65-F5344CB8AC3E}">
        <p14:creationId xmlns:p14="http://schemas.microsoft.com/office/powerpoint/2010/main" val="12752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BF54AAF-7BF1-4AB1-BF61-AB398CC06BF9}"/>
              </a:ext>
            </a:extLst>
          </p:cNvPr>
          <p:cNvGraphicFramePr>
            <a:graphicFrameLocks noGrp="1"/>
          </p:cNvGraphicFramePr>
          <p:nvPr>
            <p:extLst>
              <p:ext uri="{D42A27DB-BD31-4B8C-83A1-F6EECF244321}">
                <p14:modId xmlns:p14="http://schemas.microsoft.com/office/powerpoint/2010/main" val="1917430101"/>
              </p:ext>
            </p:extLst>
          </p:nvPr>
        </p:nvGraphicFramePr>
        <p:xfrm>
          <a:off x="1236372" y="719666"/>
          <a:ext cx="9672034" cy="5178858"/>
        </p:xfrm>
        <a:graphic>
          <a:graphicData uri="http://schemas.openxmlformats.org/drawingml/2006/table">
            <a:tbl>
              <a:tblPr firstRow="1" bandRow="1">
                <a:tableStyleId>{5C22544A-7EE6-4342-B048-85BDC9FD1C3A}</a:tableStyleId>
              </a:tblPr>
              <a:tblGrid>
                <a:gridCol w="9672034">
                  <a:extLst>
                    <a:ext uri="{9D8B030D-6E8A-4147-A177-3AD203B41FA5}">
                      <a16:colId xmlns:a16="http://schemas.microsoft.com/office/drawing/2014/main" val="1296798229"/>
                    </a:ext>
                  </a:extLst>
                </a:gridCol>
              </a:tblGrid>
              <a:tr h="2589429">
                <a:tc>
                  <a:txBody>
                    <a:bodyPr/>
                    <a:lstStyle/>
                    <a:p>
                      <a:endParaRPr lang="en-IN" sz="2000" b="0" dirty="0">
                        <a:latin typeface="Arial Narrow" panose="020B0606020202030204" pitchFamily="34" charset="0"/>
                        <a:cs typeface="Arial" panose="020B0604020202020204" pitchFamily="34" charset="0"/>
                      </a:endParaRPr>
                    </a:p>
                    <a:p>
                      <a:r>
                        <a:rPr lang="en-IN" sz="2000" b="1" u="sng" dirty="0">
                          <a:latin typeface="Arial Narrow" panose="020B0606020202030204" pitchFamily="34" charset="0"/>
                          <a:cs typeface="Arial" panose="020B0604020202020204" pitchFamily="34" charset="0"/>
                        </a:rPr>
                        <a:t>BUSSINESS PROBLEM:</a:t>
                      </a:r>
                    </a:p>
                    <a:p>
                      <a:endParaRPr lang="en-IN" sz="2000" b="0" dirty="0">
                        <a:latin typeface="Arial Narrow" panose="020B0606020202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Arial Narrow" panose="020B0606020202030204" pitchFamily="34" charset="0"/>
                          <a:cs typeface="Arial" panose="020B0604020202020204" pitchFamily="34" charset="0"/>
                        </a:rPr>
                        <a:t> </a:t>
                      </a:r>
                      <a:r>
                        <a:rPr lang="en-IN" sz="2000" b="0" kern="1200" dirty="0">
                          <a:solidFill>
                            <a:schemeClr val="lt1"/>
                          </a:solidFill>
                          <a:effectLst/>
                          <a:latin typeface="Arial Narrow" panose="020B0606020202030204" pitchFamily="34" charset="0"/>
                          <a:ea typeface="+mn-ea"/>
                          <a:cs typeface="+mn-cs"/>
                        </a:rPr>
                        <a:t>Social event tracking and evolution framework to obtain the evolutionary trends of social events and generate effective event summary details over time. The input is the  textual data collected from various social media. Based on the input data, our algorithm can learn multi-modality topics and track multiple events. After tracking, for each event, it can be visualized with texts and image over time.</a:t>
                      </a:r>
                    </a:p>
                    <a:p>
                      <a:endParaRPr lang="en-IN" sz="2000" dirty="0">
                        <a:latin typeface="Arial" panose="020B0604020202020204" pitchFamily="34" charset="0"/>
                        <a:cs typeface="Arial" panose="020B0604020202020204" pitchFamily="34" charset="0"/>
                      </a:endParaRPr>
                    </a:p>
                  </a:txBody>
                  <a:tcPr>
                    <a:solidFill>
                      <a:schemeClr val="bg2">
                        <a:lumMod val="50000"/>
                      </a:schemeClr>
                    </a:solidFill>
                  </a:tcPr>
                </a:tc>
                <a:extLst>
                  <a:ext uri="{0D108BD9-81ED-4DB2-BD59-A6C34878D82A}">
                    <a16:rowId xmlns:a16="http://schemas.microsoft.com/office/drawing/2014/main" val="3797270507"/>
                  </a:ext>
                </a:extLst>
              </a:tr>
              <a:tr h="2589429">
                <a:tc>
                  <a:txBody>
                    <a:bodyPr/>
                    <a:lstStyle/>
                    <a:p>
                      <a:endParaRPr lang="en-IN" sz="2000" dirty="0">
                        <a:latin typeface="Arial Narrow" panose="020B0606020202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u="sng" dirty="0">
                          <a:solidFill>
                            <a:schemeClr val="tx1"/>
                          </a:solidFill>
                          <a:latin typeface="Arial Narrow" panose="020B0606020202030204" pitchFamily="34" charset="0"/>
                          <a:cs typeface="Arial" panose="020B0604020202020204" pitchFamily="34" charset="0"/>
                        </a:rPr>
                        <a:t>BUSSINESS OBJECTIVE: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solidFill>
                          <a:schemeClr val="tx1"/>
                        </a:solidFill>
                        <a:latin typeface="Arial Narrow" panose="020B0606020202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1" kern="1200" dirty="0">
                          <a:solidFill>
                            <a:schemeClr val="tx1"/>
                          </a:solidFill>
                          <a:effectLst/>
                          <a:latin typeface="Arial Narrow" panose="020B0606020202030204" pitchFamily="34" charset="0"/>
                          <a:ea typeface="+mn-ea"/>
                          <a:cs typeface="+mn-cs"/>
                        </a:rPr>
                        <a:t> </a:t>
                      </a:r>
                      <a:r>
                        <a:rPr lang="en-US" sz="2000" b="0" kern="1200" dirty="0">
                          <a:solidFill>
                            <a:schemeClr val="tx1"/>
                          </a:solidFill>
                          <a:effectLst/>
                          <a:latin typeface="Arial Narrow" panose="020B0606020202030204" pitchFamily="34" charset="0"/>
                          <a:ea typeface="+mn-ea"/>
                          <a:cs typeface="+mn-cs"/>
                        </a:rPr>
                        <a:t>Create the topics as different clusters and then whenever a new data is passed, the model should classify to which cluster the article belongs to.</a:t>
                      </a:r>
                      <a:endParaRPr lang="en-IN" sz="2000" b="0" dirty="0">
                        <a:solidFill>
                          <a:schemeClr val="tx1"/>
                        </a:solidFill>
                        <a:latin typeface="Arial Narrow" panose="020B0606020202030204" pitchFamily="34" charset="0"/>
                        <a:cs typeface="Arial" panose="020B0604020202020204" pitchFamily="34" charset="0"/>
                      </a:endParaRPr>
                    </a:p>
                    <a:p>
                      <a:endParaRPr lang="en-IN" dirty="0">
                        <a:solidFill>
                          <a:schemeClr val="tx1"/>
                        </a:solidFill>
                        <a:latin typeface="Arial Narrow" panose="020B0606020202030204" pitchFamily="34" charset="0"/>
                      </a:endParaRPr>
                    </a:p>
                    <a:p>
                      <a:endParaRPr lang="en-IN" dirty="0">
                        <a:solidFill>
                          <a:schemeClr val="tx1"/>
                        </a:solidFill>
                        <a:latin typeface="Arial Narrow" panose="020B0606020202030204" pitchFamily="34" charset="0"/>
                      </a:endParaRPr>
                    </a:p>
                  </a:txBody>
                  <a:tcPr>
                    <a:solidFill>
                      <a:schemeClr val="bg2">
                        <a:lumMod val="50000"/>
                      </a:schemeClr>
                    </a:solidFill>
                  </a:tcPr>
                </a:tc>
                <a:extLst>
                  <a:ext uri="{0D108BD9-81ED-4DB2-BD59-A6C34878D82A}">
                    <a16:rowId xmlns:a16="http://schemas.microsoft.com/office/drawing/2014/main" val="171090712"/>
                  </a:ext>
                </a:extLst>
              </a:tr>
            </a:tbl>
          </a:graphicData>
        </a:graphic>
      </p:graphicFrame>
    </p:spTree>
    <p:extLst>
      <p:ext uri="{BB962C8B-B14F-4D97-AF65-F5344CB8AC3E}">
        <p14:creationId xmlns:p14="http://schemas.microsoft.com/office/powerpoint/2010/main" val="213934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45E6-C8FE-4C0C-BF39-313739D4CF18}"/>
              </a:ext>
            </a:extLst>
          </p:cNvPr>
          <p:cNvSpPr>
            <a:spLocks noGrp="1"/>
          </p:cNvSpPr>
          <p:nvPr>
            <p:ph type="title"/>
          </p:nvPr>
        </p:nvSpPr>
        <p:spPr>
          <a:xfrm>
            <a:off x="913795" y="257578"/>
            <a:ext cx="10353761" cy="953036"/>
          </a:xfrm>
        </p:spPr>
        <p:txBody>
          <a:bodyPr/>
          <a:lstStyle/>
          <a:p>
            <a:r>
              <a:rPr lang="en-IN" dirty="0">
                <a:latin typeface="Arial Narrow" panose="020B0606020202030204" pitchFamily="34" charset="0"/>
              </a:rPr>
              <a:t>Project workflow</a:t>
            </a:r>
          </a:p>
        </p:txBody>
      </p:sp>
      <p:pic>
        <p:nvPicPr>
          <p:cNvPr id="8" name="Content Placeholder 7">
            <a:extLst>
              <a:ext uri="{FF2B5EF4-FFF2-40B4-BE49-F238E27FC236}">
                <a16:creationId xmlns:a16="http://schemas.microsoft.com/office/drawing/2014/main" id="{65CDE432-CE90-4CA4-8625-32542663B4AB}"/>
              </a:ext>
            </a:extLst>
          </p:cNvPr>
          <p:cNvPicPr>
            <a:picLocks noGrp="1" noChangeAspect="1"/>
          </p:cNvPicPr>
          <p:nvPr>
            <p:ph idx="1"/>
          </p:nvPr>
        </p:nvPicPr>
        <p:blipFill rotWithShape="1">
          <a:blip r:embed="rId2"/>
          <a:srcRect l="4940" t="3000" r="3224" b="8025"/>
          <a:stretch/>
        </p:blipFill>
        <p:spPr>
          <a:xfrm>
            <a:off x="1352282" y="1210614"/>
            <a:ext cx="9130089" cy="5160484"/>
          </a:xfrm>
          <a:prstGeom prst="rect">
            <a:avLst/>
          </a:prstGeom>
        </p:spPr>
      </p:pic>
    </p:spTree>
    <p:extLst>
      <p:ext uri="{BB962C8B-B14F-4D97-AF65-F5344CB8AC3E}">
        <p14:creationId xmlns:p14="http://schemas.microsoft.com/office/powerpoint/2010/main" val="87516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1516-294F-40D8-A970-306A61952C84}"/>
              </a:ext>
            </a:extLst>
          </p:cNvPr>
          <p:cNvSpPr>
            <a:spLocks noGrp="1"/>
          </p:cNvSpPr>
          <p:nvPr>
            <p:ph type="title"/>
          </p:nvPr>
        </p:nvSpPr>
        <p:spPr/>
        <p:txBody>
          <a:bodyPr/>
          <a:lstStyle/>
          <a:p>
            <a:r>
              <a:rPr lang="en-IN" dirty="0">
                <a:latin typeface="Arial Narrow" panose="020B0606020202030204" pitchFamily="34" charset="0"/>
              </a:rPr>
              <a:t>DATASET</a:t>
            </a:r>
            <a:r>
              <a:rPr lang="en-IN" dirty="0"/>
              <a:t> </a:t>
            </a:r>
            <a:r>
              <a:rPr lang="en-IN" dirty="0">
                <a:latin typeface="Arial Narrow" panose="020B0606020202030204" pitchFamily="34" charset="0"/>
              </a:rPr>
              <a:t>DETAILS</a:t>
            </a:r>
          </a:p>
        </p:txBody>
      </p:sp>
      <p:sp>
        <p:nvSpPr>
          <p:cNvPr id="3" name="Content Placeholder 2">
            <a:extLst>
              <a:ext uri="{FF2B5EF4-FFF2-40B4-BE49-F238E27FC236}">
                <a16:creationId xmlns:a16="http://schemas.microsoft.com/office/drawing/2014/main" id="{180F0947-C7B5-43E9-9AB5-AFEE1B1C6515}"/>
              </a:ext>
            </a:extLst>
          </p:cNvPr>
          <p:cNvSpPr>
            <a:spLocks noGrp="1"/>
          </p:cNvSpPr>
          <p:nvPr>
            <p:ph idx="1"/>
          </p:nvPr>
        </p:nvSpPr>
        <p:spPr/>
        <p:txBody>
          <a:bodyPr/>
          <a:lstStyle/>
          <a:p>
            <a:pPr>
              <a:buFont typeface="Wingdings" panose="05000000000000000000" pitchFamily="2" charset="2"/>
              <a:buChar char="q"/>
            </a:pPr>
            <a:r>
              <a:rPr lang="en-IN" sz="2800" dirty="0">
                <a:latin typeface="Arial Narrow" panose="020B0606020202030204" pitchFamily="34" charset="0"/>
              </a:rPr>
              <a:t> WEB SCRAPPING:</a:t>
            </a:r>
          </a:p>
          <a:p>
            <a:pPr>
              <a:buFont typeface="Wingdings" panose="05000000000000000000" pitchFamily="2" charset="2"/>
              <a:buChar char="Ø"/>
            </a:pPr>
            <a:r>
              <a:rPr lang="en-IN" dirty="0">
                <a:latin typeface="Arial Narrow" panose="020B0606020202030204" pitchFamily="34" charset="0"/>
              </a:rPr>
              <a:t>A TECHNIQUE OF EXTRACTING RAW DATA FROM WEB.</a:t>
            </a:r>
          </a:p>
          <a:p>
            <a:pPr>
              <a:buFont typeface="Wingdings" panose="05000000000000000000" pitchFamily="2" charset="2"/>
              <a:buChar char="Ø"/>
            </a:pPr>
            <a:r>
              <a:rPr lang="en-IN" dirty="0">
                <a:latin typeface="Arial Narrow" panose="020B0606020202030204" pitchFamily="34" charset="0"/>
              </a:rPr>
              <a:t> PYTHON PACKAGES LIKE BEAUTIFUL SOUP, REQUESTS AND URLLIB ARE USED.</a:t>
            </a:r>
          </a:p>
          <a:p>
            <a:pPr>
              <a:buFont typeface="Wingdings" panose="05000000000000000000" pitchFamily="2" charset="2"/>
              <a:buChar char="Ø"/>
            </a:pPr>
            <a:r>
              <a:rPr lang="en-IN" dirty="0">
                <a:latin typeface="Arial Narrow" panose="020B0606020202030204" pitchFamily="34" charset="0"/>
              </a:rPr>
              <a:t>DATASET IS FORMED BY WEB SCRAPPING THREE WIKIPEDIA PAGES.</a:t>
            </a:r>
          </a:p>
          <a:p>
            <a:pPr>
              <a:buFont typeface="Wingdings" panose="05000000000000000000" pitchFamily="2" charset="2"/>
              <a:buChar char="Ø"/>
            </a:pPr>
            <a:r>
              <a:rPr lang="en-IN" dirty="0">
                <a:latin typeface="Arial Narrow" panose="020B0606020202030204" pitchFamily="34" charset="0"/>
              </a:rPr>
              <a:t>DATASET IS COLLECTION OF TEXT DATA KNOWN AS CORPUS.</a:t>
            </a:r>
          </a:p>
        </p:txBody>
      </p:sp>
    </p:spTree>
    <p:extLst>
      <p:ext uri="{BB962C8B-B14F-4D97-AF65-F5344CB8AC3E}">
        <p14:creationId xmlns:p14="http://schemas.microsoft.com/office/powerpoint/2010/main" val="1900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AEDF-45C9-4BEC-8D77-7FADD1A35B8E}"/>
              </a:ext>
            </a:extLst>
          </p:cNvPr>
          <p:cNvSpPr>
            <a:spLocks noGrp="1"/>
          </p:cNvSpPr>
          <p:nvPr>
            <p:ph type="title"/>
          </p:nvPr>
        </p:nvSpPr>
        <p:spPr/>
        <p:txBody>
          <a:bodyPr/>
          <a:lstStyle/>
          <a:p>
            <a:r>
              <a:rPr lang="en-IN" dirty="0">
                <a:latin typeface="Arial Narrow" panose="020B0606020202030204" pitchFamily="34" charset="0"/>
              </a:rPr>
              <a:t>DATASET DETAILS:</a:t>
            </a:r>
          </a:p>
        </p:txBody>
      </p:sp>
      <p:sp>
        <p:nvSpPr>
          <p:cNvPr id="3" name="Content Placeholder 2">
            <a:extLst>
              <a:ext uri="{FF2B5EF4-FFF2-40B4-BE49-F238E27FC236}">
                <a16:creationId xmlns:a16="http://schemas.microsoft.com/office/drawing/2014/main" id="{ED04463C-A921-467B-AF21-1C1056F2D321}"/>
              </a:ext>
            </a:extLst>
          </p:cNvPr>
          <p:cNvSpPr>
            <a:spLocks noGrp="1"/>
          </p:cNvSpPr>
          <p:nvPr>
            <p:ph idx="1"/>
          </p:nvPr>
        </p:nvSpPr>
        <p:spPr>
          <a:xfrm>
            <a:off x="913795" y="1594022"/>
            <a:ext cx="10353762" cy="4197178"/>
          </a:xfrm>
        </p:spPr>
        <p:txBody>
          <a:bodyPr/>
          <a:lstStyle/>
          <a:p>
            <a:pPr>
              <a:buFont typeface="Wingdings" panose="05000000000000000000" pitchFamily="2" charset="2"/>
              <a:buChar char="Ø"/>
            </a:pPr>
            <a:r>
              <a:rPr lang="en-IN" dirty="0">
                <a:latin typeface="Arial Narrow" panose="020B0606020202030204" pitchFamily="34" charset="0"/>
              </a:rPr>
              <a:t>SAMPLE DATASET IS AS FOLLOWS:</a:t>
            </a:r>
          </a:p>
          <a:p>
            <a:pPr marL="0" indent="0">
              <a:buNone/>
            </a:pPr>
            <a:endParaRPr lang="en-IN" dirty="0">
              <a:latin typeface="Arial Narrow" panose="020B0606020202030204" pitchFamily="34" charset="0"/>
            </a:endParaRPr>
          </a:p>
        </p:txBody>
      </p:sp>
      <p:pic>
        <p:nvPicPr>
          <p:cNvPr id="5" name="Picture 4">
            <a:extLst>
              <a:ext uri="{FF2B5EF4-FFF2-40B4-BE49-F238E27FC236}">
                <a16:creationId xmlns:a16="http://schemas.microsoft.com/office/drawing/2014/main" id="{B4DAE0A8-935E-4077-91F6-281A84BE844D}"/>
              </a:ext>
            </a:extLst>
          </p:cNvPr>
          <p:cNvPicPr>
            <a:picLocks noChangeAspect="1"/>
          </p:cNvPicPr>
          <p:nvPr/>
        </p:nvPicPr>
        <p:blipFill rotWithShape="1">
          <a:blip r:embed="rId2"/>
          <a:srcRect t="5384" r="1385" b="5023"/>
          <a:stretch/>
        </p:blipFill>
        <p:spPr>
          <a:xfrm>
            <a:off x="1099750" y="2154196"/>
            <a:ext cx="9947191" cy="4197177"/>
          </a:xfrm>
          <a:prstGeom prst="rect">
            <a:avLst/>
          </a:prstGeom>
        </p:spPr>
      </p:pic>
    </p:spTree>
    <p:extLst>
      <p:ext uri="{BB962C8B-B14F-4D97-AF65-F5344CB8AC3E}">
        <p14:creationId xmlns:p14="http://schemas.microsoft.com/office/powerpoint/2010/main" val="265732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57A8-7528-455F-B800-5CA24EEB1D91}"/>
              </a:ext>
            </a:extLst>
          </p:cNvPr>
          <p:cNvSpPr>
            <a:spLocks noGrp="1"/>
          </p:cNvSpPr>
          <p:nvPr>
            <p:ph type="title"/>
          </p:nvPr>
        </p:nvSpPr>
        <p:spPr/>
        <p:txBody>
          <a:bodyPr/>
          <a:lstStyle/>
          <a:p>
            <a:r>
              <a:rPr lang="en-IN" dirty="0">
                <a:latin typeface="Arial Narrow" panose="020B0606020202030204" pitchFamily="34" charset="0"/>
              </a:rPr>
              <a:t>TEXT PRE-PROCESSING:</a:t>
            </a:r>
            <a:endParaRPr lang="en-IN" dirty="0"/>
          </a:p>
        </p:txBody>
      </p:sp>
      <p:sp>
        <p:nvSpPr>
          <p:cNvPr id="3" name="Content Placeholder 2">
            <a:extLst>
              <a:ext uri="{FF2B5EF4-FFF2-40B4-BE49-F238E27FC236}">
                <a16:creationId xmlns:a16="http://schemas.microsoft.com/office/drawing/2014/main" id="{0BD6C2BF-757C-497D-A1FE-5D13BD09A641}"/>
              </a:ext>
            </a:extLst>
          </p:cNvPr>
          <p:cNvSpPr>
            <a:spLocks noGrp="1"/>
          </p:cNvSpPr>
          <p:nvPr>
            <p:ph idx="1"/>
          </p:nvPr>
        </p:nvSpPr>
        <p:spPr>
          <a:xfrm>
            <a:off x="913795" y="2211859"/>
            <a:ext cx="10353762" cy="4188941"/>
          </a:xfrm>
        </p:spPr>
        <p:txBody>
          <a:bodyPr/>
          <a:lstStyle/>
          <a:p>
            <a:pPr>
              <a:buFont typeface="Wingdings" panose="05000000000000000000" pitchFamily="2" charset="2"/>
              <a:buChar char="v"/>
            </a:pPr>
            <a:r>
              <a:rPr lang="en-IN" dirty="0">
                <a:latin typeface="Arial Narrow" panose="020B0606020202030204" pitchFamily="34" charset="0"/>
              </a:rPr>
              <a:t> </a:t>
            </a:r>
            <a:r>
              <a:rPr lang="en-IN" sz="2800" u="sng" dirty="0">
                <a:effectLst/>
                <a:latin typeface="Arial Narrow" panose="020B0606020202030204" pitchFamily="34" charset="0"/>
              </a:rPr>
              <a:t>Preparing stop words:</a:t>
            </a:r>
          </a:p>
          <a:p>
            <a:r>
              <a:rPr lang="en-IN" dirty="0">
                <a:latin typeface="Arial Narrow" panose="020B0606020202030204" pitchFamily="34" charset="0"/>
              </a:rPr>
              <a:t>Used “STOP_WORDS” from NLTK package.</a:t>
            </a:r>
          </a:p>
          <a:p>
            <a:pPr>
              <a:buFont typeface="Wingdings" panose="05000000000000000000" pitchFamily="2" charset="2"/>
              <a:buChar char="v"/>
            </a:pPr>
            <a:r>
              <a:rPr lang="en-US" b="1" dirty="0">
                <a:latin typeface="Arial Narrow" panose="020B0606020202030204" pitchFamily="34" charset="0"/>
              </a:rPr>
              <a:t> </a:t>
            </a:r>
            <a:r>
              <a:rPr lang="en-US" sz="2800" u="sng" dirty="0">
                <a:effectLst/>
                <a:latin typeface="Arial Narrow" panose="020B0606020202030204" pitchFamily="34" charset="0"/>
              </a:rPr>
              <a:t>Tokenize words and Clean-up text:</a:t>
            </a:r>
          </a:p>
          <a:p>
            <a:r>
              <a:rPr lang="en-US" dirty="0">
                <a:latin typeface="Arial Narrow" panose="020B0606020202030204" pitchFamily="34" charset="0"/>
              </a:rPr>
              <a:t>Tokenize each sentence into a list of words.</a:t>
            </a:r>
          </a:p>
          <a:p>
            <a:r>
              <a:rPr lang="en-US" dirty="0">
                <a:latin typeface="Arial Narrow" panose="020B0606020202030204" pitchFamily="34" charset="0"/>
              </a:rPr>
              <a:t>Remove punctuations and any unnecessary characters.</a:t>
            </a:r>
          </a:p>
          <a:p>
            <a:r>
              <a:rPr lang="en-US" dirty="0">
                <a:latin typeface="Arial Narrow" panose="020B0606020202030204" pitchFamily="34" charset="0"/>
              </a:rPr>
              <a:t>Used GENSIM’S “</a:t>
            </a:r>
            <a:r>
              <a:rPr lang="en-US" dirty="0" err="1">
                <a:latin typeface="Arial Narrow" panose="020B0606020202030204" pitchFamily="34" charset="0"/>
              </a:rPr>
              <a:t>simple_preprocess</a:t>
            </a:r>
            <a:r>
              <a:rPr lang="en-US" dirty="0">
                <a:latin typeface="Arial Narrow" panose="020B0606020202030204" pitchFamily="34" charset="0"/>
              </a:rPr>
              <a:t>()” .</a:t>
            </a:r>
            <a:endParaRPr lang="en-US" b="1" dirty="0">
              <a:latin typeface="Arial Narrow" panose="020B0606020202030204" pitchFamily="34" charset="0"/>
            </a:endParaRPr>
          </a:p>
          <a:p>
            <a:endParaRPr lang="en-US" b="1" dirty="0">
              <a:latin typeface="Arial Narrow" panose="020B0606020202030204" pitchFamily="34" charset="0"/>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15199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5FAD-D681-4141-B89E-BE6DDC876D60}"/>
              </a:ext>
            </a:extLst>
          </p:cNvPr>
          <p:cNvSpPr>
            <a:spLocks noGrp="1"/>
          </p:cNvSpPr>
          <p:nvPr>
            <p:ph type="title"/>
          </p:nvPr>
        </p:nvSpPr>
        <p:spPr/>
        <p:txBody>
          <a:bodyPr/>
          <a:lstStyle/>
          <a:p>
            <a:r>
              <a:rPr lang="en-IN" dirty="0">
                <a:latin typeface="Arial Narrow" panose="020B0606020202030204" pitchFamily="34" charset="0"/>
              </a:rPr>
              <a:t>TEXT PRE-PROCESSING:</a:t>
            </a:r>
            <a:endParaRPr lang="en-IN" dirty="0"/>
          </a:p>
        </p:txBody>
      </p:sp>
      <p:sp>
        <p:nvSpPr>
          <p:cNvPr id="3" name="Content Placeholder 2">
            <a:extLst>
              <a:ext uri="{FF2B5EF4-FFF2-40B4-BE49-F238E27FC236}">
                <a16:creationId xmlns:a16="http://schemas.microsoft.com/office/drawing/2014/main" id="{D5A8B702-F952-4C9A-80C7-A804AE1550CD}"/>
              </a:ext>
            </a:extLst>
          </p:cNvPr>
          <p:cNvSpPr>
            <a:spLocks noGrp="1"/>
          </p:cNvSpPr>
          <p:nvPr>
            <p:ph idx="1"/>
          </p:nvPr>
        </p:nvSpPr>
        <p:spPr/>
        <p:txBody>
          <a:bodyPr>
            <a:normAutofit/>
          </a:bodyPr>
          <a:lstStyle/>
          <a:p>
            <a:pPr>
              <a:buFont typeface="Wingdings" panose="05000000000000000000" pitchFamily="2" charset="2"/>
              <a:buChar char="v"/>
            </a:pPr>
            <a:r>
              <a:rPr lang="en-IN" sz="2800" u="sng" dirty="0">
                <a:effectLst/>
                <a:latin typeface="Arial Narrow" panose="020B0606020202030204" pitchFamily="34" charset="0"/>
              </a:rPr>
              <a:t>Creating Bi-gram and Tri-gram models:</a:t>
            </a:r>
          </a:p>
          <a:p>
            <a:r>
              <a:rPr lang="en-IN" dirty="0">
                <a:effectLst/>
                <a:latin typeface="Arial Narrow" panose="020B0606020202030204" pitchFamily="34" charset="0"/>
              </a:rPr>
              <a:t>Bi-gram are two words frequently occurring together.</a:t>
            </a:r>
          </a:p>
          <a:p>
            <a:r>
              <a:rPr lang="en-IN" dirty="0">
                <a:effectLst/>
                <a:latin typeface="Arial Narrow" panose="020B0606020202030204" pitchFamily="34" charset="0"/>
              </a:rPr>
              <a:t>Tri-grams are three words frequently occurring together.</a:t>
            </a:r>
          </a:p>
          <a:p>
            <a:r>
              <a:rPr lang="en-IN" dirty="0">
                <a:effectLst/>
                <a:latin typeface="Arial Narrow" panose="020B0606020202030204" pitchFamily="34" charset="0"/>
              </a:rPr>
              <a:t>GENSIM’S “Phrase” model is used to build and implement bigrams and trigrams.</a:t>
            </a:r>
          </a:p>
          <a:p>
            <a:pPr>
              <a:buFont typeface="Wingdings" panose="05000000000000000000" pitchFamily="2" charset="2"/>
              <a:buChar char="v"/>
            </a:pPr>
            <a:r>
              <a:rPr lang="en-IN" sz="2800" u="sng" dirty="0">
                <a:effectLst/>
                <a:latin typeface="Arial Narrow" panose="020B0606020202030204" pitchFamily="34" charset="0"/>
              </a:rPr>
              <a:t>Lemmatization</a:t>
            </a:r>
            <a:r>
              <a:rPr lang="en-IN" sz="2800" dirty="0">
                <a:effectLst/>
                <a:latin typeface="Arial Narrow" panose="020B0606020202030204" pitchFamily="34" charset="0"/>
              </a:rPr>
              <a:t>:</a:t>
            </a:r>
          </a:p>
          <a:p>
            <a:r>
              <a:rPr lang="en-IN" dirty="0">
                <a:effectLst/>
                <a:latin typeface="Arial Narrow" panose="020B0606020202030204" pitchFamily="34" charset="0"/>
              </a:rPr>
              <a:t>Grouping together different form of same word.</a:t>
            </a:r>
          </a:p>
        </p:txBody>
      </p:sp>
    </p:spTree>
    <p:extLst>
      <p:ext uri="{BB962C8B-B14F-4D97-AF65-F5344CB8AC3E}">
        <p14:creationId xmlns:p14="http://schemas.microsoft.com/office/powerpoint/2010/main" val="134684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2C18-AAD9-4DDA-84F6-E6A8F328DF82}"/>
              </a:ext>
            </a:extLst>
          </p:cNvPr>
          <p:cNvSpPr>
            <a:spLocks noGrp="1"/>
          </p:cNvSpPr>
          <p:nvPr>
            <p:ph type="title"/>
          </p:nvPr>
        </p:nvSpPr>
        <p:spPr/>
        <p:txBody>
          <a:bodyPr/>
          <a:lstStyle/>
          <a:p>
            <a:r>
              <a:rPr lang="en-IN" dirty="0">
                <a:latin typeface="Arial Narrow" panose="020B0606020202030204" pitchFamily="34" charset="0"/>
              </a:rPr>
              <a:t>TOPIC MODELLING</a:t>
            </a:r>
          </a:p>
        </p:txBody>
      </p:sp>
      <p:sp>
        <p:nvSpPr>
          <p:cNvPr id="3" name="Content Placeholder 2">
            <a:extLst>
              <a:ext uri="{FF2B5EF4-FFF2-40B4-BE49-F238E27FC236}">
                <a16:creationId xmlns:a16="http://schemas.microsoft.com/office/drawing/2014/main" id="{BB3D5B50-0B99-4195-B9F2-362F59F7F988}"/>
              </a:ext>
            </a:extLst>
          </p:cNvPr>
          <p:cNvSpPr>
            <a:spLocks noGrp="1"/>
          </p:cNvSpPr>
          <p:nvPr>
            <p:ph idx="1"/>
          </p:nvPr>
        </p:nvSpPr>
        <p:spPr>
          <a:xfrm>
            <a:off x="913795" y="2471350"/>
            <a:ext cx="10353762" cy="3319849"/>
          </a:xfrm>
        </p:spPr>
        <p:txBody>
          <a:bodyPr/>
          <a:lstStyle/>
          <a:p>
            <a:r>
              <a:rPr lang="en-IN" dirty="0">
                <a:latin typeface="Arial Narrow" panose="020B0606020202030204" pitchFamily="34" charset="0"/>
              </a:rPr>
              <a:t>Two</a:t>
            </a:r>
            <a:r>
              <a:rPr lang="en-IN" dirty="0"/>
              <a:t> </a:t>
            </a:r>
            <a:r>
              <a:rPr lang="en-IN" dirty="0">
                <a:latin typeface="Arial Narrow" panose="020B0606020202030204" pitchFamily="34" charset="0"/>
              </a:rPr>
              <a:t>main</a:t>
            </a:r>
            <a:r>
              <a:rPr lang="en-IN" dirty="0"/>
              <a:t> </a:t>
            </a:r>
            <a:r>
              <a:rPr lang="en-IN" dirty="0">
                <a:latin typeface="Arial Narrow" panose="020B0606020202030204" pitchFamily="34" charset="0"/>
              </a:rPr>
              <a:t>inputs to LDA model are dictionary (id2word) and corpus.</a:t>
            </a:r>
          </a:p>
          <a:p>
            <a:r>
              <a:rPr lang="en-IN" dirty="0" err="1">
                <a:latin typeface="Arial Narrow" panose="020B0606020202030204" pitchFamily="34" charset="0"/>
              </a:rPr>
              <a:t>Gensim</a:t>
            </a:r>
            <a:r>
              <a:rPr lang="en-IN" dirty="0">
                <a:latin typeface="Arial Narrow" panose="020B0606020202030204" pitchFamily="34" charset="0"/>
              </a:rPr>
              <a:t> creates a unique id for each word in the document.</a:t>
            </a:r>
          </a:p>
          <a:p>
            <a:r>
              <a:rPr lang="en-IN" dirty="0">
                <a:latin typeface="Arial Narrow" panose="020B0606020202030204" pitchFamily="34" charset="0"/>
              </a:rPr>
              <a:t>No. of topics = 6</a:t>
            </a:r>
          </a:p>
        </p:txBody>
      </p:sp>
    </p:spTree>
    <p:extLst>
      <p:ext uri="{BB962C8B-B14F-4D97-AF65-F5344CB8AC3E}">
        <p14:creationId xmlns:p14="http://schemas.microsoft.com/office/powerpoint/2010/main" val="95179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1DDB25-271D-4F82-B683-AD4472511109}"/>
              </a:ext>
            </a:extLst>
          </p:cNvPr>
          <p:cNvSpPr txBox="1"/>
          <p:nvPr/>
        </p:nvSpPr>
        <p:spPr>
          <a:xfrm>
            <a:off x="337883" y="678449"/>
            <a:ext cx="1529862" cy="2862322"/>
          </a:xfrm>
          <a:prstGeom prst="rect">
            <a:avLst/>
          </a:prstGeom>
          <a:solidFill>
            <a:srgbClr val="C00000"/>
          </a:solidFill>
        </p:spPr>
        <p:txBody>
          <a:bodyPr wrap="square" rtlCol="0">
            <a:spAutoFit/>
          </a:bodyPr>
          <a:lstStyle/>
          <a:p>
            <a:r>
              <a:rPr lang="en-IN" dirty="0">
                <a:solidFill>
                  <a:schemeClr val="bg1"/>
                </a:solidFill>
                <a:latin typeface="Arial Narrow" panose="020B0606020202030204" pitchFamily="34" charset="0"/>
              </a:rPr>
              <a:t>MAR</a:t>
            </a:r>
          </a:p>
          <a:p>
            <a:r>
              <a:rPr lang="en-IN" dirty="0">
                <a:solidFill>
                  <a:schemeClr val="bg1"/>
                </a:solidFill>
                <a:latin typeface="Arial Narrow" panose="020B0606020202030204" pitchFamily="34" charset="0"/>
              </a:rPr>
              <a:t>WATER</a:t>
            </a:r>
          </a:p>
          <a:p>
            <a:r>
              <a:rPr lang="en-IN" dirty="0">
                <a:solidFill>
                  <a:schemeClr val="bg1"/>
                </a:solidFill>
                <a:latin typeface="Arial Narrow" panose="020B0606020202030204" pitchFamily="34" charset="0"/>
              </a:rPr>
              <a:t>SURFACE</a:t>
            </a:r>
          </a:p>
          <a:p>
            <a:r>
              <a:rPr lang="en-IN" dirty="0">
                <a:solidFill>
                  <a:schemeClr val="bg1"/>
                </a:solidFill>
                <a:latin typeface="Arial Narrow" panose="020B0606020202030204" pitchFamily="34" charset="0"/>
              </a:rPr>
              <a:t>EARTH</a:t>
            </a:r>
          </a:p>
          <a:p>
            <a:r>
              <a:rPr lang="en-IN" dirty="0">
                <a:solidFill>
                  <a:schemeClr val="bg1"/>
                </a:solidFill>
                <a:latin typeface="Arial Narrow" panose="020B0606020202030204" pitchFamily="34" charset="0"/>
              </a:rPr>
              <a:t>CRATER</a:t>
            </a:r>
          </a:p>
          <a:p>
            <a:r>
              <a:rPr lang="en-IN" dirty="0">
                <a:solidFill>
                  <a:schemeClr val="bg1"/>
                </a:solidFill>
                <a:latin typeface="Arial Narrow" panose="020B0606020202030204" pitchFamily="34" charset="0"/>
              </a:rPr>
              <a:t>LARGE</a:t>
            </a:r>
          </a:p>
          <a:p>
            <a:r>
              <a:rPr lang="en-IN" dirty="0">
                <a:solidFill>
                  <a:schemeClr val="bg1"/>
                </a:solidFill>
                <a:latin typeface="Arial Narrow" panose="020B0606020202030204" pitchFamily="34" charset="0"/>
              </a:rPr>
              <a:t>ICE</a:t>
            </a:r>
          </a:p>
          <a:p>
            <a:r>
              <a:rPr lang="en-IN" dirty="0">
                <a:solidFill>
                  <a:schemeClr val="bg1"/>
                </a:solidFill>
                <a:latin typeface="Arial Narrow" panose="020B0606020202030204" pitchFamily="34" charset="0"/>
              </a:rPr>
              <a:t>NAME</a:t>
            </a:r>
          </a:p>
          <a:p>
            <a:r>
              <a:rPr lang="en-IN" dirty="0">
                <a:solidFill>
                  <a:schemeClr val="bg1"/>
                </a:solidFill>
                <a:latin typeface="Arial Narrow" panose="020B0606020202030204" pitchFamily="34" charset="0"/>
              </a:rPr>
              <a:t>AREA</a:t>
            </a:r>
          </a:p>
          <a:p>
            <a:r>
              <a:rPr lang="en-IN" dirty="0">
                <a:solidFill>
                  <a:schemeClr val="bg1"/>
                </a:solidFill>
                <a:latin typeface="Arial Narrow" panose="020B0606020202030204" pitchFamily="34" charset="0"/>
              </a:rPr>
              <a:t>SMALL</a:t>
            </a:r>
          </a:p>
        </p:txBody>
      </p:sp>
      <p:sp>
        <p:nvSpPr>
          <p:cNvPr id="9" name="TextBox 8">
            <a:extLst>
              <a:ext uri="{FF2B5EF4-FFF2-40B4-BE49-F238E27FC236}">
                <a16:creationId xmlns:a16="http://schemas.microsoft.com/office/drawing/2014/main" id="{BBA8CB18-5A7C-4F25-9726-B9321DFA906C}"/>
              </a:ext>
            </a:extLst>
          </p:cNvPr>
          <p:cNvSpPr txBox="1"/>
          <p:nvPr/>
        </p:nvSpPr>
        <p:spPr>
          <a:xfrm>
            <a:off x="2366283" y="678449"/>
            <a:ext cx="1558003" cy="2862322"/>
          </a:xfrm>
          <a:prstGeom prst="rect">
            <a:avLst/>
          </a:prstGeom>
          <a:solidFill>
            <a:schemeClr val="tx2">
              <a:lumMod val="75000"/>
            </a:schemeClr>
          </a:solidFill>
        </p:spPr>
        <p:txBody>
          <a:bodyPr wrap="square" rtlCol="0">
            <a:spAutoFit/>
          </a:bodyPr>
          <a:lstStyle/>
          <a:p>
            <a:r>
              <a:rPr lang="en-IN" dirty="0">
                <a:solidFill>
                  <a:schemeClr val="bg1"/>
                </a:solidFill>
                <a:latin typeface="Arial Narrow" panose="020B0606020202030204" pitchFamily="34" charset="0"/>
              </a:rPr>
              <a:t>DEFEAT</a:t>
            </a:r>
          </a:p>
          <a:p>
            <a:r>
              <a:rPr lang="en-IN" dirty="0">
                <a:solidFill>
                  <a:schemeClr val="bg1"/>
                </a:solidFill>
                <a:latin typeface="Arial Narrow" panose="020B0606020202030204" pitchFamily="34" charset="0"/>
              </a:rPr>
              <a:t>INDIA</a:t>
            </a:r>
          </a:p>
          <a:p>
            <a:r>
              <a:rPr lang="en-IN" dirty="0">
                <a:solidFill>
                  <a:schemeClr val="bg1"/>
                </a:solidFill>
                <a:latin typeface="Arial Narrow" panose="020B0606020202030204" pitchFamily="34" charset="0"/>
              </a:rPr>
              <a:t>TEAM</a:t>
            </a:r>
          </a:p>
          <a:p>
            <a:r>
              <a:rPr lang="en-IN" dirty="0">
                <a:solidFill>
                  <a:schemeClr val="bg1"/>
                </a:solidFill>
                <a:latin typeface="Arial Narrow" panose="020B0606020202030204" pitchFamily="34" charset="0"/>
              </a:rPr>
              <a:t>POINT</a:t>
            </a:r>
          </a:p>
          <a:p>
            <a:r>
              <a:rPr lang="en-IN" dirty="0">
                <a:solidFill>
                  <a:schemeClr val="bg1"/>
                </a:solidFill>
                <a:latin typeface="Arial Narrow" panose="020B0606020202030204" pitchFamily="34" charset="0"/>
              </a:rPr>
              <a:t>TOURNAMENT</a:t>
            </a:r>
          </a:p>
          <a:p>
            <a:r>
              <a:rPr lang="en-IN" dirty="0">
                <a:solidFill>
                  <a:schemeClr val="bg1"/>
                </a:solidFill>
                <a:latin typeface="Arial Narrow" panose="020B0606020202030204" pitchFamily="34" charset="0"/>
              </a:rPr>
              <a:t>YEAR</a:t>
            </a:r>
          </a:p>
          <a:p>
            <a:r>
              <a:rPr lang="en-IN" dirty="0">
                <a:solidFill>
                  <a:schemeClr val="bg1"/>
                </a:solidFill>
                <a:latin typeface="Arial Narrow" panose="020B0606020202030204" pitchFamily="34" charset="0"/>
              </a:rPr>
              <a:t>MANY</a:t>
            </a:r>
          </a:p>
          <a:p>
            <a:r>
              <a:rPr lang="en-IN" dirty="0">
                <a:solidFill>
                  <a:schemeClr val="bg1"/>
                </a:solidFill>
                <a:latin typeface="Arial Narrow" panose="020B0606020202030204" pitchFamily="34" charset="0"/>
              </a:rPr>
              <a:t>CONTAIN</a:t>
            </a:r>
          </a:p>
          <a:p>
            <a:r>
              <a:rPr lang="en-IN" dirty="0">
                <a:solidFill>
                  <a:schemeClr val="bg1"/>
                </a:solidFill>
                <a:latin typeface="Arial Narrow" panose="020B0606020202030204" pitchFamily="34" charset="0"/>
              </a:rPr>
              <a:t>MATCH</a:t>
            </a:r>
          </a:p>
          <a:p>
            <a:r>
              <a:rPr lang="en-IN" dirty="0">
                <a:solidFill>
                  <a:schemeClr val="bg1"/>
                </a:solidFill>
                <a:latin typeface="Arial Narrow" panose="020B0606020202030204" pitchFamily="34" charset="0"/>
              </a:rPr>
              <a:t>WAR</a:t>
            </a:r>
          </a:p>
        </p:txBody>
      </p:sp>
      <p:sp>
        <p:nvSpPr>
          <p:cNvPr id="10" name="TextBox 9">
            <a:extLst>
              <a:ext uri="{FF2B5EF4-FFF2-40B4-BE49-F238E27FC236}">
                <a16:creationId xmlns:a16="http://schemas.microsoft.com/office/drawing/2014/main" id="{CBDF08C6-C231-40C4-8990-6F498392E37A}"/>
              </a:ext>
            </a:extLst>
          </p:cNvPr>
          <p:cNvSpPr txBox="1"/>
          <p:nvPr/>
        </p:nvSpPr>
        <p:spPr>
          <a:xfrm>
            <a:off x="4490520" y="678449"/>
            <a:ext cx="1363390" cy="2862322"/>
          </a:xfrm>
          <a:prstGeom prst="rect">
            <a:avLst/>
          </a:prstGeom>
          <a:solidFill>
            <a:schemeClr val="accent1">
              <a:lumMod val="60000"/>
              <a:lumOff val="40000"/>
            </a:schemeClr>
          </a:solidFill>
        </p:spPr>
        <p:txBody>
          <a:bodyPr wrap="square" rtlCol="0">
            <a:spAutoFit/>
          </a:bodyPr>
          <a:lstStyle/>
          <a:p>
            <a:r>
              <a:rPr lang="en-IN" dirty="0">
                <a:solidFill>
                  <a:schemeClr val="bg1"/>
                </a:solidFill>
                <a:latin typeface="Arial Narrow" panose="020B0606020202030204" pitchFamily="34" charset="0"/>
              </a:rPr>
              <a:t>NAME</a:t>
            </a:r>
          </a:p>
          <a:p>
            <a:r>
              <a:rPr lang="en-IN" dirty="0">
                <a:solidFill>
                  <a:schemeClr val="bg1"/>
                </a:solidFill>
                <a:latin typeface="Arial Narrow" panose="020B0606020202030204" pitchFamily="34" charset="0"/>
              </a:rPr>
              <a:t>FEATURE</a:t>
            </a:r>
          </a:p>
          <a:p>
            <a:r>
              <a:rPr lang="en-IN" dirty="0">
                <a:solidFill>
                  <a:schemeClr val="bg1"/>
                </a:solidFill>
                <a:latin typeface="Arial Narrow" panose="020B0606020202030204" pitchFamily="34" charset="0"/>
              </a:rPr>
              <a:t>MAKE</a:t>
            </a:r>
          </a:p>
          <a:p>
            <a:r>
              <a:rPr lang="en-IN" dirty="0">
                <a:solidFill>
                  <a:schemeClr val="bg1"/>
                </a:solidFill>
                <a:latin typeface="Arial Narrow" panose="020B0606020202030204" pitchFamily="34" charset="0"/>
              </a:rPr>
              <a:t>OLYMPUS</a:t>
            </a:r>
          </a:p>
          <a:p>
            <a:r>
              <a:rPr lang="en-IN" dirty="0">
                <a:solidFill>
                  <a:schemeClr val="bg1"/>
                </a:solidFill>
                <a:latin typeface="Arial Narrow" panose="020B0606020202030204" pitchFamily="34" charset="0"/>
              </a:rPr>
              <a:t>VALLEY</a:t>
            </a:r>
          </a:p>
          <a:p>
            <a:r>
              <a:rPr lang="en-IN" dirty="0">
                <a:solidFill>
                  <a:schemeClr val="bg1"/>
                </a:solidFill>
                <a:latin typeface="Arial Narrow" panose="020B0606020202030204" pitchFamily="34" charset="0"/>
              </a:rPr>
              <a:t>MAP</a:t>
            </a:r>
          </a:p>
          <a:p>
            <a:r>
              <a:rPr lang="en-IN" dirty="0">
                <a:solidFill>
                  <a:schemeClr val="bg1"/>
                </a:solidFill>
                <a:latin typeface="Arial Narrow" panose="020B0606020202030204" pitchFamily="34" charset="0"/>
              </a:rPr>
              <a:t>NEW</a:t>
            </a:r>
          </a:p>
          <a:p>
            <a:r>
              <a:rPr lang="en-IN" dirty="0">
                <a:solidFill>
                  <a:schemeClr val="bg1"/>
                </a:solidFill>
                <a:latin typeface="Arial Narrow" panose="020B0606020202030204" pitchFamily="34" charset="0"/>
              </a:rPr>
              <a:t>ESTABLISH</a:t>
            </a:r>
          </a:p>
          <a:p>
            <a:r>
              <a:rPr lang="en-IN" dirty="0">
                <a:solidFill>
                  <a:schemeClr val="bg1"/>
                </a:solidFill>
                <a:latin typeface="Arial Narrow" panose="020B0606020202030204" pitchFamily="34" charset="0"/>
              </a:rPr>
              <a:t>PLAY</a:t>
            </a:r>
          </a:p>
          <a:p>
            <a:r>
              <a:rPr lang="en-IN" dirty="0">
                <a:solidFill>
                  <a:schemeClr val="bg1"/>
                </a:solidFill>
                <a:latin typeface="Arial Narrow" panose="020B0606020202030204" pitchFamily="34" charset="0"/>
              </a:rPr>
              <a:t>ALBEDO</a:t>
            </a:r>
          </a:p>
        </p:txBody>
      </p:sp>
      <p:sp>
        <p:nvSpPr>
          <p:cNvPr id="11" name="TextBox 10">
            <a:extLst>
              <a:ext uri="{FF2B5EF4-FFF2-40B4-BE49-F238E27FC236}">
                <a16:creationId xmlns:a16="http://schemas.microsoft.com/office/drawing/2014/main" id="{6857D847-4E83-4AA1-B720-B7906CA31668}"/>
              </a:ext>
            </a:extLst>
          </p:cNvPr>
          <p:cNvSpPr txBox="1"/>
          <p:nvPr/>
        </p:nvSpPr>
        <p:spPr>
          <a:xfrm>
            <a:off x="6390257" y="678449"/>
            <a:ext cx="1529862" cy="2862322"/>
          </a:xfrm>
          <a:prstGeom prst="rect">
            <a:avLst/>
          </a:prstGeom>
          <a:solidFill>
            <a:schemeClr val="accent3">
              <a:lumMod val="60000"/>
              <a:lumOff val="40000"/>
            </a:schemeClr>
          </a:solidFill>
        </p:spPr>
        <p:txBody>
          <a:bodyPr wrap="square" rtlCol="0">
            <a:spAutoFit/>
          </a:bodyPr>
          <a:lstStyle/>
          <a:p>
            <a:r>
              <a:rPr lang="en-IN" dirty="0">
                <a:solidFill>
                  <a:schemeClr val="bg1"/>
                </a:solidFill>
                <a:latin typeface="Arial Narrow" panose="020B0606020202030204" pitchFamily="34" charset="0"/>
              </a:rPr>
              <a:t>MAR</a:t>
            </a:r>
          </a:p>
          <a:p>
            <a:r>
              <a:rPr lang="en-IN" dirty="0">
                <a:solidFill>
                  <a:schemeClr val="bg1"/>
                </a:solidFill>
                <a:latin typeface="Arial Narrow" panose="020B0606020202030204" pitchFamily="34" charset="0"/>
              </a:rPr>
              <a:t>CALL</a:t>
            </a:r>
          </a:p>
          <a:p>
            <a:r>
              <a:rPr lang="en-IN" dirty="0">
                <a:solidFill>
                  <a:schemeClr val="bg1"/>
                </a:solidFill>
                <a:latin typeface="Arial Narrow" panose="020B0606020202030204" pitchFamily="34" charset="0"/>
              </a:rPr>
              <a:t>CUP</a:t>
            </a:r>
          </a:p>
          <a:p>
            <a:r>
              <a:rPr lang="en-IN" dirty="0">
                <a:solidFill>
                  <a:schemeClr val="bg1"/>
                </a:solidFill>
                <a:latin typeface="Arial Narrow" panose="020B0606020202030204" pitchFamily="34" charset="0"/>
              </a:rPr>
              <a:t>IMPACT</a:t>
            </a:r>
          </a:p>
          <a:p>
            <a:r>
              <a:rPr lang="en-IN" dirty="0">
                <a:solidFill>
                  <a:schemeClr val="bg1"/>
                </a:solidFill>
                <a:latin typeface="Arial Narrow" panose="020B0606020202030204" pitchFamily="34" charset="0"/>
              </a:rPr>
              <a:t>COVER</a:t>
            </a:r>
          </a:p>
          <a:p>
            <a:r>
              <a:rPr lang="en-IN" dirty="0">
                <a:solidFill>
                  <a:schemeClr val="bg1"/>
                </a:solidFill>
                <a:latin typeface="Arial Narrow" panose="020B0606020202030204" pitchFamily="34" charset="0"/>
              </a:rPr>
              <a:t>CAP</a:t>
            </a:r>
          </a:p>
          <a:p>
            <a:r>
              <a:rPr lang="en-IN" dirty="0">
                <a:solidFill>
                  <a:schemeClr val="bg1"/>
                </a:solidFill>
                <a:latin typeface="Arial Narrow" panose="020B0606020202030204" pitchFamily="34" charset="0"/>
              </a:rPr>
              <a:t>POLE</a:t>
            </a:r>
          </a:p>
          <a:p>
            <a:r>
              <a:rPr lang="en-IN" dirty="0">
                <a:solidFill>
                  <a:schemeClr val="bg1"/>
                </a:solidFill>
                <a:latin typeface="Arial Narrow" panose="020B0606020202030204" pitchFamily="34" charset="0"/>
              </a:rPr>
              <a:t>MARTIAN</a:t>
            </a:r>
          </a:p>
          <a:p>
            <a:r>
              <a:rPr lang="en-IN" dirty="0">
                <a:solidFill>
                  <a:schemeClr val="bg1"/>
                </a:solidFill>
                <a:latin typeface="Arial Narrow" panose="020B0606020202030204" pitchFamily="34" charset="0"/>
              </a:rPr>
              <a:t>SIZE</a:t>
            </a:r>
          </a:p>
          <a:p>
            <a:r>
              <a:rPr lang="en-IN" dirty="0">
                <a:solidFill>
                  <a:schemeClr val="bg1"/>
                </a:solidFill>
                <a:latin typeface="Arial Narrow" panose="020B0606020202030204" pitchFamily="34" charset="0"/>
              </a:rPr>
              <a:t>HEMISPHERE</a:t>
            </a:r>
          </a:p>
        </p:txBody>
      </p:sp>
      <p:sp>
        <p:nvSpPr>
          <p:cNvPr id="12" name="TextBox 11">
            <a:extLst>
              <a:ext uri="{FF2B5EF4-FFF2-40B4-BE49-F238E27FC236}">
                <a16:creationId xmlns:a16="http://schemas.microsoft.com/office/drawing/2014/main" id="{E9A0D1A3-11AD-426C-8006-2AFB213938EC}"/>
              </a:ext>
            </a:extLst>
          </p:cNvPr>
          <p:cNvSpPr txBox="1"/>
          <p:nvPr/>
        </p:nvSpPr>
        <p:spPr>
          <a:xfrm>
            <a:off x="8369678" y="678449"/>
            <a:ext cx="1529862" cy="2862322"/>
          </a:xfrm>
          <a:prstGeom prst="rect">
            <a:avLst/>
          </a:prstGeom>
          <a:solidFill>
            <a:schemeClr val="accent4">
              <a:lumMod val="60000"/>
              <a:lumOff val="40000"/>
            </a:schemeClr>
          </a:solidFill>
        </p:spPr>
        <p:txBody>
          <a:bodyPr wrap="square" rtlCol="0">
            <a:spAutoFit/>
          </a:bodyPr>
          <a:lstStyle/>
          <a:p>
            <a:r>
              <a:rPr lang="en-IN" dirty="0">
                <a:solidFill>
                  <a:schemeClr val="bg1"/>
                </a:solidFill>
                <a:latin typeface="Arial Narrow" panose="020B0606020202030204" pitchFamily="34" charset="0"/>
              </a:rPr>
              <a:t>INDIA</a:t>
            </a:r>
          </a:p>
          <a:p>
            <a:r>
              <a:rPr lang="en-IN" dirty="0">
                <a:solidFill>
                  <a:schemeClr val="bg1"/>
                </a:solidFill>
                <a:latin typeface="Arial Narrow" panose="020B0606020202030204" pitchFamily="34" charset="0"/>
              </a:rPr>
              <a:t>EMPIRE</a:t>
            </a:r>
          </a:p>
          <a:p>
            <a:r>
              <a:rPr lang="en-IN" dirty="0">
                <a:solidFill>
                  <a:schemeClr val="bg1"/>
                </a:solidFill>
                <a:latin typeface="Arial Narrow" panose="020B0606020202030204" pitchFamily="34" charset="0"/>
              </a:rPr>
              <a:t>KINGDOM</a:t>
            </a:r>
          </a:p>
          <a:p>
            <a:r>
              <a:rPr lang="en-IN" dirty="0">
                <a:solidFill>
                  <a:schemeClr val="bg1"/>
                </a:solidFill>
                <a:latin typeface="Arial Narrow" panose="020B0606020202030204" pitchFamily="34" charset="0"/>
              </a:rPr>
              <a:t>COMPANY</a:t>
            </a:r>
          </a:p>
          <a:p>
            <a:r>
              <a:rPr lang="en-IN" dirty="0">
                <a:solidFill>
                  <a:schemeClr val="bg1"/>
                </a:solidFill>
                <a:latin typeface="Arial Narrow" panose="020B0606020202030204" pitchFamily="34" charset="0"/>
              </a:rPr>
              <a:t>MARATHA</a:t>
            </a:r>
          </a:p>
          <a:p>
            <a:r>
              <a:rPr lang="en-IN" dirty="0">
                <a:solidFill>
                  <a:schemeClr val="bg1"/>
                </a:solidFill>
                <a:latin typeface="Arial Narrow" panose="020B0606020202030204" pitchFamily="34" charset="0"/>
              </a:rPr>
              <a:t>LATER</a:t>
            </a:r>
          </a:p>
          <a:p>
            <a:r>
              <a:rPr lang="en-IN" dirty="0">
                <a:solidFill>
                  <a:schemeClr val="bg1"/>
                </a:solidFill>
                <a:latin typeface="Arial Narrow" panose="020B0606020202030204" pitchFamily="34" charset="0"/>
              </a:rPr>
              <a:t>SHOW</a:t>
            </a:r>
          </a:p>
          <a:p>
            <a:r>
              <a:rPr lang="en-IN" dirty="0">
                <a:solidFill>
                  <a:schemeClr val="bg1"/>
                </a:solidFill>
                <a:latin typeface="Arial Narrow" panose="020B0606020202030204" pitchFamily="34" charset="0"/>
              </a:rPr>
              <a:t>BECOME</a:t>
            </a:r>
          </a:p>
          <a:p>
            <a:r>
              <a:rPr lang="en-IN" dirty="0">
                <a:solidFill>
                  <a:schemeClr val="bg1"/>
                </a:solidFill>
                <a:latin typeface="Arial Narrow" panose="020B0606020202030204" pitchFamily="34" charset="0"/>
              </a:rPr>
              <a:t>EAST</a:t>
            </a:r>
          </a:p>
          <a:p>
            <a:r>
              <a:rPr lang="en-IN" dirty="0">
                <a:solidFill>
                  <a:schemeClr val="bg1"/>
                </a:solidFill>
                <a:latin typeface="Arial Narrow" panose="020B0606020202030204" pitchFamily="34" charset="0"/>
              </a:rPr>
              <a:t>HOWEVER</a:t>
            </a:r>
          </a:p>
        </p:txBody>
      </p:sp>
      <p:sp>
        <p:nvSpPr>
          <p:cNvPr id="13" name="TextBox 12">
            <a:extLst>
              <a:ext uri="{FF2B5EF4-FFF2-40B4-BE49-F238E27FC236}">
                <a16:creationId xmlns:a16="http://schemas.microsoft.com/office/drawing/2014/main" id="{5D5CA53B-D356-4D46-B0FE-ADCBD988B891}"/>
              </a:ext>
            </a:extLst>
          </p:cNvPr>
          <p:cNvSpPr txBox="1"/>
          <p:nvPr/>
        </p:nvSpPr>
        <p:spPr>
          <a:xfrm>
            <a:off x="10269415" y="678449"/>
            <a:ext cx="1529862" cy="2862322"/>
          </a:xfrm>
          <a:prstGeom prst="rect">
            <a:avLst/>
          </a:prstGeom>
          <a:solidFill>
            <a:schemeClr val="accent6">
              <a:lumMod val="60000"/>
              <a:lumOff val="40000"/>
            </a:schemeClr>
          </a:solidFill>
        </p:spPr>
        <p:txBody>
          <a:bodyPr wrap="square" rtlCol="0">
            <a:spAutoFit/>
          </a:bodyPr>
          <a:lstStyle/>
          <a:p>
            <a:r>
              <a:rPr lang="en-IN" dirty="0">
                <a:solidFill>
                  <a:schemeClr val="bg1"/>
                </a:solidFill>
                <a:latin typeface="Arial Narrow" panose="020B0606020202030204" pitchFamily="34" charset="0"/>
              </a:rPr>
              <a:t>INDIA</a:t>
            </a:r>
          </a:p>
          <a:p>
            <a:r>
              <a:rPr lang="en-IN" dirty="0">
                <a:solidFill>
                  <a:schemeClr val="bg1"/>
                </a:solidFill>
                <a:latin typeface="Arial Narrow" panose="020B0606020202030204" pitchFamily="34" charset="0"/>
              </a:rPr>
              <a:t>NORTHERN</a:t>
            </a:r>
          </a:p>
          <a:p>
            <a:r>
              <a:rPr lang="en-IN" dirty="0">
                <a:solidFill>
                  <a:schemeClr val="bg1"/>
                </a:solidFill>
                <a:latin typeface="Arial Narrow" panose="020B0606020202030204" pitchFamily="34" charset="0"/>
              </a:rPr>
              <a:t>PERIOD</a:t>
            </a:r>
          </a:p>
          <a:p>
            <a:r>
              <a:rPr lang="en-IN" dirty="0">
                <a:solidFill>
                  <a:schemeClr val="bg1"/>
                </a:solidFill>
                <a:latin typeface="Arial Narrow" panose="020B0606020202030204" pitchFamily="34" charset="0"/>
              </a:rPr>
              <a:t>WORLD</a:t>
            </a:r>
          </a:p>
          <a:p>
            <a:r>
              <a:rPr lang="en-IN" dirty="0">
                <a:solidFill>
                  <a:schemeClr val="bg1"/>
                </a:solidFill>
                <a:latin typeface="Arial Narrow" panose="020B0606020202030204" pitchFamily="34" charset="0"/>
              </a:rPr>
              <a:t>SOUTHERN</a:t>
            </a:r>
          </a:p>
          <a:p>
            <a:r>
              <a:rPr lang="en-IN" dirty="0">
                <a:solidFill>
                  <a:schemeClr val="bg1"/>
                </a:solidFill>
                <a:latin typeface="Arial Narrow" panose="020B0606020202030204" pitchFamily="34" charset="0"/>
              </a:rPr>
              <a:t>DYNASTY</a:t>
            </a:r>
          </a:p>
          <a:p>
            <a:r>
              <a:rPr lang="en-IN" dirty="0">
                <a:solidFill>
                  <a:schemeClr val="bg1"/>
                </a:solidFill>
                <a:latin typeface="Arial Narrow" panose="020B0606020202030204" pitchFamily="34" charset="0"/>
              </a:rPr>
              <a:t>RULE</a:t>
            </a:r>
          </a:p>
          <a:p>
            <a:r>
              <a:rPr lang="en-IN" dirty="0">
                <a:solidFill>
                  <a:schemeClr val="bg1"/>
                </a:solidFill>
                <a:latin typeface="Arial Narrow" panose="020B0606020202030204" pitchFamily="34" charset="0"/>
              </a:rPr>
              <a:t>PLAIN</a:t>
            </a:r>
          </a:p>
          <a:p>
            <a:r>
              <a:rPr lang="en-IN" dirty="0">
                <a:solidFill>
                  <a:schemeClr val="bg1"/>
                </a:solidFill>
                <a:latin typeface="Arial Narrow" panose="020B0606020202030204" pitchFamily="34" charset="0"/>
              </a:rPr>
              <a:t>RESULT</a:t>
            </a:r>
          </a:p>
          <a:p>
            <a:r>
              <a:rPr lang="en-IN" dirty="0">
                <a:solidFill>
                  <a:schemeClr val="bg1"/>
                </a:solidFill>
                <a:latin typeface="Arial Narrow" panose="020B0606020202030204" pitchFamily="34" charset="0"/>
              </a:rPr>
              <a:t>EARLY</a:t>
            </a:r>
          </a:p>
        </p:txBody>
      </p:sp>
      <p:sp>
        <p:nvSpPr>
          <p:cNvPr id="14" name="Oval 13">
            <a:extLst>
              <a:ext uri="{FF2B5EF4-FFF2-40B4-BE49-F238E27FC236}">
                <a16:creationId xmlns:a16="http://schemas.microsoft.com/office/drawing/2014/main" id="{713F7109-32FE-4FC7-A937-6F2B44F18E01}"/>
              </a:ext>
            </a:extLst>
          </p:cNvPr>
          <p:cNvSpPr/>
          <p:nvPr/>
        </p:nvSpPr>
        <p:spPr>
          <a:xfrm>
            <a:off x="337883" y="4618978"/>
            <a:ext cx="1397977" cy="137308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Arial Narrow" panose="020B0606020202030204" pitchFamily="34" charset="0"/>
              </a:rPr>
              <a:t>SPACE</a:t>
            </a:r>
          </a:p>
        </p:txBody>
      </p:sp>
      <p:sp>
        <p:nvSpPr>
          <p:cNvPr id="15" name="Oval 14">
            <a:extLst>
              <a:ext uri="{FF2B5EF4-FFF2-40B4-BE49-F238E27FC236}">
                <a16:creationId xmlns:a16="http://schemas.microsoft.com/office/drawing/2014/main" id="{929BEEC2-955E-4D29-A884-2CAA87868A2D}"/>
              </a:ext>
            </a:extLst>
          </p:cNvPr>
          <p:cNvSpPr/>
          <p:nvPr/>
        </p:nvSpPr>
        <p:spPr>
          <a:xfrm>
            <a:off x="2366283" y="4676019"/>
            <a:ext cx="1274871" cy="1373089"/>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Arial Narrow" panose="020B0606020202030204" pitchFamily="34" charset="0"/>
              </a:rPr>
              <a:t>SPORT</a:t>
            </a:r>
          </a:p>
        </p:txBody>
      </p:sp>
      <p:sp>
        <p:nvSpPr>
          <p:cNvPr id="16" name="Oval 15">
            <a:extLst>
              <a:ext uri="{FF2B5EF4-FFF2-40B4-BE49-F238E27FC236}">
                <a16:creationId xmlns:a16="http://schemas.microsoft.com/office/drawing/2014/main" id="{239797E2-8F82-4FB4-97EE-9CEE4ECD72BF}"/>
              </a:ext>
            </a:extLst>
          </p:cNvPr>
          <p:cNvSpPr/>
          <p:nvPr/>
        </p:nvSpPr>
        <p:spPr>
          <a:xfrm>
            <a:off x="4490520" y="4618978"/>
            <a:ext cx="1363390" cy="143013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Arial Narrow" panose="020B0606020202030204" pitchFamily="34" charset="0"/>
              </a:rPr>
              <a:t>FEATURES</a:t>
            </a:r>
          </a:p>
        </p:txBody>
      </p:sp>
      <p:sp>
        <p:nvSpPr>
          <p:cNvPr id="17" name="Oval 16">
            <a:extLst>
              <a:ext uri="{FF2B5EF4-FFF2-40B4-BE49-F238E27FC236}">
                <a16:creationId xmlns:a16="http://schemas.microsoft.com/office/drawing/2014/main" id="{D5829B7F-886F-4A18-A943-50BF63A1336E}"/>
              </a:ext>
            </a:extLst>
          </p:cNvPr>
          <p:cNvSpPr/>
          <p:nvPr/>
        </p:nvSpPr>
        <p:spPr>
          <a:xfrm>
            <a:off x="6338092" y="4545576"/>
            <a:ext cx="1454531" cy="1503532"/>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Arial Narrow" panose="020B0606020202030204" pitchFamily="34" charset="0"/>
              </a:rPr>
              <a:t>MARS</a:t>
            </a:r>
          </a:p>
        </p:txBody>
      </p:sp>
      <p:sp>
        <p:nvSpPr>
          <p:cNvPr id="18" name="Oval 17">
            <a:extLst>
              <a:ext uri="{FF2B5EF4-FFF2-40B4-BE49-F238E27FC236}">
                <a16:creationId xmlns:a16="http://schemas.microsoft.com/office/drawing/2014/main" id="{73AE2B3E-6A5F-400B-B391-1C20F569ADD3}"/>
              </a:ext>
            </a:extLst>
          </p:cNvPr>
          <p:cNvSpPr/>
          <p:nvPr/>
        </p:nvSpPr>
        <p:spPr>
          <a:xfrm>
            <a:off x="8295855" y="4545576"/>
            <a:ext cx="1529862" cy="143013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Arial Narrow" panose="020B0606020202030204" pitchFamily="34" charset="0"/>
              </a:rPr>
              <a:t>HISTORY</a:t>
            </a:r>
          </a:p>
        </p:txBody>
      </p:sp>
      <p:sp>
        <p:nvSpPr>
          <p:cNvPr id="19" name="Oval 18">
            <a:extLst>
              <a:ext uri="{FF2B5EF4-FFF2-40B4-BE49-F238E27FC236}">
                <a16:creationId xmlns:a16="http://schemas.microsoft.com/office/drawing/2014/main" id="{B213130D-5F94-4D8A-8003-533F4542BA10}"/>
              </a:ext>
            </a:extLst>
          </p:cNvPr>
          <p:cNvSpPr/>
          <p:nvPr/>
        </p:nvSpPr>
        <p:spPr>
          <a:xfrm>
            <a:off x="10358843" y="4561937"/>
            <a:ext cx="1363390" cy="1430130"/>
          </a:xfrm>
          <a:prstGeom prst="ellipse">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Arial Narrow" panose="020B0606020202030204" pitchFamily="34" charset="0"/>
              </a:rPr>
              <a:t>INDIA</a:t>
            </a:r>
          </a:p>
        </p:txBody>
      </p:sp>
    </p:spTree>
    <p:extLst>
      <p:ext uri="{BB962C8B-B14F-4D97-AF65-F5344CB8AC3E}">
        <p14:creationId xmlns:p14="http://schemas.microsoft.com/office/powerpoint/2010/main" val="2257164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2507</TotalTime>
  <Words>814</Words>
  <Application>Microsoft Office PowerPoint</Application>
  <PresentationFormat>Widescreen</PresentationFormat>
  <Paragraphs>141</Paragraphs>
  <Slides>13</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Bookman Old Style</vt:lpstr>
      <vt:lpstr>Rockwell</vt:lpstr>
      <vt:lpstr>Wingdings</vt:lpstr>
      <vt:lpstr>Damask</vt:lpstr>
      <vt:lpstr>TOPIC MODELLING</vt:lpstr>
      <vt:lpstr>PowerPoint Presentation</vt:lpstr>
      <vt:lpstr>Project workflow</vt:lpstr>
      <vt:lpstr>DATASET DETAILS</vt:lpstr>
      <vt:lpstr>DATASET DETAILS:</vt:lpstr>
      <vt:lpstr>TEXT PRE-PROCESSING:</vt:lpstr>
      <vt:lpstr>TEXT PRE-PROCESSING:</vt:lpstr>
      <vt:lpstr>TOPIC MODELLING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MODELLING</dc:title>
  <dc:creator>sameera saleem</dc:creator>
  <cp:lastModifiedBy>sameera saleem</cp:lastModifiedBy>
  <cp:revision>24</cp:revision>
  <dcterms:created xsi:type="dcterms:W3CDTF">2021-07-02T13:27:14Z</dcterms:created>
  <dcterms:modified xsi:type="dcterms:W3CDTF">2021-07-14T13:18:39Z</dcterms:modified>
</cp:coreProperties>
</file>