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sldIdLst>
    <p:sldId id="256" r:id="rId2"/>
    <p:sldId id="722" r:id="rId3"/>
    <p:sldId id="725" r:id="rId4"/>
    <p:sldId id="698" r:id="rId5"/>
    <p:sldId id="699" r:id="rId6"/>
    <p:sldId id="640" r:id="rId7"/>
    <p:sldId id="663" r:id="rId8"/>
    <p:sldId id="727" r:id="rId9"/>
    <p:sldId id="724" r:id="rId10"/>
    <p:sldId id="641" r:id="rId11"/>
    <p:sldId id="642" r:id="rId12"/>
    <p:sldId id="643" r:id="rId13"/>
    <p:sldId id="644" r:id="rId14"/>
    <p:sldId id="666" r:id="rId15"/>
    <p:sldId id="665" r:id="rId16"/>
    <p:sldId id="700" r:id="rId17"/>
    <p:sldId id="647" r:id="rId18"/>
    <p:sldId id="650" r:id="rId19"/>
    <p:sldId id="680" r:id="rId20"/>
    <p:sldId id="711" r:id="rId21"/>
    <p:sldId id="651" r:id="rId22"/>
    <p:sldId id="659" r:id="rId23"/>
    <p:sldId id="729" r:id="rId24"/>
    <p:sldId id="664" r:id="rId25"/>
    <p:sldId id="654" r:id="rId26"/>
    <p:sldId id="655" r:id="rId27"/>
    <p:sldId id="730" r:id="rId28"/>
    <p:sldId id="731" r:id="rId29"/>
    <p:sldId id="732" r:id="rId30"/>
    <p:sldId id="733" r:id="rId31"/>
    <p:sldId id="701" r:id="rId32"/>
    <p:sldId id="639" r:id="rId33"/>
    <p:sldId id="712" r:id="rId34"/>
    <p:sldId id="668" r:id="rId35"/>
    <p:sldId id="669" r:id="rId36"/>
    <p:sldId id="670" r:id="rId37"/>
    <p:sldId id="636" r:id="rId38"/>
    <p:sldId id="702" r:id="rId39"/>
    <p:sldId id="661" r:id="rId40"/>
    <p:sldId id="662" r:id="rId41"/>
    <p:sldId id="713" r:id="rId42"/>
    <p:sldId id="714" r:id="rId43"/>
    <p:sldId id="715" r:id="rId44"/>
    <p:sldId id="720" r:id="rId45"/>
    <p:sldId id="721" r:id="rId46"/>
    <p:sldId id="703" r:id="rId47"/>
    <p:sldId id="683" r:id="rId48"/>
    <p:sldId id="685" r:id="rId49"/>
    <p:sldId id="704" r:id="rId50"/>
    <p:sldId id="686" r:id="rId51"/>
    <p:sldId id="687" r:id="rId52"/>
    <p:sldId id="718" r:id="rId53"/>
    <p:sldId id="705" r:id="rId54"/>
    <p:sldId id="689" r:id="rId55"/>
    <p:sldId id="719" r:id="rId56"/>
    <p:sldId id="690" r:id="rId57"/>
    <p:sldId id="688" r:id="rId58"/>
    <p:sldId id="709" r:id="rId59"/>
    <p:sldId id="716" r:id="rId60"/>
    <p:sldId id="710" r:id="rId61"/>
    <p:sldId id="706" r:id="rId62"/>
    <p:sldId id="691" r:id="rId63"/>
    <p:sldId id="717" r:id="rId64"/>
    <p:sldId id="707" r:id="rId65"/>
    <p:sldId id="708" r:id="rId66"/>
    <p:sldId id="728" r:id="rId67"/>
    <p:sldId id="723" r:id="rId68"/>
    <p:sldId id="726" r:id="rId69"/>
    <p:sldId id="638" r:id="rId70"/>
  </p:sldIdLst>
  <p:sldSz cx="9144000" cy="6858000" type="screen4x3"/>
  <p:notesSz cx="7099300" cy="10234613"/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2C2"/>
    <a:srgbClr val="0033CC"/>
    <a:srgbClr val="CC0000"/>
    <a:srgbClr val="003399"/>
    <a:srgbClr val="6600CC"/>
    <a:srgbClr val="00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90317" autoAdjust="0"/>
  </p:normalViewPr>
  <p:slideViewPr>
    <p:cSldViewPr>
      <p:cViewPr>
        <p:scale>
          <a:sx n="70" d="100"/>
          <a:sy n="70" d="100"/>
        </p:scale>
        <p:origin x="-97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C56DBBD-F88D-496D-8FE4-3CFDCE7C4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0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14ECB-18AF-46FB-93F7-73D398DAFBC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</a:t>
            </a:r>
            <a:r>
              <a:rPr lang="en-US" baseline="0" dirty="0" smtClean="0"/>
              <a:t> characteristics of traditional web pages that we don’t like!!!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XSLT address is not hard</a:t>
            </a:r>
            <a:r>
              <a:rPr lang="en-US" baseline="0" dirty="0" smtClean="0"/>
              <a:t>-coded in HTML, we can select &amp; apply any XSLT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4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387152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6387769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3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11CE-F45A-4F3F-AF42-3956290B0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5441-AAD2-4F5F-8028-E00E82506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5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sz="3400">
                <a:latin typeface="Calibri" pitchFamily="34" charset="0"/>
                <a:cs typeface="Calibri" pitchFamily="34" charset="0"/>
              </a:defRPr>
            </a:lvl1pPr>
            <a:lvl2pPr>
              <a:defRPr sz="3000">
                <a:latin typeface="Calibri" pitchFamily="34" charset="0"/>
                <a:cs typeface="Calibri" pitchFamily="34" charset="0"/>
              </a:defRPr>
            </a:lvl2pPr>
            <a:lvl3pPr>
              <a:defRPr sz="27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1DCE-B9BA-4E03-9E27-F95A86438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2D0E-F62B-4D92-93B2-88DB6C400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10B44-486B-46CE-BC4D-1EA29295C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CD4F3-B94E-46E3-9AD2-7139ACB3D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F475-2EAE-4FB1-A8FB-03926447D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C47FD-E765-499B-91D8-81D7E45BC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DA70-394D-4285-89EB-6F6F48AE3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14AA-802B-41F5-9D38-F3FCACE1E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22AC6E74-0DF1-4F32-9D1B-23D74D84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6388098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6934200" cy="1143000"/>
          </a:xfrm>
        </p:spPr>
        <p:txBody>
          <a:bodyPr/>
          <a:lstStyle/>
          <a:p>
            <a:pPr algn="ctr" eaLnBrk="1" hangingPunct="1"/>
            <a:r>
              <a:rPr lang="en-US" sz="5500" dirty="0" smtClean="0"/>
              <a:t>Ajax &amp; jQuery</a:t>
            </a:r>
            <a:endParaRPr lang="en-US" sz="45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467600" cy="3352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Internet Engineering</a:t>
            </a:r>
          </a:p>
          <a:p>
            <a:pPr eaLnBrk="1" hangingPunct="1"/>
            <a:r>
              <a:rPr lang="en-US" sz="2800"/>
              <a:t>Spring 2015</a:t>
            </a:r>
            <a:endParaRPr lang="en-US" sz="2800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200" dirty="0" smtClean="0"/>
              <a:t>Bahador Bakhshi</a:t>
            </a:r>
          </a:p>
          <a:p>
            <a:pPr eaLnBrk="1" hangingPunct="1"/>
            <a:r>
              <a:rPr lang="en-US" sz="2200" dirty="0" smtClean="0"/>
              <a:t>CE &amp; IT Department, Amirkabir University of Technology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 		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Implementation: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Ajax: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synchronous </a:t>
            </a:r>
            <a:r>
              <a:rPr lang="en-US" dirty="0" smtClean="0">
                <a:solidFill>
                  <a:srgbClr val="C00000"/>
                </a:solidFill>
              </a:rPr>
              <a:t>J</a:t>
            </a:r>
            <a:r>
              <a:rPr lang="en-US" dirty="0" smtClean="0"/>
              <a:t>avaScript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nd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r>
              <a:rPr lang="en-US" dirty="0" smtClean="0"/>
              <a:t>Concept is new 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Be able to send </a:t>
            </a:r>
            <a:r>
              <a:rPr lang="en-US" dirty="0" err="1" smtClean="0"/>
              <a:t>asynch</a:t>
            </a:r>
            <a:r>
              <a:rPr lang="en-US" dirty="0" smtClean="0"/>
              <a:t>. request from web pages 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To build Internet </a:t>
            </a:r>
            <a:r>
              <a:rPr lang="en-US" dirty="0">
                <a:solidFill>
                  <a:srgbClr val="C00000"/>
                </a:solidFill>
              </a:rPr>
              <a:t>applications</a:t>
            </a:r>
            <a:r>
              <a:rPr lang="en-US" dirty="0"/>
              <a:t> with much more appealing user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But the technology is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new!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A mix of well-known programming techniques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Is based on JavaScript &amp; HTTP requests</a:t>
            </a:r>
          </a:p>
          <a:p>
            <a:pPr lvl="2">
              <a:spcBef>
                <a:spcPts val="200"/>
              </a:spcBef>
            </a:pPr>
            <a:r>
              <a:rPr lang="en-US" dirty="0"/>
              <a:t>Get data b</a:t>
            </a:r>
            <a:r>
              <a:rPr lang="en-US" dirty="0" smtClean="0"/>
              <a:t>y HTTP (which contains XML)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Update page </a:t>
            </a:r>
            <a:r>
              <a:rPr lang="en-US" dirty="0"/>
              <a:t>without reloading </a:t>
            </a:r>
            <a:r>
              <a:rPr lang="en-US" dirty="0" smtClean="0"/>
              <a:t>by JavaScript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3000" dirty="0" smtClean="0">
                <a:solidFill>
                  <a:srgbClr val="C00000"/>
                </a:solidFill>
              </a:rPr>
              <a:t>A</a:t>
            </a:r>
            <a:r>
              <a:rPr lang="en-US" sz="3000" dirty="0" smtClean="0"/>
              <a:t>jax: Asynchronous</a:t>
            </a:r>
          </a:p>
          <a:p>
            <a:pPr>
              <a:spcBef>
                <a:spcPts val="800"/>
              </a:spcBef>
            </a:pPr>
            <a:r>
              <a:rPr lang="en-US" sz="3000" dirty="0"/>
              <a:t>User has not to wait for response from </a:t>
            </a:r>
            <a:r>
              <a:rPr lang="en-US" sz="3000" dirty="0" smtClean="0"/>
              <a:t>server</a:t>
            </a:r>
          </a:p>
          <a:p>
            <a:pPr lvl="1">
              <a:spcBef>
                <a:spcPts val="400"/>
              </a:spcBef>
            </a:pPr>
            <a:r>
              <a:rPr lang="en-US" sz="2400" dirty="0" smtClean="0"/>
              <a:t>We can send request, continue other jobs, and process the response when is ready</a:t>
            </a:r>
          </a:p>
          <a:p>
            <a:pPr>
              <a:spcBef>
                <a:spcPts val="800"/>
              </a:spcBef>
            </a:pPr>
            <a:r>
              <a:rPr lang="en-US" sz="3000" dirty="0" smtClean="0"/>
              <a:t>Server requests are not necessarily synchronized with user actions</a:t>
            </a:r>
          </a:p>
          <a:p>
            <a:pPr lvl="1">
              <a:spcBef>
                <a:spcPts val="400"/>
              </a:spcBef>
            </a:pPr>
            <a:r>
              <a:rPr lang="en-US" sz="2400" dirty="0" smtClean="0"/>
              <a:t>Ajax application may already have asked of the server, and received, the data required by the user</a:t>
            </a:r>
          </a:p>
          <a:p>
            <a:pPr lvl="2">
              <a:spcBef>
                <a:spcPts val="200"/>
              </a:spcBef>
            </a:pPr>
            <a:r>
              <a:rPr lang="en-US" sz="2400" dirty="0"/>
              <a:t>Periodic </a:t>
            </a:r>
            <a:r>
              <a:rPr lang="en-US" sz="2400" dirty="0" smtClean="0"/>
              <a:t>tasks (e.g., </a:t>
            </a:r>
            <a:r>
              <a:rPr lang="en-US" sz="2400" dirty="0"/>
              <a:t>Automated “check new emails</a:t>
            </a:r>
            <a:r>
              <a:rPr lang="en-US" sz="2400" dirty="0" smtClean="0"/>
              <a:t>”)</a:t>
            </a:r>
          </a:p>
          <a:p>
            <a:pPr>
              <a:spcBef>
                <a:spcPts val="800"/>
              </a:spcBef>
            </a:pPr>
            <a:r>
              <a:rPr lang="en-US" sz="3000" dirty="0" smtClean="0"/>
              <a:t>Ajax can be synchronous!!!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However, typically is asynchronous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j</a:t>
            </a:r>
            <a:r>
              <a:rPr lang="en-US" dirty="0" smtClean="0"/>
              <a:t>ax: JavaScript</a:t>
            </a:r>
          </a:p>
          <a:p>
            <a:r>
              <a:rPr lang="en-US" dirty="0" smtClean="0"/>
              <a:t>Ajax is implemented by JavaScript </a:t>
            </a:r>
          </a:p>
          <a:p>
            <a:r>
              <a:rPr lang="en-US" dirty="0" smtClean="0"/>
              <a:t>JavaScript functions using a special </a:t>
            </a:r>
            <a:r>
              <a:rPr lang="en-US" dirty="0" smtClean="0">
                <a:solidFill>
                  <a:srgbClr val="C00000"/>
                </a:solidFill>
              </a:rPr>
              <a:t>object </a:t>
            </a:r>
          </a:p>
          <a:p>
            <a:pPr lvl="1"/>
            <a:r>
              <a:rPr lang="en-US" dirty="0" smtClean="0"/>
              <a:t>Generate HTTP request to server</a:t>
            </a:r>
          </a:p>
          <a:p>
            <a:pPr lvl="1"/>
            <a:r>
              <a:rPr lang="en-US" dirty="0" smtClean="0"/>
              <a:t>Get response from server</a:t>
            </a:r>
          </a:p>
          <a:p>
            <a:pPr lvl="1"/>
            <a:r>
              <a:rPr lang="en-US" dirty="0" smtClean="0"/>
              <a:t>Process the response &amp; update the page 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sing DOM</a:t>
            </a:r>
          </a:p>
          <a:p>
            <a:r>
              <a:rPr lang="en-US" dirty="0" smtClean="0"/>
              <a:t>JavaScript can be replaced by other client-side scripting languages!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: XML</a:t>
            </a:r>
          </a:p>
          <a:p>
            <a:r>
              <a:rPr lang="en-US" dirty="0" smtClean="0"/>
              <a:t>Initial idea/design: Ajax is used to update page using data formatted as XML</a:t>
            </a:r>
          </a:p>
          <a:p>
            <a:r>
              <a:rPr lang="en-US" dirty="0" smtClean="0"/>
              <a:t>Response from server in XML format</a:t>
            </a:r>
          </a:p>
          <a:p>
            <a:r>
              <a:rPr lang="en-US" dirty="0" smtClean="0"/>
              <a:t>XML is not the mandatory response format</a:t>
            </a:r>
          </a:p>
          <a:p>
            <a:pPr lvl="1"/>
            <a:r>
              <a:rPr lang="en-US" dirty="0" smtClean="0"/>
              <a:t>Server can send back any file format</a:t>
            </a:r>
          </a:p>
          <a:p>
            <a:pPr lvl="2"/>
            <a:r>
              <a:rPr lang="en-US" dirty="0" smtClean="0"/>
              <a:t>Text, HTML, Image, …</a:t>
            </a:r>
          </a:p>
          <a:p>
            <a:pPr lvl="1"/>
            <a:r>
              <a:rPr lang="en-US" dirty="0" smtClean="0"/>
              <a:t>JavaScript must be aware of the data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200" dirty="0" smtClean="0"/>
              <a:t>An event occurs in web page, e.g., </a:t>
            </a:r>
          </a:p>
          <a:p>
            <a:pPr lvl="1">
              <a:spcBef>
                <a:spcPts val="100"/>
              </a:spcBef>
            </a:pPr>
            <a:r>
              <a:rPr lang="en-US" sz="2800" dirty="0" smtClean="0"/>
              <a:t>User clicks on a button, fills a form, …</a:t>
            </a:r>
          </a:p>
          <a:p>
            <a:pPr lvl="1">
              <a:spcBef>
                <a:spcPts val="100"/>
              </a:spcBef>
            </a:pPr>
            <a:r>
              <a:rPr lang="en-US" sz="2800" dirty="0" smtClean="0"/>
              <a:t>Automated/Periodic task just started</a:t>
            </a:r>
          </a:p>
          <a:p>
            <a:pPr>
              <a:spcBef>
                <a:spcPts val="300"/>
              </a:spcBef>
            </a:pPr>
            <a:r>
              <a:rPr lang="en-US" sz="3200" dirty="0" smtClean="0"/>
              <a:t>JavaScript event handler creates &amp; sends an HTTP request to the server</a:t>
            </a:r>
          </a:p>
          <a:p>
            <a:pPr>
              <a:spcBef>
                <a:spcPts val="300"/>
              </a:spcBef>
            </a:pPr>
            <a:r>
              <a:rPr lang="en-US" sz="3200" dirty="0" smtClean="0"/>
              <a:t>The server responds with a </a:t>
            </a:r>
            <a:r>
              <a:rPr lang="en-US" sz="3200" i="1" dirty="0" smtClean="0">
                <a:solidFill>
                  <a:srgbClr val="C00000"/>
                </a:solidFill>
              </a:rPr>
              <a:t>small amount</a:t>
            </a:r>
            <a:r>
              <a:rPr lang="en-US" sz="3200" dirty="0" smtClean="0">
                <a:solidFill>
                  <a:srgbClr val="C00000"/>
                </a:solidFill>
              </a:rPr>
              <a:t>  </a:t>
            </a:r>
            <a:r>
              <a:rPr lang="en-US" sz="3200" dirty="0" smtClean="0"/>
              <a:t>of data, rather than a complete web page</a:t>
            </a:r>
          </a:p>
          <a:p>
            <a:pPr>
              <a:spcBef>
                <a:spcPts val="300"/>
              </a:spcBef>
            </a:pPr>
            <a:r>
              <a:rPr lang="en-US" sz="3200" dirty="0" smtClean="0"/>
              <a:t>JavaScript uses this data to modify the page</a:t>
            </a:r>
            <a:endParaRPr lang="en-US" sz="1800" dirty="0" smtClean="0"/>
          </a:p>
          <a:p>
            <a:pPr>
              <a:spcBef>
                <a:spcPts val="300"/>
              </a:spcBef>
            </a:pPr>
            <a:r>
              <a:rPr lang="en-US" sz="3200" dirty="0" smtClean="0"/>
              <a:t>This is faster because less data is transmitted and because the browser has less work to do</a:t>
            </a:r>
          </a:p>
          <a:p>
            <a:pPr>
              <a:spcBef>
                <a:spcPts val="300"/>
              </a:spcBef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Everywhere we need dynamic content from server in a portion of a web page </a:t>
            </a:r>
          </a:p>
          <a:p>
            <a:r>
              <a:rPr lang="en-US" dirty="0" smtClean="0"/>
              <a:t>Google Suggest</a:t>
            </a:r>
          </a:p>
          <a:p>
            <a:r>
              <a:rPr lang="en-US" dirty="0" smtClean="0"/>
              <a:t>Web mails (Gmail)</a:t>
            </a:r>
          </a:p>
          <a:p>
            <a:r>
              <a:rPr lang="en-US" dirty="0" smtClean="0"/>
              <a:t>Google Docs</a:t>
            </a:r>
          </a:p>
          <a:p>
            <a:r>
              <a:rPr lang="en-US" dirty="0" smtClean="0"/>
              <a:t>RSS Readers</a:t>
            </a:r>
          </a:p>
          <a:p>
            <a:r>
              <a:rPr lang="en-US" dirty="0" smtClean="0"/>
              <a:t>Rich Internet Application (RIA)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/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>
                <a:solidFill>
                  <a:srgbClr val="C2C2C2"/>
                </a:solidFill>
              </a:rPr>
              <a:t>More details</a:t>
            </a:r>
            <a:endParaRPr lang="en-US" dirty="0" smtClean="0">
              <a:solidFill>
                <a:srgbClr val="C2C2C2"/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r>
              <a:rPr lang="en-US" dirty="0" smtClean="0">
                <a:solidFill>
                  <a:srgbClr val="C2C2C2"/>
                </a:solidFill>
              </a:rPr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181600"/>
          </a:xfrm>
        </p:spPr>
        <p:txBody>
          <a:bodyPr/>
          <a:lstStyle/>
          <a:p>
            <a:r>
              <a:rPr lang="en-US" dirty="0" smtClean="0"/>
              <a:t>Ajax is implemented by the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object </a:t>
            </a:r>
          </a:p>
          <a:p>
            <a:pPr lvl="1"/>
            <a:r>
              <a:rPr lang="en-US" dirty="0" smtClean="0"/>
              <a:t>Allows JavaScript to formulate HTTP requests and submit them to the server</a:t>
            </a:r>
          </a:p>
          <a:p>
            <a:pPr lvl="1"/>
            <a:r>
              <a:rPr lang="en-US" dirty="0" smtClean="0"/>
              <a:t>Provides a mechanism to get response and some facilities to process it</a:t>
            </a:r>
          </a:p>
          <a:p>
            <a:r>
              <a:rPr lang="en-US" dirty="0" smtClean="0"/>
              <a:t>Requests can synch. or </a:t>
            </a:r>
            <a:r>
              <a:rPr lang="en-US" dirty="0" err="1" smtClean="0"/>
              <a:t>asynch</a:t>
            </a:r>
            <a:r>
              <a:rPr lang="en-US" dirty="0" smtClean="0"/>
              <a:t>. and </a:t>
            </a:r>
            <a:r>
              <a:rPr lang="en-US" dirty="0"/>
              <a:t>a</a:t>
            </a:r>
            <a:r>
              <a:rPr lang="en-US" dirty="0" smtClean="0"/>
              <a:t>ny type of document can be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: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open('</a:t>
            </a:r>
            <a:r>
              <a:rPr lang="en-US" dirty="0" err="1" smtClean="0"/>
              <a:t>method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dirty="0" err="1" smtClean="0">
                <a:latin typeface="+mj-lt"/>
                <a:cs typeface="Courier New" pitchFamily="49" charset="0"/>
              </a:rPr>
              <a:t>URL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dirty="0" err="1" smtClean="0">
                <a:latin typeface="+mj-lt"/>
                <a:cs typeface="Courier New" pitchFamily="49" charset="0"/>
              </a:rPr>
              <a:t>isAsync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') </a:t>
            </a:r>
            <a:endParaRPr lang="en-US" dirty="0" smtClean="0"/>
          </a:p>
          <a:p>
            <a:pPr lvl="1">
              <a:spcBef>
                <a:spcPts val="700"/>
              </a:spcBef>
            </a:pPr>
            <a:r>
              <a:rPr lang="en-US" dirty="0" smtClean="0"/>
              <a:t>method: specifies the HTTP method </a:t>
            </a:r>
          </a:p>
          <a:p>
            <a:pPr lvl="2">
              <a:spcBef>
                <a:spcPts val="700"/>
              </a:spcBef>
            </a:pPr>
            <a:r>
              <a:rPr lang="en-US" sz="2800" dirty="0" smtClean="0"/>
              <a:t>E.g., GET, POST, …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URL: target URL, where the request is handled</a:t>
            </a:r>
          </a:p>
          <a:p>
            <a:pPr lvl="1">
              <a:spcBef>
                <a:spcPts val="700"/>
              </a:spcBef>
            </a:pPr>
            <a:r>
              <a:rPr lang="en-US" dirty="0" err="1" smtClean="0"/>
              <a:t>isAsyc</a:t>
            </a:r>
            <a:r>
              <a:rPr lang="en-US" dirty="0" smtClean="0"/>
              <a:t>: </a:t>
            </a:r>
          </a:p>
          <a:p>
            <a:pPr lvl="2">
              <a:spcBef>
                <a:spcPts val="700"/>
              </a:spcBef>
            </a:pPr>
            <a:r>
              <a:rPr lang="en-US" sz="2800" dirty="0" smtClean="0"/>
              <a:t>'true': asynchronous operation </a:t>
            </a:r>
          </a:p>
          <a:p>
            <a:pPr lvl="2">
              <a:spcBef>
                <a:spcPts val="700"/>
              </a:spcBef>
            </a:pPr>
            <a:r>
              <a:rPr lang="en-US" sz="2800" dirty="0" smtClean="0"/>
              <a:t>'false': synchronous operation</a:t>
            </a:r>
          </a:p>
          <a:p>
            <a:pPr>
              <a:spcBef>
                <a:spcPts val="700"/>
              </a:spcBef>
            </a:pP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send(</a:t>
            </a:r>
            <a:r>
              <a:rPr lang="en-US" dirty="0" smtClean="0"/>
              <a:t>content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Sends the request, optionally with POST data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4000" dirty="0" smtClean="0"/>
              <a:t>: Operation Mode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3200" dirty="0" smtClean="0"/>
              <a:t> supports both synchronous and synchronous operation modes</a:t>
            </a:r>
          </a:p>
          <a:p>
            <a:pPr lvl="1"/>
            <a:r>
              <a:rPr lang="en-US" sz="2800" dirty="0" err="1" smtClean="0"/>
              <a:t>isAsyn</a:t>
            </a:r>
            <a:r>
              <a:rPr lang="en-US" sz="2800" dirty="0" smtClean="0"/>
              <a:t>: true / false? </a:t>
            </a:r>
          </a:p>
          <a:p>
            <a:r>
              <a:rPr lang="en-US" sz="3200" dirty="0" smtClean="0"/>
              <a:t>In synchronous mode</a:t>
            </a:r>
          </a:p>
          <a:p>
            <a:pPr lvl="1">
              <a:spcBef>
                <a:spcPts val="500"/>
              </a:spcBef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send()</a:t>
            </a:r>
            <a:r>
              <a:rPr lang="en-US" sz="2800" dirty="0" smtClean="0"/>
              <a:t> method is blocking</a:t>
            </a:r>
          </a:p>
          <a:p>
            <a:pPr lvl="1">
              <a:spcBef>
                <a:spcPts val="500"/>
              </a:spcBef>
            </a:pPr>
            <a:r>
              <a:rPr lang="en-US" sz="2800" dirty="0" smtClean="0"/>
              <a:t>Does not return until the request is sent and a response is received</a:t>
            </a:r>
          </a:p>
          <a:p>
            <a:r>
              <a:rPr lang="en-US" sz="3200" dirty="0" smtClean="0"/>
              <a:t>In asynchronous mode</a:t>
            </a:r>
          </a:p>
          <a:p>
            <a:pPr lvl="1">
              <a:spcBef>
                <a:spcPts val="500"/>
              </a:spcBef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send()</a:t>
            </a:r>
            <a:r>
              <a:rPr lang="en-US" sz="2800" dirty="0" smtClean="0"/>
              <a:t> method is not blocking</a:t>
            </a:r>
          </a:p>
          <a:p>
            <a:pPr lvl="1">
              <a:spcBef>
                <a:spcPts val="500"/>
              </a:spcBef>
            </a:pPr>
            <a:r>
              <a:rPr lang="en-US" sz="2800" dirty="0" smtClean="0"/>
              <a:t>Just sends the request and returns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Q5) How to update a portion of web page?</a:t>
            </a:r>
          </a:p>
          <a:p>
            <a:pPr lvl="1"/>
            <a:r>
              <a:rPr lang="en-US" dirty="0" smtClean="0"/>
              <a:t>Check new mails?</a:t>
            </a:r>
          </a:p>
          <a:p>
            <a:r>
              <a:rPr lang="en-US" dirty="0" smtClean="0"/>
              <a:t>Q5.1) Is it possible?</a:t>
            </a:r>
          </a:p>
          <a:p>
            <a:r>
              <a:rPr lang="en-US" dirty="0" smtClean="0"/>
              <a:t>Q5.2) Should we wait for server response?</a:t>
            </a:r>
          </a:p>
          <a:p>
            <a:r>
              <a:rPr lang="en-US" dirty="0" smtClean="0"/>
              <a:t>Q5.3) What does server return back?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: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setRequestHeader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/>
              <a:t>x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dirty="0" err="1" smtClean="0"/>
              <a:t>y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1"/>
            <a:r>
              <a:rPr lang="en-US" dirty="0" smtClean="0"/>
              <a:t>Sets a parameter and value pair x=y and assigns it to the header to be sent with the request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abort()</a:t>
            </a:r>
          </a:p>
          <a:p>
            <a:pPr lvl="1"/>
            <a:r>
              <a:rPr lang="en-US" dirty="0" smtClean="0"/>
              <a:t>Stops the current request</a:t>
            </a:r>
          </a:p>
          <a:p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getAllResponseHeaders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Returns all headers as a string</a:t>
            </a:r>
          </a:p>
          <a:p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getResponseHeader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		</a:t>
            </a:r>
          </a:p>
          <a:p>
            <a:pPr lvl="1"/>
            <a:r>
              <a:rPr lang="en-US" dirty="0"/>
              <a:t>Returns the value of header x as a string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en-US" dirty="0" smtClean="0"/>
              <a:t> 				</a:t>
            </a:r>
          </a:p>
          <a:p>
            <a:pPr lvl="1"/>
            <a:r>
              <a:rPr lang="en-US" dirty="0" smtClean="0"/>
              <a:t>HTTP status code returned by server</a:t>
            </a:r>
          </a:p>
          <a:p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statusText</a:t>
            </a:r>
            <a:r>
              <a:rPr lang="en-US" dirty="0" smtClean="0"/>
              <a:t> 		</a:t>
            </a:r>
          </a:p>
          <a:p>
            <a:pPr lvl="1"/>
            <a:r>
              <a:rPr lang="en-US" dirty="0" smtClean="0"/>
              <a:t>HTTP reason phrase returned by server</a:t>
            </a:r>
          </a:p>
          <a:p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r>
              <a:rPr lang="en-US" dirty="0" smtClean="0"/>
              <a:t> 			</a:t>
            </a:r>
          </a:p>
          <a:p>
            <a:pPr lvl="1"/>
            <a:r>
              <a:rPr lang="en-US" dirty="0" smtClean="0"/>
              <a:t>Data returned by the server in text string form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/>
              <a:t>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doc 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.responseText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responseXML</a:t>
            </a:r>
            <a:r>
              <a:rPr lang="en-US" dirty="0" smtClean="0"/>
              <a:t> returns the response as XML</a:t>
            </a:r>
          </a:p>
          <a:p>
            <a:pPr lvl="1"/>
            <a:r>
              <a:rPr lang="en-US" dirty="0" smtClean="0"/>
              <a:t>Can be treated and parsed using the DOM</a:t>
            </a:r>
          </a:p>
          <a:p>
            <a:pPr lvl="1"/>
            <a:r>
              <a:rPr lang="en-US" dirty="0" smtClean="0"/>
              <a:t>Content-Type of response is important</a:t>
            </a:r>
          </a:p>
          <a:p>
            <a:pPr lvl="2"/>
            <a:r>
              <a:rPr lang="en-US" dirty="0" smtClean="0"/>
              <a:t>Content-Type=“text/xml”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xmlDoc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responseXML.documentElement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xmlDoc.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getElementsByTagName</a:t>
            </a:r>
            <a:endParaRPr lang="en-US" sz="28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tagname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")[0].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nodeValue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 smtClean="0"/>
              <a:t> 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Integer reporting the status of the request: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0 = The request is not initialized, before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1 = The request has been set up, before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send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2 = The request has been sent,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dirty="0" smtClean="0"/>
              <a:t> called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3 = The request is in process, request is sent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4 = The request is complete, response is ready</a:t>
            </a:r>
          </a:p>
          <a:p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Onreadystatechange</a:t>
            </a:r>
            <a:endParaRPr lang="en-US" dirty="0" smtClean="0"/>
          </a:p>
          <a:p>
            <a:pPr lvl="1">
              <a:spcBef>
                <a:spcPts val="400"/>
              </a:spcBef>
            </a:pPr>
            <a:r>
              <a:rPr lang="en-US" dirty="0" smtClean="0"/>
              <a:t>The event handler will be called when the object’s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 smtClean="0"/>
              <a:t> property changes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636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Operation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07744"/>
            <a:ext cx="6717030" cy="515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Mode Code Skeleton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synchronousAjax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GET","URL",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(nul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xmlhttp.status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200){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response = 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("Error: "+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xmlhttp.statusText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Mode Code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asynchronousAjax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process;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GET","URL",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(null);		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 process(){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4){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200){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("Error: "+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this.statusText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Load 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&lt;div id="test"&gt;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&lt;h2&gt;Click to let Ajax change this text&lt;/h2&gt;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&lt;button type="button"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loadTextDocSynch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('test1.txt')"&gt; Click Me(test1.txt)&lt;/button&gt;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&lt;button type="button"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loadTextDocAsynch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('test2.txt')"&gt; Click Me(test2.txt)&lt;/button&gt;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&lt;button type="button"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LoadXMLDocAsynch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('test3.xml')"&gt; Click Me(test3.xml) &lt;/button&gt;</a:t>
            </a:r>
          </a:p>
          <a:p>
            <a:pPr>
              <a:spcBef>
                <a:spcPts val="60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64932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Load 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loadTextDocSynch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GET",url,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(null);	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xmlhttp.status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200){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('test').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xmlhttp.responseText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("Error "+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xmlhttp.statusText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7927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Load 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loadTextDocAsynch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GET",</a:t>
            </a:r>
            <a:r>
              <a:rPr lang="en-US" sz="2800" b="1" baseline="-25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url,true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(null);		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endParaRPr lang="en-US" sz="2800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this.readyState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 == 4){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this.status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 == 200){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('test').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b="1" baseline="-25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28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b="1" baseline="-25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this.responseText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	else{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("Error "+ 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xmlhttp.statusText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"/>
              </a:spcBef>
              <a:buNone/>
            </a:pP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2622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5976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Load 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LoadXMLDocAsynch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processXML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GET",url,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(null);		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getNodeValue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(doc, name){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return 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doc.getElementsByTagName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(name))[0].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nodeValue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processXML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this.readyState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== 4){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this.status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== 200){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xmlDoc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this.responseXML.documentElement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res = "Name: "+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getNodeValue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xmlDoc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"name") +"&lt;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	res += "Model: "+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getNodeValue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xmlDoc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"model") +"&lt;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	res += "OS: "+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getNodeValue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xmlDoc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"OS") + " - "+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getNodeValue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xmlDoc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"version");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("test").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res;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else{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("Error "+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xmlhttp.statusText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5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50572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/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More details</a:t>
            </a:r>
            <a:endParaRPr lang="en-US" dirty="0" smtClean="0"/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r>
              <a:rPr lang="en-US" dirty="0" smtClean="0">
                <a:solidFill>
                  <a:srgbClr val="C2C2C2"/>
                </a:solidFill>
              </a:rPr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Details</a:t>
            </a:r>
            <a:r>
              <a:rPr lang="en-US" dirty="0"/>
              <a:t>: </a:t>
            </a:r>
            <a:r>
              <a:rPr lang="en-US" dirty="0" smtClean="0"/>
              <a:t>Sending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296400" cy="5181600"/>
          </a:xfrm>
        </p:spPr>
        <p:txBody>
          <a:bodyPr/>
          <a:lstStyle/>
          <a:p>
            <a:r>
              <a:rPr lang="en-US" sz="3200" dirty="0" smtClean="0"/>
              <a:t>Since Ajax uses HTTP requests, it can send data</a:t>
            </a:r>
          </a:p>
          <a:p>
            <a:pPr lvl="1"/>
            <a:r>
              <a:rPr lang="en-US" sz="2800" dirty="0" smtClean="0"/>
              <a:t>Query part of the URL</a:t>
            </a:r>
          </a:p>
          <a:p>
            <a:pPr lvl="1"/>
            <a:r>
              <a:rPr lang="en-US" sz="2800" dirty="0" smtClean="0"/>
              <a:t>Body of POST</a:t>
            </a:r>
          </a:p>
          <a:p>
            <a:pPr lvl="2"/>
            <a:r>
              <a:rPr lang="en-US" sz="2500" dirty="0" smtClean="0"/>
              <a:t>The content is passed as the argument to </a:t>
            </a:r>
            <a:r>
              <a:rPr lang="en-US" sz="25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3200" dirty="0" smtClean="0"/>
              <a:t>Encoding is important in both GET and POST</a:t>
            </a:r>
          </a:p>
          <a:p>
            <a:pPr lvl="1"/>
            <a:r>
              <a:rPr lang="en-US" sz="2800" dirty="0" smtClean="0"/>
              <a:t>E.g. some characters are not legal in URL: URL encoding 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escape</a:t>
            </a:r>
            <a:r>
              <a:rPr lang="en-US" sz="2800" dirty="0" smtClean="0"/>
              <a:t> method does these replacements </a:t>
            </a:r>
          </a:p>
          <a:p>
            <a:pPr lvl="4"/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setRequestHeader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('Content-Type', 'application/x-www-form-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urlencoded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("var1=" +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escape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(value1) + "&amp;var2=" +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escape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(value2));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Details</a:t>
            </a:r>
            <a:r>
              <a:rPr lang="en-US" dirty="0"/>
              <a:t>: </a:t>
            </a:r>
            <a:r>
              <a:rPr lang="en-US" dirty="0" smtClean="0"/>
              <a:t>Other 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GET and POST, other HTTP methods can also be used</a:t>
            </a:r>
          </a:p>
          <a:p>
            <a:r>
              <a:rPr lang="en-US" dirty="0" smtClean="0"/>
              <a:t>For example to analyze HTTP headers</a:t>
            </a:r>
          </a:p>
          <a:p>
            <a:pPr lvl="1"/>
            <a:r>
              <a:rPr lang="en-US" dirty="0" smtClean="0"/>
              <a:t>Send a “HEAD” request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HEAD","URL",true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dirty="0" smtClean="0"/>
              <a:t>In the response, analyze the HTTP headers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getAllResponseHeaders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getResponseHeader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cs typeface="Courier New" pitchFamily="49" charset="0"/>
              </a:rPr>
              <a:t>x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dirty="0" smtClean="0"/>
              <a:t>		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Details</a:t>
            </a:r>
            <a:r>
              <a:rPr lang="en-US" dirty="0"/>
              <a:t>: </a:t>
            </a:r>
            <a:r>
              <a:rPr lang="en-US" dirty="0" smtClean="0"/>
              <a:t>Concurrency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We create a request object, and append our request information to it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When the server responds, its result is also in the request object</a:t>
            </a:r>
          </a:p>
          <a:p>
            <a:pPr>
              <a:spcBef>
                <a:spcPts val="600"/>
              </a:spcBef>
            </a:pPr>
            <a:r>
              <a:rPr lang="en-US" sz="2800" b="1" dirty="0" smtClean="0"/>
              <a:t>Question: </a:t>
            </a:r>
            <a:r>
              <a:rPr lang="en-US" sz="2800" dirty="0" smtClean="0"/>
              <a:t>What happens if, before we get a response, we use the request object to send off another request?</a:t>
            </a:r>
          </a:p>
          <a:p>
            <a:pPr>
              <a:spcBef>
                <a:spcPts val="600"/>
              </a:spcBef>
            </a:pPr>
            <a:r>
              <a:rPr lang="en-US" sz="2800" b="1" dirty="0" smtClean="0"/>
              <a:t>Answer: </a:t>
            </a:r>
            <a:r>
              <a:rPr lang="en-US" sz="2800" dirty="0" smtClean="0"/>
              <a:t>We have overwritten the request object, so the response to the original request is lost</a:t>
            </a:r>
          </a:p>
          <a:p>
            <a:pPr>
              <a:spcBef>
                <a:spcPts val="600"/>
              </a:spcBef>
            </a:pPr>
            <a:r>
              <a:rPr lang="en-US" sz="2800" b="1" dirty="0" smtClean="0"/>
              <a:t>Solution: </a:t>
            </a:r>
            <a:r>
              <a:rPr lang="en-US" sz="2800" dirty="0" smtClean="0"/>
              <a:t>We will need to create and use more than one request object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Details: Avoid HTTP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sz="2800" dirty="0" smtClean="0"/>
              <a:t>We send a request using GET, and it works</a:t>
            </a:r>
          </a:p>
          <a:p>
            <a:r>
              <a:rPr lang="en-US" sz="2800" dirty="0" smtClean="0"/>
              <a:t>We want to get a new value, send the same request again</a:t>
            </a:r>
          </a:p>
          <a:p>
            <a:r>
              <a:rPr lang="en-US" sz="2800" dirty="0" smtClean="0"/>
              <a:t>Nothing happens! Why not?</a:t>
            </a:r>
          </a:p>
          <a:p>
            <a:pPr lvl="1"/>
            <a:r>
              <a:rPr lang="en-US" sz="2000" b="1" dirty="0" smtClean="0"/>
              <a:t>Answer: </a:t>
            </a:r>
            <a:r>
              <a:rPr lang="en-US" sz="2000" dirty="0" smtClean="0"/>
              <a:t>The browser/cache server has cached our URL; it sees that we use it again </a:t>
            </a:r>
            <a:r>
              <a:rPr lang="en-US" sz="2000" i="1" dirty="0" smtClean="0">
                <a:solidFill>
                  <a:srgbClr val="C00000"/>
                </a:solidFill>
              </a:rPr>
              <a:t>without change</a:t>
            </a:r>
            <a:r>
              <a:rPr lang="en-US" sz="2000" dirty="0" smtClean="0"/>
              <a:t>, and gives us the cached response</a:t>
            </a:r>
          </a:p>
          <a:p>
            <a:pPr lvl="1"/>
            <a:r>
              <a:rPr lang="en-US" sz="2000" b="1" dirty="0" smtClean="0"/>
              <a:t>Wrong solution: </a:t>
            </a:r>
            <a:r>
              <a:rPr lang="en-US" sz="2000" dirty="0" smtClean="0"/>
              <a:t>Turn off browser caching</a:t>
            </a:r>
          </a:p>
          <a:p>
            <a:pPr lvl="1"/>
            <a:r>
              <a:rPr lang="en-US" sz="2000" b="1" dirty="0" smtClean="0"/>
              <a:t>Correct solution:</a:t>
            </a:r>
            <a:endParaRPr lang="en-US" sz="2000" dirty="0" smtClean="0"/>
          </a:p>
          <a:p>
            <a:pPr lvl="2"/>
            <a:r>
              <a:rPr lang="en-US" sz="1800" dirty="0"/>
              <a:t>Change the URL in some unimportant </a:t>
            </a:r>
            <a:r>
              <a:rPr lang="en-US" sz="1800" dirty="0" smtClean="0"/>
              <a:t>way; a commonly used trick: adding of a parameter with a random and meaningless value to the request data</a:t>
            </a:r>
            <a:endParaRPr lang="en-US" sz="2000" dirty="0" smtClean="0"/>
          </a:p>
          <a:p>
            <a:pPr lvl="3"/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+ "?dummy=" + (new Date()).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3"/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+ "?dummy=" + (new Math()).random(); </a:t>
            </a:r>
          </a:p>
          <a:p>
            <a:pPr lvl="3"/>
            <a:r>
              <a:rPr lang="en-US" sz="1400" dirty="0" smtClean="0"/>
              <a:t>The server is free to ignore this parameter</a:t>
            </a:r>
          </a:p>
          <a:p>
            <a:pPr lvl="2"/>
            <a:r>
              <a:rPr lang="en-US" sz="1800" dirty="0" smtClean="0"/>
              <a:t>Control caching</a:t>
            </a:r>
          </a:p>
          <a:p>
            <a:pPr lvl="3"/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setRequestHeader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("Cache-Control", "no-cache");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Details: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URL in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dirty="0" smtClean="0"/>
              <a:t> can be a relative path or a complete URL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For security reason, browsers only allow to request URL in the </a:t>
            </a:r>
            <a:r>
              <a:rPr lang="en-US" dirty="0" smtClean="0">
                <a:solidFill>
                  <a:srgbClr val="C00000"/>
                </a:solidFill>
              </a:rPr>
              <a:t>same domain </a:t>
            </a:r>
            <a:r>
              <a:rPr lang="en-US" dirty="0" smtClean="0"/>
              <a:t>of the page 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To access other sites, server side proxy is needed</a:t>
            </a:r>
          </a:p>
          <a:p>
            <a:r>
              <a:rPr lang="en-US" dirty="0" smtClean="0"/>
              <a:t>Method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dirty="0" smtClean="0"/>
              <a:t> may also take an additional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parameters</a:t>
            </a:r>
          </a:p>
          <a:p>
            <a:pPr lvl="1">
              <a:spcBef>
                <a:spcPts val="400"/>
              </a:spcBef>
            </a:pP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</a:rPr>
              <a:t>userid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</a:rPr>
              <a:t>password</a:t>
            </a:r>
            <a:endParaRPr lang="en-US" b="1" dirty="0" smtClean="0">
              <a:solidFill>
                <a:srgbClr val="0033CC"/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dirty="0" smtClean="0"/>
              <a:t>The two parameters are used to bypass HTTP 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Ajax requests need to be handled</a:t>
            </a:r>
          </a:p>
          <a:p>
            <a:pPr lvl="1"/>
            <a:r>
              <a:rPr lang="en-US" sz="2400" dirty="0" smtClean="0"/>
              <a:t>Ajax server?!</a:t>
            </a:r>
          </a:p>
          <a:p>
            <a:r>
              <a:rPr lang="en-US" sz="2800" dirty="0" smtClean="0"/>
              <a:t>There is no such thing as an Ajax server</a:t>
            </a:r>
          </a:p>
          <a:p>
            <a:pPr lvl="1"/>
            <a:r>
              <a:rPr lang="en-US" sz="2400" dirty="0" smtClean="0"/>
              <a:t>Ajax pages can be served by any web server</a:t>
            </a:r>
          </a:p>
          <a:p>
            <a:pPr lvl="1"/>
            <a:r>
              <a:rPr lang="en-US" sz="2400" dirty="0" smtClean="0"/>
              <a:t>It is possible to build simple Ajax applications with no server-side scripting at all</a:t>
            </a:r>
          </a:p>
          <a:p>
            <a:pPr lvl="2"/>
            <a:r>
              <a:rPr lang="en-US" sz="2400" dirty="0" smtClean="0"/>
              <a:t>Request a static server resource</a:t>
            </a:r>
          </a:p>
          <a:p>
            <a:r>
              <a:rPr lang="en-US" sz="2800" dirty="0" smtClean="0"/>
              <a:t>Ajax applications may make calls to various other server-side resources such as web services</a:t>
            </a:r>
          </a:p>
          <a:p>
            <a:pPr lvl="1"/>
            <a:r>
              <a:rPr lang="en-US" sz="2400" dirty="0" smtClean="0"/>
              <a:t>Requesting an ASP or PHP file is the most common way to access database information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/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Remarks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Examples</a:t>
            </a:r>
          </a:p>
          <a:p>
            <a:r>
              <a:rPr lang="en-US" dirty="0" smtClean="0">
                <a:solidFill>
                  <a:srgbClr val="C2C2C2"/>
                </a:solidFill>
              </a:rPr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Live Suggestion: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showHint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==0){ 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txtHint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=""; return;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=function(){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xmlhttp.readyState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==4 &amp;&amp;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xmlhttp.status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==200)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txtHint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xmlhttp.responseText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POST","gethint.php",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xmlhttp.setRequestHeader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('Content-Type', 'application/x-www-form-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urlencoded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("query="+escape(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============================================================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&lt;form&gt; 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First name: 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&lt;input type="text"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onkeyup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showHint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size="20" /&gt;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spcBef>
                <a:spcPts val="1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&lt;p&gt;Suggestions: &lt;span id="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txtHint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"&gt;&lt;/span&gt;&lt;/p&gt;</a:t>
            </a:r>
          </a:p>
          <a:p>
            <a:pPr>
              <a:spcBef>
                <a:spcPts val="100"/>
              </a:spcBef>
              <a:buNone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/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More details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Examples</a:t>
            </a:r>
          </a:p>
          <a:p>
            <a:r>
              <a:rPr lang="en-US" dirty="0" smtClean="0"/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Live Suggestion: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$a[]="Ahmad"; 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$a[]="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Sajjad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$q=$_POST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["query"];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($q) &gt; 0){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$hint="";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for($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count($a); 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strtolower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($q)==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strtolower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($a[$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],0,strlen($q)))){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if($hint==""){ $hint=$a[$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];}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else{ $hint=$hint." , ".$a[$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];}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($hint == ""){ $response="no suggestion"; }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 { $response=$hint; }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echo $response;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30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Run Remote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 smtClean="0"/>
              <a:t>Two text files</a:t>
            </a:r>
          </a:p>
          <a:p>
            <a:r>
              <a:rPr lang="en-US" sz="2800" dirty="0" smtClean="0"/>
              <a:t>msg1.js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("Hi, I am 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Message");</a:t>
            </a:r>
          </a:p>
          <a:p>
            <a:r>
              <a:rPr lang="en-US" sz="2800" dirty="0" smtClean="0"/>
              <a:t>msg2.js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newp.innerHTML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="I am a HTML message";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b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("body")[0];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b.appendChild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Run Remote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&lt;html&gt; &lt;head&gt; 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runJsAsynch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process;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GET",url,true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(null);		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function process(){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this.readyState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4){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this.status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200)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this.responseText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("Error "+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xmlhttp.statusText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Run Remote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&lt;button type="button"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runJsAsynch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('msg1.js')"&gt;Alert Message&lt;/button&gt;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&lt;button type="button"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runJsAsynch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('msg2.js')"&gt;HTML Message&lt;/button&gt;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XSLT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Select Course: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course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IE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Internet Engineering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NM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Network Management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 Programming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&lt;/select&gt;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&lt;input type="button"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displayResult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="Result"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&lt;div id="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resutl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style="border-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style:solid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 width:50%;"&gt;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&lt;span id="dummy"/&gt;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100"/>
              </a:spcBef>
              <a:buNone/>
            </a:pPr>
            <a:endParaRPr lang="en-US" sz="2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XSLT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loadXMLDoc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xhttp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xhttp.open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GET",dname,false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("");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xhttp.responseXML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		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displayResult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(){			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("course")[0].value;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xml=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loadXMLDoc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name+".xml"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xsl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loadXMLDoc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course.xslt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xsltProcessor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XSLTProcessor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xsltProcessor.importStylesheet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xsl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resultDocument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xsltProcessor.transformToFragment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xml,document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resutl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");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resultdiv.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replaceChild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resultDocument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resultdiv.children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Remarks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r>
              <a:rPr lang="en-US" dirty="0" smtClean="0"/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jQuery is a JavaScript Library that simplifies JavaScript programming (</a:t>
            </a:r>
            <a:r>
              <a:rPr lang="en-US" i="1" dirty="0" smtClean="0">
                <a:solidFill>
                  <a:srgbClr val="C00000"/>
                </a:solidFill>
              </a:rPr>
              <a:t>Write Less, Do More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HTML element selections</a:t>
            </a:r>
          </a:p>
          <a:p>
            <a:pPr lvl="1"/>
            <a:r>
              <a:rPr lang="en-US" dirty="0" smtClean="0"/>
              <a:t>HTML element manipulation</a:t>
            </a:r>
          </a:p>
          <a:p>
            <a:pPr lvl="1"/>
            <a:r>
              <a:rPr lang="en-US" dirty="0" smtClean="0"/>
              <a:t>CSS manipulation</a:t>
            </a:r>
          </a:p>
          <a:p>
            <a:pPr lvl="1"/>
            <a:r>
              <a:rPr lang="en-US" dirty="0" smtClean="0"/>
              <a:t>Event handling</a:t>
            </a:r>
          </a:p>
          <a:p>
            <a:pPr lvl="1"/>
            <a:r>
              <a:rPr lang="en-US" dirty="0" smtClean="0"/>
              <a:t>JavaScript effects and animations</a:t>
            </a:r>
          </a:p>
          <a:p>
            <a:pPr lvl="1"/>
            <a:r>
              <a:rPr lang="en-US" dirty="0" smtClean="0"/>
              <a:t>HTML DOM traversal and modification</a:t>
            </a:r>
          </a:p>
          <a:p>
            <a:pPr lvl="1"/>
            <a:r>
              <a:rPr lang="en-US" dirty="0" smtClean="0"/>
              <a:t>Ajax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library from jQuery.com</a:t>
            </a:r>
          </a:p>
          <a:p>
            <a:pPr lvl="1"/>
            <a:r>
              <a:rPr lang="en-US" dirty="0" smtClean="0"/>
              <a:t>A text file: jquery.js</a:t>
            </a:r>
          </a:p>
          <a:p>
            <a:r>
              <a:rPr lang="en-US" dirty="0" smtClean="0"/>
              <a:t>Include the library in the HTML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="jquery.js"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&gt;&lt;/script&gt;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Remarks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r>
              <a:rPr lang="en-US" dirty="0" smtClean="0">
                <a:solidFill>
                  <a:srgbClr val="C2C2C2"/>
                </a:solidFill>
              </a:rPr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/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More details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r>
              <a:rPr lang="en-US" dirty="0" smtClean="0">
                <a:solidFill>
                  <a:srgbClr val="C2C2C2"/>
                </a:solidFill>
              </a:rPr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 smtClean="0"/>
              <a:t>The jQuery syntax is made of selecting HTML elements and performing some action on the element(s)</a:t>
            </a:r>
          </a:p>
          <a:p>
            <a:r>
              <a:rPr lang="en-US" sz="2800" dirty="0" smtClean="0"/>
              <a:t>Basic syntax is: </a:t>
            </a:r>
            <a:r>
              <a:rPr lang="en-US" sz="2800" dirty="0" smtClean="0">
                <a:solidFill>
                  <a:srgbClr val="CC0000"/>
                </a:solidFill>
              </a:rPr>
              <a:t>$(selector).action()</a:t>
            </a:r>
          </a:p>
          <a:p>
            <a:pPr lvl="1"/>
            <a:r>
              <a:rPr lang="en-US" sz="2400" dirty="0" smtClean="0"/>
              <a:t>A dollar sign to define jQuery</a:t>
            </a:r>
          </a:p>
          <a:p>
            <a:pPr lvl="1"/>
            <a:r>
              <a:rPr lang="en-US" sz="2400" dirty="0" smtClean="0"/>
              <a:t>A (selector) to "query (or find)" HTML elements</a:t>
            </a:r>
          </a:p>
          <a:p>
            <a:pPr lvl="1"/>
            <a:r>
              <a:rPr lang="en-US" sz="2400" dirty="0" smtClean="0"/>
              <a:t>A jQuery action() to be performed on the element(s)</a:t>
            </a:r>
          </a:p>
          <a:p>
            <a:pPr lvl="1"/>
            <a:r>
              <a:rPr lang="en-US" sz="2400" dirty="0" smtClean="0"/>
              <a:t>Examples:</a:t>
            </a:r>
          </a:p>
          <a:p>
            <a:pPr lvl="2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$("p").hide()      </a:t>
            </a:r>
            <a:r>
              <a:rPr lang="en-US" sz="2400" dirty="0" smtClean="0"/>
              <a:t>- hides </a:t>
            </a:r>
            <a:r>
              <a:rPr lang="en-US" sz="2400" i="1" dirty="0" smtClean="0">
                <a:solidFill>
                  <a:srgbClr val="C00000"/>
                </a:solidFill>
              </a:rPr>
              <a:t>all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paragraphs</a:t>
            </a:r>
          </a:p>
          <a:p>
            <a:pPr lvl="2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p.test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").hide() </a:t>
            </a:r>
            <a:r>
              <a:rPr lang="en-US" sz="2400" dirty="0" smtClean="0"/>
              <a:t>- hides </a:t>
            </a:r>
            <a:r>
              <a:rPr lang="en-US" sz="2400" i="1" dirty="0" smtClean="0">
                <a:solidFill>
                  <a:srgbClr val="C00000"/>
                </a:solidFill>
              </a:rPr>
              <a:t>all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paragraphs with </a:t>
            </a:r>
            <a:r>
              <a:rPr lang="en-US" sz="2400" dirty="0" smtClean="0"/>
              <a:t>					  class</a:t>
            </a:r>
            <a:r>
              <a:rPr lang="en-US" sz="2400" dirty="0" smtClean="0"/>
              <a:t>="test</a:t>
            </a:r>
            <a:r>
              <a:rPr lang="en-US" sz="2400" dirty="0" smtClean="0"/>
              <a:t>"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$(this)</a:t>
            </a:r>
            <a:r>
              <a:rPr lang="en-US" sz="2400" dirty="0" smtClean="0"/>
              <a:t>: the current selected element</a:t>
            </a:r>
          </a:p>
          <a:p>
            <a:r>
              <a:rPr lang="en-US" sz="2400" dirty="0" smtClean="0"/>
              <a:t>jQuery Element Selectors</a:t>
            </a:r>
          </a:p>
          <a:p>
            <a:pPr lvl="1"/>
            <a:r>
              <a:rPr lang="en-US" sz="2000" dirty="0"/>
              <a:t>Similar to </a:t>
            </a:r>
            <a:r>
              <a:rPr lang="en-US" sz="2000" i="1" dirty="0" smtClean="0">
                <a:solidFill>
                  <a:srgbClr val="C00000"/>
                </a:solidFill>
              </a:rPr>
              <a:t>CSS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selectors to select HTML elements</a:t>
            </a:r>
          </a:p>
          <a:p>
            <a:pPr lvl="2"/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$("p")		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all &lt;p&gt; elements</a:t>
            </a:r>
          </a:p>
          <a:p>
            <a:pPr lvl="2"/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p.intro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all &lt;p&gt; elements with class="intro"</a:t>
            </a:r>
          </a:p>
          <a:p>
            <a:pPr lvl="2"/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p#demo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")  	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the &lt;p&gt; elements with id="demo"</a:t>
            </a:r>
          </a:p>
          <a:p>
            <a:r>
              <a:rPr lang="en-US" sz="2400" dirty="0" smtClean="0"/>
              <a:t>jQuery Attribute Selectors</a:t>
            </a:r>
          </a:p>
          <a:p>
            <a:pPr lvl="1"/>
            <a:r>
              <a:rPr lang="en-US" sz="2000" dirty="0"/>
              <a:t>Similar to </a:t>
            </a:r>
            <a:r>
              <a:rPr lang="en-US" sz="2000" i="1" dirty="0" err="1" smtClean="0">
                <a:solidFill>
                  <a:srgbClr val="C00000"/>
                </a:solidFill>
              </a:rPr>
              <a:t>XPath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expressions to select elements with given attributes</a:t>
            </a:r>
          </a:p>
          <a:p>
            <a:pPr lvl="2"/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$("[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]")   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all elements with an </a:t>
            </a:r>
            <a:r>
              <a:rPr lang="en-US" sz="2000" dirty="0" err="1" smtClean="0"/>
              <a:t>href</a:t>
            </a:r>
            <a:r>
              <a:rPr lang="en-US" sz="2000" dirty="0" smtClean="0"/>
              <a:t> attribute</a:t>
            </a:r>
          </a:p>
          <a:p>
            <a:pPr lvl="2"/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$("[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='#']")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all elements with an </a:t>
            </a:r>
            <a:r>
              <a:rPr lang="en-US" sz="2000" dirty="0" err="1" smtClean="0"/>
              <a:t>href</a:t>
            </a:r>
            <a:r>
              <a:rPr lang="en-US" sz="2000" dirty="0" smtClean="0"/>
              <a:t> value equal to "#"</a:t>
            </a:r>
          </a:p>
          <a:p>
            <a:pPr lvl="2"/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$("[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!='#']")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all elements with an </a:t>
            </a:r>
            <a:r>
              <a:rPr lang="en-US" sz="2000" dirty="0" err="1" smtClean="0"/>
              <a:t>href</a:t>
            </a:r>
            <a:r>
              <a:rPr lang="en-US" sz="2000" dirty="0" smtClean="0"/>
              <a:t> attribute NOT equal to "#"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21381"/>
              </p:ext>
            </p:extLst>
          </p:nvPr>
        </p:nvGraphicFramePr>
        <p:xfrm>
          <a:off x="533400" y="1371600"/>
          <a:ext cx="8229600" cy="4876800"/>
        </p:xfrm>
        <a:graphic>
          <a:graphicData uri="http://schemas.openxmlformats.org/drawingml/2006/table">
            <a:tbl>
              <a:tblPr/>
              <a:tblGrid>
                <a:gridCol w="3683726"/>
                <a:gridCol w="4545874"/>
              </a:tblGrid>
              <a:tr h="53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latin typeface="verdana"/>
                        </a:rPr>
                        <a:t>Selector</a:t>
                      </a:r>
                    </a:p>
                  </a:txBody>
                  <a:tcPr marL="4058" marR="4058" marT="4058" marB="405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latin typeface="verdana"/>
                        </a:rPr>
                        <a:t>Example</a:t>
                      </a:r>
                    </a:p>
                  </a:txBody>
                  <a:tcPr marL="4058" marR="4058" marT="4058" marB="405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53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L="4058" marR="4058" marT="4058" marB="4058" anchor="ctr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verdana"/>
                        </a:rPr>
                        <a:t>$("*")</a:t>
                      </a:r>
                    </a:p>
                  </a:txBody>
                  <a:tcPr marL="4058" marR="4058" marT="4058" marB="405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9906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en-US" sz="2000" b="1" i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id ,</a:t>
                      </a:r>
                      <a:r>
                        <a:rPr lang="en-US" sz="2000" b="1" i="1" baseline="0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sz="2000" b="1" i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class, element </a:t>
                      </a:r>
                      <a:endParaRPr lang="en-US" sz="2000" b="1" dirty="0">
                        <a:solidFill>
                          <a:srgbClr val="0033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058" marR="4058" marT="4058" marB="4058" anchor="ctr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/>
                        </a:rPr>
                        <a:t>$("#</a:t>
                      </a:r>
                      <a:r>
                        <a:rPr lang="en-US" sz="2000" dirty="0" err="1" smtClean="0">
                          <a:latin typeface="verdana"/>
                        </a:rPr>
                        <a:t>lastname</a:t>
                      </a:r>
                      <a:r>
                        <a:rPr lang="en-US" sz="2000" dirty="0" smtClean="0">
                          <a:latin typeface="verdana"/>
                        </a:rPr>
                        <a:t>"), $(".intro"), $("p"),</a:t>
                      </a:r>
                      <a:r>
                        <a:rPr lang="en-US" sz="2000" baseline="0" dirty="0" smtClean="0">
                          <a:latin typeface="verdana"/>
                        </a:rPr>
                        <a:t> </a:t>
                      </a:r>
                      <a:r>
                        <a:rPr lang="en-US" sz="2000" dirty="0" smtClean="0">
                          <a:latin typeface="verdana"/>
                        </a:rPr>
                        <a:t>$(".</a:t>
                      </a:r>
                      <a:r>
                        <a:rPr lang="en-US" sz="2000" dirty="0" err="1" smtClean="0">
                          <a:latin typeface="verdana"/>
                        </a:rPr>
                        <a:t>intro.demo</a:t>
                      </a:r>
                      <a:r>
                        <a:rPr lang="en-US" sz="2000" dirty="0" smtClean="0">
                          <a:latin typeface="verdana"/>
                        </a:rPr>
                        <a:t>") 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4058" marR="4058" marT="4058" marB="405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2578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first, :last, :even, :odd</a:t>
                      </a:r>
                      <a:endParaRPr lang="en-US" sz="2000" b="1" dirty="0">
                        <a:solidFill>
                          <a:srgbClr val="0033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058" marR="4058" marT="4058" marB="4058" anchor="ctr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verdana"/>
                        </a:rPr>
                        <a:t>$("p:first</a:t>
                      </a:r>
                      <a:r>
                        <a:rPr lang="en-US" sz="2000" dirty="0" smtClean="0">
                          <a:latin typeface="verdana"/>
                        </a:rPr>
                        <a:t>"), $("p:last"), $("</a:t>
                      </a:r>
                      <a:r>
                        <a:rPr lang="en-US" sz="2000" dirty="0" err="1" smtClean="0">
                          <a:latin typeface="verdana"/>
                        </a:rPr>
                        <a:t>tr:even</a:t>
                      </a:r>
                      <a:r>
                        <a:rPr lang="en-US" sz="2000" dirty="0" smtClean="0">
                          <a:latin typeface="verdana"/>
                        </a:rPr>
                        <a:t>“)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4058" marR="4058" marT="4058" marB="405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418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2000" b="1" i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attribute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],</a:t>
                      </a:r>
                      <a:r>
                        <a:rPr lang="en-US" sz="2000" b="1" baseline="0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2000" b="1" i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attribute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2000" b="1" i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],</a:t>
                      </a:r>
                      <a:r>
                        <a:rPr lang="en-US" sz="2000" b="1" baseline="0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2000" b="1" i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attribute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r>
                        <a:rPr lang="en-US" sz="2000" b="1" i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</a:txBody>
                  <a:tcPr marL="4058" marR="4058" marT="4058" marB="4058" anchor="ctr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/>
                        </a:rPr>
                        <a:t>$("[</a:t>
                      </a:r>
                      <a:r>
                        <a:rPr lang="en-US" sz="2000" dirty="0" err="1" smtClean="0">
                          <a:latin typeface="verdana"/>
                        </a:rPr>
                        <a:t>href</a:t>
                      </a:r>
                      <a:r>
                        <a:rPr lang="en-US" sz="2000" dirty="0" smtClean="0">
                          <a:latin typeface="verdana"/>
                        </a:rPr>
                        <a:t>]"),</a:t>
                      </a:r>
                      <a:r>
                        <a:rPr lang="en-US" sz="2000" baseline="0" dirty="0" smtClean="0">
                          <a:latin typeface="verdana"/>
                        </a:rPr>
                        <a:t> </a:t>
                      </a:r>
                      <a:r>
                        <a:rPr lang="en-US" sz="2000" dirty="0" smtClean="0">
                          <a:latin typeface="verdana"/>
                        </a:rPr>
                        <a:t>$("[</a:t>
                      </a:r>
                      <a:r>
                        <a:rPr lang="en-US" sz="2000" dirty="0" err="1" smtClean="0">
                          <a:latin typeface="verdana"/>
                        </a:rPr>
                        <a:t>href</a:t>
                      </a:r>
                      <a:r>
                        <a:rPr lang="en-US" sz="2000" dirty="0" smtClean="0">
                          <a:latin typeface="verdana"/>
                        </a:rPr>
                        <a:t>='default.htm']"),</a:t>
                      </a:r>
                      <a:r>
                        <a:rPr lang="en-US" sz="2000" baseline="0" dirty="0" smtClean="0">
                          <a:latin typeface="verdana"/>
                        </a:rPr>
                        <a:t> </a:t>
                      </a:r>
                      <a:r>
                        <a:rPr lang="en-US" sz="2000" dirty="0" smtClean="0">
                          <a:latin typeface="verdana"/>
                        </a:rPr>
                        <a:t>$("[</a:t>
                      </a:r>
                      <a:r>
                        <a:rPr lang="en-US" sz="2000" dirty="0" err="1" smtClean="0">
                          <a:latin typeface="verdana"/>
                        </a:rPr>
                        <a:t>href</a:t>
                      </a:r>
                      <a:r>
                        <a:rPr lang="en-US" sz="2000" dirty="0" smtClean="0">
                          <a:latin typeface="verdana"/>
                        </a:rPr>
                        <a:t>!='default.htm']")</a:t>
                      </a:r>
                    </a:p>
                  </a:txBody>
                  <a:tcPr marL="4058" marR="4058" marT="4058" marB="405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111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input, :text,</a:t>
                      </a:r>
                      <a:r>
                        <a:rPr lang="en-US" sz="2000" b="1" baseline="0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:password,</a:t>
                      </a:r>
                      <a:r>
                        <a:rPr lang="en-US" sz="2000" b="1" baseline="0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:radio,</a:t>
                      </a:r>
                      <a:r>
                        <a:rPr lang="en-US" sz="2000" b="1" baseline="0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:checkbox,</a:t>
                      </a:r>
                      <a:r>
                        <a:rPr lang="en-US" sz="2000" b="1" baseline="0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:file</a:t>
                      </a:r>
                    </a:p>
                  </a:txBody>
                  <a:tcPr marL="4058" marR="4058" marT="4058" marB="4058" anchor="ctr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verdana"/>
                        </a:rPr>
                        <a:t>$(":input</a:t>
                      </a:r>
                      <a:r>
                        <a:rPr lang="en-US" sz="2000" dirty="0" smtClean="0">
                          <a:latin typeface="verdana"/>
                        </a:rPr>
                        <a:t>"), $(":text"), $(":password")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4058" marR="4058" marT="4058" marB="405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Remarks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r>
              <a:rPr lang="en-US" dirty="0" smtClean="0"/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 HTML 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003399"/>
              </a:buClr>
              <a:buSzTx/>
            </a:pPr>
            <a:r>
              <a:rPr lang="en-US" sz="2000" dirty="0" smtClean="0"/>
              <a:t>$(selector).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html()</a:t>
            </a:r>
            <a:endParaRPr lang="en-US" sz="2000" dirty="0" smtClean="0"/>
          </a:p>
          <a:p>
            <a:pPr lvl="1"/>
            <a:r>
              <a:rPr lang="en-US" sz="1800" dirty="0" smtClean="0"/>
              <a:t>Returns HTML content of the selected item(s)</a:t>
            </a:r>
          </a:p>
          <a:p>
            <a:pPr marL="342900" lvl="1" indent="-342900">
              <a:spcBef>
                <a:spcPct val="50000"/>
              </a:spcBef>
              <a:buClr>
                <a:srgbClr val="003399"/>
              </a:buClr>
              <a:buSzTx/>
            </a:pPr>
            <a:r>
              <a:rPr lang="en-US" sz="2000" dirty="0" smtClean="0"/>
              <a:t>$(selector).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sz="2000" dirty="0" smtClean="0"/>
              <a:t>(content)</a:t>
            </a:r>
          </a:p>
          <a:p>
            <a:pPr lvl="1"/>
            <a:r>
              <a:rPr lang="en-US" sz="1800" dirty="0" smtClean="0"/>
              <a:t>Changes HTML content of the selected item(s)</a:t>
            </a:r>
          </a:p>
          <a:p>
            <a:r>
              <a:rPr lang="en-US" sz="2000" dirty="0" smtClean="0"/>
              <a:t>$(selector).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sz="2000" dirty="0" smtClean="0"/>
              <a:t>(content)</a:t>
            </a:r>
          </a:p>
          <a:p>
            <a:pPr lvl="1"/>
            <a:r>
              <a:rPr lang="en-US" sz="1800" dirty="0" smtClean="0"/>
              <a:t>Appends content to the inside of matching HTML elements</a:t>
            </a:r>
          </a:p>
          <a:p>
            <a:pPr lvl="1"/>
            <a:r>
              <a:rPr lang="en-US" sz="1800" dirty="0" smtClean="0"/>
              <a:t>$(selector).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prepend</a:t>
            </a:r>
            <a:r>
              <a:rPr lang="en-US" sz="1800" dirty="0" smtClean="0"/>
              <a:t>(content)</a:t>
            </a:r>
          </a:p>
          <a:p>
            <a:pPr lvl="2"/>
            <a:r>
              <a:rPr lang="en-US" sz="1800" dirty="0" err="1" smtClean="0"/>
              <a:t>Prepends</a:t>
            </a:r>
            <a:r>
              <a:rPr lang="en-US" sz="1800" dirty="0" smtClean="0"/>
              <a:t> content to the inside of matching HTML elements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$(selector).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after</a:t>
            </a:r>
            <a:r>
              <a:rPr lang="en-US" sz="2000" dirty="0" smtClean="0">
                <a:solidFill>
                  <a:srgbClr val="000000"/>
                </a:solidFill>
              </a:rPr>
              <a:t>(content/HTML code)</a:t>
            </a:r>
          </a:p>
          <a:p>
            <a:pPr lvl="1"/>
            <a:r>
              <a:rPr lang="en-US" sz="1800" dirty="0" smtClean="0"/>
              <a:t> Inserts content/HTML code after all matching elements</a:t>
            </a:r>
          </a:p>
          <a:p>
            <a:r>
              <a:rPr lang="en-US" sz="2000" dirty="0" smtClean="0"/>
              <a:t>$(HTML code)</a:t>
            </a:r>
          </a:p>
          <a:p>
            <a:pPr lvl="1"/>
            <a:r>
              <a:rPr lang="en-US" sz="1800" dirty="0" smtClean="0"/>
              <a:t>Generate on the fly DOM elements </a:t>
            </a:r>
          </a:p>
          <a:p>
            <a:pPr lvl="1"/>
            <a:r>
              <a:rPr lang="en-US" sz="1800" dirty="0" smtClean="0"/>
              <a:t>$(</a:t>
            </a:r>
            <a:r>
              <a:rPr lang="en-US" sz="1800" dirty="0"/>
              <a:t>HTML code</a:t>
            </a:r>
            <a:r>
              <a:rPr lang="en-US" sz="1800" dirty="0" smtClean="0"/>
              <a:t>).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appendTo</a:t>
            </a:r>
            <a:r>
              <a:rPr lang="en-US" sz="1800" dirty="0" smtClean="0"/>
              <a:t>(selector)</a:t>
            </a:r>
          </a:p>
          <a:p>
            <a:pPr lvl="2"/>
            <a:r>
              <a:rPr lang="en-US" sz="1500" dirty="0" smtClean="0"/>
              <a:t>Appends the new element as a child to all selected nodes</a:t>
            </a:r>
            <a:endParaRPr lang="en-US" sz="1500" dirty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/>
              <a:t>HTML Manipulation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10362"/>
              </p:ext>
            </p:extLst>
          </p:nvPr>
        </p:nvGraphicFramePr>
        <p:xfrm>
          <a:off x="304800" y="1295400"/>
          <a:ext cx="8534400" cy="4876806"/>
        </p:xfrm>
        <a:graphic>
          <a:graphicData uri="http://schemas.openxmlformats.org/drawingml/2006/table">
            <a:tbl>
              <a:tblPr/>
              <a:tblGrid>
                <a:gridCol w="2032000"/>
                <a:gridCol w="6502400"/>
              </a:tblGrid>
              <a:tr h="333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latin typeface="verdana"/>
                        </a:rPr>
                        <a:t>Method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latin typeface="verdana"/>
                        </a:rPr>
                        <a:t>Description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html()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Sets or returns the content of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smtClean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val()</a:t>
                      </a:r>
                      <a:endParaRPr lang="en-US" sz="1800" b="1" dirty="0">
                        <a:solidFill>
                          <a:srgbClr val="0033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 smtClean="0">
                          <a:latin typeface="verdana"/>
                        </a:rPr>
                        <a:t>Returns value</a:t>
                      </a:r>
                      <a:r>
                        <a:rPr lang="en-US" sz="1550" baseline="0" dirty="0" smtClean="0">
                          <a:latin typeface="verdana"/>
                        </a:rPr>
                        <a:t> of input </a:t>
                      </a:r>
                      <a:endParaRPr lang="en-US" sz="1550" dirty="0">
                        <a:latin typeface="verdana"/>
                      </a:endParaRP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addClass()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Adds one or more classes </a:t>
                      </a:r>
                      <a:r>
                        <a:rPr lang="en-US" sz="1550" dirty="0" smtClean="0">
                          <a:latin typeface="verdana"/>
                        </a:rPr>
                        <a:t> </a:t>
                      </a:r>
                      <a:r>
                        <a:rPr lang="en-US" sz="1550" dirty="0">
                          <a:latin typeface="verdana"/>
                        </a:rPr>
                        <a:t>to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hasClass()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Checks if any of the selected elements have a specified </a:t>
                      </a:r>
                      <a:r>
                        <a:rPr lang="en-US" sz="1550" dirty="0" smtClean="0">
                          <a:latin typeface="verdana"/>
                        </a:rPr>
                        <a:t>class</a:t>
                      </a:r>
                      <a:endParaRPr lang="en-US" sz="1550" dirty="0">
                        <a:latin typeface="verdana"/>
                      </a:endParaRP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</a:t>
                      </a:r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Sets or returns an attribute and value of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after()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Inserts content after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append()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Inserts content at the end of (but still inside)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before()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Inserts content before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378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prepend()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Inserts content at the beginning of (but still inside)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empty()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Removes all child elements and content from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remove()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Removes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removeAttr()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Removes an attribute from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95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removeClass()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50" dirty="0">
                          <a:latin typeface="verdana"/>
                        </a:rPr>
                        <a:t>Removes one or more classes (for CSS) from selected elements</a:t>
                      </a:r>
                    </a:p>
                  </a:txBody>
                  <a:tcPr marL="9333" marR="9333" marT="9333" marB="933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 CSS 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$(selector).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has three different syntaxes, to perform different tasks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/>
              <a:t>(name)</a:t>
            </a:r>
          </a:p>
          <a:p>
            <a:pPr lvl="2"/>
            <a:r>
              <a:rPr lang="en-US" dirty="0" smtClean="0"/>
              <a:t>Return CSS property value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/>
              <a:t>(</a:t>
            </a:r>
            <a:r>
              <a:rPr lang="en-US" dirty="0" err="1" smtClean="0"/>
              <a:t>name,value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Set CSS property and value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/>
              <a:t>({property1: value1; property2: value2;…})</a:t>
            </a:r>
          </a:p>
          <a:p>
            <a:pPr lvl="2"/>
            <a:r>
              <a:rPr lang="en-US" dirty="0" smtClean="0"/>
              <a:t>Set multiple CSS properties and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 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$(selector).event(a function name)</a:t>
            </a:r>
          </a:p>
          <a:p>
            <a:r>
              <a:rPr lang="en-US" sz="2400" dirty="0" smtClean="0"/>
              <a:t>$(selector).event(function()  {..some code... } )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743200"/>
          <a:ext cx="8381840" cy="3428999"/>
        </p:xfrm>
        <a:graphic>
          <a:graphicData uri="http://schemas.openxmlformats.org/drawingml/2006/table">
            <a:tbl>
              <a:tblPr/>
              <a:tblGrid>
                <a:gridCol w="3733800"/>
                <a:gridCol w="4648040"/>
              </a:tblGrid>
              <a:tr h="33129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latin typeface="verdana"/>
                        </a:rPr>
                        <a:t>Event Method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latin typeface="verdana"/>
                        </a:rPr>
                        <a:t>Description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61954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$(document).</a:t>
                      </a:r>
                      <a:r>
                        <a:rPr lang="en-US" sz="19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ready</a:t>
                      </a:r>
                      <a:r>
                        <a:rPr lang="en-US" sz="1700" dirty="0">
                          <a:latin typeface="verdana"/>
                        </a:rPr>
                        <a:t>(function)  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Binds a function to the ready event of a </a:t>
                      </a:r>
                      <a:r>
                        <a:rPr lang="en-US" sz="1700" dirty="0" smtClean="0">
                          <a:latin typeface="verdana"/>
                        </a:rPr>
                        <a:t>document</a:t>
                      </a:r>
                      <a:endParaRPr lang="en-US" sz="1700" dirty="0">
                        <a:latin typeface="verdana"/>
                      </a:endParaRP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54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$(</a:t>
                      </a:r>
                      <a:r>
                        <a:rPr lang="en-US" sz="1700" i="1" dirty="0">
                          <a:latin typeface="verdana"/>
                        </a:rPr>
                        <a:t>selector</a:t>
                      </a:r>
                      <a:r>
                        <a:rPr lang="en-US" sz="1700" dirty="0">
                          <a:latin typeface="verdana"/>
                        </a:rPr>
                        <a:t>).</a:t>
                      </a:r>
                      <a:r>
                        <a:rPr lang="en-US" sz="19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click</a:t>
                      </a:r>
                      <a:r>
                        <a:rPr lang="en-US" sz="1700" dirty="0">
                          <a:latin typeface="verdana"/>
                        </a:rPr>
                        <a:t>(function)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Triggers, or binds a function to the click event of selected elements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54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$(</a:t>
                      </a:r>
                      <a:r>
                        <a:rPr lang="en-US" sz="1700" i="1" dirty="0">
                          <a:latin typeface="verdana"/>
                        </a:rPr>
                        <a:t>selector</a:t>
                      </a:r>
                      <a:r>
                        <a:rPr lang="en-US" sz="1700" dirty="0">
                          <a:latin typeface="verdana"/>
                        </a:rPr>
                        <a:t>).</a:t>
                      </a:r>
                      <a:r>
                        <a:rPr lang="en-US" sz="1900" b="1" kern="1200" dirty="0" err="1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dblclick</a:t>
                      </a:r>
                      <a:r>
                        <a:rPr lang="en-US" sz="1700" dirty="0">
                          <a:latin typeface="verdana"/>
                        </a:rPr>
                        <a:t>(function)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Triggers, or binds a function to the double click event of selected elements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54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$(</a:t>
                      </a:r>
                      <a:r>
                        <a:rPr lang="en-US" sz="1700" i="1" dirty="0">
                          <a:latin typeface="verdana"/>
                        </a:rPr>
                        <a:t>selector</a:t>
                      </a:r>
                      <a:r>
                        <a:rPr lang="en-US" sz="1700" dirty="0">
                          <a:latin typeface="verdana"/>
                        </a:rPr>
                        <a:t>).</a:t>
                      </a:r>
                      <a:r>
                        <a:rPr lang="en-US" sz="19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focus</a:t>
                      </a:r>
                      <a:r>
                        <a:rPr lang="en-US" sz="1700" dirty="0">
                          <a:latin typeface="verdana"/>
                        </a:rPr>
                        <a:t>(function)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Triggers, or binds a function to the focus event of selected elements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54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$(</a:t>
                      </a:r>
                      <a:r>
                        <a:rPr lang="en-US" sz="1700" i="1" dirty="0">
                          <a:latin typeface="verdana"/>
                        </a:rPr>
                        <a:t>selector</a:t>
                      </a:r>
                      <a:r>
                        <a:rPr lang="en-US" sz="1700" dirty="0">
                          <a:latin typeface="verdana"/>
                        </a:rPr>
                        <a:t>).</a:t>
                      </a:r>
                      <a:r>
                        <a:rPr lang="en-US" sz="1900" b="1" kern="1200" dirty="0" err="1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mouseover</a:t>
                      </a:r>
                      <a:r>
                        <a:rPr lang="en-US" sz="1700" dirty="0">
                          <a:latin typeface="verdana"/>
                        </a:rPr>
                        <a:t>(function)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latin typeface="verdana"/>
                        </a:rPr>
                        <a:t>Triggers, or binds a function to the </a:t>
                      </a:r>
                      <a:r>
                        <a:rPr lang="en-US" sz="1700" dirty="0" err="1">
                          <a:latin typeface="verdana"/>
                        </a:rPr>
                        <a:t>mouseover</a:t>
                      </a:r>
                      <a:r>
                        <a:rPr lang="en-US" sz="1700" dirty="0">
                          <a:latin typeface="verdana"/>
                        </a:rPr>
                        <a:t> event of selected elements</a:t>
                      </a:r>
                    </a:p>
                  </a:txBody>
                  <a:tcPr marL="18208" marR="18208" marT="18208" marB="1820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jQuery has a few built in effects</a:t>
            </a:r>
          </a:p>
          <a:p>
            <a:pPr lvl="1"/>
            <a:r>
              <a:rPr lang="en-US" dirty="0" smtClean="0"/>
              <a:t>Fading, hiding, …</a:t>
            </a:r>
          </a:p>
          <a:p>
            <a:r>
              <a:rPr lang="en-US" dirty="0" smtClean="0"/>
              <a:t>$(selector).effect(delay, callback)</a:t>
            </a:r>
          </a:p>
          <a:p>
            <a:pPr lvl="1"/>
            <a:r>
              <a:rPr lang="en-US" dirty="0" smtClean="0"/>
              <a:t>Delay: optional, millisecond</a:t>
            </a:r>
          </a:p>
          <a:p>
            <a:pPr lvl="1"/>
            <a:r>
              <a:rPr lang="en-US" dirty="0" smtClean="0"/>
              <a:t>Callback: optional, runs after effect completes</a:t>
            </a:r>
          </a:p>
          <a:p>
            <a:r>
              <a:rPr lang="en-US" dirty="0" smtClean="0"/>
              <a:t>Popular effects</a:t>
            </a: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hide(), show(),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fadein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fadeout(),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slideUp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slideDown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slideToggle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animate(), ...</a:t>
            </a:r>
            <a:endParaRPr lang="en-US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10600" cy="4343400"/>
        </p:xfrm>
        <a:graphic>
          <a:graphicData uri="http://schemas.openxmlformats.org/drawingml/2006/table">
            <a:tbl>
              <a:tblPr/>
              <a:tblGrid>
                <a:gridCol w="2792627"/>
                <a:gridCol w="5817973"/>
              </a:tblGrid>
              <a:tr h="434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latin typeface="verdana"/>
                        </a:rPr>
                        <a:t>Function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latin typeface="verdana"/>
                        </a:rPr>
                        <a:t>Description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$(selector).</a:t>
                      </a:r>
                      <a:r>
                        <a:rPr lang="en-US" sz="1600" b="1" dirty="0">
                          <a:solidFill>
                            <a:srgbClr val="0033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r>
                        <a:rPr lang="en-US" sz="1500" dirty="0">
                          <a:latin typeface="verdana"/>
                        </a:rPr>
                        <a:t>()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atin typeface="verdana"/>
                        </a:rPr>
                        <a:t>Hide selected elements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$(selector).</a:t>
                      </a:r>
                      <a:r>
                        <a:rPr lang="en-US" sz="16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show</a:t>
                      </a:r>
                      <a:r>
                        <a:rPr lang="en-US" sz="1500" dirty="0">
                          <a:latin typeface="verdana"/>
                        </a:rPr>
                        <a:t>()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atin typeface="verdana"/>
                        </a:rPr>
                        <a:t>Show selected elements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$(selector).</a:t>
                      </a:r>
                      <a:r>
                        <a:rPr lang="en-US" sz="16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toggle</a:t>
                      </a:r>
                      <a:r>
                        <a:rPr lang="en-US" sz="1500" dirty="0">
                          <a:latin typeface="verdana"/>
                        </a:rPr>
                        <a:t>()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atin typeface="verdana"/>
                        </a:rPr>
                        <a:t>Toggle (between hide and show) selected elements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$(selector).</a:t>
                      </a:r>
                      <a:r>
                        <a:rPr lang="en-US" sz="16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slideDown</a:t>
                      </a:r>
                      <a:r>
                        <a:rPr lang="en-US" sz="1500" dirty="0">
                          <a:latin typeface="verdana"/>
                        </a:rPr>
                        <a:t>()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atin typeface="verdana"/>
                        </a:rPr>
                        <a:t>Slide-down (show) selected elements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$(selector).</a:t>
                      </a:r>
                      <a:r>
                        <a:rPr lang="en-US" sz="16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slideUp</a:t>
                      </a:r>
                      <a:r>
                        <a:rPr lang="en-US" sz="1500" dirty="0">
                          <a:latin typeface="verdana"/>
                        </a:rPr>
                        <a:t>()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atin typeface="verdana"/>
                        </a:rPr>
                        <a:t>Slide-up (hide) selected elements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$(selector).</a:t>
                      </a:r>
                      <a:r>
                        <a:rPr lang="en-US" sz="16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slideToggle</a:t>
                      </a:r>
                      <a:r>
                        <a:rPr lang="en-US" sz="1500" dirty="0">
                          <a:latin typeface="verdana"/>
                        </a:rPr>
                        <a:t>()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atin typeface="verdana"/>
                        </a:rPr>
                        <a:t>Toggle slide-up and slide-down of selected elements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$(selector).</a:t>
                      </a:r>
                      <a:r>
                        <a:rPr lang="en-US" sz="16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fadeIn</a:t>
                      </a:r>
                      <a:r>
                        <a:rPr lang="en-US" sz="1500" dirty="0">
                          <a:latin typeface="verdana"/>
                        </a:rPr>
                        <a:t>()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atin typeface="verdana"/>
                        </a:rPr>
                        <a:t>Fade in selected elements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$(selector).</a:t>
                      </a:r>
                      <a:r>
                        <a:rPr lang="en-US" sz="16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fadeOut</a:t>
                      </a:r>
                      <a:r>
                        <a:rPr lang="en-US" sz="1500" dirty="0">
                          <a:latin typeface="verdana"/>
                        </a:rPr>
                        <a:t>()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atin typeface="verdana"/>
                        </a:rPr>
                        <a:t>Fade out selected elements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$(selector).</a:t>
                      </a:r>
                      <a:r>
                        <a:rPr lang="en-US" sz="1600" b="1" kern="1200" dirty="0">
                          <a:solidFill>
                            <a:srgbClr val="0033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fadeTo</a:t>
                      </a:r>
                      <a:r>
                        <a:rPr lang="en-US" sz="1500" dirty="0">
                          <a:latin typeface="verdana"/>
                        </a:rPr>
                        <a:t>()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atin typeface="verdana"/>
                        </a:rPr>
                        <a:t>Fade out selected elements to a given opacity</a:t>
                      </a:r>
                    </a:p>
                  </a:txBody>
                  <a:tcPr marL="24213" marR="24213" marT="24213" marB="2421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5" descr="NonAja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70135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&amp;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$(selector).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parent()</a:t>
            </a:r>
          </a:p>
          <a:p>
            <a:pPr lvl="1"/>
            <a:r>
              <a:rPr lang="en-US" sz="2400" dirty="0" smtClean="0"/>
              <a:t>The parent of the selected element</a:t>
            </a:r>
          </a:p>
          <a:p>
            <a:r>
              <a:rPr lang="en-US" sz="2800" dirty="0" smtClean="0"/>
              <a:t>$(selector).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children</a:t>
            </a:r>
            <a:r>
              <a:rPr lang="en-US" sz="2800" dirty="0" smtClean="0"/>
              <a:t>(filter)</a:t>
            </a:r>
          </a:p>
          <a:p>
            <a:pPr lvl="1"/>
            <a:r>
              <a:rPr lang="en-US" sz="2400" dirty="0" smtClean="0"/>
              <a:t>Array of the direct children of selected element that matched to the filter</a:t>
            </a:r>
          </a:p>
          <a:p>
            <a:r>
              <a:rPr lang="en-US" sz="2800" dirty="0" smtClean="0"/>
              <a:t>$(selector).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2800" dirty="0" smtClean="0"/>
              <a:t>(filter)</a:t>
            </a:r>
            <a:endParaRPr lang="en-US" sz="28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Array of the descendant s of selected element that matched to the filter</a:t>
            </a:r>
          </a:p>
          <a:p>
            <a:r>
              <a:rPr lang="en-US" sz="2800" dirty="0" smtClean="0"/>
              <a:t>$(selector).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each(</a:t>
            </a:r>
            <a:r>
              <a:rPr lang="en-US" sz="2800" dirty="0" smtClean="0"/>
              <a:t>function(){..}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/>
              <a:t>Loops </a:t>
            </a:r>
            <a:r>
              <a:rPr lang="en-US" sz="2400" dirty="0" smtClean="0"/>
              <a:t>over the array of selected </a:t>
            </a:r>
            <a:r>
              <a:rPr lang="en-US" sz="2400" dirty="0" smtClean="0"/>
              <a:t>elements and runs </a:t>
            </a:r>
            <a:r>
              <a:rPr lang="en-US" sz="2400" smtClean="0"/>
              <a:t>the custom function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Remarks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r>
              <a:rPr lang="en-US" dirty="0" smtClean="0"/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 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$(selector).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C00000"/>
                </a:solidFill>
              </a:rPr>
              <a:t>URL, data, callback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Selector is the HTML element(s) to change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URL</a:t>
            </a:r>
            <a:r>
              <a:rPr lang="en-US" sz="2400" dirty="0" smtClean="0"/>
              <a:t> is the address data to load</a:t>
            </a:r>
          </a:p>
          <a:p>
            <a:pPr lvl="1"/>
            <a:r>
              <a:rPr lang="en-US" sz="2400" dirty="0" smtClean="0"/>
              <a:t>To send data to the server, we need the </a:t>
            </a:r>
            <a:r>
              <a:rPr lang="en-US" sz="2400" dirty="0" smtClean="0">
                <a:solidFill>
                  <a:srgbClr val="C00000"/>
                </a:solidFill>
              </a:rPr>
              <a:t>data</a:t>
            </a:r>
            <a:r>
              <a:rPr lang="en-US" sz="2400" dirty="0" smtClean="0"/>
              <a:t> parameter</a:t>
            </a:r>
          </a:p>
          <a:p>
            <a:pPr lvl="1"/>
            <a:r>
              <a:rPr lang="en-US" sz="2400" dirty="0" smtClean="0"/>
              <a:t>To trigger a function after completion, we use the </a:t>
            </a:r>
            <a:r>
              <a:rPr lang="en-US" sz="2400" dirty="0" smtClean="0">
                <a:solidFill>
                  <a:srgbClr val="C00000"/>
                </a:solidFill>
              </a:rPr>
              <a:t>callback</a:t>
            </a:r>
            <a:r>
              <a:rPr lang="en-US" sz="2400" dirty="0" smtClean="0"/>
              <a:t> parameter</a:t>
            </a:r>
          </a:p>
          <a:p>
            <a:pPr lvl="1"/>
            <a:r>
              <a:rPr lang="en-US" sz="2400" dirty="0" smtClean="0"/>
              <a:t>Status and events: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ajaxComplete</a:t>
            </a:r>
            <a:r>
              <a:rPr lang="en-US" sz="2400" dirty="0" smtClean="0"/>
              <a:t>(),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ajaxStart</a:t>
            </a:r>
            <a:r>
              <a:rPr lang="en-US" sz="2400" dirty="0" smtClean="0"/>
              <a:t>(), …</a:t>
            </a:r>
          </a:p>
          <a:p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$.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sz="2800" dirty="0" smtClean="0"/>
              <a:t>({</a:t>
            </a:r>
            <a:r>
              <a:rPr lang="en-US" sz="2800" dirty="0" err="1" smtClean="0"/>
              <a:t>name:value</a:t>
            </a:r>
            <a:r>
              <a:rPr lang="en-US" sz="2800" dirty="0" smtClean="0"/>
              <a:t>, </a:t>
            </a:r>
            <a:r>
              <a:rPr lang="en-US" sz="2800" dirty="0" err="1" smtClean="0"/>
              <a:t>name:value</a:t>
            </a:r>
            <a:r>
              <a:rPr lang="en-US" sz="2800" dirty="0" smtClean="0"/>
              <a:t>, ... })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2400" dirty="0" smtClean="0"/>
              <a:t>: </a:t>
            </a:r>
            <a:r>
              <a:rPr lang="en-US" sz="2400" dirty="0" err="1" smtClean="0"/>
              <a:t>ture</a:t>
            </a:r>
            <a:r>
              <a:rPr lang="en-US" sz="2400" dirty="0" smtClean="0"/>
              <a:t>/false,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dirty="0" smtClean="0"/>
              <a:t>: POST/GET, </a:t>
            </a:r>
            <a:r>
              <a:rPr lang="en-US" sz="2400" dirty="0" err="1" smtClean="0">
                <a:solidFill>
                  <a:srgbClr val="0033CC"/>
                </a:solidFill>
              </a:rPr>
              <a:t>url</a:t>
            </a:r>
            <a:r>
              <a:rPr lang="en-US" sz="2400" dirty="0" smtClean="0"/>
              <a:t>: URL,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success()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error()</a:t>
            </a:r>
            <a:r>
              <a:rPr lang="en-US" sz="2400" dirty="0" smtClean="0"/>
              <a:t>, …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$("#txt").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ajaxStart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(function(){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$("#wait").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backgorund-color","red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$("#txt").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ajaxComplete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(function(){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$("#wait").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backgorund-color","green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$("#txt")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("test.htm");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===========================================================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$("button").click(function(){   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$.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demo_ajax_load.txt",success:function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(result){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$("div").html(result);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}});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spcBef>
                <a:spcPts val="100"/>
              </a:spcBef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Remarks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r>
              <a:rPr lang="en-US" dirty="0" smtClean="0"/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homepage using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Sliding elements</a:t>
            </a:r>
          </a:p>
          <a:p>
            <a:pPr lvl="1"/>
            <a:r>
              <a:rPr lang="en-US" dirty="0" smtClean="0"/>
              <a:t>Automatic row highlighting</a:t>
            </a:r>
          </a:p>
          <a:p>
            <a:pPr lvl="1"/>
            <a:r>
              <a:rPr lang="en-US" dirty="0" smtClean="0"/>
              <a:t>Automatic new items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Introduction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Remarks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r>
              <a:rPr lang="en-US" dirty="0" smtClean="0">
                <a:solidFill>
                  <a:srgbClr val="C2C2C2"/>
                </a:solidFill>
              </a:rPr>
              <a:t>jQuery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Selection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Action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Ajax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rgbClr val="C2C2C2"/>
                </a:solidFill>
              </a:rPr>
              <a:t>Examples</a:t>
            </a:r>
          </a:p>
          <a:p>
            <a:endParaRPr lang="en-US" dirty="0" smtClean="0">
              <a:solidFill>
                <a:srgbClr val="C2C2C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8436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 smtClean="0"/>
              <a:t>Q5) Should we reload whole page to update a part of it?</a:t>
            </a:r>
          </a:p>
          <a:p>
            <a:pPr lvl="1"/>
            <a:r>
              <a:rPr lang="en-US" sz="2400" dirty="0" smtClean="0"/>
              <a:t>No! High performance (bandwidth, time) overhead </a:t>
            </a:r>
          </a:p>
          <a:p>
            <a:r>
              <a:rPr lang="en-US" sz="2800" dirty="0" smtClean="0"/>
              <a:t>Q5.1) If not, how?</a:t>
            </a:r>
          </a:p>
          <a:p>
            <a:pPr lvl="1"/>
            <a:r>
              <a:rPr lang="en-US" sz="2400" dirty="0" smtClean="0"/>
              <a:t>Using Ajax get data from server</a:t>
            </a:r>
          </a:p>
          <a:p>
            <a:pPr lvl="1"/>
            <a:r>
              <a:rPr lang="en-US" sz="2400" dirty="0" smtClean="0"/>
              <a:t>Update HTML though DOM</a:t>
            </a:r>
          </a:p>
          <a:p>
            <a:r>
              <a:rPr lang="en-US" sz="2800" dirty="0" smtClean="0"/>
              <a:t>Q5.2) Should we wait for server response?</a:t>
            </a:r>
          </a:p>
          <a:p>
            <a:pPr lvl="1"/>
            <a:r>
              <a:rPr lang="en-US" sz="2400" dirty="0" smtClean="0"/>
              <a:t>Ajax supports both synchronous and asynchronous modes</a:t>
            </a:r>
          </a:p>
          <a:p>
            <a:r>
              <a:rPr lang="en-US" sz="2800" dirty="0" smtClean="0"/>
              <a:t>Q5.3) What does server return back?</a:t>
            </a:r>
          </a:p>
          <a:p>
            <a:pPr lvl="1"/>
            <a:r>
              <a:rPr lang="en-US" sz="2400" dirty="0" smtClean="0"/>
              <a:t>Anything, by default text and XML is supported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53842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144000" cy="5181600"/>
          </a:xfrm>
        </p:spPr>
        <p:txBody>
          <a:bodyPr/>
          <a:lstStyle/>
          <a:p>
            <a:r>
              <a:rPr lang="en-US" sz="2800" dirty="0" smtClean="0">
                <a:solidFill>
                  <a:srgbClr val="CC0000"/>
                </a:solidFill>
              </a:rPr>
              <a:t>Reading Assignment</a:t>
            </a:r>
            <a:r>
              <a:rPr lang="en-US" sz="2800" dirty="0" smtClean="0"/>
              <a:t>: Chapter 10 of “Programming the World Wide Web”</a:t>
            </a:r>
          </a:p>
          <a:p>
            <a:r>
              <a:rPr lang="en-US" sz="2800" dirty="0" smtClean="0"/>
              <a:t>Ryan </a:t>
            </a:r>
            <a:r>
              <a:rPr lang="en-US" sz="2800" dirty="0" err="1" smtClean="0"/>
              <a:t>Asleson</a:t>
            </a:r>
            <a:r>
              <a:rPr lang="en-US" sz="2800" dirty="0" smtClean="0"/>
              <a:t>, Nathaniel T. </a:t>
            </a:r>
            <a:r>
              <a:rPr lang="en-US" sz="2800" dirty="0" err="1" smtClean="0"/>
              <a:t>Schutta</a:t>
            </a:r>
            <a:r>
              <a:rPr lang="en-US" sz="2800" dirty="0" smtClean="0"/>
              <a:t>, “Foundations of Ajax”</a:t>
            </a:r>
          </a:p>
          <a:p>
            <a:r>
              <a:rPr lang="en-US" sz="2800" dirty="0" smtClean="0"/>
              <a:t>Phil Ballard, “</a:t>
            </a:r>
            <a:r>
              <a:rPr lang="en-US" sz="2800" dirty="0" err="1" smtClean="0"/>
              <a:t>Sams</a:t>
            </a:r>
            <a:r>
              <a:rPr lang="en-US" sz="2800" dirty="0" smtClean="0"/>
              <a:t> Teach Yourself Ajax in 10 Minutes”</a:t>
            </a:r>
          </a:p>
          <a:p>
            <a:r>
              <a:rPr lang="en-US" sz="2800" dirty="0" smtClean="0"/>
              <a:t>Bear </a:t>
            </a:r>
            <a:r>
              <a:rPr lang="en-US" sz="2800" dirty="0" err="1" smtClean="0"/>
              <a:t>Bibeault</a:t>
            </a:r>
            <a:r>
              <a:rPr lang="en-US" sz="2800" dirty="0" smtClean="0"/>
              <a:t> and </a:t>
            </a:r>
            <a:r>
              <a:rPr lang="en-US" sz="2800" dirty="0" err="1" smtClean="0"/>
              <a:t>Yehuda</a:t>
            </a:r>
            <a:r>
              <a:rPr lang="en-US" sz="2800" dirty="0" smtClean="0"/>
              <a:t> Katz, “jQuery in Action” (Farsi translation is also available)</a:t>
            </a:r>
          </a:p>
          <a:p>
            <a:r>
              <a:rPr lang="en-US" sz="2800" dirty="0" smtClean="0"/>
              <a:t>w3schools.com/</a:t>
            </a:r>
            <a:r>
              <a:rPr lang="en-US" sz="2800" dirty="0" err="1" smtClean="0"/>
              <a:t>ajax</a:t>
            </a:r>
            <a:r>
              <a:rPr lang="en-US" sz="2800" dirty="0" smtClean="0"/>
              <a:t>/default.asp</a:t>
            </a:r>
          </a:p>
          <a:p>
            <a:r>
              <a:rPr lang="en-US" sz="2800" dirty="0" smtClean="0"/>
              <a:t>w3schools.com/</a:t>
            </a:r>
            <a:r>
              <a:rPr lang="en-US" sz="2800" dirty="0" err="1" smtClean="0"/>
              <a:t>jquery</a:t>
            </a:r>
            <a:r>
              <a:rPr lang="en-US" sz="2800" dirty="0" smtClean="0"/>
              <a:t>/default.asp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sz="3200" dirty="0" smtClean="0"/>
              <a:t>Traditional web application is </a:t>
            </a:r>
            <a:r>
              <a:rPr lang="en-US" sz="3200" dirty="0" smtClean="0">
                <a:solidFill>
                  <a:srgbClr val="C00000"/>
                </a:solidFill>
              </a:rPr>
              <a:t>synchronous</a:t>
            </a:r>
          </a:p>
          <a:p>
            <a:pPr lvl="1"/>
            <a:r>
              <a:rPr lang="en-US" sz="2400" dirty="0" smtClean="0"/>
              <a:t>User (request) &amp; Server (response) are synchronized</a:t>
            </a:r>
          </a:p>
          <a:p>
            <a:pPr lvl="2"/>
            <a:r>
              <a:rPr lang="en-US" sz="2400" dirty="0" smtClean="0"/>
              <a:t>User is filling forms </a:t>
            </a:r>
            <a:r>
              <a:rPr lang="en-US" sz="2400" dirty="0" smtClean="0">
                <a:sym typeface="Wingdings" pitchFamily="2" charset="2"/>
              </a:rPr>
              <a:t> Server in idle mode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Server is processing  User is waiting</a:t>
            </a:r>
          </a:p>
          <a:p>
            <a:r>
              <a:rPr lang="en-US" sz="3200" dirty="0" smtClean="0">
                <a:solidFill>
                  <a:srgbClr val="C00000"/>
                </a:solidFill>
                <a:sym typeface="Wingdings" pitchFamily="2" charset="2"/>
              </a:rPr>
              <a:t>Whole</a:t>
            </a:r>
            <a:r>
              <a:rPr lang="en-US" sz="3200" dirty="0" smtClean="0">
                <a:sym typeface="Wingdings" pitchFamily="2" charset="2"/>
              </a:rPr>
              <a:t> page must be reload to update </a:t>
            </a:r>
            <a:r>
              <a:rPr lang="en-US" sz="3200" i="1" dirty="0" smtClean="0">
                <a:sym typeface="Wingdings" pitchFamily="2" charset="2"/>
              </a:rPr>
              <a:t>a section</a:t>
            </a:r>
            <a:r>
              <a:rPr lang="en-US" sz="3200" dirty="0" smtClean="0">
                <a:sym typeface="Wingdings" pitchFamily="2" charset="2"/>
              </a:rPr>
              <a:t> of page</a:t>
            </a:r>
          </a:p>
          <a:p>
            <a:pPr lvl="1"/>
            <a:r>
              <a:rPr lang="en-US" sz="2800" dirty="0" smtClean="0">
                <a:sym typeface="Wingdings" pitchFamily="2" charset="2"/>
              </a:rPr>
              <a:t>Check new mail in webmail  refresh the page!</a:t>
            </a:r>
          </a:p>
          <a:p>
            <a:pPr lvl="1"/>
            <a:r>
              <a:rPr lang="en-US" sz="2800" dirty="0" smtClean="0">
                <a:sym typeface="Wingdings" pitchFamily="2" charset="2"/>
              </a:rPr>
              <a:t>Long response time &amp; More BW overhead </a:t>
            </a:r>
          </a:p>
          <a:p>
            <a:r>
              <a:rPr lang="en-US" sz="3200" dirty="0" smtClean="0">
                <a:sym typeface="Wingdings" pitchFamily="2" charset="2"/>
              </a:rPr>
              <a:t>Typically </a:t>
            </a:r>
            <a:r>
              <a:rPr lang="en-US" sz="3200" dirty="0" smtClean="0">
                <a:solidFill>
                  <a:srgbClr val="C00000"/>
                </a:solidFill>
                <a:sym typeface="Wingdings" pitchFamily="2" charset="2"/>
              </a:rPr>
              <a:t>user is involved </a:t>
            </a:r>
            <a:r>
              <a:rPr lang="en-US" sz="3200" dirty="0" smtClean="0">
                <a:sym typeface="Wingdings" pitchFamily="2" charset="2"/>
              </a:rPr>
              <a:t>in page dynamics!</a:t>
            </a:r>
          </a:p>
          <a:p>
            <a:pPr lvl="1"/>
            <a:r>
              <a:rPr lang="en-US" sz="2800" dirty="0" smtClean="0">
                <a:sym typeface="Wingdings" pitchFamily="2" charset="2"/>
              </a:rPr>
              <a:t>No automatic update!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vs. Asynchronous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419601" cy="5181600"/>
          </a:xfrm>
        </p:spPr>
        <p:txBody>
          <a:bodyPr/>
          <a:lstStyle/>
          <a:p>
            <a:r>
              <a:rPr lang="en-US" sz="2700" dirty="0" smtClean="0"/>
              <a:t>Synchronous whole page update that interrupts user operation</a:t>
            </a:r>
          </a:p>
          <a:p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(Automated) Asynchronous update of a portion of page without interrupting user</a:t>
            </a:r>
          </a:p>
          <a:p>
            <a:pPr lvl="1"/>
            <a:r>
              <a:rPr lang="en-US" sz="2000" dirty="0" smtClean="0"/>
              <a:t>E.g. updating list of emails while reading/composing other emails</a:t>
            </a:r>
          </a:p>
          <a:p>
            <a:endParaRPr lang="en-US" sz="2700" dirty="0" smtClean="0"/>
          </a:p>
          <a:p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52525"/>
            <a:ext cx="45720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533775"/>
            <a:ext cx="45053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64981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 smtClean="0"/>
              <a:t>How to implement the asynchronous method?</a:t>
            </a:r>
          </a:p>
          <a:p>
            <a:r>
              <a:rPr lang="en-US" sz="3200" dirty="0" smtClean="0"/>
              <a:t>What are required to implement it?</a:t>
            </a:r>
          </a:p>
          <a:p>
            <a:r>
              <a:rPr lang="en-US" sz="3200" dirty="0" smtClean="0"/>
              <a:t>1) Send request to server from </a:t>
            </a:r>
            <a:r>
              <a:rPr lang="en-US" sz="3200" i="1" dirty="0" smtClean="0">
                <a:solidFill>
                  <a:srgbClr val="C00000"/>
                </a:solidFill>
              </a:rPr>
              <a:t>inside</a:t>
            </a:r>
            <a:r>
              <a:rPr lang="en-US" sz="3200" dirty="0" smtClean="0"/>
              <a:t> a web page</a:t>
            </a:r>
          </a:p>
          <a:p>
            <a:pPr lvl="1"/>
            <a:r>
              <a:rPr lang="en-US" sz="2800" dirty="0" smtClean="0"/>
              <a:t>Links or forms </a:t>
            </a:r>
            <a:r>
              <a:rPr lang="en-US" sz="2800" i="1" dirty="0" smtClean="0">
                <a:solidFill>
                  <a:srgbClr val="C00000"/>
                </a:solidFill>
              </a:rPr>
              <a:t>do not </a:t>
            </a:r>
            <a:r>
              <a:rPr lang="en-US" sz="2800" dirty="0" smtClean="0"/>
              <a:t>work</a:t>
            </a:r>
          </a:p>
          <a:p>
            <a:pPr lvl="2"/>
            <a:r>
              <a:rPr lang="en-US" sz="2800" dirty="0" smtClean="0"/>
              <a:t>Browser sends request but it reloads whole page!</a:t>
            </a:r>
          </a:p>
          <a:p>
            <a:r>
              <a:rPr lang="en-US" sz="3200" dirty="0" smtClean="0"/>
              <a:t>2) Process server’s responses</a:t>
            </a:r>
          </a:p>
          <a:p>
            <a:pPr lvl="1"/>
            <a:r>
              <a:rPr lang="en-US" sz="2800" dirty="0" smtClean="0"/>
              <a:t>Typically the response is not HTML, it is data</a:t>
            </a:r>
          </a:p>
          <a:p>
            <a:r>
              <a:rPr lang="en-US" sz="3200" dirty="0" smtClean="0"/>
              <a:t>3) Update part of page using the processed data</a:t>
            </a:r>
          </a:p>
          <a:p>
            <a:pPr lvl="1"/>
            <a:r>
              <a:rPr lang="en-US" sz="2800" dirty="0" smtClean="0"/>
              <a:t>We already know it, access DOM using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b9834bc4ec06a71d0582be485dfc79297f90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37731</TotalTime>
  <Words>3121</Words>
  <Application>Microsoft Office PowerPoint</Application>
  <PresentationFormat>On-screen Show (4:3)</PresentationFormat>
  <Paragraphs>801</Paragraphs>
  <Slides>69</Slides>
  <Notes>4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Edge</vt:lpstr>
      <vt:lpstr>Ajax &amp; jQuery</vt:lpstr>
      <vt:lpstr>Questions</vt:lpstr>
      <vt:lpstr>Homework</vt:lpstr>
      <vt:lpstr>Outline</vt:lpstr>
      <vt:lpstr>Outline</vt:lpstr>
      <vt:lpstr>Introduction </vt:lpstr>
      <vt:lpstr>Introduction (cont’d)</vt:lpstr>
      <vt:lpstr>Synchronous vs. Asynchronous </vt:lpstr>
      <vt:lpstr>Asynchronous Implementation</vt:lpstr>
      <vt:lpstr>Asynchronous Implementation: Ajax</vt:lpstr>
      <vt:lpstr>Ajax</vt:lpstr>
      <vt:lpstr>Ajax (cont’d)</vt:lpstr>
      <vt:lpstr>Ajax (cont’d)</vt:lpstr>
      <vt:lpstr>Ajax Operation</vt:lpstr>
      <vt:lpstr>Ajax Applications</vt:lpstr>
      <vt:lpstr>Outline</vt:lpstr>
      <vt:lpstr>XMLHttpRequest</vt:lpstr>
      <vt:lpstr>XMLHttpRequest: Methods </vt:lpstr>
      <vt:lpstr>XMLHttpRequest: Operation Mode</vt:lpstr>
      <vt:lpstr>XMLHttpRequest: Methods </vt:lpstr>
      <vt:lpstr>XMLHttpRequest: Properties</vt:lpstr>
      <vt:lpstr>XMLHttpRequest: Properties</vt:lpstr>
      <vt:lpstr>XMLHttpRequest: Properties</vt:lpstr>
      <vt:lpstr>Overall Operation View</vt:lpstr>
      <vt:lpstr>Synchronous Mode Code Skeleton </vt:lpstr>
      <vt:lpstr>Asynchronous Mode Code Skeleton</vt:lpstr>
      <vt:lpstr>Example 1: Load Static File</vt:lpstr>
      <vt:lpstr>Example 1: Load Static File</vt:lpstr>
      <vt:lpstr>Example 1: Load Static File</vt:lpstr>
      <vt:lpstr>Example 1: Load Static File</vt:lpstr>
      <vt:lpstr>Outline</vt:lpstr>
      <vt:lpstr>More Details: Sending Data</vt:lpstr>
      <vt:lpstr>More Details: Other HTTP Methods</vt:lpstr>
      <vt:lpstr>More Details: Concurrency </vt:lpstr>
      <vt:lpstr>More Details: Avoid HTTP Caching</vt:lpstr>
      <vt:lpstr>More Details: Security</vt:lpstr>
      <vt:lpstr>Ajax Server Side</vt:lpstr>
      <vt:lpstr>Outline</vt:lpstr>
      <vt:lpstr>Example 2: Live Suggestion: Client</vt:lpstr>
      <vt:lpstr>Example 2: Live Suggestion: Server</vt:lpstr>
      <vt:lpstr>Example 3: Run Remote JavaScript</vt:lpstr>
      <vt:lpstr>Example 3: Run Remote JavaScript</vt:lpstr>
      <vt:lpstr>Example 3: Run Remote JavaScript</vt:lpstr>
      <vt:lpstr>Example 4: XSLT Transform</vt:lpstr>
      <vt:lpstr>Example 4: XSLT Transform</vt:lpstr>
      <vt:lpstr>Outline</vt:lpstr>
      <vt:lpstr>Introduction</vt:lpstr>
      <vt:lpstr>How to Use jQuery</vt:lpstr>
      <vt:lpstr>Outline</vt:lpstr>
      <vt:lpstr>jQuery Syntax</vt:lpstr>
      <vt:lpstr>jQuery Selectors</vt:lpstr>
      <vt:lpstr>jQuery Selectors</vt:lpstr>
      <vt:lpstr>Outline</vt:lpstr>
      <vt:lpstr>jQuery HTML Manipulation</vt:lpstr>
      <vt:lpstr>jQuery HTML Manipulation</vt:lpstr>
      <vt:lpstr>jQuery CSS Manipulation</vt:lpstr>
      <vt:lpstr>jQuery Events</vt:lpstr>
      <vt:lpstr>jQuery Effects</vt:lpstr>
      <vt:lpstr>jQuery Effects</vt:lpstr>
      <vt:lpstr>jQuery &amp; DOM</vt:lpstr>
      <vt:lpstr>Outline</vt:lpstr>
      <vt:lpstr>jQuery Ajax</vt:lpstr>
      <vt:lpstr>Ajax example</vt:lpstr>
      <vt:lpstr>Outline</vt:lpstr>
      <vt:lpstr>Example</vt:lpstr>
      <vt:lpstr>Outline</vt:lpstr>
      <vt:lpstr>Answers</vt:lpstr>
      <vt:lpstr>Homework</vt:lpstr>
      <vt:lpstr>References 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&amp; jQuery</dc:title>
  <dc:subject>Internet Engineering</dc:subject>
  <dc:creator>Bahador Bakhshi</dc:creator>
  <cp:lastModifiedBy>Bahador</cp:lastModifiedBy>
  <cp:revision>2795</cp:revision>
  <dcterms:created xsi:type="dcterms:W3CDTF">2007-10-07T13:27:00Z</dcterms:created>
  <dcterms:modified xsi:type="dcterms:W3CDTF">2015-04-28T04:38:10Z</dcterms:modified>
</cp:coreProperties>
</file>