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2"/>
  </p:notesMasterIdLst>
  <p:sldIdLst>
    <p:sldId id="256" r:id="rId2"/>
    <p:sldId id="978" r:id="rId3"/>
    <p:sldId id="1009" r:id="rId4"/>
    <p:sldId id="634" r:id="rId5"/>
    <p:sldId id="888" r:id="rId6"/>
    <p:sldId id="836" r:id="rId7"/>
    <p:sldId id="988" r:id="rId8"/>
    <p:sldId id="842" r:id="rId9"/>
    <p:sldId id="1031" r:id="rId10"/>
    <p:sldId id="940" r:id="rId11"/>
    <p:sldId id="843" r:id="rId12"/>
    <p:sldId id="956" r:id="rId13"/>
    <p:sldId id="957" r:id="rId14"/>
    <p:sldId id="958" r:id="rId15"/>
    <p:sldId id="959" r:id="rId16"/>
    <p:sldId id="998" r:id="rId17"/>
    <p:sldId id="999" r:id="rId18"/>
    <p:sldId id="953" r:id="rId19"/>
    <p:sldId id="954" r:id="rId20"/>
    <p:sldId id="955" r:id="rId21"/>
    <p:sldId id="1000" r:id="rId22"/>
    <p:sldId id="1001" r:id="rId23"/>
    <p:sldId id="1032" r:id="rId24"/>
    <p:sldId id="889" r:id="rId25"/>
    <p:sldId id="810" r:id="rId26"/>
    <p:sldId id="811" r:id="rId27"/>
    <p:sldId id="815" r:id="rId28"/>
    <p:sldId id="822" r:id="rId29"/>
    <p:sldId id="845" r:id="rId30"/>
    <p:sldId id="1010" r:id="rId31"/>
    <p:sldId id="890" r:id="rId32"/>
    <p:sldId id="799" r:id="rId33"/>
    <p:sldId id="827" r:id="rId34"/>
    <p:sldId id="846" r:id="rId35"/>
    <p:sldId id="866" r:id="rId36"/>
    <p:sldId id="867" r:id="rId37"/>
    <p:sldId id="989" r:id="rId38"/>
    <p:sldId id="972" r:id="rId39"/>
    <p:sldId id="973" r:id="rId40"/>
    <p:sldId id="974" r:id="rId41"/>
    <p:sldId id="970" r:id="rId42"/>
    <p:sldId id="871" r:id="rId43"/>
    <p:sldId id="967" r:id="rId44"/>
    <p:sldId id="968" r:id="rId45"/>
    <p:sldId id="971" r:id="rId46"/>
    <p:sldId id="990" r:id="rId47"/>
    <p:sldId id="991" r:id="rId48"/>
    <p:sldId id="892" r:id="rId49"/>
    <p:sldId id="992" r:id="rId50"/>
    <p:sldId id="878" r:id="rId51"/>
    <p:sldId id="984" r:id="rId52"/>
    <p:sldId id="879" r:id="rId53"/>
    <p:sldId id="880" r:id="rId54"/>
    <p:sldId id="975" r:id="rId55"/>
    <p:sldId id="981" r:id="rId56"/>
    <p:sldId id="1002" r:id="rId57"/>
    <p:sldId id="982" r:id="rId58"/>
    <p:sldId id="1003" r:id="rId59"/>
    <p:sldId id="881" r:id="rId60"/>
    <p:sldId id="882" r:id="rId61"/>
    <p:sldId id="983" r:id="rId62"/>
    <p:sldId id="885" r:id="rId63"/>
    <p:sldId id="886" r:id="rId64"/>
    <p:sldId id="894" r:id="rId65"/>
    <p:sldId id="893" r:id="rId66"/>
    <p:sldId id="895" r:id="rId67"/>
    <p:sldId id="896" r:id="rId68"/>
    <p:sldId id="897" r:id="rId69"/>
    <p:sldId id="898" r:id="rId70"/>
    <p:sldId id="899" r:id="rId71"/>
    <p:sldId id="900" r:id="rId72"/>
    <p:sldId id="901" r:id="rId73"/>
    <p:sldId id="969" r:id="rId74"/>
    <p:sldId id="993" r:id="rId75"/>
    <p:sldId id="962" r:id="rId76"/>
    <p:sldId id="963" r:id="rId77"/>
    <p:sldId id="964" r:id="rId78"/>
    <p:sldId id="929" r:id="rId79"/>
    <p:sldId id="994" r:id="rId80"/>
    <p:sldId id="1011" r:id="rId81"/>
    <p:sldId id="1012" r:id="rId82"/>
    <p:sldId id="1013" r:id="rId83"/>
    <p:sldId id="1014" r:id="rId84"/>
    <p:sldId id="1015" r:id="rId85"/>
    <p:sldId id="1016" r:id="rId86"/>
    <p:sldId id="1033" r:id="rId87"/>
    <p:sldId id="1017" r:id="rId88"/>
    <p:sldId id="1018" r:id="rId89"/>
    <p:sldId id="1019" r:id="rId90"/>
    <p:sldId id="1005" r:id="rId91"/>
    <p:sldId id="903" r:id="rId92"/>
    <p:sldId id="905" r:id="rId93"/>
    <p:sldId id="906" r:id="rId94"/>
    <p:sldId id="907" r:id="rId95"/>
    <p:sldId id="1006" r:id="rId96"/>
    <p:sldId id="1007" r:id="rId97"/>
    <p:sldId id="916" r:id="rId98"/>
    <p:sldId id="931" r:id="rId99"/>
    <p:sldId id="850" r:id="rId100"/>
    <p:sldId id="851" r:id="rId101"/>
    <p:sldId id="919" r:id="rId102"/>
    <p:sldId id="920" r:id="rId103"/>
    <p:sldId id="1008" r:id="rId104"/>
    <p:sldId id="965" r:id="rId105"/>
    <p:sldId id="966" r:id="rId106"/>
    <p:sldId id="1030" r:id="rId107"/>
    <p:sldId id="932" r:id="rId108"/>
    <p:sldId id="995" r:id="rId109"/>
    <p:sldId id="921" r:id="rId110"/>
    <p:sldId id="922" r:id="rId111"/>
    <p:sldId id="853" r:id="rId112"/>
    <p:sldId id="855" r:id="rId113"/>
    <p:sldId id="928" r:id="rId114"/>
    <p:sldId id="1020" r:id="rId115"/>
    <p:sldId id="1021" r:id="rId116"/>
    <p:sldId id="857" r:id="rId117"/>
    <p:sldId id="858" r:id="rId118"/>
    <p:sldId id="859" r:id="rId119"/>
    <p:sldId id="923" r:id="rId120"/>
    <p:sldId id="924" r:id="rId121"/>
    <p:sldId id="925" r:id="rId122"/>
    <p:sldId id="926" r:id="rId123"/>
    <p:sldId id="927" r:id="rId124"/>
    <p:sldId id="1022" r:id="rId125"/>
    <p:sldId id="1023" r:id="rId126"/>
    <p:sldId id="1024" r:id="rId127"/>
    <p:sldId id="1025" r:id="rId128"/>
    <p:sldId id="1026" r:id="rId129"/>
    <p:sldId id="1027" r:id="rId130"/>
    <p:sldId id="1028" r:id="rId131"/>
    <p:sldId id="1029" r:id="rId132"/>
    <p:sldId id="941" r:id="rId133"/>
    <p:sldId id="996" r:id="rId134"/>
    <p:sldId id="942" r:id="rId135"/>
    <p:sldId id="943" r:id="rId136"/>
    <p:sldId id="944" r:id="rId137"/>
    <p:sldId id="945" r:id="rId138"/>
    <p:sldId id="946" r:id="rId139"/>
    <p:sldId id="947" r:id="rId140"/>
    <p:sldId id="933" r:id="rId141"/>
    <p:sldId id="997" r:id="rId142"/>
    <p:sldId id="937" r:id="rId143"/>
    <p:sldId id="807" r:id="rId144"/>
    <p:sldId id="936" r:id="rId145"/>
    <p:sldId id="934" r:id="rId146"/>
    <p:sldId id="976" r:id="rId147"/>
    <p:sldId id="977" r:id="rId148"/>
    <p:sldId id="1034" r:id="rId149"/>
    <p:sldId id="979" r:id="rId150"/>
    <p:sldId id="638" r:id="rId151"/>
  </p:sldIdLst>
  <p:sldSz cx="9144000" cy="6858000" type="screen4x3"/>
  <p:notesSz cx="7099300" cy="10234613"/>
  <p:custDataLst>
    <p:tags r:id="rId1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33CC"/>
    <a:srgbClr val="C2C2C2"/>
    <a:srgbClr val="003399"/>
    <a:srgbClr val="6600CC"/>
    <a:srgbClr val="00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86349" autoAdjust="0"/>
  </p:normalViewPr>
  <p:slideViewPr>
    <p:cSldViewPr>
      <p:cViewPr>
        <p:scale>
          <a:sx n="70" d="100"/>
          <a:sy n="70" d="100"/>
        </p:scale>
        <p:origin x="-45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C56DBBD-F88D-496D-8FE4-3CFDCE7C4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29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14ECB-18AF-46FB-93F7-73D398DAFBC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private(c1 INT, c2 INT);</a:t>
            </a:r>
          </a:p>
          <a:p>
            <a:r>
              <a:rPr lang="en-US" dirty="0" smtClean="0"/>
              <a:t>INSERT INTO private(c1, c2) values(1,2);</a:t>
            </a:r>
          </a:p>
          <a:p>
            <a:r>
              <a:rPr lang="en-US" dirty="0" smtClean="0"/>
              <a:t>INSERT INTO private(c1, c2) values(3,4);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2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7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 a figure to show the relation between</a:t>
            </a:r>
            <a:r>
              <a:rPr lang="en-US" baseline="0" dirty="0" smtClean="0"/>
              <a:t> forms in client side and the arrays in the server side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4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server does</a:t>
            </a:r>
            <a:r>
              <a:rPr lang="en-US" baseline="0" dirty="0" smtClean="0"/>
              <a:t> see the user, it gets an HTTP request. How does it make sure that this request is from authenticated user?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8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set_cookie</a:t>
            </a:r>
            <a:r>
              <a:rPr lang="en-US" dirty="0" smtClean="0"/>
              <a:t> by </a:t>
            </a:r>
            <a:r>
              <a:rPr lang="en-US" dirty="0" err="1" smtClean="0"/>
              <a:t>think.pad</a:t>
            </a:r>
            <a:r>
              <a:rPr lang="en-US" dirty="0" smtClean="0"/>
              <a:t>, </a:t>
            </a:r>
            <a:r>
              <a:rPr lang="en-US" dirty="0" err="1" smtClean="0"/>
              <a:t>show_cookie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think.pad</a:t>
            </a:r>
            <a:endParaRPr lang="en-US" baseline="0" dirty="0" smtClean="0"/>
          </a:p>
          <a:p>
            <a:r>
              <a:rPr lang="en-US" baseline="0" dirty="0" err="1" smtClean="0"/>
              <a:t>set_cookie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mail.think.pad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show_cookie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mail.think.pad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think.pad</a:t>
            </a:r>
            <a:r>
              <a:rPr lang="en-US" baseline="0" dirty="0" smtClean="0"/>
              <a:t>, www.think.pad (this is way login.google.com works)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r>
              <a:rPr lang="en-US" dirty="0" err="1" smtClean="0"/>
              <a:t>testDB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testDB</a:t>
            </a:r>
            <a:r>
              <a:rPr lang="en-US" dirty="0" smtClean="0"/>
              <a:t>;</a:t>
            </a:r>
          </a:p>
          <a:p>
            <a:r>
              <a:rPr lang="en-US" dirty="0" smtClean="0"/>
              <a:t>show tables;</a:t>
            </a:r>
          </a:p>
          <a:p>
            <a:r>
              <a:rPr lang="en-US" dirty="0" smtClean="0"/>
              <a:t>create TABLE books(name VARCHAR(100), price INT, author VARCHAR(100));</a:t>
            </a:r>
          </a:p>
          <a:p>
            <a:r>
              <a:rPr lang="en-US" dirty="0" smtClean="0"/>
              <a:t>show tables;</a:t>
            </a:r>
          </a:p>
          <a:p>
            <a:r>
              <a:rPr lang="en-US" dirty="0" smtClean="0"/>
              <a:t>INSERT INTO books(name, price, author) VALUES("IE", 1, "BB");</a:t>
            </a:r>
          </a:p>
          <a:p>
            <a:r>
              <a:rPr lang="en-US" dirty="0" smtClean="0"/>
              <a:t>INSERT INTO books(name, price) VALUES("NM", 2);</a:t>
            </a:r>
          </a:p>
          <a:p>
            <a:r>
              <a:rPr lang="en-US" dirty="0" smtClean="0"/>
              <a:t> SELECT * from books;</a:t>
            </a:r>
          </a:p>
          <a:p>
            <a:r>
              <a:rPr lang="en-US" dirty="0" smtClean="0"/>
              <a:t>UPDATE books SET author="XYZ" where name="NM";</a:t>
            </a:r>
          </a:p>
          <a:p>
            <a:r>
              <a:rPr lang="en-US" dirty="0" smtClean="0"/>
              <a:t>SELECT * from books;</a:t>
            </a:r>
          </a:p>
          <a:p>
            <a:r>
              <a:rPr lang="en-US" dirty="0" smtClean="0"/>
              <a:t>DELETE from books WHERE price=1;</a:t>
            </a:r>
          </a:p>
          <a:p>
            <a:r>
              <a:rPr lang="en-US" dirty="0" smtClean="0"/>
              <a:t>SELECT * from books;</a:t>
            </a:r>
          </a:p>
          <a:p>
            <a:r>
              <a:rPr lang="en-US" dirty="0" smtClean="0"/>
              <a:t>DROP TABLE books;</a:t>
            </a:r>
          </a:p>
          <a:p>
            <a:r>
              <a:rPr lang="en-US" dirty="0" smtClean="0"/>
              <a:t>show tables;</a:t>
            </a:r>
          </a:p>
          <a:p>
            <a:r>
              <a:rPr lang="en-US" dirty="0" smtClean="0"/>
              <a:t>DROP DATABASE </a:t>
            </a:r>
            <a:r>
              <a:rPr lang="en-US" dirty="0" err="1" smtClean="0"/>
              <a:t>testDB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4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387152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6387769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3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11CE-F45A-4F3F-AF42-3956290B0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5441-AAD2-4F5F-8028-E00E82506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5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sz="3400">
                <a:latin typeface="Calibri" pitchFamily="34" charset="0"/>
                <a:cs typeface="Calibri" pitchFamily="34" charset="0"/>
              </a:defRPr>
            </a:lvl1pPr>
            <a:lvl2pPr>
              <a:defRPr sz="3000">
                <a:latin typeface="Calibri" pitchFamily="34" charset="0"/>
                <a:cs typeface="Calibri" pitchFamily="34" charset="0"/>
              </a:defRPr>
            </a:lvl2pPr>
            <a:lvl3pPr>
              <a:defRPr sz="27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1DCE-B9BA-4E03-9E27-F95A86438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2D0E-F62B-4D92-93B2-88DB6C400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10B44-486B-46CE-BC4D-1EA29295C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CD4F3-B94E-46E3-9AD2-7139ACB3D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F475-2EAE-4FB1-A8FB-03926447D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C47FD-E765-499B-91D8-81D7E45BC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DA70-394D-4285-89EB-6F6F48AE3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14AA-802B-41F5-9D38-F3FCACE1E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22AC6E74-0DF1-4F32-9D1B-23D74D84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6388098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ql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/filter.php?ip=192.168.0.1&amp;address=http:\\wwww.abc.com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6934200" cy="1143000"/>
          </a:xfrm>
        </p:spPr>
        <p:txBody>
          <a:bodyPr/>
          <a:lstStyle/>
          <a:p>
            <a:pPr algn="ctr" eaLnBrk="1" hangingPunct="1"/>
            <a:r>
              <a:rPr lang="en-US" sz="5500" dirty="0" smtClean="0"/>
              <a:t>PHP</a:t>
            </a:r>
            <a:endParaRPr lang="en-US" sz="45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467600" cy="3352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Internet Engineering</a:t>
            </a:r>
          </a:p>
          <a:p>
            <a:pPr eaLnBrk="1" hangingPunct="1"/>
            <a:r>
              <a:rPr lang="en-US" sz="2800" dirty="0"/>
              <a:t>Spring 2015</a:t>
            </a:r>
            <a:endParaRPr lang="en-US" sz="2800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200" dirty="0" smtClean="0"/>
              <a:t>Bahador Bakhshi</a:t>
            </a:r>
          </a:p>
          <a:p>
            <a:pPr eaLnBrk="1" hangingPunct="1"/>
            <a:r>
              <a:rPr lang="en-US" sz="2200" dirty="0" smtClean="0"/>
              <a:t>CE &amp; IT Department, Amirkabir University of Technology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 		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“Hello World” CGI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86400"/>
          </a:xfrm>
        </p:spPr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("Content-Type: text/html\r\n");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("Connection: close\r\n");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("\r\n \r\n");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("&lt;html&gt;&lt;head&gt;&lt;/head&gt;\r\n");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("&lt;body&gt;\r\n");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("Hello world.\r\n");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/&gt;\r\n");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("Bye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Bye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\r\n");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("&lt;/body&gt;&lt;/html&gt;\r\n");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4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620000" y="1828800"/>
            <a:ext cx="152400" cy="1143000"/>
          </a:xfrm>
          <a:prstGeom prst="rightBrace">
            <a:avLst/>
          </a:prstGeom>
          <a:ln w="2222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48600" y="2221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Header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7620000" y="3124200"/>
            <a:ext cx="152400" cy="2590800"/>
          </a:xfrm>
          <a:prstGeom prst="rightBrace">
            <a:avLst/>
          </a:prstGeom>
          <a:ln w="2222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48600" y="421829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Body</a:t>
            </a:r>
            <a:endParaRPr lang="en-US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Sessions: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#session1.php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$_SESSION["</a:t>
            </a:r>
            <a:r>
              <a:rPr lang="en-US" sz="17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"] = (</a:t>
            </a:r>
            <a:r>
              <a:rPr lang="en-US" sz="17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($_SESSION["</a:t>
            </a:r>
            <a:r>
              <a:rPr lang="en-US" sz="17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"])) ? $_SESSION["</a:t>
            </a:r>
            <a:r>
              <a:rPr lang="en-US" sz="17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"] + 1 : 1;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&lt;html&gt; &lt;head&gt; &lt;/head&gt;&lt;body&gt;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You have visited this page 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7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echo $_SESSION["</a:t>
            </a:r>
            <a:r>
              <a:rPr lang="en-US" sz="17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"]; ?&gt;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times.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&lt;form method="GET" action="http://127.0.0.1/IE/php/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reset.php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&lt;input type="submit" name="reset" value="Reset" /&gt;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&lt;/body&gt; &lt;/html&gt;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======================================================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#reset.php</a:t>
            </a: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session_start();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unset($_SESSION["</a:t>
            </a:r>
            <a:r>
              <a:rPr lang="en-US" sz="17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"]); // </a:t>
            </a:r>
            <a:r>
              <a:rPr lang="en-US" sz="17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session_destory</a:t>
            </a:r>
            <a:r>
              <a:rPr lang="en-US" sz="17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1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&lt;html&gt; &lt;head&gt;&lt;/head&gt; &lt;body&gt;Your counter is reset&lt;/body&gt;&lt;/html&gt;</a:t>
            </a:r>
          </a:p>
          <a:p>
            <a:pPr>
              <a:spcBef>
                <a:spcPts val="100"/>
              </a:spcBef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Sessions: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sz="3200" dirty="0"/>
              <a:t>User </a:t>
            </a:r>
            <a:r>
              <a:rPr lang="en-US" sz="3200" dirty="0" smtClean="0"/>
              <a:t>authentication in all pages using PHP session</a:t>
            </a:r>
            <a:endParaRPr lang="en-US" sz="3200" dirty="0"/>
          </a:p>
          <a:p>
            <a:r>
              <a:rPr lang="en-US" sz="2800" dirty="0" smtClean="0"/>
              <a:t>1) Create a login page</a:t>
            </a:r>
          </a:p>
          <a:p>
            <a:pPr lvl="1"/>
            <a:r>
              <a:rPr lang="en-US" sz="2400" dirty="0" smtClean="0"/>
              <a:t>Create a session for user: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session_start()</a:t>
            </a:r>
          </a:p>
          <a:p>
            <a:pPr lvl="1"/>
            <a:r>
              <a:rPr lang="en-US" sz="2400" dirty="0" smtClean="0"/>
              <a:t>Get user/pass &amp; check it</a:t>
            </a:r>
          </a:p>
          <a:p>
            <a:pPr lvl="1"/>
            <a:r>
              <a:rPr lang="en-US" sz="2400" dirty="0" smtClean="0"/>
              <a:t>If it is valid user/pass </a:t>
            </a:r>
            <a:r>
              <a:rPr lang="en-US" sz="2400" dirty="0" smtClean="0">
                <a:sym typeface="Wingdings" pitchFamily="2" charset="2"/>
              </a:rPr>
              <a:t> set a variable in session</a:t>
            </a:r>
          </a:p>
          <a:p>
            <a:pPr lvl="2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$_SESSION[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"auth"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] = true;</a:t>
            </a:r>
          </a:p>
          <a:p>
            <a:r>
              <a:rPr lang="en-US" sz="2800" dirty="0" smtClean="0">
                <a:sym typeface="Wingdings" pitchFamily="2" charset="2"/>
              </a:rPr>
              <a:t>2) In all other pages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Access to the session: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session_start()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Check authentication status: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if($_SESSION[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"auth"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]) </a:t>
            </a:r>
            <a:r>
              <a:rPr lang="en-US" sz="2400" dirty="0" smtClean="0">
                <a:sym typeface="Wingdings" pitchFamily="2" charset="2"/>
              </a:rPr>
              <a:t>Okay, ….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else </a:t>
            </a:r>
            <a:r>
              <a:rPr lang="en-US" sz="2400" dirty="0" smtClean="0">
                <a:sym typeface="Wingdings" pitchFamily="2" charset="2"/>
              </a:rPr>
              <a:t>error &amp; redirect to login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Sessions: Example </a:t>
            </a:r>
            <a:r>
              <a:rPr lang="en-US" dirty="0" smtClean="0"/>
              <a:t>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login.php</a:t>
            </a:r>
          </a:p>
          <a:p>
            <a:pPr lvl="1"/>
            <a:r>
              <a:rPr lang="en-US" dirty="0" smtClean="0"/>
              <a:t>Check user/pass </a:t>
            </a:r>
          </a:p>
          <a:p>
            <a:pPr lvl="1"/>
            <a:r>
              <a:rPr lang="en-US" dirty="0" smtClean="0"/>
              <a:t>Setup session </a:t>
            </a:r>
          </a:p>
          <a:p>
            <a:pPr lvl="1"/>
            <a:r>
              <a:rPr lang="en-US" dirty="0" smtClean="0"/>
              <a:t>Redirect to home.php</a:t>
            </a:r>
          </a:p>
          <a:p>
            <a:r>
              <a:rPr lang="en-US" dirty="0" smtClean="0"/>
              <a:t>home.php </a:t>
            </a:r>
          </a:p>
          <a:p>
            <a:pPr lvl="1"/>
            <a:r>
              <a:rPr lang="en-US" dirty="0" smtClean="0"/>
              <a:t>Check authentication </a:t>
            </a:r>
          </a:p>
          <a:p>
            <a:pPr lvl="1"/>
            <a:r>
              <a:rPr lang="en-US" dirty="0" smtClean="0"/>
              <a:t>Logout using logout.php</a:t>
            </a:r>
          </a:p>
          <a:p>
            <a:r>
              <a:rPr lang="en-US" dirty="0" smtClean="0"/>
              <a:t>logout.php</a:t>
            </a:r>
          </a:p>
          <a:p>
            <a:pPr lvl="1"/>
            <a:r>
              <a:rPr lang="en-US" dirty="0" smtClean="0"/>
              <a:t>Destroy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 PHP Session Expire?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991600" cy="5181600"/>
          </a:xfrm>
        </p:spPr>
        <p:txBody>
          <a:bodyPr/>
          <a:lstStyle/>
          <a:p>
            <a:r>
              <a:rPr lang="en-US" sz="2800" dirty="0" smtClean="0"/>
              <a:t>PHP Session is a relation between</a:t>
            </a:r>
          </a:p>
          <a:p>
            <a:pPr lvl="1"/>
            <a:r>
              <a:rPr lang="en-US" sz="2400" dirty="0" smtClean="0"/>
              <a:t>Session ID Cookie in </a:t>
            </a:r>
            <a:r>
              <a:rPr lang="en-US" sz="2400" dirty="0" smtClean="0">
                <a:solidFill>
                  <a:srgbClr val="C00000"/>
                </a:solidFill>
              </a:rPr>
              <a:t>Client</a:t>
            </a:r>
            <a:r>
              <a:rPr lang="en-US" sz="2400" dirty="0" smtClean="0"/>
              <a:t> side</a:t>
            </a:r>
          </a:p>
          <a:p>
            <a:pPr lvl="1"/>
            <a:r>
              <a:rPr lang="en-US" sz="2400" dirty="0"/>
              <a:t>Session Data Base in </a:t>
            </a:r>
            <a:r>
              <a:rPr lang="en-US" sz="2400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 side </a:t>
            </a:r>
            <a:endParaRPr lang="en-US" sz="2400" dirty="0" smtClean="0"/>
          </a:p>
          <a:p>
            <a:r>
              <a:rPr lang="en-US" sz="2800" dirty="0" smtClean="0"/>
              <a:t>So, session is not accessible</a:t>
            </a:r>
          </a:p>
          <a:p>
            <a:pPr lvl="1"/>
            <a:r>
              <a:rPr lang="en-US" sz="2400" dirty="0" smtClean="0"/>
              <a:t>Session ID cookie is destroyed</a:t>
            </a:r>
          </a:p>
          <a:p>
            <a:pPr lvl="2"/>
            <a:r>
              <a:rPr lang="en-US" sz="2400" dirty="0" smtClean="0"/>
              <a:t>Browser restarts, delete cookie, …</a:t>
            </a:r>
          </a:p>
          <a:p>
            <a:pPr lvl="1"/>
            <a:r>
              <a:rPr lang="en-US" sz="2400" dirty="0" smtClean="0"/>
              <a:t>Session is destroyed</a:t>
            </a:r>
          </a:p>
          <a:p>
            <a:pPr lvl="2"/>
            <a:r>
              <a:rPr lang="en-US" sz="2400" dirty="0" smtClean="0"/>
              <a:t>Intentionally: logout, automatic (</a:t>
            </a:r>
            <a:r>
              <a:rPr lang="en-US" sz="2400" dirty="0" err="1" smtClean="0"/>
              <a:t>ajax</a:t>
            </a:r>
            <a:r>
              <a:rPr lang="en-US" sz="2400" dirty="0" smtClean="0"/>
              <a:t> based) logout, …</a:t>
            </a:r>
          </a:p>
          <a:p>
            <a:pPr lvl="2"/>
            <a:r>
              <a:rPr lang="en-US" sz="2400" dirty="0" smtClean="0"/>
              <a:t>Accidently: </a:t>
            </a:r>
          </a:p>
          <a:p>
            <a:pPr lvl="3"/>
            <a:r>
              <a:rPr lang="en-US" sz="2000" dirty="0" smtClean="0"/>
              <a:t>Server restart</a:t>
            </a:r>
          </a:p>
          <a:p>
            <a:pPr lvl="3"/>
            <a:r>
              <a:rPr lang="en-US" sz="2000" dirty="0" smtClean="0"/>
              <a:t>Long inactive session are collected by garbage collector</a:t>
            </a:r>
          </a:p>
          <a:p>
            <a:pPr lvl="4"/>
            <a:r>
              <a:rPr lang="en-US" sz="1800" dirty="0" smtClean="0"/>
              <a:t>Avoiding over utilizing server memory </a:t>
            </a:r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45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Session Parameters: Global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</a:t>
            </a:r>
            <a:r>
              <a:rPr lang="en-US" altLang="zh-TW" dirty="0" smtClean="0">
                <a:ea typeface="新細明體" pitchFamily="18" charset="-120"/>
              </a:rPr>
              <a:t>ession related parameters are configured in “php.ini”</a:t>
            </a:r>
          </a:p>
          <a:p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session.name</a:t>
            </a:r>
            <a:r>
              <a:rPr lang="en-US" altLang="zh-TW" sz="2800" dirty="0" smtClean="0">
                <a:ea typeface="新細明體" pitchFamily="18" charset="-120"/>
              </a:rPr>
              <a:t>: Name of the session (used as cookie name)</a:t>
            </a:r>
          </a:p>
          <a:p>
            <a:pPr>
              <a:lnSpc>
                <a:spcPct val="80000"/>
              </a:lnSpc>
            </a:pPr>
            <a:r>
              <a:rPr lang="en-US" altLang="zh-TW" sz="28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session.cookie_lifetime</a:t>
            </a:r>
            <a:r>
              <a:rPr lang="en-US" altLang="zh-TW" sz="2800" dirty="0" smtClean="0">
                <a:ea typeface="新細明體" pitchFamily="18" charset="-120"/>
              </a:rPr>
              <a:t>: Lifetime of cookie send for browser </a:t>
            </a:r>
          </a:p>
          <a:p>
            <a:pPr>
              <a:lnSpc>
                <a:spcPct val="80000"/>
              </a:lnSpc>
            </a:pPr>
            <a:r>
              <a:rPr lang="en-US" altLang="zh-TW" sz="28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session.cookie_path</a:t>
            </a:r>
            <a:r>
              <a:rPr lang="en-US" altLang="zh-TW" sz="2800" dirty="0" smtClean="0">
                <a:ea typeface="新細明體" pitchFamily="18" charset="-120"/>
              </a:rPr>
              <a:t>: The path for which the cookie is valid</a:t>
            </a:r>
          </a:p>
          <a:p>
            <a:pPr>
              <a:lnSpc>
                <a:spcPct val="80000"/>
              </a:lnSpc>
            </a:pPr>
            <a:r>
              <a:rPr lang="en-US" altLang="zh-TW" sz="28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session.gc_maxlifetime</a:t>
            </a:r>
            <a:r>
              <a:rPr lang="en-US" sz="2800" dirty="0" smtClean="0"/>
              <a:t>: Lifetime of cookie in server side, it is collected by GC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Parameters: Per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buNone/>
            </a:pP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2600" b="1" dirty="0" err="1" smtClean="0">
                <a:solidFill>
                  <a:srgbClr val="0033C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session_set_cookie_params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$lifetime, string $path, string $domain, </a:t>
            </a:r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$secure=false, </a:t>
            </a:r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$</a:t>
            </a:r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httponly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=false) </a:t>
            </a:r>
          </a:p>
          <a:p>
            <a:pPr>
              <a:buNone/>
            </a:pPr>
            <a:endParaRPr lang="en-US" altLang="zh-TW" sz="1600" b="1" dirty="0" smtClean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r>
              <a:rPr lang="en-US" altLang="zh-TW" sz="2600" dirty="0" smtClean="0">
                <a:ea typeface="新細明體" pitchFamily="18" charset="-120"/>
              </a:rPr>
              <a:t>The effect of this function only lasts for the duration of the script. Thus, you need to call this function for every request and before </a:t>
            </a:r>
            <a:r>
              <a:rPr lang="en-US" altLang="zh-TW" sz="2600" b="1" dirty="0" err="1" smtClean="0">
                <a:solidFill>
                  <a:srgbClr val="0033C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session_start</a:t>
            </a:r>
            <a:r>
              <a:rPr lang="en-US" altLang="zh-TW" sz="2600" b="1" dirty="0" smtClean="0">
                <a:solidFill>
                  <a:srgbClr val="0033C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r>
              <a:rPr lang="en-US" altLang="zh-TW" sz="2600" dirty="0" smtClean="0">
                <a:ea typeface="新細明體" pitchFamily="18" charset="-120"/>
              </a:rPr>
              <a:t>is called</a:t>
            </a:r>
            <a:endParaRPr lang="en-US" altLang="zh-TW" sz="2600" u="sng" dirty="0" smtClean="0">
              <a:ea typeface="新細明體" pitchFamily="18" charset="-120"/>
            </a:endParaRPr>
          </a:p>
          <a:p>
            <a:r>
              <a:rPr lang="en-US" altLang="zh-TW" sz="2600" dirty="0" smtClean="0">
                <a:ea typeface="新細明體" pitchFamily="18" charset="-120"/>
              </a:rPr>
              <a:t>Default value of </a:t>
            </a:r>
            <a:r>
              <a:rPr lang="en-US" altLang="zh-TW" sz="2600" b="1" dirty="0" smtClean="0">
                <a:solidFill>
                  <a:srgbClr val="0033C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$path </a:t>
            </a:r>
            <a:r>
              <a:rPr lang="en-US" altLang="zh-TW" sz="2600" dirty="0" smtClean="0">
                <a:ea typeface="新細明體" pitchFamily="18" charset="-120"/>
              </a:rPr>
              <a:t>is</a:t>
            </a:r>
            <a:r>
              <a:rPr lang="en-US" altLang="zh-TW" sz="2600" b="1" dirty="0" smtClean="0">
                <a:solidFill>
                  <a:srgbClr val="0033C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'/'</a:t>
            </a:r>
            <a:r>
              <a:rPr lang="en-US" altLang="zh-TW" sz="2600" dirty="0" smtClean="0">
                <a:ea typeface="新細明體" pitchFamily="18" charset="-120"/>
              </a:rPr>
              <a:t>. To prevent session ID from being discovered by other PHP scripts running in the same domain, you should set </a:t>
            </a:r>
            <a:r>
              <a:rPr lang="en-US" altLang="zh-TW" sz="2600" b="1" dirty="0" smtClean="0">
                <a:solidFill>
                  <a:srgbClr val="0033CC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$path </a:t>
            </a:r>
            <a:r>
              <a:rPr lang="en-US" altLang="zh-TW" sz="2600" dirty="0" smtClean="0">
                <a:ea typeface="新細明體" pitchFamily="18" charset="-120"/>
              </a:rPr>
              <a:t>to the subfolder where your scripts are stored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067800" cy="762000"/>
          </a:xfrm>
        </p:spPr>
        <p:txBody>
          <a:bodyPr/>
          <a:lstStyle/>
          <a:p>
            <a:r>
              <a:rPr lang="en-US" sz="3000" dirty="0" smtClean="0"/>
              <a:t>HTML Based Authentication + PHP Sessions Advantages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 smtClean="0"/>
              <a:t>Easily store data for each client in server side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No window for authentication, everything in HTML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Session ID cookie can be configured (set path &amp; domain) to be shared between multiple directories &amp; domains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Safe logout, similar to “HTTP Authentication” user/pass, session cookies are not expired at when the tab is closed, but!</a:t>
            </a:r>
          </a:p>
          <a:p>
            <a:pPr lvl="1"/>
            <a:r>
              <a:rPr lang="en-US" sz="2400" dirty="0" smtClean="0"/>
              <a:t>Instead of trying to remove session data on browser (client side), invalidate it on server, How?</a:t>
            </a:r>
          </a:p>
          <a:p>
            <a:pPr lvl="2"/>
            <a:r>
              <a:rPr lang="en-US" sz="2400" dirty="0" smtClean="0"/>
              <a:t>Ask server to destroy its corresponding session</a:t>
            </a:r>
          </a:p>
          <a:p>
            <a:pPr lvl="3"/>
            <a:r>
              <a:rPr lang="en-US" sz="2000" dirty="0" smtClean="0"/>
              <a:t>A logout button/link </a:t>
            </a:r>
          </a:p>
          <a:p>
            <a:pPr lvl="3"/>
            <a:r>
              <a:rPr lang="en-US" sz="2000" dirty="0" smtClean="0"/>
              <a:t>Create an Ajax request when window is closed </a:t>
            </a:r>
          </a:p>
          <a:p>
            <a:pPr lvl="4"/>
            <a:r>
              <a:rPr lang="en-US" sz="1800" dirty="0" smtClean="0"/>
              <a:t>Automatic logoff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0504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Web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9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960245"/>
              </p:ext>
            </p:extLst>
          </p:nvPr>
        </p:nvGraphicFramePr>
        <p:xfrm>
          <a:off x="533399" y="914400"/>
          <a:ext cx="8237425" cy="53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45" name="Visio" r:id="rId3" imgW="6367653" imgH="4176078" progId="Visio.Drawing.11">
                  <p:embed/>
                </p:oleObj>
              </mc:Choice>
              <mc:Fallback>
                <p:oleObj name="Visio" r:id="rId3" imgW="6367653" imgH="4176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914400"/>
                        <a:ext cx="8237425" cy="5399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databases; here,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Fast review of databases’ basics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Database, Table, Row, …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Database creation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Database modification 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Database query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in PHP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Database connection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Modification &amp; Query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SQL injection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dirty="0" smtClean="0"/>
              <a:t>The “Hello World” CGI in 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endParaRPr lang="en-US" b="1" dirty="0" smtClean="0">
              <a:latin typeface="Courier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>
              <a:spcBef>
                <a:spcPts val="300"/>
              </a:spcBef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"Content-Type: text/html"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""</a:t>
            </a:r>
          </a:p>
          <a:p>
            <a:pPr>
              <a:spcBef>
                <a:spcPts val="300"/>
              </a:spcBef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"&lt;html&gt;&lt;head&gt;&lt;/head&gt;"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"&lt;body&gt;"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"Hello world."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"&lt;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/&gt;"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"Bye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Bye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"&lt;/body&gt;&lt;/html&gt;"</a:t>
            </a:r>
          </a:p>
          <a:p>
            <a:pPr>
              <a:spcBef>
                <a:spcPts val="300"/>
              </a:spcBef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Relational database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Database server contains multiple databases 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Each database consists of multiple tables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Each table is defined by its columns (&amp; types)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Each row is a data record 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A column is the primary key</a:t>
            </a:r>
          </a:p>
          <a:p>
            <a:pPr lvl="2">
              <a:spcBef>
                <a:spcPts val="0"/>
              </a:spcBef>
            </a:pPr>
            <a:r>
              <a:rPr lang="en-US" sz="2800" dirty="0" smtClean="0"/>
              <a:t>A unique identifier for each record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We use Structured Query Language (SQL) for database management</a:t>
            </a:r>
          </a:p>
          <a:p>
            <a:pPr lvl="1">
              <a:spcBef>
                <a:spcPts val="100"/>
              </a:spcBef>
            </a:pPr>
            <a:r>
              <a:rPr lang="en-US" sz="2800" dirty="0" smtClean="0"/>
              <a:t>A famous SQL based database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MySQL</a:t>
            </a:r>
            <a:endParaRPr lang="en-US" sz="2800" dirty="0" smtClean="0">
              <a:sym typeface="Wingdings" pitchFamily="2" charset="2"/>
            </a:endParaRPr>
          </a:p>
          <a:p>
            <a:pPr lvl="2">
              <a:spcBef>
                <a:spcPts val="100"/>
              </a:spcBef>
            </a:pPr>
            <a:r>
              <a:rPr lang="en-US" sz="2800" dirty="0" smtClean="0">
                <a:sym typeface="Wingdings" pitchFamily="2" charset="2"/>
              </a:rPr>
              <a:t>Free, Open source, and multiplatform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Commands: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200"/>
              </a:spcBef>
              <a:buNone/>
              <a:tabLst>
                <a:tab pos="1597025" algn="l"/>
              </a:tabLst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CREATE TABLE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students(</a:t>
            </a:r>
          </a:p>
          <a:p>
            <a:pPr>
              <a:spcBef>
                <a:spcPts val="200"/>
              </a:spcBef>
              <a:buNone/>
              <a:tabLst>
                <a:tab pos="1597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(55), 	num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(3),</a:t>
            </a:r>
          </a:p>
          <a:p>
            <a:pPr>
              <a:spcBef>
                <a:spcPts val="200"/>
              </a:spcBef>
              <a:buNone/>
              <a:tabLst>
                <a:tab pos="1597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grade DECIMAL(2,2),</a:t>
            </a:r>
          </a:p>
          <a:p>
            <a:pPr>
              <a:spcBef>
                <a:spcPts val="200"/>
              </a:spcBef>
              <a:buNone/>
              <a:tabLst>
                <a:tab pos="1597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(num)</a:t>
            </a:r>
          </a:p>
          <a:p>
            <a:pPr>
              <a:spcBef>
                <a:spcPts val="200"/>
              </a:spcBef>
              <a:buNone/>
              <a:tabLst>
                <a:tab pos="1597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 smtClean="0">
              <a:latin typeface="Bell Gothic Std Light" pitchFamily="34" charset="0"/>
            </a:endParaRPr>
          </a:p>
          <a:p>
            <a:pPr>
              <a:spcBef>
                <a:spcPct val="20000"/>
              </a:spcBef>
              <a:tabLst>
                <a:tab pos="1597025" algn="l"/>
              </a:tabLst>
            </a:pPr>
            <a:r>
              <a:rPr lang="en-US" dirty="0" smtClean="0">
                <a:latin typeface="Bell Gothic Std Light" pitchFamily="34" charset="0"/>
              </a:rPr>
              <a:t>Types</a:t>
            </a:r>
          </a:p>
          <a:p>
            <a:pPr lvl="1">
              <a:tabLst>
                <a:tab pos="1597025" algn="l"/>
              </a:tabLst>
            </a:pP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 smtClean="0">
                <a:latin typeface="Bell Gothic Std Light" pitchFamily="34" charset="0"/>
              </a:rPr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Bell Gothic Std Light" pitchFamily="34" charset="0"/>
              </a:rPr>
              <a:t>(size),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dirty="0" smtClean="0">
                <a:latin typeface="Bell Gothic Std Light" pitchFamily="34" charset="0"/>
              </a:rPr>
              <a:t>(</a:t>
            </a:r>
            <a:r>
              <a:rPr lang="en-US" dirty="0" err="1" smtClean="0">
                <a:latin typeface="Bell Gothic Std Light" pitchFamily="34" charset="0"/>
              </a:rPr>
              <a:t>maxsize</a:t>
            </a:r>
            <a:r>
              <a:rPr lang="en-US" dirty="0" smtClean="0">
                <a:latin typeface="Bell Gothic Std Light" pitchFamily="34" charset="0"/>
              </a:rPr>
              <a:t>),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Bell Gothic Std Light" pitchFamily="34" charset="0"/>
              </a:rPr>
              <a:t>(</a:t>
            </a:r>
            <a:r>
              <a:rPr lang="en-US" dirty="0" err="1" smtClean="0">
                <a:latin typeface="Bell Gothic Std Light" pitchFamily="34" charset="0"/>
              </a:rPr>
              <a:t>maxsize</a:t>
            </a:r>
            <a:r>
              <a:rPr lang="en-US" dirty="0" smtClean="0">
                <a:latin typeface="Bell Gothic Std Light" pitchFamily="34" charset="0"/>
              </a:rPr>
              <a:t>),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dirty="0" smtClean="0">
                <a:latin typeface="Bell Gothic Std Light" pitchFamily="34" charset="0"/>
              </a:rPr>
              <a:t>(</a:t>
            </a:r>
            <a:r>
              <a:rPr lang="en-US" dirty="0" err="1" smtClean="0">
                <a:latin typeface="Bell Gothic Std Light" pitchFamily="34" charset="0"/>
              </a:rPr>
              <a:t>maxsize</a:t>
            </a:r>
            <a:r>
              <a:rPr lang="en-US" dirty="0" smtClean="0">
                <a:latin typeface="Bell Gothic Std Light" pitchFamily="34" charset="0"/>
              </a:rPr>
              <a:t>, precision) 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Bell Gothic Std Light" pitchFamily="34" charset="0"/>
              </a:rPr>
              <a:t>(),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dirty="0" smtClean="0">
                <a:latin typeface="Bell Gothic Std Light" pitchFamily="34" charset="0"/>
              </a:rPr>
              <a:t>(),….</a:t>
            </a:r>
          </a:p>
          <a:p>
            <a:pPr>
              <a:tabLst>
                <a:tab pos="1597025" algn="l"/>
              </a:tabLst>
            </a:pPr>
            <a:r>
              <a:rPr lang="en-US" dirty="0" smtClean="0">
                <a:latin typeface="Bell Gothic Std Light" pitchFamily="34" charset="0"/>
              </a:rPr>
              <a:t>For primary key</a:t>
            </a:r>
          </a:p>
          <a:p>
            <a:pPr lvl="1">
              <a:tabLst>
                <a:tab pos="1597025" algn="l"/>
              </a:tabLst>
            </a:pPr>
            <a:r>
              <a:rPr lang="en-US" sz="2400" dirty="0" smtClean="0">
                <a:latin typeface="Bell Gothic Std Light" pitchFamily="34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primary key(id)</a:t>
            </a:r>
            <a:endParaRPr lang="en-US" dirty="0" smtClean="0">
              <a:latin typeface="Bell Gothic Std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220200" cy="5181600"/>
          </a:xfrm>
        </p:spPr>
        <p:txBody>
          <a:bodyPr/>
          <a:lstStyle/>
          <a:p>
            <a:r>
              <a:rPr lang="en-US" dirty="0" smtClean="0"/>
              <a:t>Inserting data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2400" dirty="0" err="1" smtClean="0"/>
              <a:t>tabelname</a:t>
            </a:r>
            <a:r>
              <a:rPr lang="en-US" sz="2400" dirty="0" smtClean="0"/>
              <a:t> (column1, …)            					 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2400" dirty="0" smtClean="0"/>
              <a:t> (val1, …);</a:t>
            </a:r>
          </a:p>
          <a:p>
            <a:pPr lvl="2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students(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name,grade,num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2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     VALUES ("Ali", 15.23, 1122);</a:t>
            </a:r>
          </a:p>
          <a:p>
            <a:r>
              <a:rPr lang="en-US" dirty="0" smtClean="0"/>
              <a:t>Querying data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columnname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 smtClean="0"/>
              <a:t> table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 smtClean="0"/>
              <a:t> condition</a:t>
            </a:r>
          </a:p>
          <a:p>
            <a:pPr lvl="2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 smtClean="0"/>
              <a:t> *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 smtClean="0"/>
              <a:t> students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 smtClean="0"/>
              <a:t> grade=20</a:t>
            </a:r>
          </a:p>
          <a:p>
            <a:pPr lvl="1"/>
            <a:r>
              <a:rPr lang="en-US" sz="2400" dirty="0" smtClean="0"/>
              <a:t>Conditions by comparison &amp; logical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=, !=, &lt;, &lt;=, &gt;, &gt;=, …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AND, 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Updating records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400" dirty="0" smtClean="0"/>
              <a:t> </a:t>
            </a:r>
            <a:r>
              <a:rPr lang="en-US" sz="2400" dirty="0" err="1" smtClean="0"/>
              <a:t>tablename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400" dirty="0" smtClean="0"/>
              <a:t> col1=val1, col2=val2, …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 smtClean="0"/>
              <a:t> condition</a:t>
            </a:r>
          </a:p>
          <a:p>
            <a:pPr lvl="2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400" dirty="0" smtClean="0"/>
              <a:t> student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400" dirty="0" smtClean="0"/>
              <a:t> grade=20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 smtClean="0"/>
              <a:t> name=‘Ali’;</a:t>
            </a:r>
          </a:p>
          <a:p>
            <a:r>
              <a:rPr lang="en-US" sz="2800" dirty="0" smtClean="0"/>
              <a:t>Deleting a record from a table 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DELETE 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tablename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 smtClean="0"/>
              <a:t> condition;</a:t>
            </a:r>
          </a:p>
          <a:p>
            <a:pPr lvl="2"/>
            <a:r>
              <a:rPr lang="en-US" sz="2400" dirty="0" smtClean="0"/>
              <a:t>E.g. clear the students table</a:t>
            </a:r>
          </a:p>
          <a:p>
            <a:pPr marL="671512" lvl="2" indent="0"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DELETE FROM </a:t>
            </a:r>
            <a:r>
              <a:rPr lang="en-US" sz="2400" dirty="0" smtClean="0"/>
              <a:t>students;</a:t>
            </a:r>
          </a:p>
          <a:p>
            <a:r>
              <a:rPr lang="en-US" sz="2800" dirty="0" smtClean="0"/>
              <a:t>Deleting a table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sz="2400" dirty="0" err="1" smtClean="0"/>
              <a:t>tablename</a:t>
            </a:r>
            <a:r>
              <a:rPr lang="en-US" sz="2400" dirty="0" smtClean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sz="3200" dirty="0" smtClean="0"/>
              <a:t>There are two interfaces (API) to access MySQL in</a:t>
            </a:r>
          </a:p>
          <a:p>
            <a:pPr lvl="1"/>
            <a:r>
              <a:rPr lang="en-US" dirty="0" smtClean="0"/>
              <a:t>The Old API</a:t>
            </a:r>
          </a:p>
          <a:p>
            <a:pPr lvl="2"/>
            <a:r>
              <a:rPr lang="en-US" sz="2800" dirty="0" smtClean="0"/>
              <a:t>Functions start by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  <a:p>
            <a:pPr lvl="2"/>
            <a:r>
              <a:rPr lang="en-US" sz="2800" dirty="0" smtClean="0"/>
              <a:t>Now deprecated, will be removed</a:t>
            </a:r>
          </a:p>
          <a:p>
            <a:pPr lvl="3"/>
            <a:r>
              <a:rPr lang="en-US" dirty="0" smtClean="0"/>
              <a:t>However, very popular, lot of web applications based on</a:t>
            </a:r>
          </a:p>
          <a:p>
            <a:pPr lvl="1"/>
            <a:r>
              <a:rPr lang="en-US" dirty="0" smtClean="0"/>
              <a:t>The New Improved Extension</a:t>
            </a:r>
            <a:endParaRPr lang="en-US" dirty="0"/>
          </a:p>
          <a:p>
            <a:pPr lvl="2"/>
            <a:r>
              <a:rPr lang="en-US" sz="2800" dirty="0" smtClean="0"/>
              <a:t>Available in two modes</a:t>
            </a:r>
          </a:p>
          <a:p>
            <a:pPr lvl="3"/>
            <a:r>
              <a:rPr lang="en-US" dirty="0" smtClean="0"/>
              <a:t>Procedural mode: functions start by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_</a:t>
            </a:r>
            <a:endParaRPr lang="en-US" dirty="0" smtClean="0"/>
          </a:p>
          <a:p>
            <a:pPr lvl="4"/>
            <a:r>
              <a:rPr lang="en-US" dirty="0" smtClean="0"/>
              <a:t>Very similar to the old API, with minor differences &amp; new features</a:t>
            </a:r>
          </a:p>
          <a:p>
            <a:pPr lvl="3"/>
            <a:r>
              <a:rPr lang="en-US" dirty="0" smtClean="0"/>
              <a:t>Object oriented mode</a:t>
            </a:r>
          </a:p>
          <a:p>
            <a:pPr lvl="4"/>
            <a:r>
              <a:rPr lang="en-US" dirty="0" smtClean="0"/>
              <a:t>The same functions but as </a:t>
            </a:r>
            <a:r>
              <a:rPr lang="en-US" sz="1800" dirty="0" smtClean="0"/>
              <a:t>a method of objects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9283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in </a:t>
            </a:r>
            <a:r>
              <a:rPr lang="en-US" dirty="0" smtClean="0"/>
              <a:t>PHP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all APIs follow the same concept to work with MySQL DB</a:t>
            </a:r>
          </a:p>
          <a:p>
            <a:pPr lvl="1"/>
            <a:r>
              <a:rPr lang="en-US" dirty="0" smtClean="0"/>
              <a:t>Functions &amp; Parameters are different</a:t>
            </a:r>
          </a:p>
          <a:p>
            <a:r>
              <a:rPr lang="en-US" dirty="0" smtClean="0"/>
              <a:t>The steps of the follow</a:t>
            </a:r>
          </a:p>
          <a:p>
            <a:pPr lvl="1"/>
            <a:r>
              <a:rPr lang="en-US" dirty="0" smtClean="0"/>
              <a:t>Connect to the database server</a:t>
            </a:r>
          </a:p>
          <a:p>
            <a:pPr lvl="1"/>
            <a:r>
              <a:rPr lang="en-US" dirty="0" smtClean="0"/>
              <a:t>Select the database in the server</a:t>
            </a:r>
          </a:p>
          <a:p>
            <a:pPr lvl="1"/>
            <a:r>
              <a:rPr lang="en-US" dirty="0" smtClean="0"/>
              <a:t>Send SQL queries to the tables of the database</a:t>
            </a:r>
          </a:p>
          <a:p>
            <a:pPr lvl="1"/>
            <a:r>
              <a:rPr lang="en-US" dirty="0" smtClean="0"/>
              <a:t>Process the result (typically as an array)</a:t>
            </a:r>
          </a:p>
          <a:p>
            <a:pPr lvl="1"/>
            <a:r>
              <a:rPr lang="en-US" dirty="0" smtClean="0"/>
              <a:t>Close the connection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2149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MySQL</a:t>
            </a:r>
            <a:r>
              <a:rPr lang="en-US" sz="4000" dirty="0" smtClean="0"/>
              <a:t> in PHP: Connecting &amp; Selecting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The first step to work with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1) Connecting to the MySQL server </a:t>
            </a:r>
          </a:p>
          <a:p>
            <a:pPr lvl="1"/>
            <a:r>
              <a:rPr lang="en-US" dirty="0" smtClean="0"/>
              <a:t>2) </a:t>
            </a:r>
            <a:r>
              <a:rPr lang="en-US" dirty="0"/>
              <a:t>Selecting database</a:t>
            </a:r>
            <a:endParaRPr lang="en-US" dirty="0" smtClean="0"/>
          </a:p>
          <a:p>
            <a:pPr lvl="1"/>
            <a:r>
              <a:rPr lang="en-US" dirty="0" smtClean="0"/>
              <a:t>Required for all operations on database </a:t>
            </a:r>
          </a:p>
          <a:p>
            <a:pPr marL="344487" lvl="1" indent="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mysqli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("server address",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username","password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"DB name") or die(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marL="671512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We don’t want to continue if it fails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in PHP: 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dirty="0" smtClean="0"/>
              <a:t>SQL commands are send by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</a:t>
            </a:r>
            <a:r>
              <a:rPr lang="en-US" sz="3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li_query</a:t>
            </a:r>
            <a:r>
              <a:rPr lang="en-US" sz="3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mysqli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"SQL Command"</a:t>
            </a:r>
            <a:r>
              <a:rPr lang="en-US" sz="3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/>
            <a:r>
              <a:rPr lang="en-US" dirty="0" smtClean="0"/>
              <a:t>Syntax is the SQL </a:t>
            </a:r>
          </a:p>
          <a:p>
            <a:r>
              <a:rPr lang="en-US" dirty="0" smtClean="0"/>
              <a:t>E.g., Create table in the selected database </a:t>
            </a:r>
          </a:p>
          <a:p>
            <a:pPr>
              <a:spcBef>
                <a:spcPts val="500"/>
              </a:spcBef>
              <a:buNone/>
            </a:pPr>
            <a:r>
              <a:rPr lang="en-US" sz="2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mysqli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 "CREATE TABLE students(</a:t>
            </a:r>
          </a:p>
          <a:p>
            <a:pPr>
              <a:spcBef>
                <a:spcPts val="500"/>
              </a:spcBef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id </a:t>
            </a:r>
            <a:r>
              <a:rPr lang="en-US" sz="2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500"/>
              </a:spcBef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primary key(id),</a:t>
            </a:r>
          </a:p>
          <a:p>
            <a:pPr>
              <a:spcBef>
                <a:spcPts val="500"/>
              </a:spcBef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(50),</a:t>
            </a:r>
          </a:p>
          <a:p>
            <a:pPr>
              <a:spcBef>
                <a:spcPts val="500"/>
              </a:spcBef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stdnum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INT(8))");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in PHP: Query &amp;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dirty="0" smtClean="0"/>
              <a:t>Query result is processed by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mysqli_fetch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E.g.,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sz="5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"SELECT ...");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while($row =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($result)){ 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std_name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$row['name']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std_grade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$row['grade']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mysqli_free_result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($result);</a:t>
            </a:r>
          </a:p>
          <a:p>
            <a:pPr>
              <a:spcBef>
                <a:spcPts val="300"/>
              </a:spcBef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000" dirty="0" smtClean="0"/>
              <a:t>Close database connection: </a:t>
            </a:r>
          </a:p>
          <a:p>
            <a:pPr>
              <a:spcBef>
                <a:spcPts val="600"/>
              </a:spcBef>
              <a:buNone/>
            </a:pPr>
            <a:r>
              <a:rPr lang="en-US" sz="3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3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mysqli</a:t>
            </a:r>
            <a:r>
              <a:rPr lang="en-US" sz="3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3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Database: students</a:t>
            </a:r>
          </a:p>
          <a:p>
            <a:r>
              <a:rPr lang="en-US" dirty="0" smtClean="0"/>
              <a:t>Table: IE</a:t>
            </a:r>
          </a:p>
          <a:p>
            <a:pPr lvl="1"/>
            <a:r>
              <a:rPr lang="en-US" dirty="0" smtClean="0"/>
              <a:t>(name, </a:t>
            </a:r>
            <a:r>
              <a:rPr lang="en-US" dirty="0" err="1" smtClean="0"/>
              <a:t>fam</a:t>
            </a:r>
            <a:r>
              <a:rPr lang="en-US" dirty="0" smtClean="0"/>
              <a:t>, grade, num)</a:t>
            </a:r>
          </a:p>
          <a:p>
            <a:r>
              <a:rPr lang="en-US" dirty="0" smtClean="0"/>
              <a:t>datainput.html: HTML form to insert data</a:t>
            </a:r>
          </a:p>
          <a:p>
            <a:r>
              <a:rPr lang="en-US" dirty="0" smtClean="0"/>
              <a:t>dbinsert.php: Insert data to DB</a:t>
            </a:r>
          </a:p>
          <a:p>
            <a:r>
              <a:rPr lang="en-US" dirty="0" smtClean="0"/>
              <a:t>datasearch.html: HTML form to query</a:t>
            </a:r>
          </a:p>
          <a:p>
            <a:r>
              <a:rPr lang="en-US" dirty="0" smtClean="0"/>
              <a:t>dbsearch.php: Run the query and show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parameters from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can be passed from the user to the CGI script through an html &lt;form&gt;</a:t>
            </a:r>
          </a:p>
          <a:p>
            <a:pPr>
              <a:spcBef>
                <a:spcPts val="800"/>
              </a:spcBef>
              <a:buNone/>
            </a:pPr>
            <a:r>
              <a:rPr lang="en-US" sz="2400" dirty="0" smtClean="0">
                <a:latin typeface="Times New Roman" pitchFamily="18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&lt;form action="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script.cgi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 method="GET | POST"&gt;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&lt;input type="…" 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="input1"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&lt;input type="…" name="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input2" /&gt;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&lt;input type="…" 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inputN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spcBef>
                <a:spcPts val="80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&lt;/form&gt;</a:t>
            </a:r>
          </a:p>
          <a:p>
            <a:r>
              <a:rPr lang="en-US" sz="2800" dirty="0" smtClean="0"/>
              <a:t>The script.cgi will get the parameters as: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input1=val1&amp;input2=val2&amp; … &amp;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valN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</a:rPr>
              <a:t>The mechanism depends on the HTTP Method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datainput.html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&lt;form action="http://127.0.0.1/IE/php/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dbinsert.php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method="GET"&gt;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Name: &lt;input type="text" name="n" /&gt;&lt;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Family: &lt;input type="text" name="f" /&gt;&lt;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Std #: &lt;input type="text" name="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/&gt;&lt;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Grade: &lt;input type="text" name="g" /&gt;&lt;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&lt;input type="submit" value="Insert Data" /&gt;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&lt;/form&gt;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spcBef>
                <a:spcPts val="2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dbinsert.php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$name = $_REQUEST["n"]; 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famanme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$_REQUEST["f"];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$grade = $_REQUEST["g"]; $num = $_REQUEST["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"];</a:t>
            </a:r>
          </a:p>
          <a:p>
            <a:pPr>
              <a:spcBef>
                <a:spcPts val="10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($num) &gt; 0) &amp;&amp;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famanme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&gt; 0) &amp;&amp;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($grade) &gt; 0) &amp;&amp;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($num) &gt; 0)){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$db = 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("127.0.0.1", "root",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12345678", "students")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or die(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spcBef>
                <a:spcPts val="10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$result = 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(name,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num, grade)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VALUES('$name', '$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famanme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 '$num', '$grade')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;") or die(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spcBef>
                <a:spcPts val="10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($db);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echo "Data has been inserted successfully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echo "Wrong Input";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10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datasearch.html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&lt;form action="http://127.0.0.1/IE/php/</a:t>
            </a:r>
            <a:r>
              <a:rPr lang="en-US" sz="17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dbsearch.php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 method="GET"&gt;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Parameter: 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&lt;select name="</a:t>
            </a:r>
            <a:r>
              <a:rPr lang="en-US" sz="17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	&lt;option value="</a:t>
            </a:r>
            <a:r>
              <a:rPr lang="en-US" sz="17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"&gt;Name&lt;/option&gt;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	&lt;option value="</a:t>
            </a:r>
            <a:r>
              <a:rPr lang="en-US" sz="17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fam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"&gt;Family&lt;/option&gt;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	&lt;option value="</a:t>
            </a:r>
            <a:r>
              <a:rPr lang="en-US" sz="17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"&gt;Grade&lt;/option&gt;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	&lt;option value="</a:t>
            </a:r>
            <a:r>
              <a:rPr lang="en-US" sz="17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"&gt;Student #&lt;/option&gt;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&lt;/select&gt;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&lt;input type="text" name="</a:t>
            </a:r>
            <a:r>
              <a:rPr lang="en-US" sz="17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 /&gt; 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&lt;input type="submit" value="Search" /&gt;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&lt;/form&gt;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20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dbsearch.php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$column = $_REQUEST["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"]; $value = $_REQUEST["query"];</a:t>
            </a:r>
          </a:p>
          <a:p>
            <a:pPr>
              <a:spcBef>
                <a:spcPts val="200"/>
              </a:spcBef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($column) &gt; 0) &amp;&amp; 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($value) &gt; 0)){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$db = </a:t>
            </a:r>
            <a:r>
              <a:rPr lang="en-US" sz="15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("127.0.0.1", "root", "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12345678", "students")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or die(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spcBef>
                <a:spcPts val="200"/>
              </a:spcBef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$result = </a:t>
            </a:r>
            <a:r>
              <a:rPr lang="en-US" sz="15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"SELECT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name,fam,num,grade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FROM IE WHERE 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$column='$value'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ORDER BY grade DESC") or die(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spcBef>
                <a:spcPts val="200"/>
              </a:spcBef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while($row = </a:t>
            </a:r>
            <a:r>
              <a:rPr lang="en-US" sz="15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($result))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echo "Name: ", $row["name"], ", Family: ", $row["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fam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"], ", Std #: ", $row["num"], ", Grade: ", $row["grade"], "&lt;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mysqli_free_result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($result);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($db);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echo "Wrong Input";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200"/>
              </a:spcBef>
              <a:buNone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dirty="0" smtClean="0"/>
              <a:t>Technique that malicious user (attacker) can inject (unexpected &amp; harmful) SQL commands into SQL statements via web pages</a:t>
            </a:r>
          </a:p>
          <a:p>
            <a:pPr lvl="1"/>
            <a:r>
              <a:rPr lang="en-US" dirty="0" smtClean="0"/>
              <a:t>Compromise user security</a:t>
            </a:r>
          </a:p>
          <a:p>
            <a:pPr lvl="2"/>
            <a:r>
              <a:rPr lang="en-US" dirty="0" smtClean="0"/>
              <a:t>Get confidential information</a:t>
            </a:r>
          </a:p>
          <a:p>
            <a:pPr lvl="1"/>
            <a:r>
              <a:rPr lang="en-US" dirty="0" smtClean="0"/>
              <a:t>Compromise web application integrity</a:t>
            </a:r>
          </a:p>
          <a:p>
            <a:pPr lvl="2"/>
            <a:r>
              <a:rPr lang="en-US" dirty="0" smtClean="0"/>
              <a:t>Alert the database</a:t>
            </a:r>
          </a:p>
          <a:p>
            <a:r>
              <a:rPr lang="en-US" dirty="0" smtClean="0"/>
              <a:t>One of the most common approach to attack web applications</a:t>
            </a:r>
            <a:endParaRPr lang="en-US" dirty="0"/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253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/>
              <a:t>Two tables in “injection” DB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a</a:t>
            </a:r>
            <a:r>
              <a:rPr lang="en-US" dirty="0" smtClean="0"/>
              <a:t>ccount (id, pass, name, balance)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private (c1, c2)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Three forms to search the DB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Only ID based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ID &amp; Pass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Multiple IDs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Two PHP scripts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Single query for from #1 &amp; #2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Multi query for form 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3581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by </a:t>
            </a:r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SQL statement in single query script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 'SELECT * FROM account WHERE id='.$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Or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$query = 'SELECT * FROM account WHERE id='.$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.' and pass="'.$password.'"';</a:t>
            </a:r>
          </a:p>
          <a:p>
            <a:r>
              <a:rPr lang="en-US" sz="3200" dirty="0" smtClean="0"/>
              <a:t>SQL statement in multi query script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 'SELECT * FROM account WHERE id='.$user_id1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.';';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query .= 'SELECT * FROM account WHERE id='.$user_id2.';';</a:t>
            </a:r>
          </a:p>
          <a:p>
            <a:pPr lvl="1"/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8312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by Example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 smtClean="0"/>
              <a:t>Inputs by normal users</a:t>
            </a:r>
          </a:p>
          <a:p>
            <a:pPr lvl="1"/>
            <a:r>
              <a:rPr lang="en-US" dirty="0" smtClean="0"/>
              <a:t>ID = 1111</a:t>
            </a:r>
          </a:p>
          <a:p>
            <a:pPr lvl="1"/>
            <a:r>
              <a:rPr lang="en-US" dirty="0" smtClean="0"/>
              <a:t>ID = 2222     			pass = pass2</a:t>
            </a:r>
          </a:p>
          <a:p>
            <a:pPr lvl="1"/>
            <a:r>
              <a:rPr lang="en-US" dirty="0" smtClean="0"/>
              <a:t>ID1 = 1111			ID2 = 2222</a:t>
            </a:r>
          </a:p>
          <a:p>
            <a:r>
              <a:rPr lang="en-US" dirty="0" smtClean="0"/>
              <a:t>Malicious user </a:t>
            </a:r>
          </a:p>
          <a:p>
            <a:pPr lvl="1"/>
            <a:r>
              <a:rPr lang="en-US" dirty="0" smtClean="0"/>
              <a:t>ID = 1111 or 1=1</a:t>
            </a:r>
          </a:p>
          <a:p>
            <a:pPr lvl="1"/>
            <a:r>
              <a:rPr lang="en-US" dirty="0" smtClean="0"/>
              <a:t>ID = 1111 or ""=""    	pass = pass1" or ""=" </a:t>
            </a:r>
          </a:p>
          <a:p>
            <a:pPr lvl="1"/>
            <a:r>
              <a:rPr lang="en-US" dirty="0" smtClean="0"/>
              <a:t>ID1 = 1111    	     ID2 = 2222; DROP TABLE  private; </a:t>
            </a:r>
          </a:p>
          <a:p>
            <a:pPr marL="344487" lvl="1" indent="0"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		       :-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OoOoo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!!!! Why?!</a:t>
            </a:r>
            <a:endParaRPr lang="en-US" dirty="0" smtClean="0">
              <a:solidFill>
                <a:srgbClr val="C00000"/>
              </a:solidFill>
            </a:endParaRP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3304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 smtClean="0"/>
              <a:t>Parameterized queries by </a:t>
            </a:r>
            <a:r>
              <a:rPr lang="en-US" sz="3200" i="1" dirty="0" smtClean="0">
                <a:solidFill>
                  <a:srgbClr val="CC0000"/>
                </a:solidFill>
              </a:rPr>
              <a:t>preparing</a:t>
            </a:r>
            <a:r>
              <a:rPr lang="en-US" sz="3200" dirty="0" smtClean="0">
                <a:solidFill>
                  <a:srgbClr val="CC0000"/>
                </a:solidFill>
              </a:rPr>
              <a:t> </a:t>
            </a:r>
            <a:r>
              <a:rPr lang="en-US" sz="3200" dirty="0" smtClean="0"/>
              <a:t>statements</a:t>
            </a:r>
          </a:p>
          <a:p>
            <a:pPr lvl="1">
              <a:spcBef>
                <a:spcPts val="100"/>
              </a:spcBef>
            </a:pPr>
            <a:r>
              <a:rPr lang="en-US" sz="2800" dirty="0" smtClean="0"/>
              <a:t>Preparing stage</a:t>
            </a:r>
          </a:p>
          <a:p>
            <a:pPr lvl="2">
              <a:spcBef>
                <a:spcPts val="100"/>
              </a:spcBef>
            </a:pPr>
            <a:r>
              <a:rPr lang="en-US" sz="2400" dirty="0" smtClean="0"/>
              <a:t>Statement template is sent to server </a:t>
            </a:r>
          </a:p>
          <a:p>
            <a:pPr lvl="3">
              <a:spcBef>
                <a:spcPts val="100"/>
              </a:spcBef>
            </a:pPr>
            <a:r>
              <a:rPr lang="en-US" sz="2000" dirty="0" smtClean="0"/>
              <a:t>Server checks syntax &amp; initialize internal resources for execution</a:t>
            </a:r>
          </a:p>
          <a:p>
            <a:pPr lvl="1">
              <a:spcBef>
                <a:spcPts val="100"/>
              </a:spcBef>
            </a:pPr>
            <a:r>
              <a:rPr lang="en-US" sz="2800" dirty="0" smtClean="0"/>
              <a:t>Variable binding &amp; Execution stage</a:t>
            </a:r>
          </a:p>
          <a:p>
            <a:pPr lvl="2">
              <a:spcBef>
                <a:spcPts val="100"/>
              </a:spcBef>
            </a:pPr>
            <a:r>
              <a:rPr lang="en-US" sz="2400" dirty="0" smtClean="0"/>
              <a:t>Value of variables are sent</a:t>
            </a:r>
          </a:p>
          <a:p>
            <a:pPr lvl="2">
              <a:spcBef>
                <a:spcPts val="100"/>
              </a:spcBef>
            </a:pPr>
            <a:r>
              <a:rPr lang="en-US" sz="2400" dirty="0" smtClean="0"/>
              <a:t>Server creates statement from the template &amp; the bounded variables &amp; executes it</a:t>
            </a:r>
          </a:p>
          <a:p>
            <a:r>
              <a:rPr lang="en-US" sz="3200" dirty="0" smtClean="0"/>
              <a:t>Designed for performance improvement to run same statement repeatedly with high efficiency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Can be used as appropriate solution for SQL injection?!</a:t>
            </a:r>
          </a:p>
          <a:p>
            <a:pPr lvl="2">
              <a:spcBef>
                <a:spcPts val="0"/>
              </a:spcBef>
            </a:pPr>
            <a:r>
              <a:rPr lang="en-US" sz="2500" dirty="0" smtClean="0"/>
              <a:t>Why?!!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1927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</a:t>
            </a:r>
            <a:r>
              <a:rPr lang="en-US" dirty="0" smtClean="0"/>
              <a:t>Injection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dirty="0" smtClean="0"/>
              <a:t>1) Preparing template (statement)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mysqli_prepare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"SELECT id, pass, name, balance FROM account WHERE id=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US" sz="500" dirty="0" smtClean="0"/>
          </a:p>
          <a:p>
            <a:r>
              <a:rPr lang="en-US" dirty="0" smtClean="0"/>
              <a:t>2) Binding variables 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mysqli_stmt_bind_param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$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500" dirty="0" smtClean="0"/>
          </a:p>
          <a:p>
            <a:r>
              <a:rPr lang="en-US" dirty="0" smtClean="0"/>
              <a:t>3) Executing the statement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mysqli_stmt_execute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4664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parameters from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3200" dirty="0" smtClean="0"/>
              <a:t>Parameters can be sent through the </a:t>
            </a:r>
            <a:r>
              <a:rPr lang="en-US" sz="3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3200" dirty="0" smtClean="0"/>
              <a:t> method</a:t>
            </a:r>
          </a:p>
          <a:p>
            <a:pPr lvl="1"/>
            <a:r>
              <a:rPr lang="en-US" sz="2800" dirty="0" smtClean="0"/>
              <a:t>The CGI script will receive the parameters from the web server in an environment variable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$QUERY_STRING</a:t>
            </a:r>
          </a:p>
          <a:p>
            <a:pPr lvl="1"/>
            <a:r>
              <a:rPr lang="en-US" sz="2800" dirty="0" smtClean="0"/>
              <a:t>In C: You can access it by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getenv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("QUERY_STRING")</a:t>
            </a:r>
          </a:p>
          <a:p>
            <a:r>
              <a:rPr lang="en-US" sz="3200" dirty="0" smtClean="0"/>
              <a:t>Parameters can be passed through the </a:t>
            </a: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sz="3200" dirty="0" smtClean="0"/>
              <a:t> method (in the body of the HTTP Request)</a:t>
            </a:r>
          </a:p>
          <a:p>
            <a:pPr lvl="1"/>
            <a:r>
              <a:rPr lang="en-US" sz="2800" dirty="0" smtClean="0"/>
              <a:t>The CGI script will receive the parameters from the web server in the standard input (</a:t>
            </a:r>
            <a:r>
              <a:rPr lang="en-US" sz="2800" dirty="0" err="1" smtClean="0"/>
              <a:t>stdin</a:t>
            </a:r>
            <a:r>
              <a:rPr lang="en-US" sz="2800" dirty="0" smtClean="0"/>
              <a:t>)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Binding the results</a:t>
            </a:r>
          </a:p>
          <a:p>
            <a:pPr lvl="1"/>
            <a:r>
              <a:rPr lang="en-US" dirty="0" smtClean="0"/>
              <a:t>A variable per column in the output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mysqli_stmt_bind_result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$ids, $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passs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$names, $balances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5) Fetching output from the result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mysqli_stmt_fetch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("ID: %s,  Password: %s,  Name: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s, Balance: %s\n", $ids, $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passs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names, $balances);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394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</a:t>
            </a:r>
            <a:r>
              <a:rPr lang="en-US" dirty="0" smtClean="0"/>
              <a:t>Injection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safe version of the PHP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8537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Error Handling &amp; Debugging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Web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9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01675"/>
              </p:ext>
            </p:extLst>
          </p:nvPr>
        </p:nvGraphicFramePr>
        <p:xfrm>
          <a:off x="533399" y="914400"/>
          <a:ext cx="8237425" cy="53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69" name="Visio" r:id="rId3" imgW="6367653" imgH="4176078" progId="Visio.Drawing.11">
                  <p:embed/>
                </p:oleObj>
              </mc:Choice>
              <mc:Fallback>
                <p:oleObj name="Visio" r:id="rId3" imgW="6367653" imgH="4176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914400"/>
                        <a:ext cx="8237425" cy="5399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 smtClean="0"/>
              <a:t>Error handling is very important in PHP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HTTP server is the open door of the server/network</a:t>
            </a:r>
          </a:p>
          <a:p>
            <a:pPr lvl="2">
              <a:spcBef>
                <a:spcPts val="200"/>
              </a:spcBef>
            </a:pPr>
            <a:r>
              <a:rPr lang="en-US" sz="2400" dirty="0" smtClean="0"/>
              <a:t>HTTP server by itself is (almost) secure </a:t>
            </a:r>
          </a:p>
          <a:p>
            <a:pPr lvl="2">
              <a:spcBef>
                <a:spcPts val="200"/>
              </a:spcBef>
            </a:pPr>
            <a:r>
              <a:rPr lang="en-US" sz="2400" dirty="0" smtClean="0"/>
              <a:t>HTTP server </a:t>
            </a:r>
            <a:r>
              <a:rPr lang="en-US" sz="2400" dirty="0" smtClean="0">
                <a:solidFill>
                  <a:srgbClr val="C00000"/>
                </a:solidFill>
              </a:rPr>
              <a:t>runs</a:t>
            </a:r>
            <a:r>
              <a:rPr lang="en-US" sz="2400" dirty="0" smtClean="0"/>
              <a:t> PHP codes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Inputs come from Internet (Hackers)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A security hole in PHP </a:t>
            </a:r>
            <a:r>
              <a:rPr lang="en-US" sz="2400" dirty="0" smtClean="0">
                <a:sym typeface="Wingdings" pitchFamily="2" charset="2"/>
              </a:rPr>
              <a:t> Access to server</a:t>
            </a:r>
            <a:endParaRPr lang="en-US" sz="2400" dirty="0" smtClean="0"/>
          </a:p>
          <a:p>
            <a:r>
              <a:rPr lang="en-US" sz="3200" dirty="0" smtClean="0"/>
              <a:t>Simple default error handling in PHP</a:t>
            </a:r>
          </a:p>
          <a:p>
            <a:pPr lvl="1"/>
            <a:r>
              <a:rPr lang="en-US" sz="2400" dirty="0" smtClean="0"/>
              <a:t>An error message with filename, line number and a message describing the </a:t>
            </a:r>
            <a:r>
              <a:rPr lang="en-US" sz="2400" dirty="0"/>
              <a:t>error which is </a:t>
            </a:r>
            <a:r>
              <a:rPr lang="en-US" sz="2400" dirty="0" smtClean="0"/>
              <a:t>configured </a:t>
            </a:r>
            <a:r>
              <a:rPr lang="en-US" sz="2400" dirty="0"/>
              <a:t>in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php.ini</a:t>
            </a:r>
            <a:endParaRPr lang="en-US" sz="24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sz="2200" dirty="0" smtClean="0"/>
              <a:t>Displayed: client can see, should not used in final release</a:t>
            </a:r>
          </a:p>
          <a:p>
            <a:pPr lvl="2">
              <a:spcBef>
                <a:spcPts val="100"/>
              </a:spcBef>
            </a:pPr>
            <a:r>
              <a:rPr lang="en-US" sz="2200" dirty="0" smtClean="0"/>
              <a:t>Log: server log, useful for debugging &amp; server monitoring</a:t>
            </a:r>
          </a:p>
          <a:p>
            <a:pPr lvl="2">
              <a:spcBef>
                <a:spcPts val="100"/>
              </a:spcBef>
            </a:pPr>
            <a:r>
              <a:rPr lang="en-US" sz="22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die()</a:t>
            </a:r>
            <a:r>
              <a:rPr lang="en-US" dirty="0" smtClean="0"/>
              <a:t> function to stop running the script</a:t>
            </a:r>
          </a:p>
          <a:p>
            <a:pPr>
              <a:spcBef>
                <a:spcPts val="500"/>
              </a:spcBef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$file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("data.txt", "r");</a:t>
            </a:r>
          </a:p>
          <a:p>
            <a:pPr>
              <a:spcBef>
                <a:spcPts val="500"/>
              </a:spcBef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if($file == null)</a:t>
            </a:r>
          </a:p>
          <a:p>
            <a:pPr>
              <a:spcBef>
                <a:spcPts val="500"/>
              </a:spcBef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  die("Cannot open file");</a:t>
            </a:r>
          </a:p>
          <a:p>
            <a:pPr lvl="1"/>
            <a:r>
              <a:rPr lang="en-US" dirty="0" smtClean="0"/>
              <a:t>Or </a:t>
            </a:r>
          </a:p>
          <a:p>
            <a:pPr>
              <a:spcBef>
                <a:spcPts val="500"/>
              </a:spcBef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$file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("data.txt", "r")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die("Cannot open file");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Surpassing errors by @ operator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Don’t send error messages to client (security)</a:t>
            </a:r>
          </a:p>
          <a:p>
            <a:pPr>
              <a:spcBef>
                <a:spcPts val="500"/>
              </a:spcBef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$x=10; $y=0; $z=@($x/$y);</a:t>
            </a:r>
          </a:p>
          <a:p>
            <a:pPr>
              <a:spcBef>
                <a:spcPts val="500"/>
              </a:spcBef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 smtClean="0"/>
              <a:t>A special function is called when an error occurs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error_function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error_level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error_message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error_file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error_line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error_context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solidFill>
                  <a:srgbClr val="C00000"/>
                </a:solidFill>
              </a:rPr>
              <a:t>error_level</a:t>
            </a:r>
            <a:r>
              <a:rPr lang="en-US" sz="2000" dirty="0" smtClean="0"/>
              <a:t>: Required, specifies the error report level for the user-defined error. </a:t>
            </a:r>
          </a:p>
          <a:p>
            <a:pPr lvl="1"/>
            <a:r>
              <a:rPr lang="en-US" sz="2000" dirty="0" err="1" smtClean="0">
                <a:solidFill>
                  <a:srgbClr val="C00000"/>
                </a:solidFill>
              </a:rPr>
              <a:t>error_message</a:t>
            </a:r>
            <a:r>
              <a:rPr lang="en-US" sz="2000" dirty="0" smtClean="0"/>
              <a:t>: Required, specifies the error message for the user-defined error</a:t>
            </a:r>
          </a:p>
          <a:p>
            <a:pPr lvl="1"/>
            <a:r>
              <a:rPr lang="en-US" sz="2000" dirty="0" err="1" smtClean="0">
                <a:solidFill>
                  <a:srgbClr val="C00000"/>
                </a:solidFill>
              </a:rPr>
              <a:t>error_file</a:t>
            </a:r>
            <a:r>
              <a:rPr lang="en-US" sz="2000" dirty="0" smtClean="0"/>
              <a:t>: Optional, specifies filename in which the error occurred</a:t>
            </a:r>
          </a:p>
          <a:p>
            <a:pPr lvl="1"/>
            <a:r>
              <a:rPr lang="en-US" sz="2000" dirty="0" err="1" smtClean="0">
                <a:solidFill>
                  <a:srgbClr val="C00000"/>
                </a:solidFill>
              </a:rPr>
              <a:t>error_line</a:t>
            </a:r>
            <a:r>
              <a:rPr lang="en-US" sz="2000" dirty="0" smtClean="0"/>
              <a:t>: Optional, specifies line number in which the error occurred</a:t>
            </a:r>
          </a:p>
          <a:p>
            <a:pPr lvl="1"/>
            <a:r>
              <a:rPr lang="en-US" sz="2000" dirty="0" err="1" smtClean="0">
                <a:solidFill>
                  <a:srgbClr val="C00000"/>
                </a:solidFill>
              </a:rPr>
              <a:t>error_context</a:t>
            </a:r>
            <a:r>
              <a:rPr lang="en-US" sz="2000" dirty="0" smtClean="0"/>
              <a:t>: Optional, specifies an array containing every variable, and their values, in use when the error occurred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Handling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 smtClean="0"/>
              <a:t>Custom error handler registration</a:t>
            </a:r>
          </a:p>
          <a:p>
            <a:pPr>
              <a:buNone/>
            </a:pPr>
            <a:r>
              <a:rPr lang="en-US" sz="2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set_error_handler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", Level);</a:t>
            </a:r>
          </a:p>
          <a:p>
            <a:r>
              <a:rPr lang="en-US" dirty="0" smtClean="0"/>
              <a:t>Level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If omitted </a:t>
            </a:r>
            <a:r>
              <a:rPr lang="en-US" sz="2400" dirty="0" smtClean="0">
                <a:sym typeface="Wingdings" pitchFamily="2" charset="2"/>
              </a:rPr>
              <a:t> all levels of errors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1 (</a:t>
            </a:r>
            <a:r>
              <a:rPr lang="en-US" sz="2400" dirty="0" err="1" smtClean="0"/>
              <a:t>E_ERROR</a:t>
            </a:r>
            <a:r>
              <a:rPr lang="en-US" sz="2400" dirty="0" smtClean="0"/>
              <a:t>): Fatal run-time errors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2 (</a:t>
            </a:r>
            <a:r>
              <a:rPr lang="en-US" sz="2400" dirty="0" err="1" smtClean="0"/>
              <a:t>E_WARNING</a:t>
            </a:r>
            <a:r>
              <a:rPr lang="en-US" sz="2400" dirty="0" smtClean="0"/>
              <a:t>): Non-fatal run-time errors 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8 (</a:t>
            </a:r>
            <a:r>
              <a:rPr lang="en-US" sz="2400" dirty="0" err="1" smtClean="0"/>
              <a:t>E_NOTICE</a:t>
            </a:r>
            <a:r>
              <a:rPr lang="en-US" sz="2400" dirty="0" smtClean="0"/>
              <a:t>): Run-time notices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256 (</a:t>
            </a:r>
            <a:r>
              <a:rPr lang="en-US" sz="2400" dirty="0" err="1" smtClean="0"/>
              <a:t>E_USER_ERROR</a:t>
            </a:r>
            <a:r>
              <a:rPr lang="en-US" sz="2400" dirty="0" smtClean="0"/>
              <a:t>): Fatal user-generated error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512 (</a:t>
            </a:r>
            <a:r>
              <a:rPr lang="en-US" sz="2400" dirty="0" err="1" smtClean="0"/>
              <a:t>E_USER_WARNING</a:t>
            </a:r>
            <a:r>
              <a:rPr lang="en-US" sz="2400" dirty="0" smtClean="0"/>
              <a:t>): Non-fatal user-generated warning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system generated errors, user can trigger (generate) errors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trigger_error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("Error Message", Level);</a:t>
            </a:r>
          </a:p>
          <a:p>
            <a:pPr lvl="1"/>
            <a:r>
              <a:rPr lang="en-US" dirty="0" smtClean="0"/>
              <a:t>Message is a required custom message</a:t>
            </a:r>
          </a:p>
          <a:p>
            <a:pPr lvl="1"/>
            <a:r>
              <a:rPr lang="en-US" dirty="0" smtClean="0"/>
              <a:t>Level is optionally specifies error level </a:t>
            </a:r>
          </a:p>
          <a:p>
            <a:pPr lvl="2"/>
            <a:r>
              <a:rPr lang="en-US" dirty="0" err="1" smtClean="0"/>
              <a:t>E_USER_ERROR</a:t>
            </a:r>
            <a:endParaRPr lang="en-US" dirty="0" smtClean="0"/>
          </a:p>
          <a:p>
            <a:pPr lvl="2"/>
            <a:r>
              <a:rPr lang="en-US" dirty="0" err="1" smtClean="0"/>
              <a:t>E_USER_WARNING</a:t>
            </a:r>
            <a:endParaRPr lang="en-US" dirty="0" smtClean="0"/>
          </a:p>
          <a:p>
            <a:pPr lvl="2"/>
            <a:r>
              <a:rPr lang="en-US" dirty="0" err="1" smtClean="0"/>
              <a:t>E_USER_NOTICE</a:t>
            </a:r>
            <a:endParaRPr lang="en-US" dirty="0" smtClean="0"/>
          </a:p>
          <a:p>
            <a:pPr lvl="2"/>
            <a:r>
              <a:rPr lang="en-US" dirty="0" smtClean="0"/>
              <a:t>If omitted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E_USER_NOTICE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myErrorHandler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errstr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errfile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errline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switch ($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E_USER_ERROR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echo "&lt;b&gt;My ERROR&lt;/b&gt; [$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errstr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/&gt;\n";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echo "Fatal error on line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errline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 file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errfile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exit(1);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E_USER_WARNING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echo "&lt;b&gt;My WARNING&lt;/b&gt; [$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errstr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/&gt;\n"; break;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echo "&lt;b&gt;Some other errors&lt;/b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true; //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don’t run internal error handler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set_error_handler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myErrorHandler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("data.bin", "r");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if($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trigger_error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("Cannot open file",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E_USER_ERROR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filesize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("data.bin") == 0)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trigger_error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("Data file is empty",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E_USER_WARNING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("127.0.0.1",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"root",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wrongpass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"injection");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&lt;head&gt;&lt;/head&gt;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&lt;form action="cgi_form_get.cgi" method="GET"&gt;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User: &lt;input type="text" size="20" name="user" /&gt;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Password: &lt;input type="text" size="20" name="pass" /&gt;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&lt;input type="submit" value="Submit" name="submit"/&gt;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&lt;/form&gt;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spcBef>
                <a:spcPts val="5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Web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9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74958"/>
              </p:ext>
            </p:extLst>
          </p:nvPr>
        </p:nvGraphicFramePr>
        <p:xfrm>
          <a:off x="533399" y="914400"/>
          <a:ext cx="8237425" cy="53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4" name="Visio" r:id="rId4" imgW="6367653" imgH="4176078" progId="Visio.Drawing.11">
                  <p:embed/>
                </p:oleObj>
              </mc:Choice>
              <mc:Fallback>
                <p:oleObj name="Visio" r:id="rId4" imgW="6367653" imgH="4176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914400"/>
                        <a:ext cx="8237425" cy="5399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 smtClean="0"/>
              <a:t>Extensive XML support in PHP</a:t>
            </a:r>
          </a:p>
          <a:p>
            <a:pPr lvl="1"/>
            <a:r>
              <a:rPr lang="en-US" dirty="0" smtClean="0"/>
              <a:t>Different libraries to read/parse/write XML</a:t>
            </a:r>
          </a:p>
          <a:p>
            <a:r>
              <a:rPr lang="en-US" dirty="0" smtClean="0"/>
              <a:t>Create XML</a:t>
            </a:r>
          </a:p>
          <a:p>
            <a:pPr lvl="1"/>
            <a:r>
              <a:rPr lang="en-US" dirty="0" smtClean="0"/>
              <a:t>Print XML tags manually</a:t>
            </a:r>
          </a:p>
          <a:p>
            <a:pPr lvl="1"/>
            <a:r>
              <a:rPr lang="en-US" dirty="0" err="1"/>
              <a:t>XMLWriter</a:t>
            </a:r>
            <a:r>
              <a:rPr lang="en-US" dirty="0"/>
              <a:t>: To create XML files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Parse XML</a:t>
            </a:r>
          </a:p>
          <a:p>
            <a:pPr lvl="1"/>
            <a:r>
              <a:rPr lang="en-US" dirty="0"/>
              <a:t>DOM library: Access to XML tree structure </a:t>
            </a:r>
            <a:endParaRPr lang="en-US" dirty="0" smtClean="0"/>
          </a:p>
          <a:p>
            <a:pPr lvl="1"/>
            <a:r>
              <a:rPr lang="en-US" dirty="0" smtClean="0"/>
              <a:t>Expat: An event based parser</a:t>
            </a:r>
          </a:p>
          <a:p>
            <a:r>
              <a:rPr lang="en-US" dirty="0" smtClean="0"/>
              <a:t>XSLT: XML transformation on server side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 PHP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2800" dirty="0" smtClean="0"/>
              <a:t>There are two basic types of XML parsers:</a:t>
            </a:r>
          </a:p>
          <a:p>
            <a:r>
              <a:rPr lang="en-US" sz="2800" dirty="0" smtClean="0"/>
              <a:t>DOM(Tree)-based parser: </a:t>
            </a:r>
          </a:p>
          <a:p>
            <a:pPr lvl="1"/>
            <a:r>
              <a:rPr lang="en-US" sz="2400" dirty="0" smtClean="0"/>
              <a:t>XML is transformed into a tree structure</a:t>
            </a:r>
          </a:p>
          <a:p>
            <a:pPr lvl="1"/>
            <a:r>
              <a:rPr lang="en-US" sz="2400" dirty="0" smtClean="0"/>
              <a:t>Whole document is analyzed to create tree</a:t>
            </a:r>
          </a:p>
          <a:p>
            <a:pPr lvl="1"/>
            <a:r>
              <a:rPr lang="en-US" sz="2400" dirty="0" smtClean="0"/>
              <a:t>Easy to use by </a:t>
            </a:r>
            <a:r>
              <a:rPr lang="en-US" sz="2400" dirty="0" err="1" smtClean="0"/>
              <a:t>getElement</a:t>
            </a:r>
            <a:r>
              <a:rPr lang="en-US" sz="2400" dirty="0" smtClean="0"/>
              <a:t>… functions; but is not useable for   large files &amp; stream</a:t>
            </a:r>
          </a:p>
          <a:p>
            <a:r>
              <a:rPr lang="en-US" sz="2800" dirty="0" smtClean="0"/>
              <a:t>Event-based parser: </a:t>
            </a:r>
          </a:p>
          <a:p>
            <a:pPr lvl="1"/>
            <a:r>
              <a:rPr lang="en-US" sz="2400" dirty="0"/>
              <a:t>Focus on XML content, not their </a:t>
            </a:r>
            <a:r>
              <a:rPr lang="en-US" sz="2400" dirty="0" smtClean="0"/>
              <a:t>structure</a:t>
            </a:r>
          </a:p>
          <a:p>
            <a:pPr lvl="1"/>
            <a:r>
              <a:rPr lang="en-US" sz="2400" dirty="0" smtClean="0"/>
              <a:t>XML document is interpreted as a series of events</a:t>
            </a:r>
          </a:p>
          <a:p>
            <a:pPr lvl="2"/>
            <a:r>
              <a:rPr lang="en-US" sz="2200" dirty="0" smtClean="0"/>
              <a:t>When a specific event occurs, a function is called to handle it</a:t>
            </a:r>
          </a:p>
          <a:p>
            <a:pPr lvl="1"/>
            <a:r>
              <a:rPr lang="en-US" sz="2400" dirty="0" smtClean="0"/>
              <a:t>More programming effort, but useable for stream &amp; less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 PHP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Expat is a event-based XML parser in PHP</a:t>
            </a:r>
          </a:p>
          <a:p>
            <a:r>
              <a:rPr lang="en-US" sz="3200" dirty="0" smtClean="0"/>
              <a:t>Step 1: Initialize the XML parser</a:t>
            </a:r>
          </a:p>
          <a:p>
            <a:pPr lvl="1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$parser = 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xml_parser_create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 smtClean="0"/>
              <a:t>Step 2: Function declaration</a:t>
            </a:r>
          </a:p>
          <a:p>
            <a:pPr lvl="1"/>
            <a:r>
              <a:rPr lang="en-US" sz="2400" dirty="0" smtClean="0"/>
              <a:t>Function to </a:t>
            </a:r>
            <a:r>
              <a:rPr lang="en-US" sz="2400" dirty="0" smtClean="0"/>
              <a:t>be used </a:t>
            </a:r>
            <a:r>
              <a:rPr lang="en-US" sz="2400" dirty="0" smtClean="0"/>
              <a:t>at the start of an element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mystart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($parser, $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element_attrs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/>
              <a:t>Function to </a:t>
            </a:r>
            <a:r>
              <a:rPr lang="en-US" sz="2400" dirty="0" smtClean="0"/>
              <a:t>be used </a:t>
            </a:r>
            <a:r>
              <a:rPr lang="en-US" sz="2400" dirty="0" smtClean="0"/>
              <a:t>at the end of an element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mystop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($parser, $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Clr>
                <a:srgbClr val="006633"/>
              </a:buClr>
            </a:pPr>
            <a:r>
              <a:rPr lang="en-US" sz="2400" dirty="0" smtClean="0"/>
              <a:t>Function to </a:t>
            </a:r>
            <a:r>
              <a:rPr lang="en-US" sz="2400" dirty="0" smtClean="0"/>
              <a:t>be used </a:t>
            </a:r>
            <a:r>
              <a:rPr lang="en-US" sz="2400" dirty="0" smtClean="0"/>
              <a:t>when finding character data</a:t>
            </a:r>
          </a:p>
          <a:p>
            <a:pPr lvl="1">
              <a:buClr>
                <a:srgbClr val="006633"/>
              </a:buClr>
              <a:buNone/>
            </a:pP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mychar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($parser, $data)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 PHP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rgbClr val="000000"/>
                </a:solidFill>
              </a:rPr>
              <a:t>Step 3: Function registration</a:t>
            </a:r>
          </a:p>
          <a:p>
            <a:pPr marL="342900" lvl="1" indent="-342900">
              <a:spcBef>
                <a:spcPct val="50000"/>
              </a:spcBef>
              <a:buClr>
                <a:srgbClr val="003399"/>
              </a:buClr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xml_set_element_handler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($parser, "</a:t>
            </a: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mystart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",</a:t>
            </a:r>
            <a:r>
              <a:rPr lang="fa-IR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mystop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marL="342900" lvl="1" indent="-342900">
              <a:spcBef>
                <a:spcPct val="50000"/>
              </a:spcBef>
              <a:buClr>
                <a:srgbClr val="003399"/>
              </a:buClr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xml_set_character_data_handler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($parser, "</a:t>
            </a: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mychar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lvl="0"/>
            <a:r>
              <a:rPr lang="en-US" sz="3200" dirty="0" smtClean="0">
                <a:solidFill>
                  <a:srgbClr val="000000"/>
                </a:solidFill>
              </a:rPr>
              <a:t>Step 4: Parsing document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  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xml_parse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($parser, $data, $</a:t>
            </a: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data_end_flag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pPr lvl="0"/>
            <a:r>
              <a:rPr lang="en-US" sz="3200" dirty="0" smtClean="0">
                <a:solidFill>
                  <a:srgbClr val="000000"/>
                </a:solidFill>
              </a:rPr>
              <a:t>Step 5: Finish 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xml_parser_free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($parser);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mystart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($parser, 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echo "Start: ". 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."\n";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($parser, 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echo "End: ". 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."\n";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my_char_data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($parser, $d){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echo "Char: ". $d ."\n";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$parser =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xml_parser_create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xml_set_element_handler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($parser,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mystart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xml_set_character_data_handler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($parser,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my_char_data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$data="&lt;root&gt;&lt;book&gt;&lt;name&gt;1&lt;/name&gt;&lt;price&gt;1000&lt;/price&gt;&lt;/book&gt;&lt;/root&gt;";</a:t>
            </a:r>
          </a:p>
          <a:p>
            <a:pPr>
              <a:spcBef>
                <a:spcPts val="300"/>
              </a:spcBef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xml_parse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($parser, $data, TRUE);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xml_parser_free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($parser);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30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>
                <a:solidFill>
                  <a:srgbClr val="C2C2C2"/>
                </a:solidFill>
              </a:rPr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>
                <a:solidFill>
                  <a:srgbClr val="C2C2C2"/>
                </a:solidFill>
              </a:rPr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>
                <a:solidFill>
                  <a:srgbClr val="C2C2C2"/>
                </a:solidFill>
              </a:rPr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546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400" dirty="0" smtClean="0"/>
              <a:t>Q7.1) How to code in server side?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Use CGI or Embed code, the later is preferred!! 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Q7.2) Which language? Syntax?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PHP, it is very similar to C/Java, but it is interpreted language 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Q7.3) How can I get valid user’s data in server?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Super global arrays: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$_REQUEST</a:t>
            </a:r>
            <a:r>
              <a:rPr lang="en-US" sz="2000" dirty="0" smtClean="0"/>
              <a:t>, …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Validation mechanisms: Validating &amp; Sanitizing 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Q7.4) Can I read/write access to HTTP headers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Yes,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header() </a:t>
            </a:r>
            <a:r>
              <a:rPr lang="en-US" sz="2000" dirty="0" smtClean="0"/>
              <a:t>to write,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$_SERVER </a:t>
            </a:r>
            <a:r>
              <a:rPr lang="en-US" sz="2000" dirty="0" smtClean="0"/>
              <a:t>to read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Q7.5) The users must login to access the site!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Okay, use PHP session + Authentication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Q7.6) Can I use data base? How?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Yes, depends on you DB, MySQL is easy to use!!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 "Content-Type: text/html"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 "&lt;html&gt;&lt;head&gt;&lt;/head&gt;"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 "&lt;body&gt;“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 "The QUERY_STRING is: " $QUERY_STRING "&lt;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/&gt;"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 "Parameters are:&lt;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/&gt;"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user=`echo $QUERY_STRING | cut -d"&amp;" -f 1 | cut -d"=" -f 2`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pass=`echo $QUERY_STRING | cut -d"&amp;" -f 2 | cut -d"=" -f 2`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 $user $pass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 "&lt;/body&gt;&lt;/html&gt;"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00"/>
                </a:solidFill>
              </a:rPr>
              <a:t>Reading Assignment</a:t>
            </a:r>
            <a:r>
              <a:rPr lang="en-US" dirty="0" smtClean="0"/>
              <a:t>: Chapter 9 of “Programming the World Wide Web”</a:t>
            </a:r>
          </a:p>
          <a:p>
            <a:r>
              <a:rPr lang="en-US" dirty="0" smtClean="0"/>
              <a:t>PHP Manual from www.php.net</a:t>
            </a:r>
          </a:p>
          <a:p>
            <a:r>
              <a:rPr lang="en-US" dirty="0" smtClean="0"/>
              <a:t>http://www.w3school.com/php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Zandstra</a:t>
            </a:r>
            <a:r>
              <a:rPr lang="en-US" dirty="0" smtClean="0"/>
              <a:t>, “</a:t>
            </a:r>
            <a:r>
              <a:rPr lang="en-US" dirty="0" err="1" smtClean="0"/>
              <a:t>Sams</a:t>
            </a:r>
            <a:r>
              <a:rPr lang="en-US" dirty="0" smtClean="0"/>
              <a:t> Teach Yourself PHP in 24 Hours”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Pros &amp; Cons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dirty="0" smtClean="0"/>
              <a:t>What is the main advantage(s) of CGI?</a:t>
            </a:r>
          </a:p>
          <a:p>
            <a:pPr lvl="1"/>
            <a:r>
              <a:rPr lang="en-US" dirty="0" smtClean="0"/>
              <a:t>Any programming language can be used</a:t>
            </a:r>
          </a:p>
          <a:p>
            <a:r>
              <a:rPr lang="en-US" dirty="0" smtClean="0"/>
              <a:t>What the main drawback(s) of CGI?</a:t>
            </a:r>
          </a:p>
          <a:p>
            <a:pPr lvl="1"/>
            <a:r>
              <a:rPr lang="en-US" dirty="0" smtClean="0"/>
              <a:t>We should generate whole HTML document in CGI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For each request, a new </a:t>
            </a:r>
            <a:r>
              <a:rPr lang="en-US" i="1" dirty="0" smtClean="0">
                <a:solidFill>
                  <a:srgbClr val="C00000"/>
                </a:solidFill>
                <a:sym typeface="Wingdings" pitchFamily="2" charset="2"/>
              </a:rPr>
              <a:t>process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is created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Process creation &amp; termination &amp; Inter-process </a:t>
            </a:r>
            <a:r>
              <a:rPr lang="en-US" dirty="0">
                <a:sym typeface="Wingdings" pitchFamily="2" charset="2"/>
              </a:rPr>
              <a:t>communication </a:t>
            </a:r>
            <a:r>
              <a:rPr lang="en-US" dirty="0" smtClean="0">
                <a:sym typeface="Wingdings" pitchFamily="2" charset="2"/>
              </a:rPr>
              <a:t>overhead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Security is </a:t>
            </a:r>
            <a:r>
              <a:rPr lang="en-US" smtClean="0">
                <a:sym typeface="Wingdings" pitchFamily="2" charset="2"/>
              </a:rPr>
              <a:t>another major issue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Any other way to run code in server side?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6092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CGI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/>
              <a:t>Empower the server to run code!</a:t>
            </a:r>
          </a:p>
          <a:p>
            <a:pPr>
              <a:spcBef>
                <a:spcPts val="200"/>
              </a:spcBef>
            </a:pPr>
            <a:r>
              <a:rPr lang="en-US" sz="2800" dirty="0" smtClean="0"/>
              <a:t>But,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Which programming language?</a:t>
            </a:r>
          </a:p>
          <a:p>
            <a:pPr lvl="2">
              <a:spcBef>
                <a:spcPts val="200"/>
              </a:spcBef>
            </a:pPr>
            <a:r>
              <a:rPr lang="en-US" sz="2400" dirty="0" smtClean="0"/>
              <a:t>Should we compile &amp; debug web-pages?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Should web server interpret/compile the code?</a:t>
            </a:r>
          </a:p>
          <a:p>
            <a:pPr lvl="2">
              <a:spcBef>
                <a:spcPts val="200"/>
              </a:spcBef>
            </a:pPr>
            <a:r>
              <a:rPr lang="en-US" sz="2400" dirty="0" smtClean="0"/>
              <a:t>Web servers are not build to be compiler!!</a:t>
            </a:r>
          </a:p>
          <a:p>
            <a:pPr lvl="1">
              <a:spcBef>
                <a:spcPts val="200"/>
              </a:spcBef>
              <a:buClr>
                <a:srgbClr val="006633"/>
              </a:buClr>
            </a:pPr>
            <a:r>
              <a:rPr lang="en-US" sz="2400" dirty="0">
                <a:solidFill>
                  <a:srgbClr val="000000"/>
                </a:solidFill>
              </a:rPr>
              <a:t>How to mix code &amp; HTML</a:t>
            </a:r>
            <a:r>
              <a:rPr lang="en-US" sz="2400" dirty="0" smtClean="0">
                <a:solidFill>
                  <a:srgbClr val="000000"/>
                </a:solidFill>
              </a:rPr>
              <a:t>?</a:t>
            </a:r>
            <a:endParaRPr lang="en-US" dirty="0" smtClean="0"/>
          </a:p>
          <a:p>
            <a:pPr>
              <a:spcBef>
                <a:spcPts val="200"/>
              </a:spcBef>
            </a:pPr>
            <a:r>
              <a:rPr lang="en-US" sz="2800" dirty="0" smtClean="0"/>
              <a:t>Answer: Interpreter as a web server </a:t>
            </a:r>
            <a:r>
              <a:rPr lang="en-US" sz="2800" i="1" dirty="0" smtClean="0">
                <a:solidFill>
                  <a:srgbClr val="CC0000"/>
                </a:solidFill>
              </a:rPr>
              <a:t>plugin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Use any scripting language that its interpreter is available for web server, e.g., PHP runtime environment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Configure web server to use interpreter for a specific file types that contain mixed code &amp; HTML, e.g., .</a:t>
            </a:r>
            <a:r>
              <a:rPr lang="en-US" sz="2400" dirty="0" err="1" smtClean="0"/>
              <a:t>php</a:t>
            </a:r>
            <a:r>
              <a:rPr lang="en-US" sz="2400" dirty="0" smtClean="0"/>
              <a:t> files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Web server run the interpreter for codes and uses the output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4297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28" name="Line 24"/>
          <p:cNvSpPr>
            <a:spLocks noChangeShapeType="1"/>
          </p:cNvSpPr>
          <p:nvPr/>
        </p:nvSpPr>
        <p:spPr bwMode="auto">
          <a:xfrm flipH="1" flipV="1">
            <a:off x="1524000" y="48006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 flipH="1" flipV="1">
            <a:off x="2667000" y="48006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Overview of Server-Side Scripting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828800" y="1157068"/>
            <a:ext cx="1382713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b="0">
                <a:ea typeface="新細明體" pitchFamily="18" charset="-120"/>
              </a:rPr>
              <a:t>Web Client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066800" y="2971800"/>
            <a:ext cx="30480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b="0">
                <a:ea typeface="新細明體" pitchFamily="18" charset="-120"/>
              </a:rPr>
              <a:t>Web</a:t>
            </a:r>
          </a:p>
          <a:p>
            <a:pPr algn="ctr"/>
            <a:r>
              <a:rPr lang="en-US" altLang="zh-TW" b="0">
                <a:ea typeface="新細明體" pitchFamily="18" charset="-120"/>
              </a:rPr>
              <a:t>Server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2133600" y="5486400"/>
            <a:ext cx="1046163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b="0" dirty="0">
                <a:ea typeface="新細明體" pitchFamily="18" charset="-120"/>
              </a:rPr>
              <a:t>Perl Scripts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5181600" y="2971800"/>
            <a:ext cx="26670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1600" b="0">
                <a:ea typeface="新細明體" pitchFamily="18" charset="-120"/>
              </a:rPr>
              <a:t>Static Content</a:t>
            </a:r>
          </a:p>
          <a:p>
            <a:pPr algn="ctr"/>
            <a:r>
              <a:rPr lang="en-US" altLang="zh-TW" sz="1600" b="0">
                <a:ea typeface="新細明體" pitchFamily="18" charset="-120"/>
              </a:rPr>
              <a:t>(HTML, Images, etc.)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371600" y="2133600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0">
                <a:ea typeface="新細明體" pitchFamily="18" charset="-120"/>
              </a:rPr>
              <a:t>HTTP </a:t>
            </a:r>
          </a:p>
          <a:p>
            <a:r>
              <a:rPr lang="en-US" altLang="zh-TW" b="0">
                <a:ea typeface="新細明體" pitchFamily="18" charset="-120"/>
              </a:rPr>
              <a:t>Request</a:t>
            </a:r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 flipH="1">
            <a:off x="4114800" y="3429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2667000" y="2133600"/>
            <a:ext cx="126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b="0">
                <a:ea typeface="新細明體" pitchFamily="18" charset="-120"/>
              </a:rPr>
              <a:t>HTTP Response</a:t>
            </a:r>
          </a:p>
        </p:txBody>
      </p:sp>
      <p:sp>
        <p:nvSpPr>
          <p:cNvPr id="226316" name="Line 12"/>
          <p:cNvSpPr>
            <a:spLocks noChangeShapeType="1"/>
          </p:cNvSpPr>
          <p:nvPr/>
        </p:nvSpPr>
        <p:spPr bwMode="auto">
          <a:xfrm flipH="1" flipV="1">
            <a:off x="3886200" y="48006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319" name="Rectangle 15"/>
          <p:cNvSpPr>
            <a:spLocks noChangeArrowheads="1"/>
          </p:cNvSpPr>
          <p:nvPr/>
        </p:nvSpPr>
        <p:spPr bwMode="auto">
          <a:xfrm>
            <a:off x="990600" y="5486400"/>
            <a:ext cx="9906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b="0" dirty="0">
                <a:ea typeface="新細明體" pitchFamily="18" charset="-120"/>
              </a:rPr>
              <a:t>PHP</a:t>
            </a:r>
          </a:p>
          <a:p>
            <a:pPr algn="ctr"/>
            <a:r>
              <a:rPr lang="en-US" altLang="zh-TW" b="0" dirty="0">
                <a:ea typeface="新細明體" pitchFamily="18" charset="-120"/>
              </a:rPr>
              <a:t>Scripts</a:t>
            </a:r>
          </a:p>
        </p:txBody>
      </p:sp>
      <p:sp>
        <p:nvSpPr>
          <p:cNvPr id="226320" name="Line 16"/>
          <p:cNvSpPr>
            <a:spLocks noChangeShapeType="1"/>
          </p:cNvSpPr>
          <p:nvPr/>
        </p:nvSpPr>
        <p:spPr bwMode="auto">
          <a:xfrm>
            <a:off x="2438400" y="1995268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321" name="Line 17"/>
          <p:cNvSpPr>
            <a:spLocks noChangeShapeType="1"/>
          </p:cNvSpPr>
          <p:nvPr/>
        </p:nvSpPr>
        <p:spPr bwMode="auto">
          <a:xfrm flipH="1" flipV="1">
            <a:off x="2667000" y="19812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324" name="Rectangle 20"/>
          <p:cNvSpPr>
            <a:spLocks noChangeArrowheads="1"/>
          </p:cNvSpPr>
          <p:nvPr/>
        </p:nvSpPr>
        <p:spPr bwMode="auto">
          <a:xfrm>
            <a:off x="1066800" y="3810000"/>
            <a:ext cx="30480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1600" b="0" dirty="0">
                <a:ea typeface="新細明體" pitchFamily="18" charset="-120"/>
              </a:rPr>
              <a:t>Runtime environments</a:t>
            </a:r>
          </a:p>
          <a:p>
            <a:pPr algn="ctr"/>
            <a:r>
              <a:rPr lang="en-US" altLang="zh-TW" sz="1600" b="0" dirty="0">
                <a:ea typeface="新細明體" pitchFamily="18" charset="-120"/>
              </a:rPr>
              <a:t>for server side scripts</a:t>
            </a:r>
          </a:p>
          <a:p>
            <a:pPr algn="ctr"/>
            <a:r>
              <a:rPr lang="en-US" altLang="zh-TW" sz="1600" b="0" dirty="0">
                <a:ea typeface="新細明體" pitchFamily="18" charset="-120"/>
              </a:rPr>
              <a:t>(PHP, Perl, </a:t>
            </a:r>
            <a:r>
              <a:rPr lang="en-US" altLang="zh-TW" sz="1600" b="0" dirty="0" err="1">
                <a:ea typeface="新細明體" pitchFamily="18" charset="-120"/>
              </a:rPr>
              <a:t>JSP</a:t>
            </a:r>
            <a:r>
              <a:rPr lang="en-US" altLang="zh-TW" sz="1600" b="0" dirty="0">
                <a:ea typeface="新細明體" pitchFamily="18" charset="-120"/>
              </a:rPr>
              <a:t>, etc.)</a:t>
            </a:r>
          </a:p>
        </p:txBody>
      </p:sp>
      <p:sp>
        <p:nvSpPr>
          <p:cNvPr id="226327" name="Rectangle 23"/>
          <p:cNvSpPr>
            <a:spLocks noChangeArrowheads="1"/>
          </p:cNvSpPr>
          <p:nvPr/>
        </p:nvSpPr>
        <p:spPr bwMode="auto">
          <a:xfrm>
            <a:off x="3352800" y="5486400"/>
            <a:ext cx="1046163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b="0">
                <a:ea typeface="新細明體" pitchFamily="18" charset="-120"/>
              </a:rPr>
              <a:t>JSP Scripts</a:t>
            </a:r>
          </a:p>
        </p:txBody>
      </p:sp>
      <p:sp>
        <p:nvSpPr>
          <p:cNvPr id="226329" name="Oval 25"/>
          <p:cNvSpPr>
            <a:spLocks noChangeArrowheads="1"/>
          </p:cNvSpPr>
          <p:nvPr/>
        </p:nvSpPr>
        <p:spPr bwMode="auto">
          <a:xfrm>
            <a:off x="990600" y="2209800"/>
            <a:ext cx="333375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26330" name="Oval 26"/>
          <p:cNvSpPr>
            <a:spLocks noChangeArrowheads="1"/>
          </p:cNvSpPr>
          <p:nvPr/>
        </p:nvSpPr>
        <p:spPr bwMode="auto">
          <a:xfrm>
            <a:off x="1752600" y="3124200"/>
            <a:ext cx="333375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26331" name="Oval 27"/>
          <p:cNvSpPr>
            <a:spLocks noChangeArrowheads="1"/>
          </p:cNvSpPr>
          <p:nvPr/>
        </p:nvSpPr>
        <p:spPr bwMode="auto">
          <a:xfrm>
            <a:off x="1143000" y="4114800"/>
            <a:ext cx="333375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26332" name="Oval 28"/>
          <p:cNvSpPr>
            <a:spLocks noChangeArrowheads="1"/>
          </p:cNvSpPr>
          <p:nvPr/>
        </p:nvSpPr>
        <p:spPr bwMode="auto">
          <a:xfrm>
            <a:off x="1066800" y="4953000"/>
            <a:ext cx="333375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26333" name="Oval 29"/>
          <p:cNvSpPr>
            <a:spLocks noChangeArrowheads="1"/>
          </p:cNvSpPr>
          <p:nvPr/>
        </p:nvSpPr>
        <p:spPr bwMode="auto">
          <a:xfrm>
            <a:off x="3857625" y="2209800"/>
            <a:ext cx="333375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2400" y="6477000"/>
            <a:ext cx="609600" cy="244475"/>
          </a:xfrm>
        </p:spPr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Overview of Server-Side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68" y="1143000"/>
            <a:ext cx="8839200" cy="5181600"/>
          </a:xfrm>
        </p:spPr>
        <p:txBody>
          <a:bodyPr/>
          <a:lstStyle/>
          <a:p>
            <a:r>
              <a:rPr lang="en-US" dirty="0" smtClean="0"/>
              <a:t>1) Web client sends a HTTP request to server</a:t>
            </a:r>
          </a:p>
          <a:p>
            <a:r>
              <a:rPr lang="en-US" dirty="0" smtClean="0"/>
              <a:t>2) Web server determines how to retrieve the requested resource </a:t>
            </a:r>
            <a:r>
              <a:rPr lang="en-US" dirty="0" smtClean="0">
                <a:solidFill>
                  <a:srgbClr val="C00000"/>
                </a:solidFill>
              </a:rPr>
              <a:t>according configuration</a:t>
            </a:r>
          </a:p>
          <a:p>
            <a:pPr lvl="1"/>
            <a:r>
              <a:rPr lang="en-US" dirty="0"/>
              <a:t>.html, .jpg, ...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To be retrieve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To be handled by the PHP module</a:t>
            </a:r>
          </a:p>
          <a:p>
            <a:r>
              <a:rPr lang="en-US" dirty="0" smtClean="0"/>
              <a:t>3) Runtime environment does for example </a:t>
            </a:r>
          </a:p>
          <a:p>
            <a:pPr lvl="1"/>
            <a:r>
              <a:rPr lang="en-US" sz="2800" dirty="0" smtClean="0"/>
              <a:t>Parses incoming request, generate outgoing response</a:t>
            </a:r>
          </a:p>
          <a:p>
            <a:pPr lvl="1"/>
            <a:r>
              <a:rPr lang="en-US" dirty="0" smtClean="0"/>
              <a:t>Interpreting/executing the server-side scripts</a:t>
            </a:r>
          </a:p>
          <a:p>
            <a:pPr lvl="1"/>
            <a:r>
              <a:rPr lang="en-US" dirty="0" smtClean="0"/>
              <a:t>Maintaining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 smtClean="0"/>
              <a:t>Q7) How does server process client’s requests?</a:t>
            </a:r>
          </a:p>
          <a:p>
            <a:r>
              <a:rPr lang="en-US" sz="3200" dirty="0" smtClean="0"/>
              <a:t>Q7.1) How to code in server side?</a:t>
            </a:r>
          </a:p>
          <a:p>
            <a:r>
              <a:rPr lang="en-US" sz="3200" dirty="0" smtClean="0"/>
              <a:t>Q7.2) Which language? Syntax?</a:t>
            </a:r>
          </a:p>
          <a:p>
            <a:r>
              <a:rPr lang="en-US" sz="3200" dirty="0" smtClean="0"/>
              <a:t>Q7.3) How can I get valid user’s data in server?</a:t>
            </a:r>
          </a:p>
          <a:p>
            <a:r>
              <a:rPr lang="en-US" sz="3200" dirty="0" smtClean="0"/>
              <a:t>Q7.4) Can I read/write access to HTTP headers</a:t>
            </a:r>
          </a:p>
          <a:p>
            <a:r>
              <a:rPr lang="en-US" sz="3200" dirty="0" smtClean="0"/>
              <a:t>Q7.5) The users must login to access the site!</a:t>
            </a:r>
          </a:p>
          <a:p>
            <a:r>
              <a:rPr lang="en-US" sz="3200" dirty="0" smtClean="0"/>
              <a:t>Q7.6) Can I use databases? How?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Overview of Server-Side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4) Runtime environment runs the requested script</a:t>
            </a:r>
          </a:p>
          <a:p>
            <a:pPr lvl="1"/>
            <a:r>
              <a:rPr lang="en-US" dirty="0" smtClean="0"/>
              <a:t>Provides session &amp; other status information</a:t>
            </a:r>
          </a:p>
          <a:p>
            <a:pPr lvl="1"/>
            <a:r>
              <a:rPr lang="en-US" dirty="0" smtClean="0"/>
              <a:t>Identifies the code sections inside HTML</a:t>
            </a:r>
          </a:p>
          <a:p>
            <a:pPr lvl="1"/>
            <a:r>
              <a:rPr lang="en-US" dirty="0" smtClean="0"/>
              <a:t>Runs the code and grabs the output</a:t>
            </a:r>
          </a:p>
          <a:p>
            <a:pPr lvl="1"/>
            <a:r>
              <a:rPr lang="en-US" dirty="0" smtClean="0"/>
              <a:t>Generated output and HTML are assembled together which is the response to client</a:t>
            </a:r>
          </a:p>
          <a:p>
            <a:r>
              <a:rPr lang="en-US" dirty="0" smtClean="0"/>
              <a:t>5) The HTTP response is sent to the web client by web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dirty="0" smtClean="0"/>
              <a:t>Embed vs. External Server Side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sz="3200" dirty="0" smtClean="0"/>
              <a:t>External code</a:t>
            </a:r>
          </a:p>
          <a:p>
            <a:pPr lvl="1">
              <a:spcBef>
                <a:spcPts val="100"/>
              </a:spcBef>
            </a:pPr>
            <a:r>
              <a:rPr lang="en-US" sz="2800" dirty="0" smtClean="0"/>
              <a:t>A separated program: C, C++, …</a:t>
            </a:r>
          </a:p>
          <a:p>
            <a:pPr lvl="1">
              <a:spcBef>
                <a:spcPts val="100"/>
              </a:spcBef>
            </a:pPr>
            <a:r>
              <a:rPr lang="en-US" sz="2800" dirty="0" smtClean="0"/>
              <a:t>Server runs it and sends its output back to client</a:t>
            </a:r>
          </a:p>
          <a:p>
            <a:pPr>
              <a:spcBef>
                <a:spcPts val="100"/>
              </a:spcBef>
            </a:pPr>
            <a:r>
              <a:rPr lang="en-US" sz="3200" dirty="0" smtClean="0"/>
              <a:t>Embed code</a:t>
            </a:r>
          </a:p>
          <a:p>
            <a:pPr lvl="1">
              <a:spcBef>
                <a:spcPts val="100"/>
              </a:spcBef>
            </a:pPr>
            <a:r>
              <a:rPr lang="en-US" sz="2800" dirty="0" smtClean="0"/>
              <a:t>Scripting inside the HTML</a:t>
            </a:r>
          </a:p>
          <a:p>
            <a:pPr lvl="2">
              <a:spcBef>
                <a:spcPts val="100"/>
              </a:spcBef>
            </a:pPr>
            <a:r>
              <a:rPr lang="en-US" sz="2800" dirty="0" smtClean="0"/>
              <a:t>Embed programming interface within server</a:t>
            </a:r>
          </a:p>
          <a:p>
            <a:pPr lvl="3">
              <a:spcBef>
                <a:spcPts val="100"/>
              </a:spcBef>
            </a:pPr>
            <a:r>
              <a:rPr lang="en-US" dirty="0" smtClean="0"/>
              <a:t>Which is called when server see the </a:t>
            </a:r>
            <a:r>
              <a:rPr lang="en-US" dirty="0" smtClean="0">
                <a:solidFill>
                  <a:srgbClr val="CC0000"/>
                </a:solidFill>
              </a:rPr>
              <a:t>scripting directions</a:t>
            </a:r>
          </a:p>
          <a:p>
            <a:pPr lvl="1">
              <a:spcBef>
                <a:spcPts val="100"/>
              </a:spcBef>
            </a:pPr>
            <a:r>
              <a:rPr lang="en-US" sz="2800" dirty="0" smtClean="0"/>
              <a:t>Examples</a:t>
            </a:r>
          </a:p>
          <a:p>
            <a:pPr lvl="2">
              <a:spcBef>
                <a:spcPts val="100"/>
              </a:spcBef>
            </a:pPr>
            <a:r>
              <a:rPr lang="en-US" sz="2400" dirty="0" smtClean="0"/>
              <a:t>Perl: Apache </a:t>
            </a:r>
            <a:r>
              <a:rPr lang="en-US" sz="2400" dirty="0" err="1" smtClean="0"/>
              <a:t>mod_perl</a:t>
            </a:r>
            <a:r>
              <a:rPr lang="en-US" sz="2400" dirty="0" smtClean="0"/>
              <a:t> module to embed </a:t>
            </a:r>
          </a:p>
          <a:p>
            <a:pPr lvl="2">
              <a:spcBef>
                <a:spcPts val="100"/>
              </a:spcBef>
            </a:pPr>
            <a:r>
              <a:rPr lang="en-US" sz="2400" dirty="0" smtClean="0"/>
              <a:t>Java Server Pages (JSP): Compiled and served by a JSP server</a:t>
            </a:r>
          </a:p>
          <a:p>
            <a:pPr lvl="2">
              <a:spcBef>
                <a:spcPts val="100"/>
              </a:spcBef>
            </a:pPr>
            <a:r>
              <a:rPr lang="en-US" sz="2400" dirty="0" smtClean="0"/>
              <a:t>Python</a:t>
            </a:r>
          </a:p>
          <a:p>
            <a:pPr lvl="2">
              <a:spcBef>
                <a:spcPts val="100"/>
              </a:spcBef>
            </a:pPr>
            <a:r>
              <a:rPr lang="en-US" sz="2400" dirty="0" smtClean="0"/>
              <a:t>PHP (the most common language)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508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Scripting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/>
              <a:t>How does server side scripting solve CGI problems?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We don’t need to generate whole HTML by code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Only dynamic parts are coded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A process is not created per request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All requests are processed by interpreter</a:t>
            </a:r>
          </a:p>
          <a:p>
            <a:pPr lvl="3">
              <a:spcBef>
                <a:spcPts val="200"/>
              </a:spcBef>
            </a:pPr>
            <a:r>
              <a:rPr lang="en-US" dirty="0" smtClean="0"/>
              <a:t>Which is implemented as a </a:t>
            </a:r>
            <a:r>
              <a:rPr lang="en-US" dirty="0" smtClean="0">
                <a:solidFill>
                  <a:srgbClr val="C00000"/>
                </a:solidFill>
              </a:rPr>
              <a:t>library</a:t>
            </a:r>
            <a:r>
              <a:rPr lang="en-US" dirty="0" smtClean="0"/>
              <a:t> for web server process 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Each request </a:t>
            </a:r>
            <a:r>
              <a:rPr lang="en-US" dirty="0" smtClean="0">
                <a:sym typeface="Wingdings" pitchFamily="2" charset="2"/>
              </a:rPr>
              <a:t> Thread </a:t>
            </a:r>
          </a:p>
          <a:p>
            <a:pPr lvl="3">
              <a:spcBef>
                <a:spcPts val="200"/>
              </a:spcBef>
            </a:pPr>
            <a:r>
              <a:rPr lang="en-US" sz="2100" dirty="0" smtClean="0">
                <a:sym typeface="Wingdings" pitchFamily="2" charset="2"/>
              </a:rPr>
              <a:t>Low creation &amp; termination &amp; inter-communication overhead</a:t>
            </a:r>
            <a:endParaRPr lang="en-US" sz="2100" dirty="0" smtClean="0"/>
          </a:p>
          <a:p>
            <a:pPr lvl="1">
              <a:spcBef>
                <a:spcPts val="200"/>
              </a:spcBef>
            </a:pPr>
            <a:r>
              <a:rPr lang="en-US" dirty="0" smtClean="0"/>
              <a:t>The run-time environment control the code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More secure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5507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z="3500" dirty="0" smtClean="0"/>
              <a:t>Major differences w.r.t client side  programming 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334000"/>
          </a:xfrm>
        </p:spPr>
        <p:txBody>
          <a:bodyPr/>
          <a:lstStyle/>
          <a:p>
            <a:r>
              <a:rPr lang="en-US" dirty="0" smtClean="0"/>
              <a:t>Concurrency!!! </a:t>
            </a:r>
          </a:p>
          <a:p>
            <a:pPr lvl="1"/>
            <a:r>
              <a:rPr lang="en-US" dirty="0" smtClean="0"/>
              <a:t>Each server side program (</a:t>
            </a:r>
            <a:r>
              <a:rPr lang="en-US" dirty="0" err="1" smtClean="0"/>
              <a:t>cgi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dirty="0" smtClean="0"/>
              <a:t>, …) can (and usually) runs multiple times </a:t>
            </a:r>
            <a:r>
              <a:rPr lang="en-US" i="1" dirty="0" smtClean="0">
                <a:solidFill>
                  <a:srgbClr val="CC0000"/>
                </a:solidFill>
              </a:rPr>
              <a:t>concurrently</a:t>
            </a:r>
          </a:p>
          <a:p>
            <a:pPr lvl="2"/>
            <a:r>
              <a:rPr lang="en-US" dirty="0" smtClean="0"/>
              <a:t>A process/thread per request</a:t>
            </a:r>
            <a:endParaRPr lang="en-US" dirty="0"/>
          </a:p>
          <a:p>
            <a:pPr lvl="1"/>
            <a:r>
              <a:rPr lang="en-US" dirty="0" smtClean="0"/>
              <a:t>Be very </a:t>
            </a:r>
            <a:r>
              <a:rPr lang="en-US" dirty="0" err="1" smtClean="0"/>
              <a:t>very</a:t>
            </a:r>
            <a:r>
              <a:rPr lang="en-US" dirty="0" smtClean="0"/>
              <a:t> careful about </a:t>
            </a:r>
            <a:r>
              <a:rPr lang="en-US" i="1" dirty="0" smtClean="0">
                <a:solidFill>
                  <a:srgbClr val="CC0000"/>
                </a:solidFill>
              </a:rPr>
              <a:t>shared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Security!!!</a:t>
            </a:r>
          </a:p>
          <a:p>
            <a:pPr lvl="1"/>
            <a:r>
              <a:rPr lang="en-US" dirty="0" smtClean="0"/>
              <a:t>Each server side program allows client (including the hackers) to </a:t>
            </a:r>
            <a:r>
              <a:rPr lang="en-US" i="1" dirty="0" smtClean="0">
                <a:solidFill>
                  <a:srgbClr val="CC0000"/>
                </a:solidFill>
              </a:rPr>
              <a:t>run code </a:t>
            </a:r>
            <a:r>
              <a:rPr lang="en-US" dirty="0" smtClean="0"/>
              <a:t>on your server</a:t>
            </a:r>
          </a:p>
          <a:p>
            <a:pPr lvl="2"/>
            <a:r>
              <a:rPr lang="en-US" dirty="0" smtClean="0"/>
              <a:t>Vulnerable code </a:t>
            </a:r>
            <a:r>
              <a:rPr lang="en-US" dirty="0" smtClean="0">
                <a:sym typeface="Wingdings" pitchFamily="2" charset="2"/>
              </a:rPr>
              <a:t> Hacker access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Be very </a:t>
            </a:r>
            <a:r>
              <a:rPr lang="en-US" dirty="0" err="1" smtClean="0">
                <a:sym typeface="Wingdings" pitchFamily="2" charset="2"/>
              </a:rPr>
              <a:t>very</a:t>
            </a:r>
            <a:r>
              <a:rPr lang="en-US" dirty="0" smtClean="0">
                <a:sym typeface="Wingdings" pitchFamily="2" charset="2"/>
              </a:rPr>
              <a:t> careful about </a:t>
            </a:r>
            <a:r>
              <a:rPr lang="en-US" i="1" dirty="0" smtClean="0">
                <a:solidFill>
                  <a:srgbClr val="CC0000"/>
                </a:solidFill>
                <a:sym typeface="Wingdings" pitchFamily="2" charset="2"/>
              </a:rPr>
              <a:t>input</a:t>
            </a:r>
            <a:r>
              <a:rPr lang="en-US" dirty="0" smtClean="0">
                <a:sym typeface="Wingdings" pitchFamily="2" charset="2"/>
              </a:rPr>
              <a:t> from the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9970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PHP stands for</a:t>
            </a:r>
          </a:p>
          <a:p>
            <a:pPr lvl="1"/>
            <a:r>
              <a:rPr lang="en-GB" dirty="0" smtClean="0"/>
              <a:t>Originally: “</a:t>
            </a:r>
            <a:r>
              <a:rPr lang="en-GB" dirty="0" smtClean="0">
                <a:solidFill>
                  <a:srgbClr val="C00000"/>
                </a:solidFill>
              </a:rPr>
              <a:t>P</a:t>
            </a:r>
            <a:r>
              <a:rPr lang="en-GB" dirty="0" smtClean="0"/>
              <a:t>ersonal </a:t>
            </a:r>
            <a:r>
              <a:rPr lang="en-GB" dirty="0" smtClean="0">
                <a:solidFill>
                  <a:srgbClr val="C00000"/>
                </a:solidFill>
              </a:rPr>
              <a:t>H</a:t>
            </a:r>
            <a:r>
              <a:rPr lang="en-GB" dirty="0" smtClean="0"/>
              <a:t>ome </a:t>
            </a:r>
            <a:r>
              <a:rPr lang="en-GB" dirty="0" smtClean="0">
                <a:solidFill>
                  <a:srgbClr val="C00000"/>
                </a:solidFill>
              </a:rPr>
              <a:t>P</a:t>
            </a:r>
            <a:r>
              <a:rPr lang="en-GB" dirty="0" smtClean="0"/>
              <a:t>ages”</a:t>
            </a:r>
            <a:endParaRPr lang="en-US" dirty="0" smtClean="0"/>
          </a:p>
          <a:p>
            <a:pPr lvl="1"/>
            <a:r>
              <a:rPr lang="en-US" dirty="0" smtClean="0"/>
              <a:t>Now: “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HP: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ypertext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reprocessor”</a:t>
            </a:r>
          </a:p>
          <a:p>
            <a:pPr lvl="2"/>
            <a:r>
              <a:rPr lang="en-US" dirty="0" smtClean="0"/>
              <a:t>Recursive acronym such as GNU ;-)</a:t>
            </a:r>
          </a:p>
          <a:p>
            <a:r>
              <a:rPr lang="en-US" dirty="0" smtClean="0"/>
              <a:t>Widely-used scripting language </a:t>
            </a:r>
            <a:r>
              <a:rPr lang="en-US" sz="2000" dirty="0" smtClean="0"/>
              <a:t>(simple example)</a:t>
            </a:r>
            <a:endParaRPr lang="en-US" dirty="0" smtClean="0"/>
          </a:p>
          <a:p>
            <a:r>
              <a:rPr lang="en-US" dirty="0" smtClean="0"/>
              <a:t>Especially suited for Web development </a:t>
            </a:r>
          </a:p>
          <a:p>
            <a:pPr lvl="1"/>
            <a:r>
              <a:rPr lang="en-US" dirty="0" smtClean="0"/>
              <a:t>Server side scripting </a:t>
            </a:r>
            <a:r>
              <a:rPr lang="en-US" dirty="0" smtClean="0">
                <a:sym typeface="Wingdings" pitchFamily="2" charset="2"/>
              </a:rPr>
              <a:t> Dynamic Content</a:t>
            </a:r>
            <a:endParaRPr lang="en-US" dirty="0" smtClean="0"/>
          </a:p>
          <a:p>
            <a:pPr lvl="1"/>
            <a:r>
              <a:rPr lang="en-US" dirty="0" smtClean="0"/>
              <a:t>Typically runs on a web server that takes PHP as input and gives out HTML pages as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Open source &amp; free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syntax similar to C and Java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Connects with 20+ databases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Version 5+ supports OOP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Multi-platform compatible</a:t>
            </a:r>
          </a:p>
          <a:p>
            <a:pPr lvl="1"/>
            <a:r>
              <a:rPr lang="en-US" dirty="0" smtClean="0"/>
              <a:t>Linux &amp; Windows &amp; Wide range of web servers</a:t>
            </a:r>
          </a:p>
          <a:p>
            <a:r>
              <a:rPr lang="en-US" dirty="0" smtClean="0"/>
              <a:t>Rich library: Over 800 built-in functions</a:t>
            </a:r>
          </a:p>
          <a:p>
            <a:r>
              <a:rPr lang="en-US" dirty="0" smtClean="0"/>
              <a:t>Easy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Typically file ends in .</a:t>
            </a:r>
            <a:r>
              <a:rPr lang="en-US" sz="3200" dirty="0" err="1" smtClean="0"/>
              <a:t>php</a:t>
            </a: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Set by the web server configuration </a:t>
            </a:r>
          </a:p>
          <a:p>
            <a:pPr>
              <a:lnSpc>
                <a:spcPct val="90000"/>
              </a:lnSpc>
            </a:pPr>
            <a:r>
              <a:rPr lang="en-US" sz="2900" dirty="0" smtClean="0"/>
              <a:t>PHP scripts run when sent </a:t>
            </a:r>
            <a:r>
              <a:rPr lang="en-US" sz="2900" dirty="0"/>
              <a:t>a GET/POST request </a:t>
            </a:r>
            <a:r>
              <a:rPr lang="en-US" sz="2900" dirty="0" smtClean="0"/>
              <a:t>to them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PHP commands can make up an entire file, or can be contained in html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Server recognizes embedded script and executes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Separated in files with the &lt;?</a:t>
            </a:r>
            <a:r>
              <a:rPr lang="en-US" sz="3200" dirty="0" err="1" smtClean="0"/>
              <a:t>php</a:t>
            </a:r>
            <a:r>
              <a:rPr lang="en-US" sz="3200" dirty="0" smtClean="0"/>
              <a:t>    ?&gt; tag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Or &lt;? ?&gt;  tag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Can be placed anywhere in the document</a:t>
            </a:r>
          </a:p>
          <a:p>
            <a:pPr>
              <a:lnSpc>
                <a:spcPct val="90000"/>
              </a:lnSpc>
            </a:pPr>
            <a:r>
              <a:rPr lang="en-US" sz="3200" i="1" dirty="0" smtClean="0"/>
              <a:t>Result</a:t>
            </a:r>
            <a:r>
              <a:rPr lang="en-US" sz="3200" dirty="0" smtClean="0"/>
              <a:t> passed to browser, </a:t>
            </a:r>
            <a:r>
              <a:rPr lang="en-US" sz="3200" dirty="0" smtClean="0">
                <a:solidFill>
                  <a:srgbClr val="C00000"/>
                </a:solidFill>
              </a:rPr>
              <a:t>source isn't visible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 smtClean="0"/>
              <a:t>LAMP (Linux, Apache, MySQL, PHP)</a:t>
            </a:r>
          </a:p>
          <a:p>
            <a:pPr lvl="1"/>
            <a:r>
              <a:rPr lang="en-US" sz="2400" dirty="0" smtClean="0"/>
              <a:t>WAMP, XAMP, … for other platforms </a:t>
            </a:r>
          </a:p>
          <a:p>
            <a:r>
              <a:rPr lang="en-US" sz="2800" dirty="0" smtClean="0"/>
              <a:t>Installation </a:t>
            </a:r>
          </a:p>
          <a:p>
            <a:pPr lvl="1"/>
            <a:r>
              <a:rPr lang="en-US" sz="2400" dirty="0" smtClean="0"/>
              <a:t>From source:</a:t>
            </a:r>
          </a:p>
          <a:p>
            <a:pPr marL="952500" lvl="2" indent="-273050" eaLnBrk="1" hangingPunct="1">
              <a:spcBef>
                <a:spcPts val="575"/>
              </a:spcBef>
            </a:pPr>
            <a:r>
              <a:rPr lang="en-US" sz="2400" dirty="0" smtClean="0"/>
              <a:t>Apache:  </a:t>
            </a:r>
            <a:r>
              <a:rPr lang="en-US" sz="2400" dirty="0" smtClean="0">
                <a:hlinkClick r:id="rId2"/>
              </a:rPr>
              <a:t>http://httpd.apache.org/</a:t>
            </a:r>
            <a:endParaRPr lang="en-US" sz="2400" dirty="0" smtClean="0"/>
          </a:p>
          <a:p>
            <a:pPr marL="952500" lvl="2" indent="-273050" eaLnBrk="1" hangingPunct="1">
              <a:spcBef>
                <a:spcPts val="575"/>
              </a:spcBef>
            </a:pPr>
            <a:r>
              <a:rPr lang="en-US" sz="2400" dirty="0" smtClean="0"/>
              <a:t>PHP: </a:t>
            </a:r>
            <a:r>
              <a:rPr lang="en-US" sz="2400" dirty="0" smtClean="0">
                <a:hlinkClick r:id="rId3"/>
              </a:rPr>
              <a:t>http://www.php.net</a:t>
            </a:r>
            <a:endParaRPr lang="en-US" sz="2400" dirty="0" smtClean="0"/>
          </a:p>
          <a:p>
            <a:pPr marL="952500" lvl="2" indent="-273050" eaLnBrk="1" hangingPunct="1">
              <a:spcBef>
                <a:spcPts val="575"/>
              </a:spcBef>
            </a:pPr>
            <a:r>
              <a:rPr lang="en-US" sz="2400" dirty="0" err="1" smtClean="0"/>
              <a:t>MySQL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http://www.mysql.com/</a:t>
            </a:r>
            <a:endParaRPr lang="en-US" sz="2400" dirty="0" smtClean="0"/>
          </a:p>
          <a:p>
            <a:pPr marL="600075" lvl="1" indent="-273050" eaLnBrk="1" hangingPunct="1">
              <a:spcBef>
                <a:spcPts val="575"/>
              </a:spcBef>
            </a:pPr>
            <a:r>
              <a:rPr lang="en-US" sz="2400" dirty="0" smtClean="0"/>
              <a:t>Fedora:</a:t>
            </a:r>
          </a:p>
          <a:p>
            <a:pPr marL="952500" lvl="2" indent="-273050" eaLnBrk="1" hangingPunct="1">
              <a:spcBef>
                <a:spcPts val="575"/>
              </a:spcBef>
            </a:pPr>
            <a:r>
              <a:rPr lang="en-US" sz="2400" dirty="0" smtClean="0"/>
              <a:t>Apache: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yum install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-tools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httpd-devel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952500" lvl="2" indent="-273050" eaLnBrk="1" hangingPunct="1">
              <a:spcBef>
                <a:spcPts val="575"/>
              </a:spcBef>
            </a:pPr>
            <a:r>
              <a:rPr lang="en-US" sz="2400" dirty="0" smtClean="0"/>
              <a:t>PHP: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yum install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-common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php-cli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php-mysql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952500" lvl="2" indent="-273050" eaLnBrk="1" hangingPunct="1">
              <a:spcBef>
                <a:spcPts val="575"/>
              </a:spcBef>
            </a:pPr>
            <a:r>
              <a:rPr lang="en-US" sz="2400" dirty="0" err="1" smtClean="0"/>
              <a:t>MySQL</a:t>
            </a:r>
            <a:r>
              <a:rPr lang="en-US" sz="2400" dirty="0" smtClean="0"/>
              <a:t>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yum install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-server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mysql-devel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4" name="Slide Number Placeholder 4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0E527E-950E-4865-B33B-6F8A9701A3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PHP “Hello World”: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2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sz="32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print "&lt;h1&gt;Hello World&lt;/h1&gt;";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800" y="1219200"/>
            <a:ext cx="8686800" cy="5105400"/>
            <a:chOff x="304800" y="1219200"/>
            <a:chExt cx="8686800" cy="5105400"/>
          </a:xfrm>
        </p:grpSpPr>
        <p:sp>
          <p:nvSpPr>
            <p:cNvPr id="5" name="Rounded Rectangle 4"/>
            <p:cNvSpPr/>
            <p:nvPr/>
          </p:nvSpPr>
          <p:spPr>
            <a:xfrm>
              <a:off x="304800" y="1219200"/>
              <a:ext cx="4191000" cy="2590800"/>
            </a:xfrm>
            <a:prstGeom prst="roundRect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5334000"/>
              <a:ext cx="4191000" cy="990600"/>
            </a:xfrm>
            <a:prstGeom prst="roundRect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11" idx="1"/>
            </p:cNvCxnSpPr>
            <p:nvPr/>
          </p:nvCxnSpPr>
          <p:spPr>
            <a:xfrm>
              <a:off x="4495800" y="2409855"/>
              <a:ext cx="9906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11" idx="1"/>
            </p:cNvCxnSpPr>
            <p:nvPr/>
          </p:nvCxnSpPr>
          <p:spPr>
            <a:xfrm flipV="1">
              <a:off x="4495800" y="2409855"/>
              <a:ext cx="990600" cy="34194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86400" y="2209800"/>
              <a:ext cx="3429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Sent to client in “copy mode”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endCxn id="16" idx="1"/>
            </p:cNvCxnSpPr>
            <p:nvPr/>
          </p:nvCxnSpPr>
          <p:spPr>
            <a:xfrm>
              <a:off x="5257800" y="5298744"/>
              <a:ext cx="457200" cy="5810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40056" y="3850944"/>
              <a:ext cx="7620000" cy="1447800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5000" y="5525869"/>
              <a:ext cx="32766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Parsed and output is sent to client in “interpret mode”</a:t>
              </a:r>
              <a:endParaRPr lang="en-US" sz="2000" dirty="0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</a:p>
          <a:p>
            <a:r>
              <a:rPr lang="en-US" dirty="0" smtClean="0"/>
              <a:t>Will be ready very soon on 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1278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PHP “Hello World”: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300"/>
              </a:spcBef>
              <a:buNone/>
            </a:pPr>
            <a:endParaRPr lang="en-US" sz="32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&lt;h1&gt;Hello World&lt;/h1&gt;</a:t>
            </a:r>
          </a:p>
          <a:p>
            <a:pPr>
              <a:spcBef>
                <a:spcPts val="300"/>
              </a:spcBef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spcBef>
                <a:spcPts val="300"/>
              </a:spcBef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429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81600"/>
          </a:xfrm>
        </p:spPr>
        <p:txBody>
          <a:bodyPr/>
          <a:lstStyle/>
          <a:p>
            <a:r>
              <a:rPr lang="en-US" dirty="0" smtClean="0"/>
              <a:t>The syntax of PHP is very similar to C/C++</a:t>
            </a:r>
          </a:p>
          <a:p>
            <a:pPr eaLnBrk="1" hangingPunct="1"/>
            <a:r>
              <a:rPr lang="en-US" dirty="0" smtClean="0"/>
              <a:t>PHP &amp; C/C++ Similarities</a:t>
            </a:r>
            <a:r>
              <a:rPr lang="en-US" b="1" dirty="0" smtClean="0"/>
              <a:t>: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Case-sensitive for </a:t>
            </a:r>
            <a:r>
              <a:rPr lang="en-US" dirty="0" smtClean="0">
                <a:solidFill>
                  <a:srgbClr val="C00000"/>
                </a:solidFill>
              </a:rPr>
              <a:t>variables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Required semicolon after each statement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Commenting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// /* */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Compound statements: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 }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Operators: Assignment, Arithmetic, Comparison, and Logical operator are the same 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Loop: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do-while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Conditionals statements: 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600" dirty="0" smtClean="0"/>
              <a:t>, 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600" dirty="0" smtClean="0"/>
              <a:t>, 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switch-case</a:t>
            </a:r>
          </a:p>
          <a:p>
            <a:pPr lvl="1">
              <a:spcBef>
                <a:spcPts val="3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 (cont’d)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3200" dirty="0" smtClean="0"/>
              <a:t>PHP &amp; C/C++ Differences</a:t>
            </a:r>
            <a:r>
              <a:rPr lang="en-US" sz="3200" b="1" dirty="0" smtClean="0"/>
              <a:t>: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800" dirty="0" smtClean="0"/>
              <a:t>Variables begin with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dirty="0" smtClean="0"/>
              <a:t> sign</a:t>
            </a:r>
          </a:p>
          <a:p>
            <a:pPr lvl="2" eaLnBrk="1" hangingPunct="1">
              <a:spcBef>
                <a:spcPts val="0"/>
              </a:spcBef>
            </a:pPr>
            <a:r>
              <a:rPr lang="en-US" sz="2800" dirty="0" smtClean="0"/>
              <a:t>No explicit declaration of variable types 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800" dirty="0" smtClean="0"/>
              <a:t>Functions</a:t>
            </a:r>
          </a:p>
          <a:p>
            <a:pPr lvl="2" eaLnBrk="1" hangingPunct="1">
              <a:spcBef>
                <a:spcPts val="0"/>
              </a:spcBef>
            </a:pPr>
            <a:r>
              <a:rPr lang="en-US" sz="2800" dirty="0" smtClean="0"/>
              <a:t>Defined by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800" dirty="0" smtClean="0"/>
              <a:t> keyword</a:t>
            </a:r>
          </a:p>
          <a:p>
            <a:pPr lvl="2" eaLnBrk="1" hangingPunct="1">
              <a:spcBef>
                <a:spcPts val="0"/>
              </a:spcBef>
            </a:pPr>
            <a:r>
              <a:rPr lang="en-US" sz="2800" dirty="0" smtClean="0"/>
              <a:t>Functions-within-a-function is allowed</a:t>
            </a:r>
          </a:p>
          <a:p>
            <a:pPr lvl="2" eaLnBrk="1" hangingPunct="1">
              <a:spcBef>
                <a:spcPts val="0"/>
              </a:spcBef>
            </a:pPr>
            <a:r>
              <a:rPr lang="en-US" sz="2800" dirty="0" smtClean="0"/>
              <a:t>Case-</a:t>
            </a:r>
            <a:r>
              <a:rPr lang="en-US" sz="2800" i="1" dirty="0" smtClean="0"/>
              <a:t>insensitive</a:t>
            </a:r>
            <a:r>
              <a:rPr lang="en-US" sz="2800" dirty="0" smtClean="0"/>
              <a:t> function names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Single line commenting is also allowed by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Strings are enclosed in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sz="2800" dirty="0" smtClean="0"/>
              <a:t> and also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 '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Operators: comparison by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2800" dirty="0" smtClean="0"/>
              <a:t>, concatenation by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Loop by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$array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800" dirty="0" smtClean="0"/>
              <a:t> $</a:t>
            </a:r>
            <a:r>
              <a:rPr lang="en-US" sz="2800" dirty="0" err="1" smtClean="0"/>
              <a:t>var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Conditional statements by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if-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-else</a:t>
            </a:r>
          </a:p>
          <a:p>
            <a:pPr lvl="1" eaLnBrk="1" hangingPunct="1">
              <a:spcBef>
                <a:spcPts val="0"/>
              </a:spcBef>
            </a:pPr>
            <a:endParaRPr lang="en-US" sz="2800" dirty="0" smtClean="0"/>
          </a:p>
          <a:p>
            <a:pPr lvl="1" eaLnBrk="1" hangingPunct="1">
              <a:spcBef>
                <a:spcPts val="0"/>
              </a:spcBef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2400" y="6477000"/>
            <a:ext cx="609600" cy="244475"/>
          </a:xfrm>
        </p:spPr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2600" dirty="0" smtClean="0"/>
              <a:t>The scope of a variable defined within a function is local to   that function</a:t>
            </a:r>
          </a:p>
          <a:p>
            <a:r>
              <a:rPr lang="en-US" sz="2600" dirty="0" smtClean="0"/>
              <a:t>A variable defined in the main body of code has a global scope</a:t>
            </a:r>
          </a:p>
          <a:p>
            <a:r>
              <a:rPr lang="en-US" sz="2600" dirty="0" smtClean="0"/>
              <a:t>To use global variables in functions, it is referenced "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2600" dirty="0" smtClean="0"/>
              <a:t>" keyword</a:t>
            </a:r>
          </a:p>
          <a:p>
            <a:pPr>
              <a:buNone/>
            </a:pPr>
            <a:endParaRPr lang="en-US" sz="900" dirty="0" smtClean="0"/>
          </a:p>
          <a:p>
            <a:pPr>
              <a:spcBef>
                <a:spcPts val="30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gvar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>
              <a:spcBef>
                <a:spcPts val="30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function f(){</a:t>
            </a:r>
          </a:p>
          <a:p>
            <a:pPr>
              <a:spcBef>
                <a:spcPts val="30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gvar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lvar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gvar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 smtClean="0"/>
              <a:t>Similar to C/C++/… the index of array can be an integer number</a:t>
            </a:r>
          </a:p>
          <a:p>
            <a:pPr lvl="1"/>
            <a:r>
              <a:rPr lang="en-US" sz="2400" dirty="0" smtClean="0"/>
              <a:t>Numeric array</a:t>
            </a:r>
          </a:p>
          <a:p>
            <a:r>
              <a:rPr lang="en-US" sz="2800" dirty="0" smtClean="0"/>
              <a:t>Similar to JS the index of array can be everything</a:t>
            </a:r>
          </a:p>
          <a:p>
            <a:pPr lvl="1"/>
            <a:r>
              <a:rPr lang="en-US" sz="2400" dirty="0" smtClean="0"/>
              <a:t>Associative array</a:t>
            </a:r>
          </a:p>
          <a:p>
            <a:pPr lvl="2"/>
            <a:r>
              <a:rPr lang="en-US" sz="2000" dirty="0" smtClean="0"/>
              <a:t>Mapping between key (index) and value </a:t>
            </a:r>
          </a:p>
          <a:p>
            <a:r>
              <a:rPr lang="en-US" sz="2800" dirty="0" smtClean="0"/>
              <a:t>Similar to </a:t>
            </a:r>
            <a:r>
              <a:rPr lang="en-US" sz="2800" dirty="0"/>
              <a:t>other languages </a:t>
            </a:r>
            <a:r>
              <a:rPr lang="en-US" sz="2800" dirty="0" smtClean="0"/>
              <a:t>array </a:t>
            </a:r>
            <a:r>
              <a:rPr lang="en-US" sz="2800" dirty="0"/>
              <a:t>containing one or more arrays</a:t>
            </a:r>
          </a:p>
          <a:p>
            <a:pPr lvl="1"/>
            <a:r>
              <a:rPr lang="en-US" sz="2400" dirty="0" smtClean="0"/>
              <a:t>Multidimensional array</a:t>
            </a:r>
          </a:p>
          <a:p>
            <a:r>
              <a:rPr lang="en-US" sz="2800" dirty="0" smtClean="0"/>
              <a:t>Arrays can also be created by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800" dirty="0" smtClean="0">
                <a:solidFill>
                  <a:srgbClr val="0033CC"/>
                </a:solidFill>
              </a:rPr>
              <a:t> </a:t>
            </a:r>
            <a:r>
              <a:rPr lang="en-US" sz="2800" dirty="0" smtClean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dirty="0" smtClean="0"/>
              <a:t>Numeric arrays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$cars[0]="Saab"; $cars[1]="Volvo"; $cars[2]="BMW"; $cars[3]="Toyota";</a:t>
            </a:r>
          </a:p>
          <a:p>
            <a:pPr lvl="1">
              <a:buClr>
                <a:srgbClr val="006633"/>
              </a:buClr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$cars=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Saab","Volvo","BMW","Toyota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US" dirty="0" smtClean="0"/>
          </a:p>
          <a:p>
            <a:r>
              <a:rPr lang="en-US" dirty="0" smtClean="0"/>
              <a:t>Associative arrays</a:t>
            </a:r>
          </a:p>
          <a:p>
            <a:pPr lvl="1"/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$ascii["A"]=65; $ascii["B"]=66; $ascii["C"]=67</a:t>
            </a:r>
          </a:p>
          <a:p>
            <a:pPr lvl="1"/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$ascii = </a:t>
            </a:r>
            <a:r>
              <a:rPr lang="fr-FR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("A"=&gt;65, "B"=&gt;66, "C"=&gt;67);</a:t>
            </a:r>
          </a:p>
          <a:p>
            <a:r>
              <a:rPr lang="en-US" dirty="0" smtClean="0"/>
              <a:t>Multidimensional arrays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("one"=&gt;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("Ali", 1122, 20), "two"=&gt;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Hossein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1133, 15));</a:t>
            </a:r>
          </a:p>
          <a:p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Internal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09161"/>
            <a:ext cx="7696200" cy="36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066800"/>
            <a:ext cx="876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fact, array is a mapping between keys and values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$keys = </a:t>
            </a:r>
            <a:r>
              <a:rPr lang="en-US" sz="2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array_keys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($array);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$values = </a:t>
            </a:r>
            <a:r>
              <a:rPr lang="en-US" sz="2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array_values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($array);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Global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 smtClean="0"/>
              <a:t>Several predefined variables in PHP are “</a:t>
            </a:r>
            <a:r>
              <a:rPr lang="en-US" sz="2800" dirty="0" err="1" smtClean="0">
                <a:solidFill>
                  <a:srgbClr val="C00000"/>
                </a:solidFill>
              </a:rPr>
              <a:t>superglobals</a:t>
            </a:r>
            <a:r>
              <a:rPr lang="en-US" sz="2800" dirty="0" smtClean="0"/>
              <a:t>”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Available in all scopes throughout a script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No need to have  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global $</a:t>
            </a:r>
            <a:r>
              <a:rPr lang="en-US" sz="2400" dirty="0" smtClean="0"/>
              <a:t>variable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dirty="0" smtClean="0"/>
              <a:t> declaration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Maintained by PHP runtime environment </a:t>
            </a:r>
          </a:p>
          <a:p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$GLOBALS</a:t>
            </a:r>
            <a:r>
              <a:rPr lang="en-US" sz="2400" dirty="0" smtClean="0"/>
              <a:t>: All global variables, the variable names are the keys of the array</a:t>
            </a:r>
          </a:p>
          <a:p>
            <a:pPr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sz="2400" dirty="0" smtClean="0"/>
              <a:t>: Variables passed in URL’s query part</a:t>
            </a:r>
          </a:p>
          <a:p>
            <a:pPr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sz="2400" dirty="0" smtClean="0"/>
              <a:t>: Variables passed by HTTP POST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sz="2400" dirty="0" smtClean="0"/>
              <a:t>: Uploaded file information</a:t>
            </a:r>
          </a:p>
          <a:p>
            <a:pPr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$_COOKIE</a:t>
            </a:r>
            <a:r>
              <a:rPr lang="en-US" sz="2400" dirty="0" smtClean="0"/>
              <a:t>: Cookies sent by HTTP cookie header</a:t>
            </a:r>
          </a:p>
          <a:p>
            <a:pPr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$_REQUEST</a:t>
            </a:r>
            <a:r>
              <a:rPr lang="en-US" sz="2400" dirty="0" smtClean="0"/>
              <a:t>: Contains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sz="2400" dirty="0" smtClean="0"/>
              <a:t>, 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sz="2400" dirty="0" smtClean="0"/>
              <a:t> and 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$_COOKIE</a:t>
            </a:r>
          </a:p>
          <a:p>
            <a:pPr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$_SESSION</a:t>
            </a:r>
            <a:r>
              <a:rPr lang="en-US" sz="2400" dirty="0" smtClean="0"/>
              <a:t>: Session variables</a:t>
            </a:r>
          </a:p>
          <a:p>
            <a:pPr>
              <a:spcBef>
                <a:spcPts val="500"/>
              </a:spcBef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Global Arrays (cont’d)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sz="2800" dirty="0" smtClean="0"/>
              <a:t>: Information such as </a:t>
            </a:r>
            <a:r>
              <a:rPr lang="en-US" sz="2800" dirty="0" smtClean="0">
                <a:solidFill>
                  <a:srgbClr val="C00000"/>
                </a:solidFill>
              </a:rPr>
              <a:t>headers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server</a:t>
            </a:r>
            <a:r>
              <a:rPr lang="en-US" sz="2800" dirty="0" smtClean="0"/>
              <a:t> &amp; </a:t>
            </a:r>
            <a:r>
              <a:rPr lang="en-US" sz="2800" dirty="0" smtClean="0">
                <a:solidFill>
                  <a:srgbClr val="C00000"/>
                </a:solidFill>
              </a:rPr>
              <a:t>client</a:t>
            </a:r>
            <a:endParaRPr lang="en-US" sz="2800" dirty="0" smtClean="0"/>
          </a:p>
          <a:p>
            <a:pPr lvl="1"/>
            <a:r>
              <a:rPr lang="en-US" sz="2400" dirty="0" smtClean="0"/>
              <a:t>Examples of the important keys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'SERVER_ADDR'</a:t>
            </a:r>
            <a:r>
              <a:rPr lang="en-US" sz="2400" dirty="0" smtClean="0"/>
              <a:t>: The IP address of the server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'SERVER_NAME'</a:t>
            </a:r>
            <a:r>
              <a:rPr lang="en-US" sz="2400" dirty="0" smtClean="0"/>
              <a:t>: The name of the server host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'SERVER_PORT'</a:t>
            </a:r>
            <a:r>
              <a:rPr lang="en-US" sz="2400" dirty="0" smtClean="0"/>
              <a:t>: The port of web server</a:t>
            </a:r>
            <a:endParaRPr lang="en-US" sz="24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'REQUEST_METHOD'</a:t>
            </a:r>
            <a:r>
              <a:rPr lang="en-US" sz="2400" dirty="0" smtClean="0"/>
              <a:t>: The HTTP request method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'HTTP_USER_AGENT'</a:t>
            </a:r>
            <a:r>
              <a:rPr lang="en-US" sz="2400" dirty="0" smtClean="0"/>
              <a:t>: Contents of the HTTP User-Agent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'REMOTE_ADDR'</a:t>
            </a:r>
            <a:r>
              <a:rPr lang="en-US" sz="2400" dirty="0" smtClean="0"/>
              <a:t>: The IP address of client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Complete list: php.net/manual/en/index.php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/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dirty="0" smtClean="0"/>
              <a:t>Input &amp; Output in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dirty="0" smtClean="0"/>
              <a:t>Console I/O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Console output of script is gathered by </a:t>
            </a:r>
            <a:r>
              <a:rPr lang="en-US" dirty="0" smtClean="0"/>
              <a:t>PHP runtime then passed to web </a:t>
            </a:r>
            <a:r>
              <a:rPr lang="en-US" dirty="0"/>
              <a:t>server </a:t>
            </a:r>
            <a:r>
              <a:rPr lang="en-US" dirty="0" smtClean="0"/>
              <a:t>&amp; finally sent </a:t>
            </a:r>
            <a:r>
              <a:rPr lang="en-US" dirty="0"/>
              <a:t>to </a:t>
            </a:r>
            <a:r>
              <a:rPr lang="en-US" dirty="0" smtClean="0"/>
              <a:t>client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(Usually) No console 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</a:p>
          <a:p>
            <a:pPr lvl="2">
              <a:spcBef>
                <a:spcPts val="500"/>
              </a:spcBef>
            </a:pPr>
            <a:r>
              <a:rPr lang="en-US" dirty="0" smtClean="0"/>
              <a:t>Input is given by web server to PHP scripts</a:t>
            </a:r>
          </a:p>
          <a:p>
            <a:pPr lvl="3"/>
            <a:r>
              <a:rPr lang="en-US" dirty="0" smtClean="0"/>
              <a:t>Usually, the input is the values got from client</a:t>
            </a:r>
          </a:p>
          <a:p>
            <a:pPr lvl="4"/>
            <a:r>
              <a:rPr lang="en-US" dirty="0" smtClean="0"/>
              <a:t>Forms, Ajax, …</a:t>
            </a:r>
          </a:p>
          <a:p>
            <a:pPr lvl="2">
              <a:spcBef>
                <a:spcPts val="500"/>
              </a:spcBef>
            </a:pPr>
            <a:r>
              <a:rPr lang="en-US" dirty="0" smtClean="0"/>
              <a:t>Will be discussed later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File I/O: Access to files for read/write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Database: Connect and read/write database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sz="4000" dirty="0" smtClean="0"/>
              <a:t>Output: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z="4000" dirty="0" smtClean="0"/>
              <a:t> &amp;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4000" dirty="0" smtClean="0"/>
              <a:t> &amp;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var_dump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&lt;?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php</a:t>
            </a:r>
            <a:endParaRPr lang="en-US" altLang="zh-CN" sz="2400" b="1" dirty="0" smtClean="0">
              <a:latin typeface="Courier New" pitchFamily="49" charset="0"/>
              <a:ea typeface="宋体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$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 = 25;			// Numerical variable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$bar = "Hello";		// String variable</a:t>
            </a:r>
          </a:p>
          <a:p>
            <a:pPr>
              <a:spcBef>
                <a:spcPts val="300"/>
              </a:spcBef>
              <a:buNone/>
            </a:pPr>
            <a:endParaRPr lang="en-US" altLang="zh-CN" sz="2400" b="1" dirty="0" smtClean="0">
              <a:latin typeface="Courier New" pitchFamily="49" charset="0"/>
              <a:ea typeface="宋体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echo $bar."\n";			// Outputs Hello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echo $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foo,$bar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,"\n";		// Outputs 25Hello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echo "5x5=".$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."\n";	// Outputs 5x5=25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echo "5x5=$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\n";		// Outputs 5x5=25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echo 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'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5x5=$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\n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'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;		// Outputs 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5x5=$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\n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print "\n";			// newline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print "Output is ".$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;	// Output is 25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var_dump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($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);          // 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(25)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Filesystem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PHP filesystem operations are similar to C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(), rewind(), flock(),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dirty="0" smtClean="0"/>
              <a:t> opens URL of supported protocols</a:t>
            </a:r>
          </a:p>
          <a:p>
            <a:pPr lvl="1"/>
            <a:r>
              <a:rPr lang="en-US" dirty="0" smtClean="0"/>
              <a:t>file://, http://, ftp://, …</a:t>
            </a:r>
          </a:p>
          <a:p>
            <a:pPr lvl="1"/>
            <a:r>
              <a:rPr lang="en-US" dirty="0" smtClean="0"/>
              <a:t>php://stdin, php://stdout, php://stderr</a:t>
            </a:r>
          </a:p>
          <a:p>
            <a:r>
              <a:rPr lang="en-US" dirty="0" smtClean="0"/>
              <a:t>To open binary files safely: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r>
              <a:rPr lang="en-US" dirty="0" smtClean="0"/>
              <a:t> Operations (Security)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To increase security of web-servers, the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dirty="0" smtClean="0"/>
              <a:t> function may be disabled</a:t>
            </a:r>
          </a:p>
          <a:p>
            <a:pPr lvl="1"/>
            <a:r>
              <a:rPr lang="en-US" dirty="0" smtClean="0"/>
              <a:t>So, none of the previous functions can be used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Alternative functions (limited functionalities)</a:t>
            </a:r>
          </a:p>
          <a:p>
            <a:r>
              <a:rPr lang="en-US" sz="32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3200" dirty="0" smtClean="0"/>
              <a:t>: To read file content into a string</a:t>
            </a:r>
          </a:p>
          <a:p>
            <a:r>
              <a:rPr lang="en-US" sz="32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3200" dirty="0" smtClean="0"/>
              <a:t>: To write a string into a file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Web Page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8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$data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("counter"); </a:t>
            </a:r>
          </a:p>
          <a:p>
            <a:pPr>
              <a:spcBef>
                <a:spcPts val="8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$data = $data + 1;</a:t>
            </a:r>
          </a:p>
          <a:p>
            <a:pPr>
              <a:spcBef>
                <a:spcPts val="80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("counter", $data</a:t>
            </a:r>
          </a:p>
          <a:p>
            <a:pPr>
              <a:spcBef>
                <a:spcPts val="8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LOCK_EX</a:t>
            </a:r>
          </a:p>
          <a:p>
            <a:pPr>
              <a:spcBef>
                <a:spcPts val="8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8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"This page has been viewed " . $data . " times ";</a:t>
            </a:r>
          </a:p>
          <a:p>
            <a:pPr>
              <a:spcBef>
                <a:spcPts val="8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2578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This code works, but ….? What is the problem?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57105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Does LOCK_EX solve all problems? What is solution?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sz="2800" dirty="0" smtClean="0"/>
              <a:t>Complex server </a:t>
            </a:r>
            <a:r>
              <a:rPr lang="en-US" sz="2800" dirty="0"/>
              <a:t>side processing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/>
              <a:t>lot of </a:t>
            </a:r>
            <a:r>
              <a:rPr lang="en-US" sz="2800" dirty="0" smtClean="0"/>
              <a:t>PHP codes</a:t>
            </a:r>
            <a:endParaRPr lang="en-US" sz="2800" dirty="0"/>
          </a:p>
          <a:p>
            <a:pPr lvl="1">
              <a:spcBef>
                <a:spcPts val="100"/>
              </a:spcBef>
            </a:pPr>
            <a:r>
              <a:rPr lang="en-US" sz="2400" dirty="0" smtClean="0"/>
              <a:t>Avoid mixing HTML design &amp; PHP</a:t>
            </a:r>
          </a:p>
          <a:p>
            <a:pPr lvl="1">
              <a:spcBef>
                <a:spcPts val="100"/>
              </a:spcBef>
            </a:pPr>
            <a:r>
              <a:rPr lang="en-US" sz="2400" dirty="0" smtClean="0"/>
              <a:t>Break processing into multiple files (team working)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Four functions to insert code from external files</a:t>
            </a:r>
          </a:p>
          <a:p>
            <a:pPr lvl="1">
              <a:spcBef>
                <a:spcPts val="1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include()</a:t>
            </a:r>
            <a:r>
              <a:rPr lang="en-US" sz="2400" dirty="0" smtClean="0"/>
              <a:t>: Try to insert file, continues if cannot find it</a:t>
            </a:r>
          </a:p>
          <a:p>
            <a:pPr lvl="2">
              <a:spcBef>
                <a:spcPts val="100"/>
              </a:spcBef>
            </a:pP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include_once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/>
              <a:t>: does not include “A” if it is already included even by other included files “B” </a:t>
            </a:r>
          </a:p>
          <a:p>
            <a:pPr lvl="1">
              <a:spcBef>
                <a:spcPts val="1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require()</a:t>
            </a:r>
            <a:r>
              <a:rPr lang="en-US" sz="2400" dirty="0" smtClean="0"/>
              <a:t>: Try to insert external file, dies if cannot find it</a:t>
            </a:r>
          </a:p>
          <a:p>
            <a:pPr lvl="2">
              <a:spcBef>
                <a:spcPts val="100"/>
              </a:spcBef>
            </a:pP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: </a:t>
            </a:r>
            <a:r>
              <a:rPr lang="en-US" sz="2000" dirty="0"/>
              <a:t>does not include if file is already </a:t>
            </a:r>
            <a:r>
              <a:rPr lang="en-US" sz="2000" dirty="0" smtClean="0"/>
              <a:t>included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A bit different from include(c)/import(java)</a:t>
            </a:r>
          </a:p>
          <a:p>
            <a:pPr lvl="1">
              <a:spcBef>
                <a:spcPts val="100"/>
              </a:spcBef>
            </a:pPr>
            <a:r>
              <a:rPr lang="en-US" sz="2400" dirty="0" smtClean="0"/>
              <a:t>The included code is interpreted &amp; run (if is not inside function)</a:t>
            </a:r>
          </a:p>
          <a:p>
            <a:pPr lvl="1">
              <a:spcBef>
                <a:spcPts val="100"/>
              </a:spcBef>
            </a:pPr>
            <a:r>
              <a:rPr lang="en-US" sz="2400" dirty="0" smtClean="0"/>
              <a:t>An implementation of </a:t>
            </a:r>
            <a:r>
              <a:rPr lang="en-US" sz="2400" i="1" dirty="0" smtClean="0">
                <a:solidFill>
                  <a:srgbClr val="CC0000"/>
                </a:solidFill>
              </a:rPr>
              <a:t>server side include</a:t>
            </a:r>
            <a:r>
              <a:rPr lang="en-US" sz="2400" dirty="0" smtClean="0"/>
              <a:t> (SSI) </a:t>
            </a:r>
          </a:p>
          <a:p>
            <a:pPr>
              <a:spcBef>
                <a:spcPts val="100"/>
              </a:spcBef>
              <a:buNone/>
            </a:pPr>
            <a:endParaRPr lang="en-US" sz="7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&lt;html&gt; &lt;body&gt; &lt;?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include("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header.php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Web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9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12505"/>
              </p:ext>
            </p:extLst>
          </p:nvPr>
        </p:nvGraphicFramePr>
        <p:xfrm>
          <a:off x="533399" y="914400"/>
          <a:ext cx="8237425" cy="53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24" name="Visio" r:id="rId3" imgW="6367653" imgH="4176078" progId="Visio.Drawing.11">
                  <p:embed/>
                </p:oleObj>
              </mc:Choice>
              <mc:Fallback>
                <p:oleObj name="Visio" r:id="rId3" imgW="6367653" imgH="4176078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914400"/>
                        <a:ext cx="8237425" cy="5399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Web 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334000"/>
          </a:xfrm>
        </p:spPr>
        <p:txBody>
          <a:bodyPr/>
          <a:lstStyle/>
          <a:p>
            <a:r>
              <a:rPr lang="en-US" sz="2800" dirty="0" smtClean="0"/>
              <a:t>What do we to implement by PHP?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Redirection</a:t>
            </a:r>
          </a:p>
          <a:p>
            <a:pPr lvl="1"/>
            <a:r>
              <a:rPr lang="en-US" sz="2400" dirty="0" smtClean="0"/>
              <a:t>HTTP header modification</a:t>
            </a:r>
          </a:p>
          <a:p>
            <a:pPr>
              <a:spcBef>
                <a:spcPts val="700"/>
              </a:spcBef>
            </a:pPr>
            <a:r>
              <a:rPr lang="en-US" sz="2800" dirty="0" smtClean="0"/>
              <a:t>Input data</a:t>
            </a:r>
          </a:p>
          <a:p>
            <a:pPr lvl="1"/>
            <a:r>
              <a:rPr lang="en-US" sz="2400" dirty="0" smtClean="0"/>
              <a:t>Receive data from HTML forms</a:t>
            </a:r>
          </a:p>
          <a:p>
            <a:pPr>
              <a:spcBef>
                <a:spcPts val="700"/>
              </a:spcBef>
            </a:pPr>
            <a:r>
              <a:rPr lang="en-US" sz="2800" dirty="0" smtClean="0"/>
              <a:t>Login &amp; Logout</a:t>
            </a:r>
          </a:p>
          <a:p>
            <a:pPr lvl="1"/>
            <a:r>
              <a:rPr lang="en-US" sz="2400" dirty="0" smtClean="0"/>
              <a:t>Session management</a:t>
            </a:r>
          </a:p>
          <a:p>
            <a:pPr>
              <a:spcBef>
                <a:spcPts val="700"/>
              </a:spcBef>
            </a:pPr>
            <a:r>
              <a:rPr lang="en-US" sz="2800" dirty="0" smtClean="0"/>
              <a:t>Ajax request processing</a:t>
            </a:r>
          </a:p>
          <a:p>
            <a:pPr lvl="1"/>
            <a:r>
              <a:rPr lang="en-US" sz="2400" dirty="0" smtClean="0"/>
              <a:t>XML parser</a:t>
            </a:r>
          </a:p>
          <a:p>
            <a:pPr>
              <a:spcBef>
                <a:spcPts val="700"/>
              </a:spcBef>
            </a:pPr>
            <a:r>
              <a:rPr lang="en-US" sz="2800" dirty="0" smtClean="0"/>
              <a:t>Database access</a:t>
            </a:r>
          </a:p>
          <a:p>
            <a:pPr>
              <a:spcBef>
                <a:spcPts val="700"/>
              </a:spcBef>
            </a:pPr>
            <a:r>
              <a:rPr lang="en-US" sz="2800" dirty="0" smtClean="0"/>
              <a:t>Error handling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Web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9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9275"/>
              </p:ext>
            </p:extLst>
          </p:nvPr>
        </p:nvGraphicFramePr>
        <p:xfrm>
          <a:off x="533399" y="914400"/>
          <a:ext cx="8237425" cy="53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73" name="Visio" r:id="rId3" imgW="6367653" imgH="4176078" progId="Visio.Drawing.11">
                  <p:embed/>
                </p:oleObj>
              </mc:Choice>
              <mc:Fallback>
                <p:oleObj name="Visio" r:id="rId3" imgW="6367653" imgH="4176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914400"/>
                        <a:ext cx="8237425" cy="5399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/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410200"/>
          </a:xfrm>
        </p:spPr>
        <p:txBody>
          <a:bodyPr/>
          <a:lstStyle/>
          <a:p>
            <a:r>
              <a:rPr lang="en-US" dirty="0" smtClean="0"/>
              <a:t>One of the main functionalities of server side scripting is to process user input data, e.g.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Save data on server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Login &amp; Sessions 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Query from database server</a:t>
            </a:r>
          </a:p>
          <a:p>
            <a:pPr lvl="1">
              <a:spcBef>
                <a:spcPts val="100"/>
              </a:spcBef>
            </a:pPr>
            <a:r>
              <a:rPr lang="en-US" dirty="0" smtClean="0"/>
              <a:t>…</a:t>
            </a:r>
          </a:p>
          <a:p>
            <a:r>
              <a:rPr lang="en-US" dirty="0" smtClean="0"/>
              <a:t>Input data from HTML forms or Ajax</a:t>
            </a:r>
          </a:p>
          <a:p>
            <a:pPr lvl="1"/>
            <a:r>
              <a:rPr lang="en-US" dirty="0" smtClean="0"/>
              <a:t>GET method </a:t>
            </a:r>
          </a:p>
          <a:p>
            <a:pPr lvl="1"/>
            <a:r>
              <a:rPr lang="en-US" dirty="0" smtClean="0"/>
              <a:t>POST method</a:t>
            </a:r>
          </a:p>
          <a:p>
            <a:pPr lvl="2"/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Handling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steps of input data handling:</a:t>
            </a:r>
          </a:p>
          <a:p>
            <a:r>
              <a:rPr lang="en-US" sz="3200" dirty="0" smtClean="0"/>
              <a:t>1) Read the data</a:t>
            </a:r>
          </a:p>
          <a:p>
            <a:pPr lvl="1"/>
            <a:r>
              <a:rPr lang="en-US" sz="2800" dirty="0" smtClean="0"/>
              <a:t>How to read the URL query part? Post data? File?</a:t>
            </a:r>
          </a:p>
          <a:p>
            <a:r>
              <a:rPr lang="en-US" sz="3200" dirty="0" smtClean="0"/>
              <a:t>2) Check presence &amp; existence</a:t>
            </a:r>
          </a:p>
          <a:p>
            <a:pPr lvl="1"/>
            <a:r>
              <a:rPr lang="en-US" sz="2800" dirty="0" smtClean="0"/>
              <a:t>Is variable set? Is it empty?</a:t>
            </a:r>
          </a:p>
          <a:p>
            <a:r>
              <a:rPr lang="en-US" sz="3200" dirty="0" smtClean="0"/>
              <a:t>3) Validation</a:t>
            </a:r>
          </a:p>
          <a:p>
            <a:pPr lvl="1"/>
            <a:r>
              <a:rPr lang="en-US" sz="2800" dirty="0" smtClean="0"/>
              <a:t>Is data valid? Correct format?</a:t>
            </a:r>
          </a:p>
          <a:p>
            <a:r>
              <a:rPr lang="en-US" sz="3200" dirty="0" smtClean="0"/>
              <a:t>4) Processing</a:t>
            </a:r>
          </a:p>
          <a:p>
            <a:pPr lvl="1"/>
            <a:r>
              <a:rPr lang="en-US" sz="2800" dirty="0" smtClean="0"/>
              <a:t>Application dependent, e.g., query to DB, ….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Reading Submitted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Main feature: data sent in “URL Query Part” or “Packet Body” are </a:t>
            </a:r>
            <a:r>
              <a:rPr lang="en-US" dirty="0" smtClean="0">
                <a:solidFill>
                  <a:srgbClr val="CC0000"/>
                </a:solidFill>
              </a:rPr>
              <a:t>automatically</a:t>
            </a:r>
            <a:r>
              <a:rPr lang="en-US" dirty="0" smtClean="0"/>
              <a:t> available to PHP scripts</a:t>
            </a:r>
          </a:p>
          <a:p>
            <a:pPr lvl="1"/>
            <a:r>
              <a:rPr lang="en-US" dirty="0" smtClean="0"/>
              <a:t>Does not matter HTML form or Ajax</a:t>
            </a:r>
          </a:p>
          <a:p>
            <a:r>
              <a:rPr lang="en-US" dirty="0" smtClean="0"/>
              <a:t>The PHP pre-assigned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$_POST </a:t>
            </a:r>
            <a:r>
              <a:rPr lang="en-US" dirty="0" smtClean="0"/>
              <a:t>variables are used to retrieve the data</a:t>
            </a:r>
          </a:p>
          <a:p>
            <a:pPr lvl="1"/>
            <a:r>
              <a:rPr lang="en-US" dirty="0" smtClean="0"/>
              <a:t>The predefined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$_REQUEST</a:t>
            </a:r>
            <a:r>
              <a:rPr lang="en-US" dirty="0" smtClean="0"/>
              <a:t> variable contains the contents of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$_COOKIE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$_REQUEST </a:t>
            </a:r>
            <a:r>
              <a:rPr lang="en-US" dirty="0" smtClean="0"/>
              <a:t>variable can be used to collect form data sent with both GET and POST methods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/>
              <a:t>Reading Submitted </a:t>
            </a:r>
            <a:r>
              <a:rPr lang="en-US" dirty="0" smtClean="0"/>
              <a:t>Data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220200" cy="5181600"/>
          </a:xfrm>
        </p:spPr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$_REQUEST </a:t>
            </a:r>
            <a:r>
              <a:rPr lang="en-US" dirty="0" smtClean="0"/>
              <a:t>are associative arrays</a:t>
            </a:r>
          </a:p>
          <a:p>
            <a:pPr lvl="1"/>
            <a:r>
              <a:rPr lang="en-US" dirty="0" smtClean="0"/>
              <a:t>Key is the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attribute of input element in a form</a:t>
            </a:r>
          </a:p>
          <a:p>
            <a:pPr lvl="1"/>
            <a:r>
              <a:rPr lang="en-US" dirty="0" smtClean="0"/>
              <a:t>Value is the value of the input element in a form</a:t>
            </a:r>
          </a:p>
          <a:p>
            <a:r>
              <a:rPr lang="en-US" dirty="0" smtClean="0"/>
              <a:t>HTML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&lt;form method="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 action="index.php"&gt;</a:t>
            </a:r>
          </a:p>
          <a:p>
            <a:pPr lvl="1"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&lt;input type="text" name="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 value=""&gt;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&lt;/form&gt; </a:t>
            </a:r>
          </a:p>
          <a:p>
            <a:r>
              <a:rPr lang="en-US" dirty="0" smtClean="0"/>
              <a:t>PHP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$g 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"];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sz="4400" dirty="0" smtClean="0"/>
              <a:t>2) Checking Input Presence/Existence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</a:rPr>
              <a:t>isset</a:t>
            </a:r>
            <a:r>
              <a:rPr lang="en-US" sz="3200" b="1" dirty="0" smtClean="0">
                <a:latin typeface="Courier New" pitchFamily="49" charset="0"/>
              </a:rPr>
              <a:t>($</a:t>
            </a:r>
            <a:r>
              <a:rPr lang="en-US" sz="3200" b="1" dirty="0" err="1" smtClean="0">
                <a:latin typeface="Courier New" pitchFamily="49" charset="0"/>
              </a:rPr>
              <a:t>var</a:t>
            </a:r>
            <a:r>
              <a:rPr lang="en-US" sz="3200" b="1" dirty="0" smtClean="0">
                <a:latin typeface="Courier New" pitchFamily="49" charset="0"/>
              </a:rPr>
              <a:t>)</a:t>
            </a:r>
            <a:r>
              <a:rPr lang="en-US" sz="3200" dirty="0" smtClean="0"/>
              <a:t> is false if and only if </a:t>
            </a:r>
            <a:r>
              <a:rPr lang="en-US" sz="3200" b="1" dirty="0" smtClean="0">
                <a:latin typeface="Courier New" pitchFamily="49" charset="0"/>
              </a:rPr>
              <a:t>$</a:t>
            </a:r>
            <a:r>
              <a:rPr lang="en-US" sz="3200" b="1" dirty="0" err="1" smtClean="0">
                <a:latin typeface="Courier New" pitchFamily="49" charset="0"/>
              </a:rPr>
              <a:t>var</a:t>
            </a:r>
            <a:r>
              <a:rPr lang="en-US" sz="3200" dirty="0" smtClean="0"/>
              <a:t> is NULL</a:t>
            </a:r>
          </a:p>
          <a:p>
            <a:pPr lvl="1"/>
            <a:r>
              <a:rPr lang="en-US" sz="2800" dirty="0" smtClean="0"/>
              <a:t>i.e., either </a:t>
            </a:r>
            <a:r>
              <a:rPr lang="en-US" sz="2800" b="1" dirty="0" smtClean="0">
                <a:latin typeface="Courier New" pitchFamily="49" charset="0"/>
              </a:rPr>
              <a:t>$</a:t>
            </a:r>
            <a:r>
              <a:rPr lang="en-US" sz="2800" b="1" dirty="0" err="1" smtClean="0">
                <a:latin typeface="Courier New" pitchFamily="49" charset="0"/>
              </a:rPr>
              <a:t>var</a:t>
            </a:r>
            <a:r>
              <a:rPr lang="en-US" sz="2800" dirty="0" smtClean="0"/>
              <a:t> does not exist or is never assigned a value</a:t>
            </a:r>
          </a:p>
          <a:p>
            <a:pPr lvl="1"/>
            <a:r>
              <a:rPr lang="en-US" sz="2800" dirty="0" smtClean="0"/>
              <a:t>Use this function to check if a </a:t>
            </a:r>
            <a:r>
              <a:rPr lang="en-US" sz="2800" dirty="0" smtClean="0">
                <a:solidFill>
                  <a:srgbClr val="C00000"/>
                </a:solidFill>
              </a:rPr>
              <a:t>check box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radio button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rgbClr val="C00000"/>
                </a:solidFill>
              </a:rPr>
              <a:t>select box</a:t>
            </a:r>
            <a:r>
              <a:rPr lang="en-US" sz="2800" dirty="0" smtClean="0"/>
              <a:t> list has a value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</a:rPr>
              <a:t>empty</a:t>
            </a:r>
            <a:r>
              <a:rPr lang="en-US" sz="3200" b="1" dirty="0" smtClean="0">
                <a:latin typeface="Courier New" pitchFamily="49" charset="0"/>
              </a:rPr>
              <a:t>($</a:t>
            </a:r>
            <a:r>
              <a:rPr lang="en-US" sz="3200" b="1" dirty="0" err="1" smtClean="0">
                <a:latin typeface="Courier New" pitchFamily="49" charset="0"/>
              </a:rPr>
              <a:t>var</a:t>
            </a:r>
            <a:r>
              <a:rPr lang="en-US" sz="3200" b="1" dirty="0" smtClean="0">
                <a:latin typeface="Courier New" pitchFamily="49" charset="0"/>
              </a:rPr>
              <a:t>)</a:t>
            </a:r>
            <a:r>
              <a:rPr lang="en-US" sz="3200" dirty="0" smtClean="0"/>
              <a:t> is true if </a:t>
            </a:r>
            <a:r>
              <a:rPr lang="en-US" sz="3200" b="1" dirty="0" smtClean="0">
                <a:latin typeface="Courier New" pitchFamily="49" charset="0"/>
              </a:rPr>
              <a:t>$</a:t>
            </a:r>
            <a:r>
              <a:rPr lang="en-US" sz="3200" b="1" dirty="0" err="1" smtClean="0">
                <a:latin typeface="Courier New" pitchFamily="49" charset="0"/>
              </a:rPr>
              <a:t>var</a:t>
            </a:r>
            <a:r>
              <a:rPr lang="en-US" sz="3200" dirty="0" smtClean="0"/>
              <a:t> is 0, empty string, NULL, or FALSE</a:t>
            </a:r>
          </a:p>
          <a:p>
            <a:pPr lvl="1"/>
            <a:r>
              <a:rPr lang="en-US" sz="2800" dirty="0" smtClean="0"/>
              <a:t>Use this function to check if a </a:t>
            </a:r>
            <a:r>
              <a:rPr lang="en-US" sz="2800" dirty="0" smtClean="0">
                <a:solidFill>
                  <a:srgbClr val="C00000"/>
                </a:solidFill>
              </a:rPr>
              <a:t>text</a:t>
            </a:r>
            <a:r>
              <a:rPr lang="en-US" sz="2800" dirty="0" smtClean="0"/>
              <a:t> field, </a:t>
            </a:r>
            <a:r>
              <a:rPr lang="en-US" sz="2800" dirty="0" smtClean="0">
                <a:solidFill>
                  <a:srgbClr val="C00000"/>
                </a:solidFill>
              </a:rPr>
              <a:t>password</a:t>
            </a:r>
            <a:r>
              <a:rPr lang="en-US" sz="2800" dirty="0" smtClean="0"/>
              <a:t> field, or </a:t>
            </a:r>
            <a:r>
              <a:rPr lang="en-US" sz="2800" dirty="0" smtClean="0">
                <a:solidFill>
                  <a:srgbClr val="C00000"/>
                </a:solidFill>
              </a:rPr>
              <a:t>text area </a:t>
            </a:r>
            <a:r>
              <a:rPr lang="en-US" sz="2800" dirty="0" smtClean="0"/>
              <a:t>has a value that is not an empty string</a:t>
            </a:r>
          </a:p>
          <a:p>
            <a:pPr lvl="2"/>
            <a:r>
              <a:rPr lang="en-US" sz="2400" dirty="0" smtClean="0"/>
              <a:t>These input fields are always set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400" dirty="0" smtClean="0"/>
              <a:t> does </a:t>
            </a:r>
            <a:r>
              <a:rPr lang="en-US" sz="2400" i="1" dirty="0" smtClean="0">
                <a:solidFill>
                  <a:srgbClr val="C00000"/>
                </a:solidFill>
              </a:rPr>
              <a:t>not</a:t>
            </a:r>
            <a:r>
              <a:rPr lang="en-US" sz="2400" dirty="0" smtClean="0"/>
              <a:t> work!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Processing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&lt;form method="post" action="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form.php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Submit By Post!!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&lt;legend&gt;University Grade&lt;/legend&gt;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&lt;input type="radio" name="grade" value="BS" /&gt; BS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&lt;input type="radio" name="grade" value="MS" /&gt; MS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&lt;input type="radio" name="grade" value="PhD" /&gt; PhD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&lt;legend&gt;&lt;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&gt;Web Development Skills&lt;/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&gt;&lt;/legend&gt;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&lt;input type="checkbox" name="skill_1" value="html" /&gt;HTML 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&lt;input type="checkbox" name="skill_2" value="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xhtml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 /&gt;XHTML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&lt;input type="checkbox" name="skill_3" value="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 /&gt;CSS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&lt;input type="checkbox" name="skill_4" value="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 /&gt;JavaScript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&lt;input type="checkbox" name="skill_5" value="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aspnet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ASP.Net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&lt;input type="checkbox" name="skill_6" value="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 /&gt;PHP		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Favorite Programming Language: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&lt;select name="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&lt;option value="c"&gt;C&lt;/option&gt;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&lt;option value="java"&gt;Java&lt;/option&gt;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&lt;option value="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"&gt;AWK&lt;/option&gt;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&lt;/select&gt;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&lt;input type="submit" value="Submit" /&gt;</a:t>
            </a:r>
          </a:p>
          <a:p>
            <a:pPr>
              <a:spcBef>
                <a:spcPts val="1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&lt;/form&gt;</a:t>
            </a:r>
          </a:p>
          <a:p>
            <a:pPr>
              <a:spcBef>
                <a:spcPts val="100"/>
              </a:spcBef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Processing Example (cont’d)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&lt;form method="get" action="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form.php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&lt;legend&gt; Submit by GET &lt;/legend&gt;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Title: &lt;input type="text" length="20" name="title" /&gt; 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Name: &lt;input type="text" length="20" name="name"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Family: &lt;input type="text" length="20" name="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&lt;input type="submit" value="Submit"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&lt;/form&gt;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7565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Processing 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$grade = $_POST["grade"];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= $_POST["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"];</a:t>
            </a:r>
          </a:p>
          <a:p>
            <a:pPr>
              <a:spcBef>
                <a:spcPts val="200"/>
              </a:spcBef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($grade))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echo "You are ". $grade;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echo "I don't know your grade";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echo "&lt;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echo "You are master in ";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for($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6; 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($_POST["skill_".$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]))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echo $_POST["skill_".$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]. " ";</a:t>
            </a:r>
          </a:p>
          <a:p>
            <a:pPr>
              <a:spcBef>
                <a:spcPts val="200"/>
              </a:spcBef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echo "&lt;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echo "You love ". 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Processing 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$name = $_GET["name"];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fam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= $_GET["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fam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"];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$title  = $_GET["title"];</a:t>
            </a:r>
          </a:p>
          <a:p>
            <a:pPr>
              <a:spcBef>
                <a:spcPts val="200"/>
              </a:spcBef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if((! empty($name) &gt; 0) &amp;&amp; (! empty($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fam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&gt; 0) &amp;&amp; (! empty($title) &gt; 0)){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echo "A message by GET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echo "&lt;h2&gt; Welcome " . $title ." ". $name ." ". $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fam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." &lt;/h2&gt;";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870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sz="2800" dirty="0" smtClean="0"/>
              <a:t> is a </a:t>
            </a:r>
            <a:r>
              <a:rPr lang="en-US" sz="2800" i="1" dirty="0" smtClean="0">
                <a:solidFill>
                  <a:srgbClr val="CC0000"/>
                </a:solidFill>
              </a:rPr>
              <a:t>two</a:t>
            </a:r>
            <a:r>
              <a:rPr lang="en-US" sz="2800" dirty="0" smtClean="0"/>
              <a:t> dimensional array stores data of uploaded files from a client</a:t>
            </a:r>
          </a:p>
          <a:p>
            <a:pPr>
              <a:spcBef>
                <a:spcPts val="500"/>
              </a:spcBef>
            </a:pPr>
            <a:r>
              <a:rPr lang="en-US" sz="2800" dirty="0" smtClean="0"/>
              <a:t>The first key in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sz="2800" dirty="0" smtClean="0"/>
              <a:t>is the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smtClean="0"/>
              <a:t> attribute of the input element with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type="file"</a:t>
            </a:r>
          </a:p>
          <a:p>
            <a:pPr>
              <a:spcBef>
                <a:spcPts val="500"/>
              </a:spcBef>
            </a:pPr>
            <a:r>
              <a:rPr lang="en-US" sz="2800" dirty="0" smtClean="0"/>
              <a:t>Second key is a parameter of the file</a:t>
            </a:r>
          </a:p>
          <a:p>
            <a:pPr lvl="1"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sz="2400" dirty="0" smtClean="0"/>
              <a:t>[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]["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dirty="0" smtClean="0"/>
              <a:t>"] - the name of the file</a:t>
            </a:r>
          </a:p>
          <a:p>
            <a:pPr lvl="1"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sz="2400" dirty="0" smtClean="0"/>
              <a:t>[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]["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dirty="0" smtClean="0"/>
              <a:t>"] - the type of the file</a:t>
            </a:r>
          </a:p>
          <a:p>
            <a:pPr lvl="1"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sz="2400" dirty="0" smtClean="0"/>
              <a:t>[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]["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400" dirty="0" smtClean="0"/>
              <a:t>"] - the size in bytes of the file</a:t>
            </a:r>
          </a:p>
          <a:p>
            <a:pPr lvl="1"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sz="2400" dirty="0" smtClean="0"/>
              <a:t>[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]["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sz="2400" dirty="0" smtClean="0"/>
              <a:t>"] - the name of the temporary copy of the file stored on the server</a:t>
            </a:r>
          </a:p>
          <a:p>
            <a:pPr lvl="1">
              <a:spcBef>
                <a:spcPts val="5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sz="2400" dirty="0" smtClean="0"/>
              <a:t>[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]["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2400" dirty="0" smtClean="0"/>
              <a:t>"] - the error code resulting from the file upload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81600"/>
          </a:xfrm>
        </p:spPr>
        <p:txBody>
          <a:bodyPr/>
          <a:lstStyle/>
          <a:p>
            <a:r>
              <a:rPr lang="en-US" sz="3200" dirty="0" smtClean="0"/>
              <a:t>HTML/XHTML content is static</a:t>
            </a:r>
          </a:p>
          <a:p>
            <a:pPr lvl="1"/>
            <a:r>
              <a:rPr lang="en-US" sz="2800" dirty="0" smtClean="0"/>
              <a:t>JavaScript &amp; Ajax make pages more dynamic, but the content is almost static </a:t>
            </a:r>
          </a:p>
          <a:p>
            <a:r>
              <a:rPr lang="en-US" sz="3200" dirty="0" smtClean="0"/>
              <a:t>Dynamic content</a:t>
            </a:r>
          </a:p>
          <a:p>
            <a:pPr lvl="1"/>
            <a:r>
              <a:rPr lang="en-US" sz="2800" dirty="0" smtClean="0"/>
              <a:t>Pages that look differently depending on the user who visits, status, processing requests, …</a:t>
            </a:r>
          </a:p>
          <a:p>
            <a:pPr lvl="1"/>
            <a:r>
              <a:rPr lang="en-US" sz="2800" dirty="0" smtClean="0"/>
              <a:t>E.g. Search engines, web mails, …</a:t>
            </a:r>
          </a:p>
          <a:p>
            <a:r>
              <a:rPr lang="en-US" sz="3200" dirty="0" smtClean="0"/>
              <a:t>Web applications (hotel booking, web search applications, …) is not possible using only HTML/XHTML, CSS and JS;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 Handling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dirty="0" smtClean="0"/>
              <a:t>When file is uploaded successfully, it is stored in a temporary location in the server</a:t>
            </a:r>
          </a:p>
          <a:p>
            <a:r>
              <a:rPr lang="en-US" dirty="0" smtClean="0"/>
              <a:t>The temporary copied files disappears when the script ends</a:t>
            </a:r>
          </a:p>
          <a:p>
            <a:r>
              <a:rPr lang="en-US" dirty="0" smtClean="0"/>
              <a:t>To save (move) the temporary file </a:t>
            </a:r>
          </a:p>
          <a:p>
            <a:pPr lvl="1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($_FILES["file"] ["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"], "permanent location");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&lt;form action="http://127.0.0.1/IE/php/form.php" method="post" name="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uploadFrom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="multipart/form-data"&gt;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&lt;input type="file"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name="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/&gt;  &lt;input type="submit" value="Submit" /&gt;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spcBef>
                <a:spcPts val="1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 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"])){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if($_FILES["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"]["error"] &gt; 0){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    echo "Error: " . 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"]["error"] . "&lt;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echo "Upload: " . 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"]["name"] . "&lt;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echo "Type: " . 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"]["type"] . "&lt;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echo "Size: " . ($_FILES["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"]["size"] / 1024) . " Kb&lt;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echo "Temp Store: " . 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 . "&lt;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file_exists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("upload/" . 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"]["name"])){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  echo 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"]["name"] . " already exists. ";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"],"upload/" . 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   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"]["name"]);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   echo "Stored in: " . "upload/" . $_FILES["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"]["name"];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}	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Input 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Be very </a:t>
            </a:r>
            <a:r>
              <a:rPr lang="en-US" dirty="0" err="1" smtClean="0"/>
              <a:t>very</a:t>
            </a:r>
            <a:r>
              <a:rPr lang="en-US" dirty="0" smtClean="0"/>
              <a:t> careful about input data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Maybe they are coming from bad guys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There is a HTML form corresponding to PHP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On client side, we (developers) try to validate input data by JavaScript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We cannot fully &amp; completely validate the data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What happen if attacker want to inject code/data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He does not use our forms 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No data validation on client side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Server side data validation is </a:t>
            </a:r>
            <a:r>
              <a:rPr lang="en-US" i="1" dirty="0" smtClean="0">
                <a:solidFill>
                  <a:srgbClr val="C00000"/>
                </a:solidFill>
              </a:rPr>
              <a:t>required 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sz="3200" dirty="0" smtClean="0"/>
              <a:t>PHP filters to make data filtering easier </a:t>
            </a:r>
          </a:p>
          <a:p>
            <a:r>
              <a:rPr lang="en-US" sz="3200" dirty="0" smtClean="0"/>
              <a:t>Two kinds of filters: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Validating filters:</a:t>
            </a:r>
          </a:p>
          <a:p>
            <a:pPr lvl="2">
              <a:spcBef>
                <a:spcPts val="300"/>
              </a:spcBef>
            </a:pPr>
            <a:r>
              <a:rPr lang="en-US" sz="2800" dirty="0" smtClean="0"/>
              <a:t>Are used to validate user input</a:t>
            </a:r>
          </a:p>
          <a:p>
            <a:pPr lvl="3">
              <a:spcBef>
                <a:spcPts val="300"/>
              </a:spcBef>
            </a:pPr>
            <a:r>
              <a:rPr lang="en-US" dirty="0" smtClean="0"/>
              <a:t>Strict format rules (like URL or E-Mail validating)</a:t>
            </a:r>
          </a:p>
          <a:p>
            <a:pPr lvl="2">
              <a:spcBef>
                <a:spcPts val="300"/>
              </a:spcBef>
            </a:pPr>
            <a:r>
              <a:rPr lang="en-US" sz="2800" dirty="0" smtClean="0"/>
              <a:t>Returns the </a:t>
            </a:r>
            <a:r>
              <a:rPr lang="en-US" sz="2800" dirty="0" smtClean="0">
                <a:solidFill>
                  <a:srgbClr val="CC0000"/>
                </a:solidFill>
              </a:rPr>
              <a:t>expected type</a:t>
            </a:r>
            <a:r>
              <a:rPr lang="en-US" sz="2800" dirty="0" smtClean="0"/>
              <a:t> on success or </a:t>
            </a:r>
            <a:r>
              <a:rPr lang="en-US" sz="2800" dirty="0" smtClean="0">
                <a:solidFill>
                  <a:srgbClr val="CC0000"/>
                </a:solidFill>
              </a:rPr>
              <a:t>FALSE</a:t>
            </a:r>
            <a:r>
              <a:rPr lang="en-US" sz="2800" dirty="0" smtClean="0"/>
              <a:t> on failure</a:t>
            </a:r>
          </a:p>
          <a:p>
            <a:pPr lvl="1"/>
            <a:r>
              <a:rPr lang="en-US" sz="2800" dirty="0" smtClean="0"/>
              <a:t>Sanitizing filters:</a:t>
            </a:r>
          </a:p>
          <a:p>
            <a:pPr lvl="2">
              <a:spcBef>
                <a:spcPts val="300"/>
              </a:spcBef>
            </a:pPr>
            <a:r>
              <a:rPr lang="en-US" sz="2800" dirty="0" smtClean="0"/>
              <a:t>To allow or disallow specified characters in a string</a:t>
            </a:r>
          </a:p>
          <a:p>
            <a:pPr lvl="3">
              <a:spcBef>
                <a:spcPts val="300"/>
              </a:spcBef>
            </a:pPr>
            <a:r>
              <a:rPr lang="en-US" dirty="0" smtClean="0"/>
              <a:t>Remove the invalid characters</a:t>
            </a:r>
          </a:p>
          <a:p>
            <a:pPr lvl="2">
              <a:spcBef>
                <a:spcPts val="300"/>
              </a:spcBef>
            </a:pPr>
            <a:r>
              <a:rPr lang="en-US" sz="2800" dirty="0" smtClean="0"/>
              <a:t>Always return a </a:t>
            </a:r>
            <a:r>
              <a:rPr lang="en-US" sz="2800" dirty="0" smtClean="0">
                <a:solidFill>
                  <a:srgbClr val="CC0000"/>
                </a:solidFill>
              </a:rPr>
              <a:t>valid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Filters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 smtClean="0"/>
              <a:t>Filters are applied by these functions:</a:t>
            </a: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filter_var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variable, filter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/>
              <a:t>: Filters a single variable</a:t>
            </a: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filter_var_array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array of variables, array of filters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/>
              <a:t>: Filter several variables with a set of filters</a:t>
            </a: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filter_input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type, variable, filter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/>
              <a:t>: Get one input variable from given type and filter it, e.g.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INPUT_GET, INPUT_POST</a:t>
            </a:r>
            <a:r>
              <a:rPr lang="en-US" sz="2800" dirty="0" smtClean="0"/>
              <a:t>, …</a:t>
            </a: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filter_input_array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type, filters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/>
              <a:t>: Get several input variables and filter them with specified filters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Filters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Each filter is a unique integer number</a:t>
            </a:r>
          </a:p>
          <a:p>
            <a:pPr lvl="1"/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FILTER_VALIDATE_INT</a:t>
            </a:r>
            <a:r>
              <a:rPr lang="en-US" sz="2400" dirty="0" smtClean="0"/>
              <a:t> 	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257</a:t>
            </a:r>
          </a:p>
          <a:p>
            <a:pPr lvl="1"/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FILTER_VALIDATE_FLOAT</a:t>
            </a:r>
            <a:r>
              <a:rPr lang="en-US" sz="2400" dirty="0" smtClean="0"/>
              <a:t>	</a:t>
            </a:r>
            <a:r>
              <a:rPr lang="en-US" sz="2400" dirty="0" smtClean="0">
                <a:sym typeface="Wingdings" pitchFamily="2" charset="2"/>
              </a:rPr>
              <a:t> 259</a:t>
            </a:r>
          </a:p>
          <a:p>
            <a:pPr lvl="1"/>
            <a:r>
              <a:rPr lang="en-US" sz="2600" dirty="0" smtClean="0">
                <a:sym typeface="Wingdings" pitchFamily="2" charset="2"/>
              </a:rPr>
              <a:t>Filtering functions decide based on the value</a:t>
            </a:r>
          </a:p>
          <a:p>
            <a:r>
              <a:rPr lang="en-US" sz="3000" dirty="0" smtClean="0">
                <a:sym typeface="Wingdings" pitchFamily="2" charset="2"/>
              </a:rPr>
              <a:t>A filter can have options and flags</a:t>
            </a:r>
          </a:p>
          <a:p>
            <a:pPr lvl="1"/>
            <a:r>
              <a:rPr lang="en-US" sz="2400" dirty="0" smtClean="0"/>
              <a:t>E.g., for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FILTER_VALIDATE_INT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i="1" dirty="0" smtClean="0"/>
              <a:t>Option</a:t>
            </a:r>
            <a:r>
              <a:rPr lang="en-US" sz="2400" dirty="0" smtClean="0"/>
              <a:t>: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max_range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min_range</a:t>
            </a:r>
          </a:p>
          <a:p>
            <a:pPr lvl="2"/>
            <a:r>
              <a:rPr lang="en-US" sz="2400" i="1" dirty="0" smtClean="0"/>
              <a:t>Flag</a:t>
            </a:r>
            <a:r>
              <a:rPr lang="en-US" sz="2400" dirty="0" smtClean="0"/>
              <a:t>: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FILTER_FLAG_ALLOW_OCTAL</a:t>
            </a:r>
            <a:r>
              <a:rPr lang="en-US" sz="2400" dirty="0" smtClean="0"/>
              <a:t> </a:t>
            </a:r>
          </a:p>
          <a:p>
            <a:r>
              <a:rPr lang="en-US" sz="3000" dirty="0" smtClean="0"/>
              <a:t>Flag and options are passed using associative arrays with keys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"options"</a:t>
            </a:r>
            <a:r>
              <a:rPr lang="en-US" sz="2800" dirty="0" smtClean="0"/>
              <a:t> &amp; 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"flags"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Filters: Filtering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$j =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FILTER_VALIDATE_INT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if($j)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echo "1- j = ". $j . "\n";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echo "1- Data is not valid\n";</a:t>
            </a:r>
          </a:p>
          <a:p>
            <a:pPr>
              <a:spcBef>
                <a:spcPts val="30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fdata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array("options"=&gt;array("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min_range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"=&gt;15, "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max_range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"=&gt;50));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$j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filter_var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FILTER_VALIDATE_INT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fdata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if($j)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echo "2- j = ". $j . "\n";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echo "2- Data is not valid\n";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PHP Filters: Filtering an Array of Variables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$data = array(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=&gt;10,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"float"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=&gt;30.1);</a:t>
            </a:r>
          </a:p>
          <a:p>
            <a:pPr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$filter = array(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=&gt;array("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"=&gt;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FILTER_VALIDATE_INT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"options"=&gt;array("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min_range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"=&gt;0)),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"float"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=&gt;array("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"=&gt;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FILTER_VALIDATE_FLOAT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$valid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filter_var_array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($data, $filter);</a:t>
            </a:r>
          </a:p>
          <a:p>
            <a:pPr>
              <a:spcBef>
                <a:spcPts val="300"/>
              </a:spcBef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var_dump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($valid);</a:t>
            </a:r>
          </a:p>
          <a:p>
            <a:pPr>
              <a:spcBef>
                <a:spcPts val="300"/>
              </a:spcBef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$data = array(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=&gt;"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a1z0"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"float"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=&gt;30.1);</a:t>
            </a:r>
          </a:p>
          <a:p>
            <a:pPr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$valid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filter_var_array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($data, $filter);</a:t>
            </a:r>
          </a:p>
          <a:p>
            <a:pPr>
              <a:spcBef>
                <a:spcPts val="300"/>
              </a:spcBef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var_dump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($valid);</a:t>
            </a:r>
          </a:p>
          <a:p>
            <a:pPr>
              <a:spcBef>
                <a:spcPts val="300"/>
              </a:spcBef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$filter2 = array(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"int2"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=&gt;array("filter"=&gt;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FILTER_VALIDATE_INT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"options"=&gt;array("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min_range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"=&gt;0)), "float"=&gt;array("filter"=&gt;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FILTER_VALIDATE_FLOAT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$valid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filter_var_array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($data, $filter2);</a:t>
            </a:r>
          </a:p>
          <a:p>
            <a:pPr>
              <a:spcBef>
                <a:spcPts val="300"/>
              </a:spcBef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var_dump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($valid);</a:t>
            </a:r>
          </a:p>
          <a:p>
            <a:pPr>
              <a:spcBef>
                <a:spcPts val="300"/>
              </a:spcBef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3200" dirty="0" smtClean="0"/>
              <a:t>Types: </a:t>
            </a:r>
          </a:p>
          <a:p>
            <a:pPr lvl="1">
              <a:spcBef>
                <a:spcPts val="500"/>
              </a:spcBef>
            </a:pP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INPUT_GET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INPUT_POST</a:t>
            </a:r>
            <a:r>
              <a:rPr lang="en-US" sz="2800" dirty="0" smtClean="0"/>
              <a:t>, 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INPUT_COOKIE</a:t>
            </a:r>
            <a:r>
              <a:rPr lang="en-US" sz="2800" dirty="0" smtClean="0"/>
              <a:t>, …</a:t>
            </a:r>
            <a:endParaRPr lang="en-US" sz="3200" dirty="0" smtClean="0"/>
          </a:p>
          <a:p>
            <a:pPr>
              <a:spcBef>
                <a:spcPts val="500"/>
              </a:spcBef>
            </a:pPr>
            <a:r>
              <a:rPr lang="en-US" sz="3200" dirty="0" smtClean="0"/>
              <a:t>To </a:t>
            </a:r>
            <a:r>
              <a:rPr lang="en-US" sz="3200" dirty="0"/>
              <a:t>(optionally) apply </a:t>
            </a:r>
            <a:r>
              <a:rPr lang="en-US" sz="3200" dirty="0" smtClean="0"/>
              <a:t>a filter F on an input with name N with type T and get valid data</a:t>
            </a:r>
          </a:p>
          <a:p>
            <a:pPr>
              <a:spcBef>
                <a:spcPts val="500"/>
              </a:spcBef>
              <a:buNone/>
            </a:pPr>
            <a:r>
              <a:rPr lang="en-US" sz="2800" dirty="0" smtClean="0"/>
              <a:t>			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filter_input</a:t>
            </a:r>
            <a:r>
              <a:rPr lang="en-US" sz="2800" dirty="0" smtClean="0"/>
              <a:t>(T, N, F)</a:t>
            </a:r>
          </a:p>
          <a:p>
            <a:pPr>
              <a:spcBef>
                <a:spcPts val="500"/>
              </a:spcBef>
            </a:pPr>
            <a:r>
              <a:rPr lang="en-US" sz="3200" dirty="0" smtClean="0"/>
              <a:t>To (optionally) apply filter F on array of inputs with type T</a:t>
            </a:r>
          </a:p>
          <a:p>
            <a:pPr>
              <a:spcBef>
                <a:spcPts val="500"/>
              </a:spcBef>
              <a:buNone/>
            </a:pPr>
            <a:r>
              <a:rPr lang="en-US" sz="2800" dirty="0" smtClean="0"/>
              <a:t>			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filter_input_array</a:t>
            </a:r>
            <a:r>
              <a:rPr lang="en-US" sz="2800" dirty="0" smtClean="0"/>
              <a:t>(T, F)</a:t>
            </a:r>
          </a:p>
          <a:p>
            <a:pPr lvl="1">
              <a:spcBef>
                <a:spcPts val="500"/>
              </a:spcBef>
            </a:pPr>
            <a:r>
              <a:rPr lang="en-US" sz="2800" dirty="0" smtClean="0"/>
              <a:t>Output specified by the keys in the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sz="3800" dirty="0" smtClean="0"/>
              <a:t>Typical Web based Application (Gmail)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410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400" dirty="0" smtClean="0"/>
          </a:p>
          <a:p>
            <a:endParaRPr lang="en-US" sz="3600" dirty="0" smtClean="0"/>
          </a:p>
          <a:p>
            <a:pPr algn="ctr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We need server side active code to perform actions &amp; generate (dynamic) content 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2211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38332"/>
              </p:ext>
            </p:extLst>
          </p:nvPr>
        </p:nvGraphicFramePr>
        <p:xfrm>
          <a:off x="785288" y="914400"/>
          <a:ext cx="7672912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36" name="Visio" r:id="rId3" imgW="6367653" imgH="4176078" progId="Visio.Drawing.11">
                  <p:embed/>
                </p:oleObj>
              </mc:Choice>
              <mc:Fallback>
                <p:oleObj name="Visio" r:id="rId3" imgW="6367653" imgH="4176078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88" y="914400"/>
                        <a:ext cx="7672912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Input Data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Assume: </a:t>
            </a:r>
            <a:r>
              <a:rPr lang="en-US" sz="2800" dirty="0" smtClean="0">
                <a:hlinkClick r:id="rId2" action="ppaction://hlinkfile"/>
              </a:rPr>
              <a:t>URL:/</a:t>
            </a:r>
            <a:r>
              <a:rPr lang="en-US" sz="2800" dirty="0" err="1" smtClean="0">
                <a:hlinkClick r:id="rId2" action="ppaction://hlinkfile"/>
              </a:rPr>
              <a:t>filter.php?ip</a:t>
            </a:r>
            <a:r>
              <a:rPr lang="en-US" sz="2800" dirty="0" smtClean="0">
                <a:hlinkClick r:id="rId2" action="ppaction://hlinkfile"/>
              </a:rPr>
              <a:t>=192.168.0.1&amp;address=http://wwww.abc.com</a:t>
            </a:r>
            <a:r>
              <a:rPr lang="en-US" sz="2800" dirty="0" smtClean="0"/>
              <a:t> 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valid_address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(INPUT_GET, "address", FILTER_VALIDATE_URL);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$filter = array("address"=&gt;array("filter"=&gt;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FILTER_VALIDATE_URL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),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"=&gt;array("filter"=&gt;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FILTER_VALIDATE_IP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valid_get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filter_input_array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INPUT_GET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$filter);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Valid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 smtClean="0"/>
              <a:t>Sanitize filters </a:t>
            </a:r>
            <a:r>
              <a:rPr lang="en-US" dirty="0" smtClean="0">
                <a:solidFill>
                  <a:srgbClr val="C00000"/>
                </a:solidFill>
              </a:rPr>
              <a:t>generate</a:t>
            </a:r>
            <a:r>
              <a:rPr lang="en-US" dirty="0" smtClean="0"/>
              <a:t> valid data from input</a:t>
            </a:r>
          </a:p>
          <a:p>
            <a:pPr lvl="1"/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FILTER_SANITIZE_EMAIL</a:t>
            </a:r>
            <a:endParaRPr lang="en-US" sz="24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FILTER_SANITIZE_NUMBER_FLOAT</a:t>
            </a:r>
            <a:endParaRPr lang="en-US" sz="24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FILTER_SANITIZE_NUMBER_INT</a:t>
            </a:r>
            <a:endParaRPr lang="en-US" sz="24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FILTER_SANITIZE_URL</a:t>
            </a:r>
            <a:endParaRPr lang="en-US" sz="24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…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echo filter_var("a b c", FILTER_SANITIZE_ENCODED);</a:t>
            </a:r>
          </a:p>
          <a:p>
            <a:pPr lvl="2"/>
            <a:r>
              <a:rPr lang="pt-BR" dirty="0" smtClean="0"/>
              <a:t>a%20b%20c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echo filter_var("ab123ca", FILTER_SANITIZE_NUMBER_INT);</a:t>
            </a:r>
          </a:p>
          <a:p>
            <a:pPr lvl="2"/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Custom 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type </a:t>
            </a:r>
            <a:r>
              <a:rPr lang="en-US" sz="32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FILTER_CALLBACK</a:t>
            </a:r>
            <a:r>
              <a:rPr lang="en-US" dirty="0" smtClean="0"/>
              <a:t> is used to register a custom filter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convertSpace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($string){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str_replace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("_", " ", $string);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$string =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PHP_Scripting_is_fun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!";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filter_var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($string, FILTER_CALLBACK, array(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"options"=&gt;"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convertSpace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Web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9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26326"/>
              </p:ext>
            </p:extLst>
          </p:nvPr>
        </p:nvGraphicFramePr>
        <p:xfrm>
          <a:off x="533399" y="914400"/>
          <a:ext cx="8237425" cy="53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97" name="Visio" r:id="rId3" imgW="6367653" imgH="4176078" progId="Visio.Drawing.11">
                  <p:embed/>
                </p:oleObj>
              </mc:Choice>
              <mc:Fallback>
                <p:oleObj name="Visio" r:id="rId3" imgW="6367653" imgH="4176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914400"/>
                        <a:ext cx="8237425" cy="5399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dirty="0" smtClean="0"/>
              <a:t>Both HTTP </a:t>
            </a:r>
            <a:r>
              <a:rPr lang="en-US" i="1" dirty="0" smtClean="0"/>
              <a:t>request</a:t>
            </a:r>
            <a:r>
              <a:rPr lang="en-US" dirty="0" smtClean="0"/>
              <a:t> and </a:t>
            </a:r>
            <a:r>
              <a:rPr lang="en-US" i="1" dirty="0" smtClean="0"/>
              <a:t>response</a:t>
            </a:r>
            <a:r>
              <a:rPr lang="en-US" dirty="0" smtClean="0"/>
              <a:t> headers are accessible in PHP</a:t>
            </a:r>
          </a:p>
          <a:p>
            <a:pPr lvl="1"/>
            <a:r>
              <a:rPr lang="en-US" dirty="0" smtClean="0"/>
              <a:t>PHP scripts can get HTTP request headers</a:t>
            </a:r>
          </a:p>
          <a:p>
            <a:pPr lvl="1"/>
            <a:r>
              <a:rPr lang="en-US" dirty="0" smtClean="0"/>
              <a:t>PHP scripts can set HTTP response headers</a:t>
            </a:r>
          </a:p>
          <a:p>
            <a:r>
              <a:rPr lang="en-US" dirty="0" smtClean="0"/>
              <a:t>Request headers </a:t>
            </a:r>
          </a:p>
          <a:p>
            <a:pPr lvl="1"/>
            <a:r>
              <a:rPr lang="en-US" dirty="0" smtClean="0"/>
              <a:t>Are extracted by server</a:t>
            </a:r>
          </a:p>
          <a:p>
            <a:pPr lvl="1"/>
            <a:r>
              <a:rPr lang="en-US" dirty="0" smtClean="0"/>
              <a:t>Filled in the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$_SERVER</a:t>
            </a:r>
            <a:r>
              <a:rPr lang="en-US" dirty="0" smtClean="0"/>
              <a:t>  </a:t>
            </a:r>
            <a:r>
              <a:rPr lang="en-US" dirty="0" err="1" smtClean="0"/>
              <a:t>superglobal</a:t>
            </a:r>
            <a:r>
              <a:rPr lang="en-US" dirty="0" smtClean="0"/>
              <a:t> array</a:t>
            </a:r>
          </a:p>
          <a:p>
            <a:pPr lvl="2"/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'REQUEST_METHOD', 'REQUEST_TIME', 'HTTP_ACCEPT', 'HTTP_ACCEPT_CHARSET', 'HTTP_ACCEPT_ENCODING', 'HTTP_CONNECTION', 'HTTP_REFERER', 'HTTP_USER_AGENT', ... </a:t>
            </a:r>
            <a:endParaRPr lang="en-US" sz="2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181600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PHP scripts can modify HTTP response headers, to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Redirect the web client to another URL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Send a different HTTP status code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Tell client whether to cache the current document or not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Tell client what language is used in the current document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Change the content type of the current document</a:t>
            </a:r>
          </a:p>
          <a:p>
            <a:pPr lvl="2"/>
            <a:r>
              <a:rPr lang="en-US" altLang="zh-TW" sz="2000" dirty="0" smtClean="0">
                <a:ea typeface="新細明體" pitchFamily="18" charset="-120"/>
              </a:rPr>
              <a:t>You can use PHP to dynamically create text file, CSV file, image, ...</a:t>
            </a:r>
          </a:p>
          <a:p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</a:rPr>
              <a:t>headers_list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  <a:r>
              <a:rPr lang="en-US" altLang="zh-TW" sz="2800" dirty="0" smtClean="0">
                <a:ea typeface="新細明體" pitchFamily="18" charset="-120"/>
              </a:rPr>
              <a:t>: Return a list of headers to be sent to the web client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header()</a:t>
            </a:r>
            <a:r>
              <a:rPr lang="en-US" altLang="zh-TW" sz="2800" dirty="0">
                <a:ea typeface="新細明體" pitchFamily="18" charset="-120"/>
              </a:rPr>
              <a:t>: Set a raw HTTP header</a:t>
            </a:r>
          </a:p>
          <a:p>
            <a:pPr lvl="1">
              <a:buClr>
                <a:srgbClr val="006633"/>
              </a:buClr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Headers will be sent when actual output is generated </a:t>
            </a:r>
            <a:endParaRPr lang="en-US" altLang="zh-TW" sz="1400" b="1" dirty="0">
              <a:latin typeface="Courier New" pitchFamily="49" charset="0"/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Headers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144000" cy="5181600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header()</a:t>
            </a:r>
            <a:r>
              <a:rPr lang="en-US" altLang="zh-TW" sz="2800" dirty="0" smtClean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800" dirty="0" smtClean="0">
                <a:ea typeface="新細明體" pitchFamily="18" charset="-120"/>
              </a:rPr>
              <a:t>must be called before any actual output is sent!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Redirecting </a:t>
            </a:r>
          </a:p>
          <a:p>
            <a:pPr defTabSz="463550" eaLnBrk="1" hangingPunct="1">
              <a:spcBef>
                <a:spcPts val="100"/>
              </a:spcBef>
              <a:buNone/>
              <a:tabLst>
                <a:tab pos="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&lt;?</a:t>
            </a:r>
            <a:r>
              <a:rPr lang="en-US" altLang="zh-TW" sz="2200" b="1" dirty="0" err="1" smtClean="0">
                <a:latin typeface="Courier New" pitchFamily="49" charset="0"/>
                <a:ea typeface="新細明體" pitchFamily="18" charset="-120"/>
              </a:rPr>
              <a:t>php</a:t>
            </a:r>
            <a:endParaRPr lang="en-US" altLang="zh-TW" sz="2200" b="1" dirty="0" smtClean="0">
              <a:latin typeface="Courier New" pitchFamily="49" charset="0"/>
              <a:ea typeface="新細明體" pitchFamily="18" charset="-120"/>
            </a:endParaRPr>
          </a:p>
          <a:p>
            <a:pPr defTabSz="463550" eaLnBrk="1" hangingPunct="1">
              <a:spcBef>
                <a:spcPts val="100"/>
              </a:spcBef>
              <a:buNone/>
              <a:tabLst>
                <a:tab pos="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  header('Location: http://www.google.com/');</a:t>
            </a:r>
          </a:p>
          <a:p>
            <a:pPr defTabSz="463550" eaLnBrk="1" hangingPunct="1">
              <a:spcBef>
                <a:spcPts val="100"/>
              </a:spcBef>
              <a:buNone/>
              <a:tabLst>
                <a:tab pos="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  exit(); </a:t>
            </a:r>
            <a:r>
              <a:rPr lang="en-US" altLang="zh-TW" sz="2200" b="1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// Return immediately</a:t>
            </a:r>
          </a:p>
          <a:p>
            <a:pPr defTabSz="463550" eaLnBrk="1" hangingPunct="1">
              <a:spcBef>
                <a:spcPts val="100"/>
              </a:spcBef>
              <a:buNone/>
              <a:tabLst>
                <a:tab pos="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?&gt;</a:t>
            </a:r>
            <a:endParaRPr lang="en-US" altLang="zh-TW" sz="22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Other Status Code</a:t>
            </a:r>
          </a:p>
          <a:p>
            <a:pPr defTabSz="463550" eaLnBrk="1" hangingPunct="1">
              <a:spcBef>
                <a:spcPts val="100"/>
              </a:spcBef>
              <a:buNone/>
              <a:tabLst>
                <a:tab pos="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&lt;?</a:t>
            </a:r>
            <a:r>
              <a:rPr lang="en-US" altLang="zh-TW" sz="2200" b="1" dirty="0" err="1" smtClean="0">
                <a:latin typeface="Courier New" pitchFamily="49" charset="0"/>
                <a:ea typeface="新細明體" pitchFamily="18" charset="-120"/>
              </a:rPr>
              <a:t>php</a:t>
            </a:r>
            <a:endParaRPr lang="en-US" altLang="zh-TW" sz="2200" b="1" dirty="0" smtClean="0">
              <a:latin typeface="Courier New" pitchFamily="49" charset="0"/>
              <a:ea typeface="新細明體" pitchFamily="18" charset="-120"/>
            </a:endParaRPr>
          </a:p>
          <a:p>
            <a:pPr defTabSz="463550" eaLnBrk="1" hangingPunct="1">
              <a:spcBef>
                <a:spcPts val="100"/>
              </a:spcBef>
              <a:buNone/>
              <a:tabLst>
                <a:tab pos="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 header("HTTP/1.0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404</a:t>
            </a: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 Not Found");</a:t>
            </a:r>
          </a:p>
          <a:p>
            <a:pPr defTabSz="463550" eaLnBrk="1" hangingPunct="1">
              <a:spcBef>
                <a:spcPts val="100"/>
              </a:spcBef>
              <a:buNone/>
              <a:tabLst>
                <a:tab pos="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?&gt;</a:t>
            </a:r>
          </a:p>
          <a:p>
            <a:pPr defTabSz="463550" eaLnBrk="1" hangingPunct="1">
              <a:spcBef>
                <a:spcPts val="100"/>
              </a:spcBef>
              <a:buNone/>
              <a:tabLst>
                <a:tab pos="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&lt;html&gt; &lt;!-- Content of the error page --&gt; &lt;/html&gt;</a:t>
            </a:r>
          </a:p>
          <a:p>
            <a:pPr>
              <a:spcBef>
                <a:spcPts val="100"/>
              </a:spcBef>
              <a:buNone/>
            </a:pPr>
            <a:endParaRPr lang="en-US" altLang="zh-TW" sz="2400" b="1" dirty="0" smtClean="0">
              <a:ea typeface="新細明體" pitchFamily="18" charset="-120"/>
            </a:endParaRPr>
          </a:p>
          <a:p>
            <a:pPr>
              <a:spcBef>
                <a:spcPts val="400"/>
              </a:spcBef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CGI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Introduction to PHP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PHP Basic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Input Data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HTTP Headers</a:t>
            </a:r>
          </a:p>
          <a:p>
            <a:pPr>
              <a:spcBef>
                <a:spcPts val="800"/>
              </a:spcBef>
            </a:pPr>
            <a:r>
              <a:rPr lang="en-US" sz="3200" dirty="0" smtClean="0"/>
              <a:t>Cookies &amp; Session Management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Database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Error Handling</a:t>
            </a:r>
          </a:p>
          <a:p>
            <a:pPr>
              <a:spcBef>
                <a:spcPts val="800"/>
              </a:spcBef>
            </a:pPr>
            <a:r>
              <a:rPr lang="en-US" sz="3200" dirty="0" smtClean="0">
                <a:solidFill>
                  <a:srgbClr val="C2C2C2"/>
                </a:solidFill>
              </a:rPr>
              <a:t>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Web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9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29755"/>
              </p:ext>
            </p:extLst>
          </p:nvPr>
        </p:nvGraphicFramePr>
        <p:xfrm>
          <a:off x="533399" y="914400"/>
          <a:ext cx="8237425" cy="53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22" name="Visio" r:id="rId4" imgW="6367653" imgH="4176078" progId="Visio.Drawing.11">
                  <p:embed/>
                </p:oleObj>
              </mc:Choice>
              <mc:Fallback>
                <p:oleObj name="Visio" r:id="rId4" imgW="6367653" imgH="41760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914400"/>
                        <a:ext cx="8237425" cy="5399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Gateway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220200" cy="518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 smtClean="0"/>
              <a:t>We need code beside web servers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Web server by itself is not designed for data processing</a:t>
            </a:r>
          </a:p>
          <a:p>
            <a:pPr>
              <a:spcBef>
                <a:spcPts val="300"/>
              </a:spcBef>
            </a:pPr>
            <a:r>
              <a:rPr lang="en-US" sz="3200" dirty="0" smtClean="0"/>
              <a:t>Initial idea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An external program can perform the processing</a:t>
            </a:r>
          </a:p>
          <a:p>
            <a:pPr>
              <a:spcBef>
                <a:spcPts val="300"/>
              </a:spcBef>
            </a:pPr>
            <a:r>
              <a:rPr lang="en-US" sz="3200" dirty="0" smtClean="0"/>
              <a:t>Questions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How can client ask server to run an external program?!</a:t>
            </a:r>
          </a:p>
          <a:p>
            <a:pPr lvl="2">
              <a:spcBef>
                <a:spcPts val="300"/>
              </a:spcBef>
            </a:pPr>
            <a:r>
              <a:rPr lang="en-US" sz="2400" dirty="0" smtClean="0"/>
              <a:t>HTTP?!!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How does web server exchange information with the external program?</a:t>
            </a:r>
          </a:p>
          <a:p>
            <a:pPr lvl="2">
              <a:spcBef>
                <a:spcPts val="300"/>
              </a:spcBef>
            </a:pPr>
            <a:r>
              <a:rPr lang="en-US" sz="2400" dirty="0" smtClean="0"/>
              <a:t>Sending input data &amp; Getting the output</a:t>
            </a:r>
          </a:p>
          <a:p>
            <a:pPr lvl="2">
              <a:spcBef>
                <a:spcPts val="300"/>
              </a:spcBef>
            </a:pPr>
            <a:r>
              <a:rPr lang="en-US" sz="2400" dirty="0" smtClean="0"/>
              <a:t>The mechanism should be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 smtClean="0"/>
              <a:t>Sample application: Student A want to check his course grades on the portal</a:t>
            </a:r>
          </a:p>
          <a:p>
            <a:pPr>
              <a:spcBef>
                <a:spcPts val="1500"/>
              </a:spcBef>
            </a:pPr>
            <a:r>
              <a:rPr lang="en-US" sz="3200" dirty="0" smtClean="0"/>
              <a:t>Q1: Is this client the “Student A”?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User authentication</a:t>
            </a:r>
          </a:p>
          <a:p>
            <a:pPr>
              <a:spcBef>
                <a:spcPts val="300"/>
              </a:spcBef>
            </a:pPr>
            <a:r>
              <a:rPr lang="en-US" sz="3200" dirty="0" smtClean="0"/>
              <a:t>Q2: Are these requests from the client who is the “Student A”?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User/Request identification </a:t>
            </a:r>
          </a:p>
          <a:p>
            <a:pPr>
              <a:spcBef>
                <a:spcPts val="300"/>
              </a:spcBef>
            </a:pPr>
            <a:r>
              <a:rPr lang="en-US" sz="3200" dirty="0" smtClean="0"/>
              <a:t>Q3: How to store temporary data between login &amp; logoff of the client (e.g., name, login state, …)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Session management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7316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Different mechanisms for authentication</a:t>
            </a:r>
          </a:p>
          <a:p>
            <a:pPr lvl="1"/>
            <a:r>
              <a:rPr lang="en-US" dirty="0" smtClean="0"/>
              <a:t>HTTP authentication header</a:t>
            </a:r>
          </a:p>
          <a:p>
            <a:pPr lvl="2"/>
            <a:r>
              <a:rPr lang="en-US" dirty="0" smtClean="0"/>
              <a:t>1) Server built-in functionality for authentication </a:t>
            </a:r>
          </a:p>
          <a:p>
            <a:pPr lvl="3"/>
            <a:r>
              <a:rPr lang="en-US" dirty="0" smtClean="0"/>
              <a:t>Proper server configuration</a:t>
            </a:r>
          </a:p>
          <a:p>
            <a:pPr lvl="3"/>
            <a:r>
              <a:rPr lang="en-US" dirty="0" smtClean="0"/>
              <a:t>No server side scripting</a:t>
            </a:r>
          </a:p>
          <a:p>
            <a:pPr lvl="2"/>
            <a:r>
              <a:rPr lang="en-US" dirty="0" smtClean="0"/>
              <a:t>2) Server side scripting to use the HTTP headers</a:t>
            </a:r>
          </a:p>
          <a:p>
            <a:pPr lvl="1"/>
            <a:r>
              <a:rPr lang="en-US" dirty="0" smtClean="0"/>
              <a:t>Pure HTML</a:t>
            </a:r>
          </a:p>
          <a:p>
            <a:pPr lvl="2"/>
            <a:r>
              <a:rPr lang="en-US" dirty="0" smtClean="0"/>
              <a:t>Without HTTP Authentication headers</a:t>
            </a:r>
          </a:p>
          <a:p>
            <a:pPr lvl="2"/>
            <a:r>
              <a:rPr lang="en-US" dirty="0" smtClean="0"/>
              <a:t>Using HTML forms + Server side scripting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7246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Based Authentication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 smtClean="0"/>
              <a:t>HTTP support authentication: Basic &amp; Digest modes</a:t>
            </a:r>
          </a:p>
          <a:p>
            <a:pPr>
              <a:spcBef>
                <a:spcPts val="300"/>
              </a:spcBef>
            </a:pPr>
            <a:r>
              <a:rPr lang="en-US" sz="2800" dirty="0" smtClean="0"/>
              <a:t>Modern web servers have built-in support for HTTP authentication, Configure server 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To set </a:t>
            </a:r>
            <a:r>
              <a:rPr lang="en-US" sz="2400" dirty="0"/>
              <a:t>“WWW-Authentication” </a:t>
            </a:r>
            <a:r>
              <a:rPr lang="en-US" sz="2400" dirty="0" smtClean="0"/>
              <a:t>header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To check user/pass (using a password file)</a:t>
            </a:r>
          </a:p>
          <a:p>
            <a:pPr>
              <a:spcBef>
                <a:spcPts val="300"/>
              </a:spcBef>
            </a:pPr>
            <a:r>
              <a:rPr lang="en-US" sz="2800" dirty="0" smtClean="0"/>
              <a:t>Apache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Generate password</a:t>
            </a:r>
          </a:p>
          <a:p>
            <a:pPr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htpasswd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/www/site/password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ali</a:t>
            </a:r>
            <a:endParaRPr lang="en-US" sz="1800" dirty="0" smtClean="0"/>
          </a:p>
          <a:p>
            <a:pPr lvl="1">
              <a:spcBef>
                <a:spcPts val="300"/>
              </a:spcBef>
              <a:buClr>
                <a:srgbClr val="006633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Enable </a:t>
            </a:r>
            <a:r>
              <a:rPr lang="en-US" sz="2400" dirty="0" smtClean="0">
                <a:solidFill>
                  <a:srgbClr val="CC0000"/>
                </a:solidFill>
              </a:rPr>
              <a:t>authentication for a directory</a:t>
            </a:r>
            <a:r>
              <a:rPr lang="en-US" sz="2400" dirty="0" smtClean="0">
                <a:solidFill>
                  <a:srgbClr val="000000"/>
                </a:solidFill>
              </a:rPr>
              <a:t> using 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htaccess</a:t>
            </a:r>
            <a:r>
              <a:rPr lang="en-US" sz="2400" dirty="0" smtClean="0">
                <a:solidFill>
                  <a:srgbClr val="000000"/>
                </a:solidFill>
              </a:rPr>
              <a:t> file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1" indent="-342900">
              <a:spcBef>
                <a:spcPts val="300"/>
              </a:spcBef>
              <a:buClr>
                <a:srgbClr val="003399"/>
              </a:buCl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AuthType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 Basic</a:t>
            </a:r>
          </a:p>
          <a:p>
            <a:pPr marL="342900" lvl="1" indent="-342900">
              <a:spcBef>
                <a:spcPts val="300"/>
              </a:spcBef>
              <a:buClr>
                <a:srgbClr val="003399"/>
              </a:buClr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AuthName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 "Main Site Login"</a:t>
            </a:r>
          </a:p>
          <a:p>
            <a:pPr marL="342900" lvl="1" indent="-342900">
              <a:spcBef>
                <a:spcPts val="300"/>
              </a:spcBef>
              <a:buClr>
                <a:srgbClr val="003399"/>
              </a:buClr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AuthUserFile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/www/site/password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 	</a:t>
            </a:r>
          </a:p>
          <a:p>
            <a:pPr marL="342900" lvl="1" indent="-342900">
              <a:spcBef>
                <a:spcPts val="300"/>
              </a:spcBef>
              <a:buClr>
                <a:srgbClr val="003399"/>
              </a:buClr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	Require valid-user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8185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Based Authentication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000" dirty="0" smtClean="0"/>
              <a:t>PHP scripts have read/write access to HTTP headers</a:t>
            </a:r>
          </a:p>
          <a:p>
            <a:r>
              <a:rPr lang="en-US" sz="3000" dirty="0" smtClean="0"/>
              <a:t>At the first access, set “WWW-Authentication”</a:t>
            </a: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header()</a:t>
            </a:r>
            <a:r>
              <a:rPr lang="en-US" dirty="0" smtClean="0"/>
              <a:t> function</a:t>
            </a:r>
          </a:p>
          <a:p>
            <a:r>
              <a:rPr lang="en-US" sz="3000" dirty="0" smtClean="0"/>
              <a:t>In the following accesses to this directory or subdirectories check user/pass</a:t>
            </a:r>
          </a:p>
          <a:p>
            <a:pPr lvl="1"/>
            <a:r>
              <a:rPr lang="en-US" sz="2600" dirty="0" smtClean="0"/>
              <a:t>Which are sent automatically by browser</a:t>
            </a:r>
          </a:p>
          <a:p>
            <a:pPr lvl="1"/>
            <a:r>
              <a:rPr lang="en-US" sz="2600" dirty="0" smtClean="0"/>
              <a:t>Using “Authorization” header, e.g.</a:t>
            </a:r>
          </a:p>
          <a:p>
            <a:pPr lvl="1"/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$_SERVER["</a:t>
            </a:r>
            <a:r>
              <a:rPr lang="en-US" sz="2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PHP_AUTH_USER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  <a:p>
            <a:pPr lvl="1"/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$_SERVER["</a:t>
            </a:r>
            <a:r>
              <a:rPr lang="en-US" sz="2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PHP_AUTH_PW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  <a:p>
            <a:pPr lvl="1"/>
            <a:endParaRPr lang="en-US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17676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 Authentication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function prompt(){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header('WWW-Authenticate: Basic realm="Protected Page"');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header('HTTP/1.0 401 Unauthorized');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die('You must enter a valid username &amp; password');</a:t>
            </a:r>
          </a:p>
          <a:p>
            <a:pPr>
              <a:spcBef>
                <a:spcPts val="100"/>
              </a:spcBef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checkpass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name,$pass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if((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name,"abc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 == 0) &amp;&amp;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($pass,"123") == 0))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return FALSE;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($_SERVER['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PHP_AUTH_USER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'])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prompt();</a:t>
            </a:r>
          </a:p>
          <a:p>
            <a:pPr>
              <a:spcBef>
                <a:spcPts val="1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5935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 Authentication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do{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checkpass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$_SERVER['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PHP_AUTH_USER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'], 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        $_SERVER['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PHP_AUTH_PW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prompt();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while(TRUE);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200"/>
              </a:spcBef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&lt;head&gt;&lt;/head&gt;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&lt;h2&gt;You have singed in successfully&lt;/h2&gt;</a:t>
            </a:r>
          </a:p>
          <a:p>
            <a:pPr>
              <a:spcBef>
                <a:spcPts val="20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20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50442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Authentication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3200" dirty="0" smtClean="0"/>
              <a:t>How to authenticate the user</a:t>
            </a:r>
          </a:p>
          <a:p>
            <a:pPr lvl="1"/>
            <a:r>
              <a:rPr lang="en-US" sz="2800" dirty="0" smtClean="0"/>
              <a:t>user/pass are asked by browser from user</a:t>
            </a:r>
          </a:p>
          <a:p>
            <a:r>
              <a:rPr lang="en-US" sz="3200" dirty="0" smtClean="0"/>
              <a:t>How to authenticate the subsequent requests</a:t>
            </a:r>
          </a:p>
          <a:p>
            <a:pPr lvl="1"/>
            <a:r>
              <a:rPr lang="en-US" sz="2800" dirty="0" smtClean="0"/>
              <a:t>The “authorization” header is sent automatically by the browser for all request in this session</a:t>
            </a:r>
          </a:p>
          <a:p>
            <a:pPr lvl="1"/>
            <a:r>
              <a:rPr lang="en-US" sz="2800" dirty="0" smtClean="0"/>
              <a:t>Server can check it to allow/deny access</a:t>
            </a:r>
          </a:p>
          <a:p>
            <a:r>
              <a:rPr lang="en-US" sz="3200" dirty="0"/>
              <a:t>How to store temporary </a:t>
            </a:r>
            <a:r>
              <a:rPr lang="en-US" sz="3200" dirty="0" smtClean="0"/>
              <a:t>data</a:t>
            </a:r>
          </a:p>
          <a:p>
            <a:pPr lvl="1"/>
            <a:r>
              <a:rPr lang="en-US" sz="2800" dirty="0" smtClean="0"/>
              <a:t>Cookies can be used</a:t>
            </a:r>
          </a:p>
          <a:p>
            <a:pPr lvl="1"/>
            <a:r>
              <a:rPr lang="en-US" sz="2800" dirty="0" smtClean="0"/>
              <a:t>However, they are saved in client side (insecurity) and are sent in every request (insecurity + overhead)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1467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Authentication </a:t>
            </a:r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600" dirty="0" smtClean="0"/>
              <a:t>1) The authentication window to get user/pass </a:t>
            </a:r>
            <a:r>
              <a:rPr lang="en-US" sz="2600" dirty="0" smtClean="0">
                <a:sym typeface="Wingdings" pitchFamily="2" charset="2"/>
              </a:rPr>
              <a:t></a:t>
            </a:r>
          </a:p>
          <a:p>
            <a:pPr>
              <a:spcBef>
                <a:spcPts val="300"/>
              </a:spcBef>
            </a:pPr>
            <a:r>
              <a:rPr lang="en-US" sz="2600" dirty="0" smtClean="0">
                <a:sym typeface="Wingdings" pitchFamily="2" charset="2"/>
              </a:rPr>
              <a:t>2) All pages that need authentication should be in the same directory (HTTP authentication works for directories)</a:t>
            </a:r>
            <a:endParaRPr lang="en-US" sz="2600" dirty="0" smtClean="0"/>
          </a:p>
          <a:p>
            <a:pPr>
              <a:spcBef>
                <a:spcPts val="300"/>
              </a:spcBef>
            </a:pPr>
            <a:r>
              <a:rPr lang="en-US" sz="2600" dirty="0" smtClean="0"/>
              <a:t>3) How to logout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Authorization header is a session data (maintained by browser)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When is the data destroyed?</a:t>
            </a:r>
          </a:p>
          <a:p>
            <a:pPr lvl="2">
              <a:spcBef>
                <a:spcPts val="300"/>
              </a:spcBef>
            </a:pPr>
            <a:r>
              <a:rPr lang="en-US" sz="2000" dirty="0" smtClean="0"/>
              <a:t>In modern tab based browsers </a:t>
            </a:r>
            <a:r>
              <a:rPr lang="en-US" sz="2000" dirty="0" smtClean="0">
                <a:sym typeface="Wingdings" pitchFamily="2" charset="2"/>
              </a:rPr>
              <a:t> When the </a:t>
            </a:r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browser window is closed</a:t>
            </a:r>
            <a:r>
              <a:rPr lang="en-US" sz="2000" dirty="0" smtClean="0">
                <a:sym typeface="Wingdings" pitchFamily="2" charset="2"/>
              </a:rPr>
              <a:t> not when </a:t>
            </a:r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the tab is closed</a:t>
            </a:r>
          </a:p>
          <a:p>
            <a:pPr lvl="3">
              <a:spcBef>
                <a:spcPts val="300"/>
              </a:spcBef>
            </a:pPr>
            <a:r>
              <a:rPr lang="en-US" sz="1800" dirty="0" smtClean="0">
                <a:sym typeface="Wingdings" pitchFamily="2" charset="2"/>
              </a:rPr>
              <a:t>Even if tab is closed &amp; browser is not restarted  Authenticated</a:t>
            </a:r>
          </a:p>
          <a:p>
            <a:pPr lvl="3">
              <a:spcBef>
                <a:spcPts val="300"/>
              </a:spcBef>
            </a:pPr>
            <a:r>
              <a:rPr lang="en-US" sz="1800" dirty="0" smtClean="0">
                <a:sym typeface="Wingdings" pitchFamily="2" charset="2"/>
              </a:rPr>
              <a:t>Security problem or a user friendly feature???</a:t>
            </a:r>
          </a:p>
          <a:p>
            <a:pPr lvl="1"/>
            <a:r>
              <a:rPr lang="en-US" sz="2400" dirty="0" smtClean="0"/>
              <a:t>How to clear authorization data?</a:t>
            </a:r>
          </a:p>
          <a:p>
            <a:pPr lvl="2"/>
            <a:r>
              <a:rPr lang="en-US" sz="2000" dirty="0" smtClean="0"/>
              <a:t>Is not easy!</a:t>
            </a:r>
          </a:p>
          <a:p>
            <a:pPr lvl="2"/>
            <a:r>
              <a:rPr lang="en-US" sz="2000" dirty="0" smtClean="0"/>
              <a:t>Client side scripting (on page close) (trick &amp; hack)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6593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Solution for HTTP </a:t>
            </a:r>
            <a:r>
              <a:rPr lang="en-US" sz="4000" dirty="0"/>
              <a:t>Authentication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Don’t use the HTTP Authentication ;-)</a:t>
            </a:r>
          </a:p>
          <a:p>
            <a:r>
              <a:rPr lang="en-US" dirty="0" smtClean="0"/>
              <a:t>Instead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Get user/pass by a HTML form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Check user/pass in server side by PHP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If user/pass is not correct </a:t>
            </a:r>
            <a:r>
              <a:rPr lang="en-US" dirty="0" smtClean="0">
                <a:sym typeface="Wingdings" pitchFamily="2" charset="2"/>
              </a:rPr>
              <a:t> Error &amp; Redirect to login</a:t>
            </a:r>
          </a:p>
          <a:p>
            <a:pPr lvl="2">
              <a:spcBef>
                <a:spcPts val="300"/>
              </a:spcBef>
            </a:pPr>
            <a:r>
              <a:rPr lang="en-US" dirty="0" smtClean="0">
                <a:sym typeface="Wingdings" pitchFamily="2" charset="2"/>
              </a:rPr>
              <a:t>If user/pass is correct  Show this page, then ???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sym typeface="Wingdings" pitchFamily="2" charset="2"/>
              </a:rPr>
              <a:t>HTTP authentication mechanism ensure that the </a:t>
            </a:r>
            <a:r>
              <a:rPr lang="en-US" i="1" dirty="0" smtClean="0">
                <a:solidFill>
                  <a:srgbClr val="C00000"/>
                </a:solidFill>
                <a:sym typeface="Wingdings" pitchFamily="2" charset="2"/>
              </a:rPr>
              <a:t>subsequent</a:t>
            </a:r>
            <a:r>
              <a:rPr lang="en-US" dirty="0" smtClean="0">
                <a:sym typeface="Wingdings" pitchFamily="2" charset="2"/>
              </a:rPr>
              <a:t> requests are from the </a:t>
            </a:r>
            <a:r>
              <a:rPr lang="en-US" i="1" dirty="0" smtClean="0">
                <a:solidFill>
                  <a:srgbClr val="C00000"/>
                </a:solidFill>
                <a:sym typeface="Wingdings" pitchFamily="2" charset="2"/>
              </a:rPr>
              <a:t>authenticated</a:t>
            </a:r>
            <a:r>
              <a:rPr lang="en-US" dirty="0" smtClean="0">
                <a:sym typeface="Wingdings" pitchFamily="2" charset="2"/>
              </a:rPr>
              <a:t> user. How can we do it by PHP?</a:t>
            </a:r>
          </a:p>
          <a:p>
            <a:pPr lvl="1">
              <a:spcBef>
                <a:spcPts val="300"/>
              </a:spcBef>
            </a:pPr>
            <a:r>
              <a:rPr lang="en-US" dirty="0" smtClean="0">
                <a:sym typeface="Wingdings" pitchFamily="2" charset="2"/>
              </a:rPr>
              <a:t>Cookies are the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2535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for User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en-US" sz="3200" dirty="0" smtClean="0"/>
              <a:t>After successful authentication of user, set   cookies to identify the authenticated user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Set-Cookies: login=true</a:t>
            </a: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Set-Cookies: Name=Ali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Hassani</a:t>
            </a:r>
            <a:endParaRPr lang="en-US" sz="2400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Set-Cookies: ID=11111</a:t>
            </a: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/>
              <a:t>In the following requests</a:t>
            </a:r>
          </a:p>
          <a:p>
            <a:pPr lvl="1"/>
            <a:r>
              <a:rPr lang="en-US" sz="2800" dirty="0" smtClean="0"/>
              <a:t>If (login != true) </a:t>
            </a:r>
            <a:r>
              <a:rPr lang="en-US" sz="2800" dirty="0" smtClean="0">
                <a:sym typeface="Wingdings" pitchFamily="2" charset="2"/>
              </a:rPr>
              <a:t> Error</a:t>
            </a:r>
          </a:p>
          <a:p>
            <a:pPr lvl="1"/>
            <a:r>
              <a:rPr lang="en-US" sz="2800" dirty="0" smtClean="0"/>
              <a:t>Else </a:t>
            </a:r>
          </a:p>
          <a:p>
            <a:pPr lvl="2"/>
            <a:r>
              <a:rPr lang="en-US" sz="2400" dirty="0" smtClean="0"/>
              <a:t>Say welcome to “Ali </a:t>
            </a:r>
            <a:r>
              <a:rPr lang="en-US" sz="2400" dirty="0" err="1" smtClean="0"/>
              <a:t>Hassani</a:t>
            </a:r>
            <a:r>
              <a:rPr lang="en-US" sz="2400" dirty="0" smtClean="0"/>
              <a:t>” </a:t>
            </a:r>
          </a:p>
          <a:p>
            <a:pPr lvl="2"/>
            <a:r>
              <a:rPr lang="en-US" sz="2400" dirty="0"/>
              <a:t>lookup DB for </a:t>
            </a:r>
            <a:r>
              <a:rPr lang="en-US" sz="2400" dirty="0" smtClean="0"/>
              <a:t>“11111” &amp; show result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3128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/>
          <a:lstStyle/>
          <a:p>
            <a:r>
              <a:rPr lang="en-US" dirty="0" smtClean="0"/>
              <a:t>Common Gateway Interface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800" dirty="0" smtClean="0"/>
              <a:t>The Standard protocol for interfacing external application software with the web server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CGI 1.1 specified in RFC 3875, 2004</a:t>
            </a:r>
          </a:p>
          <a:p>
            <a:pPr>
              <a:spcBef>
                <a:spcPts val="1000"/>
              </a:spcBef>
            </a:pPr>
            <a:r>
              <a:rPr lang="en-US" sz="2800" dirty="0" smtClean="0"/>
              <a:t>The external program runs by HTTP requests &amp; proper server configuration</a:t>
            </a:r>
          </a:p>
          <a:p>
            <a:pPr>
              <a:spcBef>
                <a:spcPts val="1000"/>
              </a:spcBef>
            </a:pPr>
            <a:r>
              <a:rPr lang="en-US" sz="2800" dirty="0" smtClean="0"/>
              <a:t>Information </a:t>
            </a:r>
            <a:r>
              <a:rPr lang="en-US" sz="2800" dirty="0"/>
              <a:t>is passed from external software to the web </a:t>
            </a:r>
            <a:r>
              <a:rPr lang="en-US" sz="2800" dirty="0" smtClean="0"/>
              <a:t>server as the output on </a:t>
            </a:r>
            <a:r>
              <a:rPr lang="en-US" sz="2800" dirty="0" err="1" smtClean="0"/>
              <a:t>stdout</a:t>
            </a:r>
            <a:r>
              <a:rPr lang="en-US" sz="2800" dirty="0" smtClean="0"/>
              <a:t> </a:t>
            </a:r>
            <a:endParaRPr lang="en-US" sz="2800" dirty="0"/>
          </a:p>
          <a:p>
            <a:pPr lvl="1">
              <a:spcBef>
                <a:spcPts val="1000"/>
              </a:spcBef>
            </a:pPr>
            <a:r>
              <a:rPr lang="en-US" sz="2400" dirty="0"/>
              <a:t>HTTP </a:t>
            </a:r>
            <a:r>
              <a:rPr lang="en-US" sz="2400" dirty="0" smtClean="0"/>
              <a:t>response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C00000"/>
                </a:solidFill>
              </a:rPr>
              <a:t>output of the external program </a:t>
            </a:r>
            <a:r>
              <a:rPr lang="en-US" sz="2400" dirty="0"/>
              <a:t>on the server </a:t>
            </a:r>
            <a:r>
              <a:rPr lang="en-US" sz="2400" dirty="0" smtClean="0"/>
              <a:t>machine</a:t>
            </a:r>
            <a:endParaRPr lang="en-US" sz="2800" dirty="0" smtClean="0"/>
          </a:p>
          <a:p>
            <a:pPr>
              <a:spcBef>
                <a:spcPts val="1000"/>
              </a:spcBef>
            </a:pPr>
            <a:r>
              <a:rPr lang="en-US" sz="2800" dirty="0" smtClean="0"/>
              <a:t>Information can passed from the web server to the executable program according to HTTP request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6641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in PHP: Reading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 smtClean="0"/>
              <a:t>Access to cookies</a:t>
            </a:r>
          </a:p>
          <a:p>
            <a:pPr lvl="1"/>
            <a:r>
              <a:rPr lang="en-US" dirty="0" smtClean="0"/>
              <a:t>Cookies are saved on client side </a:t>
            </a:r>
          </a:p>
          <a:p>
            <a:pPr lvl="1"/>
            <a:r>
              <a:rPr lang="en-US" dirty="0" smtClean="0"/>
              <a:t>Sent back to server by browser</a:t>
            </a:r>
          </a:p>
          <a:p>
            <a:r>
              <a:rPr lang="en-US" dirty="0" smtClean="0"/>
              <a:t>Cookies are available in PHP using the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$_COOKIE</a:t>
            </a:r>
            <a:r>
              <a:rPr lang="en-US" dirty="0" smtClean="0"/>
              <a:t> </a:t>
            </a:r>
            <a:r>
              <a:rPr lang="en-US" dirty="0" err="1" smtClean="0"/>
              <a:t>superglobal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Key is the name of cookie </a:t>
            </a:r>
          </a:p>
          <a:p>
            <a:pPr lvl="1"/>
            <a:r>
              <a:rPr lang="en-US" dirty="0" smtClean="0"/>
              <a:t>Value is the value (content) of the cookie</a:t>
            </a:r>
          </a:p>
          <a:p>
            <a:pPr lvl="1"/>
            <a:r>
              <a:rPr lang="en-US" dirty="0" smtClean="0"/>
              <a:t>Check presence: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($_COOKIE[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"key"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/>
          </a:p>
          <a:p>
            <a:pPr lvl="1"/>
            <a:r>
              <a:rPr lang="en-US" dirty="0" smtClean="0"/>
              <a:t>Print all them recursively: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($_COOKIE)</a:t>
            </a:r>
          </a:p>
          <a:p>
            <a:pPr lvl="1"/>
            <a:endParaRPr lang="en-US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6765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in PHP: Setting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 smtClean="0"/>
              <a:t>Setting cookies</a:t>
            </a:r>
          </a:p>
          <a:p>
            <a:pPr algn="ctr">
              <a:buNone/>
            </a:pP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name,value,expire,path,domain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/>
              <a:t>Name &amp; Value are required</a:t>
            </a:r>
          </a:p>
          <a:p>
            <a:pPr lvl="1"/>
            <a:r>
              <a:rPr lang="en-US" sz="2400" dirty="0" smtClean="0"/>
              <a:t>Expire, Path &amp; Domain are optional</a:t>
            </a:r>
          </a:p>
          <a:p>
            <a:pPr lvl="1"/>
            <a:r>
              <a:rPr lang="en-US" sz="2400" dirty="0" smtClean="0"/>
              <a:t>Must come before any output: i.e., before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&lt;html&gt;</a:t>
            </a:r>
          </a:p>
          <a:p>
            <a:pPr lvl="1">
              <a:buNone/>
            </a:pPr>
            <a:r>
              <a:rPr lang="en-US" sz="1100" dirty="0" smtClean="0"/>
              <a:t>			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/* Permanent (up to 10 hours) cookie */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("id", "100", time()+36000);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/* Session cookie */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("name", "Ali");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/* Remove cookie */</a:t>
            </a:r>
          </a:p>
          <a:p>
            <a:pPr>
              <a:spcBef>
                <a:spcPts val="30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("code", "", -1);</a:t>
            </a:r>
          </a:p>
          <a:p>
            <a:pPr lvl="1">
              <a:spcBef>
                <a:spcPts val="30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Cookies in PHP Example: register.php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($_COOKIE["username"])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echo "I know you ". $_COOKIE["username"] ."!, 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You have registered ". $_COOKIE["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regtime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"] . "&lt;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echo "&lt;form method='get' 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action='http://127.0.0.1/IE/php/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cookie.php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input type='submit' 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name='unregister'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value='Unregister' /&gt;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&lt;/form&gt;	";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echo"&lt;form method='get' 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action='http://127.0.0.1/IE/php/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cookie.php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   Name: &lt;input type='txt' 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name='name'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   &lt;input type='submit' value='Register' /&gt;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&lt;/form&gt;	";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20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Cookies in PHP Example: cookie.php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$register = -1;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$name = "";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($_GET["unregister"]) &gt; 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("username", "", -1);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regtime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", "", -1);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$register = 0;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($_GET["name"])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$name = $_GET["name"];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$expire = time()+30*24*60*60;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("username", $name, $expire);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regtime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", date("Y/m/d"), $expire);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$register = 1;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Cookies in PHP Example: cookie.php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&lt;?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$register == 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   echo $name."! Thank you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?&gt;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You have registered successfully for one month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You can check your &lt;a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="register.php"&gt;registration&lt;/a&gt;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&lt;?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else if(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$register == 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   echo "You have unregistered successfully, Hope to see you again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   echo "Do you want to &lt;a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='register.php'&gt;register&lt;/a&gt; again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?&gt;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2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spcBef>
                <a:spcPts val="20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in PHP: Controlling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script can set any Path &amp; Domain for cookies</a:t>
            </a:r>
          </a:p>
          <a:p>
            <a:pPr lvl="1"/>
            <a:r>
              <a:rPr lang="en-US" dirty="0" smtClean="0"/>
              <a:t>Browsers decide whether to accept or reject the cookies</a:t>
            </a:r>
          </a:p>
          <a:p>
            <a:r>
              <a:rPr lang="en-US" dirty="0" smtClean="0"/>
              <a:t>Major browsers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Domain names must start with dot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Don’t accept cookies for sub-domains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Accept cookies for higher domains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Except the top level domains, e.g., .com, .ac.ir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Accept cookies for other (sub or higher)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3868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 dirty="0" smtClean="0"/>
              <a:t>Cookies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sz="2800" dirty="0" smtClean="0"/>
              <a:t>Many applications need to save data/state for client in </a:t>
            </a:r>
            <a:r>
              <a:rPr lang="en-US" sz="2800" dirty="0" smtClean="0">
                <a:solidFill>
                  <a:srgbClr val="C00000"/>
                </a:solidFill>
              </a:rPr>
              <a:t>server side</a:t>
            </a:r>
          </a:p>
          <a:p>
            <a:pPr lvl="1"/>
            <a:r>
              <a:rPr lang="en-US" sz="2400" dirty="0" smtClean="0"/>
              <a:t>E.g. current purchased items in e-shopping, name &amp; ID of students, …</a:t>
            </a:r>
          </a:p>
          <a:p>
            <a:pPr lvl="1"/>
            <a:r>
              <a:rPr lang="en-US" sz="2400" dirty="0" smtClean="0"/>
              <a:t>We do </a:t>
            </a:r>
            <a:r>
              <a:rPr lang="en-US" sz="2400" i="1" dirty="0" smtClean="0">
                <a:solidFill>
                  <a:srgbClr val="C00000"/>
                </a:solidFill>
              </a:rPr>
              <a:t>NOT</a:t>
            </a:r>
            <a:r>
              <a:rPr lang="en-US" sz="2400" dirty="0" smtClean="0"/>
              <a:t> want to use cookies, because of</a:t>
            </a:r>
          </a:p>
          <a:p>
            <a:pPr lvl="2"/>
            <a:r>
              <a:rPr lang="en-US" sz="2400" dirty="0" smtClean="0"/>
              <a:t>Overhead, Security, Performance, … </a:t>
            </a:r>
          </a:p>
          <a:p>
            <a:r>
              <a:rPr lang="en-US" sz="2800" dirty="0" smtClean="0"/>
              <a:t>Solution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Create a (simple) database (i.e., </a:t>
            </a:r>
            <a:r>
              <a:rPr lang="en-US" sz="2400" i="1" dirty="0" smtClean="0">
                <a:solidFill>
                  <a:srgbClr val="C00000"/>
                </a:solidFill>
              </a:rPr>
              <a:t>key-value</a:t>
            </a:r>
            <a:r>
              <a:rPr lang="en-US" sz="2400" dirty="0" smtClean="0"/>
              <a:t> pairs) in server side</a:t>
            </a:r>
          </a:p>
          <a:p>
            <a:pPr lvl="2">
              <a:spcBef>
                <a:spcPts val="300"/>
              </a:spcBef>
            </a:pPr>
            <a:r>
              <a:rPr lang="en-US" sz="2400" dirty="0" smtClean="0"/>
              <a:t>E.g., A hash map, vector, …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Data should be associated to client</a:t>
            </a:r>
          </a:p>
          <a:p>
            <a:pPr lvl="2">
              <a:spcBef>
                <a:spcPts val="300"/>
              </a:spcBef>
            </a:pPr>
            <a:r>
              <a:rPr lang="en-US" sz="2400" dirty="0" smtClean="0"/>
              <a:t>Server should identify clients </a:t>
            </a:r>
          </a:p>
          <a:p>
            <a:pPr lvl="3">
              <a:spcBef>
                <a:spcPts val="300"/>
              </a:spcBef>
            </a:pPr>
            <a:r>
              <a:rPr lang="en-US" sz="2000" dirty="0" smtClean="0"/>
              <a:t>User cookies are the key of the database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960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PHP Sessions: </a:t>
            </a:r>
            <a:r>
              <a:rPr lang="en-US" sz="3900" dirty="0"/>
              <a:t>Solution for Cookies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PHP Session: </a:t>
            </a:r>
            <a:r>
              <a:rPr lang="en-US" dirty="0" smtClean="0"/>
              <a:t>The Cookies </a:t>
            </a:r>
            <a:r>
              <a:rPr lang="en-US" dirty="0"/>
              <a:t>+ </a:t>
            </a:r>
            <a:r>
              <a:rPr lang="en-US" dirty="0" smtClean="0"/>
              <a:t>The Database </a:t>
            </a:r>
          </a:p>
          <a:p>
            <a:r>
              <a:rPr lang="en-US" dirty="0" smtClean="0"/>
              <a:t>A PHP session variable stores </a:t>
            </a:r>
            <a:r>
              <a:rPr lang="en-US" dirty="0" smtClean="0">
                <a:solidFill>
                  <a:srgbClr val="C00000"/>
                </a:solidFill>
              </a:rPr>
              <a:t>information about settings/states</a:t>
            </a:r>
            <a:r>
              <a:rPr lang="en-US" dirty="0" smtClean="0"/>
              <a:t> for a user session</a:t>
            </a:r>
          </a:p>
          <a:p>
            <a:pPr lvl="1"/>
            <a:r>
              <a:rPr lang="en-US" dirty="0" smtClean="0"/>
              <a:t>Try to solve the "</a:t>
            </a:r>
            <a:r>
              <a:rPr lang="en-US" dirty="0" smtClean="0">
                <a:solidFill>
                  <a:srgbClr val="C00000"/>
                </a:solidFill>
              </a:rPr>
              <a:t>stateless HTTP</a:t>
            </a:r>
            <a:r>
              <a:rPr lang="en-US" dirty="0" smtClean="0"/>
              <a:t>" problem </a:t>
            </a:r>
          </a:p>
          <a:p>
            <a:pPr lvl="1"/>
            <a:r>
              <a:rPr lang="en-US" dirty="0" smtClean="0"/>
              <a:t>By allowing to store user information on the server for later use</a:t>
            </a:r>
          </a:p>
          <a:p>
            <a:r>
              <a:rPr lang="en-US" dirty="0" smtClean="0"/>
              <a:t>Works by creating a unique id (ID) for each session and store variables based on this ID</a:t>
            </a:r>
          </a:p>
          <a:p>
            <a:pPr lvl="1"/>
            <a:r>
              <a:rPr lang="en-US" dirty="0" smtClean="0"/>
              <a:t>ID is stored in a </a:t>
            </a:r>
            <a:r>
              <a:rPr lang="en-US" i="1" dirty="0" smtClean="0">
                <a:solidFill>
                  <a:srgbClr val="C00000"/>
                </a:solidFill>
              </a:rPr>
              <a:t>session</a:t>
            </a:r>
            <a:r>
              <a:rPr lang="en-US" dirty="0" smtClean="0"/>
              <a:t> cookie &amp; sent back to client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Sessions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87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845251"/>
              </p:ext>
            </p:extLst>
          </p:nvPr>
        </p:nvGraphicFramePr>
        <p:xfrm>
          <a:off x="1676400" y="1219200"/>
          <a:ext cx="5486400" cy="4963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6" name="Visio" r:id="rId3" imgW="3898773" imgH="3520758" progId="Visio.Drawing.11">
                  <p:embed/>
                </p:oleObj>
              </mc:Choice>
              <mc:Fallback>
                <p:oleObj name="Visio" r:id="rId3" imgW="3898773" imgH="3520758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5486400" cy="4963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Sessions 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3000" dirty="0" smtClean="0">
                <a:solidFill>
                  <a:srgbClr val="C00000"/>
                </a:solidFill>
              </a:rPr>
              <a:t>Every page</a:t>
            </a:r>
            <a:r>
              <a:rPr lang="en-US" sz="3000" dirty="0" smtClean="0"/>
              <a:t> that uses session data must be proceeded by the 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session_start()</a:t>
            </a:r>
            <a:endParaRPr lang="en-US" sz="2600" dirty="0" smtClean="0"/>
          </a:p>
          <a:p>
            <a:pPr lvl="1">
              <a:spcBef>
                <a:spcPts val="800"/>
              </a:spcBef>
            </a:pPr>
            <a:r>
              <a:rPr lang="en-US" sz="2400" dirty="0" smtClean="0"/>
              <a:t>Creates new session or retrieves session info. from DB</a:t>
            </a:r>
          </a:p>
          <a:p>
            <a:pPr lvl="2">
              <a:spcBef>
                <a:spcPts val="800"/>
              </a:spcBef>
            </a:pPr>
            <a:r>
              <a:rPr lang="en-US" sz="2400" dirty="0" smtClean="0"/>
              <a:t>How does it know what it should do?</a:t>
            </a:r>
          </a:p>
          <a:p>
            <a:pPr lvl="1">
              <a:spcBef>
                <a:spcPts val="800"/>
              </a:spcBef>
            </a:pPr>
            <a:r>
              <a:rPr lang="en-US" sz="2400" dirty="0" smtClean="0"/>
              <a:t>Must come before anything sent to client, before 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800"/>
              </a:spcBef>
            </a:pPr>
            <a:r>
              <a:rPr lang="en-US" sz="3000" dirty="0" smtClean="0"/>
              <a:t>Session variables are then set and retrieved by accessing the global </a:t>
            </a:r>
            <a:r>
              <a:rPr lang="en-US" sz="2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$_SESSION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When we don’t need the session data (e.g. logoff)</a:t>
            </a:r>
          </a:p>
          <a:p>
            <a:pPr lvl="1">
              <a:spcBef>
                <a:spcPts val="800"/>
              </a:spcBef>
            </a:pPr>
            <a:r>
              <a:rPr lang="en-US" sz="2400" dirty="0" smtClean="0"/>
              <a:t>Remove an specific variable: 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unset($_SESSION[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"key"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lvl="1">
              <a:spcBef>
                <a:spcPts val="800"/>
              </a:spcBef>
            </a:pPr>
            <a:r>
              <a:rPr lang="en-US" sz="2400" dirty="0" smtClean="0"/>
              <a:t>Delete whole session data: </a:t>
            </a:r>
            <a:r>
              <a:rPr lang="en-US" sz="22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session_destroy</a:t>
            </a:r>
            <a:r>
              <a:rPr lang="en-US" sz="2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5ec9929d9554a25df089f1987117ecaa86e1e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37826</TotalTime>
  <Words>7851</Words>
  <Application>Microsoft Office PowerPoint</Application>
  <PresentationFormat>On-screen Show (4:3)</PresentationFormat>
  <Paragraphs>1758</Paragraphs>
  <Slides>150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2" baseType="lpstr">
      <vt:lpstr>Edge</vt:lpstr>
      <vt:lpstr>Visio</vt:lpstr>
      <vt:lpstr>PHP</vt:lpstr>
      <vt:lpstr>Questions</vt:lpstr>
      <vt:lpstr>Homework</vt:lpstr>
      <vt:lpstr>Outline</vt:lpstr>
      <vt:lpstr>Outline</vt:lpstr>
      <vt:lpstr>Introduction</vt:lpstr>
      <vt:lpstr>Typical Web based Application (Gmail)</vt:lpstr>
      <vt:lpstr>Common Gateway Interface</vt:lpstr>
      <vt:lpstr>Common Gateway Interface (cont’d)</vt:lpstr>
      <vt:lpstr>The “Hello World” CGI in C</vt:lpstr>
      <vt:lpstr>The “Hello World” CGI in Bash Script</vt:lpstr>
      <vt:lpstr>Getting parameters from the client</vt:lpstr>
      <vt:lpstr>Getting parameters from the client</vt:lpstr>
      <vt:lpstr>Example</vt:lpstr>
      <vt:lpstr>Example</vt:lpstr>
      <vt:lpstr>CGI Pros &amp; Cons </vt:lpstr>
      <vt:lpstr>Solving CGI Problems</vt:lpstr>
      <vt:lpstr>Overview of Server-Side Scripting</vt:lpstr>
      <vt:lpstr>Overview of Server-Side Scripting</vt:lpstr>
      <vt:lpstr>Overview of Server-Side Scripting</vt:lpstr>
      <vt:lpstr>Embed vs. External Server Side Code</vt:lpstr>
      <vt:lpstr>Server Side Scripting Benefits</vt:lpstr>
      <vt:lpstr>Major differences w.r.t client side  programming </vt:lpstr>
      <vt:lpstr>Outline</vt:lpstr>
      <vt:lpstr>PHP Introduction</vt:lpstr>
      <vt:lpstr>PHP Features</vt:lpstr>
      <vt:lpstr>PHP Scripts</vt:lpstr>
      <vt:lpstr>PHP in Action</vt:lpstr>
      <vt:lpstr>The PHP “Hello World”: Server Side</vt:lpstr>
      <vt:lpstr>The PHP “Hello World”: Client Side</vt:lpstr>
      <vt:lpstr>Outline</vt:lpstr>
      <vt:lpstr>Syntax</vt:lpstr>
      <vt:lpstr>Syntax (cont’d)</vt:lpstr>
      <vt:lpstr>Scope of Variables</vt:lpstr>
      <vt:lpstr>Arrays</vt:lpstr>
      <vt:lpstr>Arrays (cont’d)</vt:lpstr>
      <vt:lpstr>Array Internal Implementation</vt:lpstr>
      <vt:lpstr>Super Global Arrays </vt:lpstr>
      <vt:lpstr>Super Global Arrays (cont’d) </vt:lpstr>
      <vt:lpstr>Input &amp; Output in Web Applications</vt:lpstr>
      <vt:lpstr>Output: echo &amp; print &amp; var_dump</vt:lpstr>
      <vt:lpstr>Filesystem Operations</vt:lpstr>
      <vt:lpstr>Filesystem Operations (Security)</vt:lpstr>
      <vt:lpstr>Simple Web Page Counter</vt:lpstr>
      <vt:lpstr>PHP Includes</vt:lpstr>
      <vt:lpstr>PHP in Web Applications </vt:lpstr>
      <vt:lpstr>PHP in Web Applications (cont’d)</vt:lpstr>
      <vt:lpstr>Outline</vt:lpstr>
      <vt:lpstr>PHP in Web Applications </vt:lpstr>
      <vt:lpstr>Input Data Handling</vt:lpstr>
      <vt:lpstr>Input Data Handling (cont’d)</vt:lpstr>
      <vt:lpstr>1) Reading Submitted Data</vt:lpstr>
      <vt:lpstr>1) Reading Submitted Data (cont’d)</vt:lpstr>
      <vt:lpstr>2) Checking Input Presence/Existence</vt:lpstr>
      <vt:lpstr>Form Processing Example </vt:lpstr>
      <vt:lpstr>Form Processing Example (cont’d) </vt:lpstr>
      <vt:lpstr>Form Processing Example (cont’d)</vt:lpstr>
      <vt:lpstr>Form Processing Example (cont’d)</vt:lpstr>
      <vt:lpstr>File Upload Handling</vt:lpstr>
      <vt:lpstr>File Upload Handling (cont’d)</vt:lpstr>
      <vt:lpstr>File Upload Example </vt:lpstr>
      <vt:lpstr>File Upload Example (cont’d)</vt:lpstr>
      <vt:lpstr>3) Input Data Validation</vt:lpstr>
      <vt:lpstr>PHP Filters</vt:lpstr>
      <vt:lpstr>PHP Filters (cont’d)</vt:lpstr>
      <vt:lpstr>PHP Filters (cont’d)</vt:lpstr>
      <vt:lpstr>PHP Filters: Filtering a Variable</vt:lpstr>
      <vt:lpstr>PHP Filters: Filtering an Array of Variables</vt:lpstr>
      <vt:lpstr>Filtering Input Data</vt:lpstr>
      <vt:lpstr>Filtering Input Data Example</vt:lpstr>
      <vt:lpstr>Extracting Valid Data</vt:lpstr>
      <vt:lpstr>Implementing Custom Filter </vt:lpstr>
      <vt:lpstr>Outline</vt:lpstr>
      <vt:lpstr>PHP in Web Applications </vt:lpstr>
      <vt:lpstr>HTTP Headers</vt:lpstr>
      <vt:lpstr>HTTP Response Headers</vt:lpstr>
      <vt:lpstr>HTTP Response Headers Examples </vt:lpstr>
      <vt:lpstr>Outline</vt:lpstr>
      <vt:lpstr>PHP in Web Applications </vt:lpstr>
      <vt:lpstr>Main Questions</vt:lpstr>
      <vt:lpstr>User Authentication</vt:lpstr>
      <vt:lpstr>HTTP Based Authentication 1</vt:lpstr>
      <vt:lpstr>HTTP Based Authentication 2</vt:lpstr>
      <vt:lpstr>HTTP Basic Authentication in PHP</vt:lpstr>
      <vt:lpstr>HTTP Basic Authentication in PHP</vt:lpstr>
      <vt:lpstr>HTTP Authentication Solution</vt:lpstr>
      <vt:lpstr>HTTP Authentication Issues</vt:lpstr>
      <vt:lpstr>Solution for HTTP Authentication Issues</vt:lpstr>
      <vt:lpstr>Cookies for User Identification</vt:lpstr>
      <vt:lpstr>Cookies in PHP: Reading Cookies</vt:lpstr>
      <vt:lpstr>Cookies in PHP: Setting Cookies</vt:lpstr>
      <vt:lpstr>Cookies in PHP Example: register.php </vt:lpstr>
      <vt:lpstr>Cookies in PHP Example: cookie.php </vt:lpstr>
      <vt:lpstr>Cookies in PHP Example: cookie.php </vt:lpstr>
      <vt:lpstr>Cookies in PHP: Controlling Cookies</vt:lpstr>
      <vt:lpstr>Cookies Issues </vt:lpstr>
      <vt:lpstr>PHP Sessions: Solution for Cookies Issues </vt:lpstr>
      <vt:lpstr>PHP Sessions (cont’d)</vt:lpstr>
      <vt:lpstr>PHP Sessions in Action </vt:lpstr>
      <vt:lpstr>PHP Sessions: Example 1</vt:lpstr>
      <vt:lpstr>PHP Sessions: Example 2</vt:lpstr>
      <vt:lpstr>PHP Sessions: Example 2 (cont’d)</vt:lpstr>
      <vt:lpstr>When does a PHP Session Expire?</vt:lpstr>
      <vt:lpstr>Session Parameters: Global Settings</vt:lpstr>
      <vt:lpstr>Session Parameters: Per Script</vt:lpstr>
      <vt:lpstr>HTML Based Authentication + PHP Sessions Advantages </vt:lpstr>
      <vt:lpstr>Outline</vt:lpstr>
      <vt:lpstr>PHP in Web Applications </vt:lpstr>
      <vt:lpstr>Databases in PHP</vt:lpstr>
      <vt:lpstr>Database Basic Concept</vt:lpstr>
      <vt:lpstr>SQL Commands: Create Table</vt:lpstr>
      <vt:lpstr>SQL Commands (cont’d)</vt:lpstr>
      <vt:lpstr>SQL Commands (cont’d)</vt:lpstr>
      <vt:lpstr>MySQL in PHP</vt:lpstr>
      <vt:lpstr>MySQL in PHP (cont’d)</vt:lpstr>
      <vt:lpstr>MySQL in PHP: Connecting &amp; Selecting</vt:lpstr>
      <vt:lpstr>MySQL in PHP: SQL Commands</vt:lpstr>
      <vt:lpstr>MySQL in PHP: Query &amp; Closing</vt:lpstr>
      <vt:lpstr>Example</vt:lpstr>
      <vt:lpstr>Example: datainput.html</vt:lpstr>
      <vt:lpstr>Example: dbinsert.php </vt:lpstr>
      <vt:lpstr>Example: datasearch.html</vt:lpstr>
      <vt:lpstr>Example: dbsearch.php</vt:lpstr>
      <vt:lpstr>SQL Injection</vt:lpstr>
      <vt:lpstr>SQL Injection by Example</vt:lpstr>
      <vt:lpstr>SQL Injection by Example (cont’d)</vt:lpstr>
      <vt:lpstr>SQL Injection by Example (cont’d)</vt:lpstr>
      <vt:lpstr>Preventing SQL Injection</vt:lpstr>
      <vt:lpstr>Preventing SQL Injection (cont’d)</vt:lpstr>
      <vt:lpstr>Preventing SQL Injection (cont’d)</vt:lpstr>
      <vt:lpstr>Preventing SQL Injection Example</vt:lpstr>
      <vt:lpstr>Outline</vt:lpstr>
      <vt:lpstr>PHP in Web Applications </vt:lpstr>
      <vt:lpstr>Error Handling</vt:lpstr>
      <vt:lpstr>Error Handling (cont’d)</vt:lpstr>
      <vt:lpstr>Custom Error Handling</vt:lpstr>
      <vt:lpstr>Custom Error Handling (cont’d)</vt:lpstr>
      <vt:lpstr>Error Handling (cont’d)</vt:lpstr>
      <vt:lpstr>Error Handling Example</vt:lpstr>
      <vt:lpstr>Outline</vt:lpstr>
      <vt:lpstr>PHP in Web Applications </vt:lpstr>
      <vt:lpstr>XML in PHP</vt:lpstr>
      <vt:lpstr>XML in PHP (cont’d)</vt:lpstr>
      <vt:lpstr>XML in PHP (cont’d)</vt:lpstr>
      <vt:lpstr>XML in PHP (cont’d)</vt:lpstr>
      <vt:lpstr>Example</vt:lpstr>
      <vt:lpstr>Example</vt:lpstr>
      <vt:lpstr>Outline</vt:lpstr>
      <vt:lpstr>Answers </vt:lpstr>
      <vt:lpstr>References 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subject>Internet Engineering</dc:subject>
  <dc:creator>Bahador Bakhshi</dc:creator>
  <cp:lastModifiedBy>Bahador</cp:lastModifiedBy>
  <cp:revision>4078</cp:revision>
  <dcterms:created xsi:type="dcterms:W3CDTF">2007-10-07T13:27:00Z</dcterms:created>
  <dcterms:modified xsi:type="dcterms:W3CDTF">2015-05-24T04:28:17Z</dcterms:modified>
</cp:coreProperties>
</file>