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8" r:id="rId1"/>
  </p:sldMasterIdLst>
  <p:sldIdLst>
    <p:sldId id="256" r:id="rId2"/>
    <p:sldId id="260" r:id="rId3"/>
    <p:sldId id="263" r:id="rId4"/>
    <p:sldId id="264" r:id="rId5"/>
    <p:sldId id="265" r:id="rId6"/>
    <p:sldId id="266" r:id="rId7"/>
    <p:sldId id="267" r:id="rId8"/>
    <p:sldId id="268" r:id="rId9"/>
    <p:sldId id="269" r:id="rId10"/>
    <p:sldId id="270" r:id="rId11"/>
    <p:sldId id="271" r:id="rId12"/>
    <p:sldId id="261" r:id="rId13"/>
    <p:sldId id="262" r:id="rId14"/>
    <p:sldId id="272" r:id="rId15"/>
    <p:sldId id="273" r:id="rId16"/>
    <p:sldId id="274" r:id="rId17"/>
    <p:sldId id="275" r:id="rId18"/>
  </p:sldIdLst>
  <p:sldSz cx="9144000" cy="6858000" type="screen4x3"/>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p:cViewPr varScale="1">
        <p:scale>
          <a:sx n="65" d="100"/>
          <a:sy n="65" d="100"/>
        </p:scale>
        <p:origin x="149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37CBFBCB-3B1B-49E9-B1FF-DBB40EC46DB9}" type="datetimeFigureOut">
              <a:rPr lang="ru-RU" smtClean="0"/>
              <a:t>29.09.2017</a:t>
            </a:fld>
            <a:endParaRPr lang="ru-RU"/>
          </a:p>
        </p:txBody>
      </p:sp>
      <p:sp>
        <p:nvSpPr>
          <p:cNvPr id="5" name="Footer Placeholder 4"/>
          <p:cNvSpPr>
            <a:spLocks noGrp="1"/>
          </p:cNvSpPr>
          <p:nvPr>
            <p:ph type="ftr" sz="quarter" idx="11"/>
          </p:nvPr>
        </p:nvSpPr>
        <p:spPr>
          <a:xfrm>
            <a:off x="914400" y="4323846"/>
            <a:ext cx="4880610" cy="365125"/>
          </a:xfrm>
        </p:spPr>
        <p:txBody>
          <a:bodyPr/>
          <a:lstStyle/>
          <a:p>
            <a:endParaRPr lang="ru-RU"/>
          </a:p>
        </p:txBody>
      </p:sp>
      <p:sp>
        <p:nvSpPr>
          <p:cNvPr id="6" name="Slide Number Placeholder 5"/>
          <p:cNvSpPr>
            <a:spLocks noGrp="1"/>
          </p:cNvSpPr>
          <p:nvPr>
            <p:ph type="sldNum" sz="quarter" idx="12"/>
          </p:nvPr>
        </p:nvSpPr>
        <p:spPr>
          <a:xfrm>
            <a:off x="6057900" y="1430867"/>
            <a:ext cx="2171700" cy="365125"/>
          </a:xfrm>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25960925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CBFBCB-3B1B-49E9-B1FF-DBB40EC46DB9}" type="datetimeFigureOut">
              <a:rPr lang="ru-RU" smtClean="0"/>
              <a:t>29.09.2017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265296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37CBFBCB-3B1B-49E9-B1FF-DBB40EC46DB9}" type="datetimeFigureOut">
              <a:rPr lang="ru-RU" smtClean="0"/>
              <a:t>29.09.2017</a:t>
            </a:fld>
            <a:endParaRPr lang="ru-RU"/>
          </a:p>
        </p:txBody>
      </p:sp>
      <p:sp>
        <p:nvSpPr>
          <p:cNvPr id="6" name="Footer Placeholder 5"/>
          <p:cNvSpPr>
            <a:spLocks noGrp="1"/>
          </p:cNvSpPr>
          <p:nvPr>
            <p:ph type="ftr" sz="quarter" idx="11"/>
          </p:nvPr>
        </p:nvSpPr>
        <p:spPr>
          <a:xfrm>
            <a:off x="594360" y="381001"/>
            <a:ext cx="4830656" cy="365125"/>
          </a:xfrm>
        </p:spPr>
        <p:txBody>
          <a:bodyPr/>
          <a:lstStyle/>
          <a:p>
            <a:endParaRPr lang="ru-RU"/>
          </a:p>
        </p:txBody>
      </p:sp>
      <p:sp>
        <p:nvSpPr>
          <p:cNvPr id="7" name="Slide Number Placeholder 6"/>
          <p:cNvSpPr>
            <a:spLocks noGrp="1"/>
          </p:cNvSpPr>
          <p:nvPr>
            <p:ph type="sldNum" sz="quarter" idx="12"/>
          </p:nvPr>
        </p:nvSpPr>
        <p:spPr>
          <a:xfrm>
            <a:off x="7882466" y="381001"/>
            <a:ext cx="667174" cy="365125"/>
          </a:xfrm>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2823904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37CBFBCB-3B1B-49E9-B1FF-DBB40EC46DB9}" type="datetimeFigureOut">
              <a:rPr lang="ru-RU" smtClean="0"/>
              <a:t>29.09.2017</a:t>
            </a:fld>
            <a:endParaRPr lang="ru-RU"/>
          </a:p>
        </p:txBody>
      </p:sp>
      <p:sp>
        <p:nvSpPr>
          <p:cNvPr id="6" name="Footer Placeholder 5"/>
          <p:cNvSpPr>
            <a:spLocks noGrp="1"/>
          </p:cNvSpPr>
          <p:nvPr>
            <p:ph type="ftr" sz="quarter" idx="11"/>
          </p:nvPr>
        </p:nvSpPr>
        <p:spPr>
          <a:xfrm>
            <a:off x="594360" y="379438"/>
            <a:ext cx="4830656" cy="365125"/>
          </a:xfrm>
        </p:spPr>
        <p:txBody>
          <a:bodyPr/>
          <a:lstStyle/>
          <a:p>
            <a:endParaRPr lang="ru-RU"/>
          </a:p>
        </p:txBody>
      </p:sp>
      <p:sp>
        <p:nvSpPr>
          <p:cNvPr id="7" name="Slide Number Placeholder 6"/>
          <p:cNvSpPr>
            <a:spLocks noGrp="1"/>
          </p:cNvSpPr>
          <p:nvPr>
            <p:ph type="sldNum" sz="quarter" idx="12"/>
          </p:nvPr>
        </p:nvSpPr>
        <p:spPr>
          <a:xfrm>
            <a:off x="7882466" y="381001"/>
            <a:ext cx="667174" cy="365125"/>
          </a:xfrm>
        </p:spPr>
        <p:txBody>
          <a:bodyPr/>
          <a:lstStyle/>
          <a:p>
            <a:fld id="{86482ED1-AC67-46BA-B285-0C97A3181962}" type="slidenum">
              <a:rPr lang="ru-RU" smtClean="0"/>
              <a:t>‹#›</a:t>
            </a:fld>
            <a:endParaRPr lang="ru-RU"/>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2103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37CBFBCB-3B1B-49E9-B1FF-DBB40EC46DB9}" type="datetimeFigureOut">
              <a:rPr lang="ru-RU" smtClean="0"/>
              <a:t>29.09.2017</a:t>
            </a:fld>
            <a:endParaRPr lang="ru-RU"/>
          </a:p>
        </p:txBody>
      </p:sp>
      <p:sp>
        <p:nvSpPr>
          <p:cNvPr id="6" name="Footer Placeholder 5"/>
          <p:cNvSpPr>
            <a:spLocks noGrp="1"/>
          </p:cNvSpPr>
          <p:nvPr>
            <p:ph type="ftr" sz="quarter" idx="11"/>
          </p:nvPr>
        </p:nvSpPr>
        <p:spPr>
          <a:xfrm>
            <a:off x="594360" y="378884"/>
            <a:ext cx="4830656" cy="365125"/>
          </a:xfrm>
        </p:spPr>
        <p:txBody>
          <a:bodyPr/>
          <a:lstStyle/>
          <a:p>
            <a:endParaRPr lang="ru-RU"/>
          </a:p>
        </p:txBody>
      </p:sp>
      <p:sp>
        <p:nvSpPr>
          <p:cNvPr id="7" name="Slide Number Placeholder 6"/>
          <p:cNvSpPr>
            <a:spLocks noGrp="1"/>
          </p:cNvSpPr>
          <p:nvPr>
            <p:ph type="sldNum" sz="quarter" idx="12"/>
          </p:nvPr>
        </p:nvSpPr>
        <p:spPr>
          <a:xfrm>
            <a:off x="7882466" y="381001"/>
            <a:ext cx="667174" cy="365125"/>
          </a:xfrm>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2006369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7CBFBCB-3B1B-49E9-B1FF-DBB40EC46DB9}" type="datetimeFigureOut">
              <a:rPr lang="ru-RU" smtClean="0"/>
              <a:t>29.09.2017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2975983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7CBFBCB-3B1B-49E9-B1FF-DBB40EC46DB9}" type="datetimeFigureOut">
              <a:rPr lang="ru-RU" smtClean="0"/>
              <a:t>29.09.2017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2183644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CBFBCB-3B1B-49E9-B1FF-DBB40EC46DB9}" type="datetimeFigureOut">
              <a:rPr lang="ru-RU" smtClean="0"/>
              <a:t>29.09.2017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2935162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37CBFBCB-3B1B-49E9-B1FF-DBB40EC46DB9}" type="datetimeFigureOut">
              <a:rPr lang="ru-RU" smtClean="0"/>
              <a:t>29.09.2017</a:t>
            </a:fld>
            <a:endParaRPr lang="ru-RU"/>
          </a:p>
        </p:txBody>
      </p:sp>
      <p:sp>
        <p:nvSpPr>
          <p:cNvPr id="5" name="Footer Placeholder 4"/>
          <p:cNvSpPr>
            <a:spLocks noGrp="1"/>
          </p:cNvSpPr>
          <p:nvPr>
            <p:ph type="ftr" sz="quarter" idx="11"/>
          </p:nvPr>
        </p:nvSpPr>
        <p:spPr>
          <a:xfrm>
            <a:off x="594360" y="381001"/>
            <a:ext cx="4830656" cy="365125"/>
          </a:xfrm>
        </p:spPr>
        <p:txBody>
          <a:bodyPr/>
          <a:lstStyle/>
          <a:p>
            <a:endParaRPr lang="ru-RU"/>
          </a:p>
        </p:txBody>
      </p:sp>
      <p:sp>
        <p:nvSpPr>
          <p:cNvPr id="6" name="Slide Number Placeholder 5"/>
          <p:cNvSpPr>
            <a:spLocks noGrp="1"/>
          </p:cNvSpPr>
          <p:nvPr>
            <p:ph type="sldNum" sz="quarter" idx="12"/>
          </p:nvPr>
        </p:nvSpPr>
        <p:spPr>
          <a:xfrm>
            <a:off x="7882466" y="381001"/>
            <a:ext cx="667174" cy="365125"/>
          </a:xfrm>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116946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CBFBCB-3B1B-49E9-B1FF-DBB40EC46DB9}" type="datetimeFigureOut">
              <a:rPr lang="ru-RU" smtClean="0"/>
              <a:t>29.09.2017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741266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37CBFBCB-3B1B-49E9-B1FF-DBB40EC46DB9}" type="datetimeFigureOut">
              <a:rPr lang="ru-RU" smtClean="0"/>
              <a:t>29.09.2017</a:t>
            </a:fld>
            <a:endParaRPr lang="ru-RU"/>
          </a:p>
        </p:txBody>
      </p:sp>
      <p:sp>
        <p:nvSpPr>
          <p:cNvPr id="5" name="Footer Placeholder 4"/>
          <p:cNvSpPr>
            <a:spLocks noGrp="1"/>
          </p:cNvSpPr>
          <p:nvPr>
            <p:ph type="ftr" sz="quarter" idx="11"/>
          </p:nvPr>
        </p:nvSpPr>
        <p:spPr>
          <a:xfrm>
            <a:off x="594360" y="381001"/>
            <a:ext cx="4830656" cy="365125"/>
          </a:xfrm>
        </p:spPr>
        <p:txBody>
          <a:bodyPr/>
          <a:lstStyle/>
          <a:p>
            <a:endParaRPr lang="ru-RU"/>
          </a:p>
        </p:txBody>
      </p:sp>
      <p:sp>
        <p:nvSpPr>
          <p:cNvPr id="6" name="Slide Number Placeholder 5"/>
          <p:cNvSpPr>
            <a:spLocks noGrp="1"/>
          </p:cNvSpPr>
          <p:nvPr>
            <p:ph type="sldNum" sz="quarter" idx="12"/>
          </p:nvPr>
        </p:nvSpPr>
        <p:spPr>
          <a:xfrm>
            <a:off x="7882466" y="381001"/>
            <a:ext cx="667173" cy="365125"/>
          </a:xfrm>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369874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7CBFBCB-3B1B-49E9-B1FF-DBB40EC46DB9}" type="datetimeFigureOut">
              <a:rPr lang="ru-RU" smtClean="0"/>
              <a:t>29.09.2017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283687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94359" y="3132667"/>
            <a:ext cx="3910579" cy="31309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2098" y="3132667"/>
            <a:ext cx="3907541" cy="31309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7CBFBCB-3B1B-49E9-B1FF-DBB40EC46DB9}" type="datetimeFigureOut">
              <a:rPr lang="ru-RU" smtClean="0"/>
              <a:t>29.09.2017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22453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7CBFBCB-3B1B-49E9-B1FF-DBB40EC46DB9}" type="datetimeFigureOut">
              <a:rPr lang="ru-RU" smtClean="0"/>
              <a:t>29.09.2017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41584107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BFBCB-3B1B-49E9-B1FF-DBB40EC46DB9}" type="datetimeFigureOut">
              <a:rPr lang="ru-RU" smtClean="0"/>
              <a:t>29.09.2017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84408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CBFBCB-3B1B-49E9-B1FF-DBB40EC46DB9}" type="datetimeFigureOut">
              <a:rPr lang="ru-RU" smtClean="0"/>
              <a:t>29.09.2017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342516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CBFBCB-3B1B-49E9-B1FF-DBB40EC46DB9}" type="datetimeFigureOut">
              <a:rPr lang="ru-RU" smtClean="0"/>
              <a:t>29.09.2017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482ED1-AC67-46BA-B285-0C97A3181962}" type="slidenum">
              <a:rPr lang="ru-RU" smtClean="0"/>
              <a:t>‹#›</a:t>
            </a:fld>
            <a:endParaRPr lang="ru-RU"/>
          </a:p>
        </p:txBody>
      </p:sp>
    </p:spTree>
    <p:extLst>
      <p:ext uri="{BB962C8B-B14F-4D97-AF65-F5344CB8AC3E}">
        <p14:creationId xmlns:p14="http://schemas.microsoft.com/office/powerpoint/2010/main" val="154719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BFBCB-3B1B-49E9-B1FF-DBB40EC46DB9}" type="datetimeFigureOut">
              <a:rPr lang="ru-RU" smtClean="0"/>
              <a:t>29.09.2017</a:t>
            </a:fld>
            <a:endParaRPr lang="ru-RU"/>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482ED1-AC67-46BA-B285-0C97A3181962}" type="slidenum">
              <a:rPr lang="ru-RU" smtClean="0"/>
              <a:t>‹#›</a:t>
            </a:fld>
            <a:endParaRPr lang="ru-RU"/>
          </a:p>
        </p:txBody>
      </p:sp>
    </p:spTree>
    <p:extLst>
      <p:ext uri="{BB962C8B-B14F-4D97-AF65-F5344CB8AC3E}">
        <p14:creationId xmlns:p14="http://schemas.microsoft.com/office/powerpoint/2010/main" val="11035768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iming>
    <p:tnLst>
      <p:par>
        <p:cTn id="1" dur="indefinite" restart="never" nodeType="tmRoot"/>
      </p:par>
    </p:tnLst>
  </p:timing>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772816"/>
            <a:ext cx="7704856" cy="2448272"/>
          </a:xfrm>
          <a:solidFill>
            <a:schemeClr val="accent3">
              <a:lumMod val="60000"/>
              <a:lumOff val="40000"/>
            </a:schemeClr>
          </a:solidFill>
        </p:spPr>
        <p:txBody>
          <a:bodyPr>
            <a:normAutofit fontScale="90000"/>
          </a:bodyPr>
          <a:lstStyle/>
          <a:p>
            <a:pPr algn="ctr"/>
            <a:r>
              <a:rPr lang="es-ES" b="1" i="1" cap="none" dirty="0" smtClean="0">
                <a:ln w="10160">
                  <a:solidFill>
                    <a:schemeClr val="accent5"/>
                  </a:solidFill>
                  <a:prstDash val="solid"/>
                </a:ln>
                <a:solidFill>
                  <a:srgbClr val="FFFFFF"/>
                </a:solidFill>
                <a:effectLst>
                  <a:glow rad="101600">
                    <a:schemeClr val="accent4">
                      <a:satMod val="175000"/>
                      <a:alpha val="40000"/>
                    </a:schemeClr>
                  </a:glow>
                  <a:outerShdw blurRad="38100" dist="22860" dir="5400000" algn="tl" rotWithShape="0">
                    <a:srgbClr val="000000">
                      <a:alpha val="30000"/>
                    </a:srgbClr>
                  </a:outerShdw>
                </a:effectLst>
                <a:latin typeface="Times New Roman" pitchFamily="18" charset="0"/>
                <a:cs typeface="Times New Roman" pitchFamily="18" charset="0"/>
              </a:rPr>
              <a:t>REGISTLAR,FLAGLAR Registrlar </a:t>
            </a:r>
            <a:r>
              <a:rPr lang="es-ES" b="1" cap="none" dirty="0">
                <a:ln w="10160">
                  <a:solidFill>
                    <a:schemeClr val="accent5"/>
                  </a:solidFill>
                  <a:prstDash val="solid"/>
                </a:ln>
                <a:solidFill>
                  <a:srgbClr val="FFFFFF"/>
                </a:solidFill>
                <a:effectLst>
                  <a:glow rad="101600">
                    <a:schemeClr val="accent4">
                      <a:satMod val="175000"/>
                      <a:alpha val="40000"/>
                    </a:schemeClr>
                  </a:glow>
                  <a:outerShdw blurRad="38100" dist="22860" dir="5400000" algn="tl" rotWithShape="0">
                    <a:srgbClr val="000000">
                      <a:alpha val="30000"/>
                    </a:srgbClr>
                  </a:outerShdw>
                </a:effectLst>
                <a:latin typeface="Times New Roman" pitchFamily="18" charset="0"/>
                <a:cs typeface="Times New Roman" pitchFamily="18" charset="0"/>
              </a:rPr>
              <a:t>va ularning turlari, vazifalari, tasnifi.</a:t>
            </a:r>
            <a:endParaRPr lang="ru-RU" b="1" cap="none" dirty="0">
              <a:ln w="10160">
                <a:solidFill>
                  <a:schemeClr val="accent5"/>
                </a:solidFill>
                <a:prstDash val="solid"/>
              </a:ln>
              <a:solidFill>
                <a:srgbClr val="FFFFFF"/>
              </a:solidFill>
              <a:effectLst>
                <a:glow rad="101600">
                  <a:schemeClr val="accent4">
                    <a:satMod val="175000"/>
                    <a:alpha val="40000"/>
                  </a:schemeClr>
                </a:glow>
                <a:outerShdw blurRad="38100" dist="22860" dir="5400000" algn="tl" rotWithShape="0">
                  <a:srgbClr val="000000">
                    <a:alpha val="30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2021001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76672"/>
            <a:ext cx="8229600" cy="6178698"/>
          </a:xfrm>
        </p:spPr>
        <p:txBody>
          <a:bodyPr>
            <a:noAutofit/>
          </a:bodyPr>
          <a:lstStyle/>
          <a:p>
            <a:pPr algn="just"/>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Parametrlarni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yozish</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qism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dastur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podprogramma</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larni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chaqirish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protseduralarni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aktivlashtirish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odatda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stek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ostidan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ajratilgan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xotira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soxasini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talab</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etadi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Stek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bilan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bajariladigan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barcha</a:t>
            </a:r>
            <a:r>
              <a:rPr lang="en-US" sz="2200" dirty="0">
                <a:latin typeface="Times New Roman" pitchFamily="18" charset="0"/>
                <a:cs typeface="Times New Roman" pitchFamily="18" charset="0"/>
              </a:rPr>
              <a:t> opera</a:t>
            </a:r>
            <a:r>
              <a:rPr lang="ru-RU" sz="2200" dirty="0" err="1">
                <a:latin typeface="Times New Roman" pitchFamily="18" charset="0"/>
                <a:cs typeface="Times New Roman" pitchFamily="18" charset="0"/>
              </a:rPr>
              <a:t>ts</a:t>
            </a:r>
            <a:r>
              <a:rPr lang="en-US" sz="2200" dirty="0" err="1">
                <a:latin typeface="Times New Roman" pitchFamily="18" charset="0"/>
                <a:cs typeface="Times New Roman" pitchFamily="18" charset="0"/>
              </a:rPr>
              <a:t>iyalar</a:t>
            </a:r>
            <a:r>
              <a:rPr lang="en-US" sz="2200" dirty="0">
                <a:latin typeface="Times New Roman" pitchFamily="18" charset="0"/>
                <a:cs typeface="Times New Roman" pitchFamily="18" charset="0"/>
              </a:rPr>
              <a:t> SS </a:t>
            </a:r>
            <a:r>
              <a:rPr lang="en-US" sz="2200" dirty="0" err="1">
                <a:latin typeface="Times New Roman" pitchFamily="18" charset="0"/>
                <a:cs typeface="Times New Roman" pitchFamily="18" charset="0"/>
              </a:rPr>
              <a:t>registrlari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tomonidan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boshqariladi</a:t>
            </a:r>
            <a:r>
              <a:rPr lang="en-US" sz="2200" dirty="0">
                <a:latin typeface="Times New Roman" pitchFamily="18" charset="0"/>
                <a:cs typeface="Times New Roman" pitchFamily="18" charset="0"/>
              </a:rPr>
              <a:t>. CS </a:t>
            </a:r>
            <a:r>
              <a:rPr lang="en-US" sz="2200" dirty="0" err="1">
                <a:latin typeface="Times New Roman" pitchFamily="18" charset="0"/>
                <a:cs typeface="Times New Roman" pitchFamily="18" charset="0"/>
              </a:rPr>
              <a:t>registrlaridan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farqli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holda</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SS </a:t>
            </a:r>
            <a:r>
              <a:rPr lang="en-US" sz="2200" dirty="0" err="1">
                <a:latin typeface="Times New Roman" pitchFamily="18" charset="0"/>
                <a:cs typeface="Times New Roman" pitchFamily="18" charset="0"/>
              </a:rPr>
              <a:t>dastur</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buyrug’i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yordamida</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ham </a:t>
            </a:r>
            <a:r>
              <a:rPr lang="en-US" sz="2200" dirty="0" err="1">
                <a:latin typeface="Times New Roman" pitchFamily="18" charset="0"/>
                <a:cs typeface="Times New Roman" pitchFamily="18" charset="0"/>
              </a:rPr>
              <a:t>yuklanishi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mumkin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Qolgan</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4 ta </a:t>
            </a:r>
            <a:r>
              <a:rPr lang="en-US" sz="2200" dirty="0" err="1">
                <a:latin typeface="Times New Roman" pitchFamily="18" charset="0"/>
                <a:cs typeface="Times New Roman" pitchFamily="18" charset="0"/>
              </a:rPr>
              <a:t>registrlar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ma’lumotlar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segmentlari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a:t>
            </a:r>
            <a:r>
              <a:rPr lang="en-US" sz="2200" dirty="0" err="1" smtClean="0">
                <a:latin typeface="Times New Roman" pitchFamily="18" charset="0"/>
                <a:cs typeface="Times New Roman" pitchFamily="18" charset="0"/>
              </a:rPr>
              <a:t>isoblanadi</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(DS, ES, FS,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CS)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har</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biri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joriy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bajarilayotgan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dastur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tomonidan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foydalaniladi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Protsessor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buyruq</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schyotchigi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tarkibiga</a:t>
            </a:r>
            <a:r>
              <a:rPr lang="en-US" sz="2200" dirty="0">
                <a:latin typeface="Times New Roman" pitchFamily="18" charset="0"/>
                <a:cs typeface="Times New Roman" pitchFamily="18" charset="0"/>
              </a:rPr>
              <a:t> (EIP) </a:t>
            </a:r>
            <a:r>
              <a:rPr lang="en-US" sz="2200" dirty="0" err="1">
                <a:latin typeface="Times New Roman" pitchFamily="18" charset="0"/>
                <a:cs typeface="Times New Roman" pitchFamily="18" charset="0"/>
              </a:rPr>
              <a:t>qarab</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ushbu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segmentdan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buyruqlarni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tanlaydi</a:t>
            </a:r>
            <a:r>
              <a:rPr lang="en-US" sz="2200" dirty="0">
                <a:latin typeface="Times New Roman" pitchFamily="18" charset="0"/>
                <a:cs typeface="Times New Roman" pitchFamily="18" charset="0"/>
              </a:rPr>
              <a:t>. CS </a:t>
            </a:r>
            <a:r>
              <a:rPr lang="en-US" sz="2200" dirty="0" err="1">
                <a:latin typeface="Times New Roman" pitchFamily="18" charset="0"/>
                <a:cs typeface="Times New Roman" pitchFamily="18" charset="0"/>
              </a:rPr>
              <a:t>registri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tarkibi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segmentlararo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oqimni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boshqarish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buyruqlari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yordamida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o’zgartiriladi</a:t>
            </a:r>
            <a:r>
              <a:rPr lang="en-US" sz="2200" dirty="0">
                <a:latin typeface="Times New Roman" pitchFamily="18" charset="0"/>
                <a:cs typeface="Times New Roman" pitchFamily="18" charset="0"/>
              </a:rPr>
              <a:t>. </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endParaRPr lang="ru-RU" sz="2200" dirty="0">
              <a:latin typeface="Times New Roman" pitchFamily="18" charset="0"/>
              <a:cs typeface="Times New Roman" pitchFamily="18" charset="0"/>
            </a:endParaRPr>
          </a:p>
        </p:txBody>
      </p:sp>
    </p:spTree>
    <p:extLst>
      <p:ext uri="{BB962C8B-B14F-4D97-AF65-F5344CB8AC3E}">
        <p14:creationId xmlns:p14="http://schemas.microsoft.com/office/powerpoint/2010/main" val="12561620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250706"/>
          </a:xfrm>
        </p:spPr>
        <p:txBody>
          <a:bodyPr>
            <a:noAutofit/>
          </a:bodyPr>
          <a:lstStyle/>
          <a:p>
            <a:pPr algn="l"/>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Holat</a:t>
            </a:r>
            <a:r>
              <a:rPr lang="en-US" sz="2200" b="1" dirty="0" smtClean="0">
                <a:latin typeface="Times New Roman" pitchFamily="18" charset="0"/>
                <a:cs typeface="Times New Roman" pitchFamily="18" charset="0"/>
              </a:rPr>
              <a:t> </a:t>
            </a:r>
            <a:r>
              <a:rPr lang="en-US" sz="2200" b="1" dirty="0" err="1">
                <a:latin typeface="Times New Roman" pitchFamily="18" charset="0"/>
                <a:cs typeface="Times New Roman" pitchFamily="18" charset="0"/>
              </a:rPr>
              <a:t>va</a:t>
            </a:r>
            <a:r>
              <a:rPr lang="en-US" sz="2200" b="1" dirty="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boshqaruv</a:t>
            </a:r>
            <a:r>
              <a:rPr lang="en-US" sz="2200" b="1" dirty="0" smtClean="0">
                <a:latin typeface="Times New Roman" pitchFamily="18" charset="0"/>
                <a:cs typeface="Times New Roman" pitchFamily="18" charset="0"/>
              </a:rPr>
              <a:t> </a:t>
            </a:r>
            <a:r>
              <a:rPr lang="en-US" sz="2200" b="1" dirty="0" err="1">
                <a:latin typeface="Times New Roman" pitchFamily="18" charset="0"/>
                <a:cs typeface="Times New Roman" pitchFamily="18" charset="0"/>
              </a:rPr>
              <a:t>registrlari</a:t>
            </a:r>
            <a:r>
              <a:rPr lang="ru-RU" sz="2200" b="1" i="1" dirty="0">
                <a:latin typeface="Times New Roman" pitchFamily="18" charset="0"/>
                <a:cs typeface="Times New Roman" pitchFamily="18" charset="0"/>
              </a:rPr>
              <a:t/>
            </a:r>
            <a:br>
              <a:rPr lang="ru-RU" sz="2200" b="1" i="1" dirty="0">
                <a:latin typeface="Times New Roman" pitchFamily="18" charset="0"/>
                <a:cs typeface="Times New Roman" pitchFamily="18" charset="0"/>
              </a:rPr>
            </a:br>
            <a:r>
              <a:rPr lang="en-US" sz="2200" b="1" i="1" dirty="0" smtClean="0">
                <a:latin typeface="Times New Roman" pitchFamily="18" charset="0"/>
                <a:cs typeface="Times New Roman" pitchFamily="18" charset="0"/>
              </a:rPr>
              <a:t/>
            </a:r>
            <a:br>
              <a:rPr lang="en-US" sz="2200" b="1" i="1" dirty="0" smtClean="0">
                <a:latin typeface="Times New Roman" pitchFamily="18" charset="0"/>
                <a:cs typeface="Times New Roman" pitchFamily="18" charset="0"/>
              </a:rPr>
            </a:br>
            <a:r>
              <a:rPr lang="en-US" sz="2200" b="1"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Flag </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ma’lum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shart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bajarilganda</a:t>
            </a:r>
            <a:r>
              <a:rPr lang="en-US" sz="2200" dirty="0">
                <a:latin typeface="Times New Roman" pitchFamily="18" charset="0"/>
                <a:cs typeface="Times New Roman" pitchFamily="18" charset="0"/>
              </a:rPr>
              <a:t> 1 </a:t>
            </a:r>
            <a:r>
              <a:rPr lang="en-US" sz="2200" dirty="0" err="1" smtClean="0">
                <a:latin typeface="Times New Roman" pitchFamily="18" charset="0"/>
                <a:cs typeface="Times New Roman" pitchFamily="18" charset="0"/>
              </a:rPr>
              <a:t>qiymatini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aks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xolda</a:t>
            </a:r>
            <a:r>
              <a:rPr lang="en-US" sz="2200" dirty="0">
                <a:latin typeface="Times New Roman" pitchFamily="18" charset="0"/>
                <a:cs typeface="Times New Roman" pitchFamily="18" charset="0"/>
              </a:rPr>
              <a:t> 0 </a:t>
            </a:r>
            <a:r>
              <a:rPr lang="en-US" sz="2200" dirty="0" err="1" smtClean="0">
                <a:latin typeface="Times New Roman" pitchFamily="18" charset="0"/>
                <a:cs typeface="Times New Roman" pitchFamily="18" charset="0"/>
              </a:rPr>
              <a:t>qiymatini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qabul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qiluvchi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bitdir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necha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xildagi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flaglar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ishlatiladi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Ularning</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har</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biri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ma’lum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nomga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ega</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(ZF,CF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hokazo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Ularning</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bari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flaglar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registrida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joylashgan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Ba’zi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flaglar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shart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flaglari</a:t>
            </a:r>
            <a:r>
              <a:rPr lang="en-US" sz="2200" dirty="0">
                <a:latin typeface="Times New Roman" pitchFamily="18" charset="0"/>
                <a:cs typeface="Times New Roman" pitchFamily="18" charset="0"/>
              </a:rPr>
              <a:t>  deb </a:t>
            </a:r>
            <a:r>
              <a:rPr lang="en-US" sz="2200" dirty="0" err="1">
                <a:latin typeface="Times New Roman" pitchFamily="18" charset="0"/>
                <a:cs typeface="Times New Roman" pitchFamily="18" charset="0"/>
              </a:rPr>
              <a:t>ataladi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buyruqlar</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bajarilganda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ularning</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natijasini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xususiyatini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aniqlab</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shunga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qarab</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almashinadi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Boshqa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flaglar</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holat</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flaglari</a:t>
            </a:r>
            <a:r>
              <a:rPr lang="en-US" sz="2200" dirty="0">
                <a:latin typeface="Times New Roman" pitchFamily="18" charset="0"/>
                <a:cs typeface="Times New Roman" pitchFamily="18" charset="0"/>
              </a:rPr>
              <a:t> deb </a:t>
            </a:r>
            <a:r>
              <a:rPr lang="en-US" sz="2200" dirty="0" err="1">
                <a:latin typeface="Times New Roman" pitchFamily="18" charset="0"/>
                <a:cs typeface="Times New Roman" pitchFamily="18" charset="0"/>
              </a:rPr>
              <a:t>ataladi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dasturlar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yordamida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o’zgartiladi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protsessorning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keyingi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xolatiga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ta’sir</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qiladi</a:t>
            </a:r>
            <a:r>
              <a:rPr lang="en-US" sz="2200" dirty="0">
                <a:latin typeface="Times New Roman" pitchFamily="18" charset="0"/>
                <a:cs typeface="Times New Roman" pitchFamily="18" charset="0"/>
              </a:rPr>
              <a:t>. </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endParaRPr lang="ru-RU" sz="2200" dirty="0">
              <a:latin typeface="Times New Roman" pitchFamily="18" charset="0"/>
              <a:cs typeface="Times New Roman" pitchFamily="18" charset="0"/>
            </a:endParaRPr>
          </a:p>
        </p:txBody>
      </p:sp>
    </p:spTree>
    <p:extLst>
      <p:ext uri="{BB962C8B-B14F-4D97-AF65-F5344CB8AC3E}">
        <p14:creationId xmlns:p14="http://schemas.microsoft.com/office/powerpoint/2010/main" val="155456495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25341" y="400051"/>
            <a:ext cx="8229600" cy="561975"/>
          </a:xfrm>
        </p:spPr>
        <p:txBody>
          <a:bodyPr/>
          <a:lstStyle/>
          <a:p>
            <a:r>
              <a:rPr lang="en-US" sz="2800" b="1" dirty="0" err="1"/>
              <a:t>Asosiy</a:t>
            </a:r>
            <a:r>
              <a:rPr lang="en-US" sz="2800" b="1" dirty="0"/>
              <a:t> </a:t>
            </a:r>
            <a:r>
              <a:rPr lang="en-US" sz="2800" b="1" dirty="0" err="1"/>
              <a:t>xotirani</a:t>
            </a:r>
            <a:r>
              <a:rPr lang="en-US" sz="2800" b="1" dirty="0"/>
              <a:t> </a:t>
            </a:r>
            <a:r>
              <a:rPr lang="en-US" sz="2800" b="1" dirty="0" err="1"/>
              <a:t>tashkil</a:t>
            </a:r>
            <a:r>
              <a:rPr lang="en-US" sz="2800" b="1" dirty="0"/>
              <a:t> </a:t>
            </a:r>
            <a:r>
              <a:rPr lang="en-US" sz="2800" b="1" dirty="0" err="1"/>
              <a:t>qilinishi</a:t>
            </a:r>
            <a:endParaRPr lang="ru-RU" sz="2800" b="1" dirty="0"/>
          </a:p>
        </p:txBody>
      </p:sp>
      <p:pic>
        <p:nvPicPr>
          <p:cNvPr id="615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4292600"/>
            <a:ext cx="5543550" cy="2233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 name="Номер слайда 5"/>
          <p:cNvSpPr>
            <a:spLocks noGrp="1"/>
          </p:cNvSpPr>
          <p:nvPr>
            <p:ph type="sldNum" sz="quarter" idx="12"/>
          </p:nvPr>
        </p:nvSpPr>
        <p:spPr/>
        <p:txBody>
          <a:bodyPr/>
          <a:lstStyle/>
          <a:p>
            <a:fld id="{81751230-1D12-4CD0-ABEE-886425CEAF41}" type="slidenum">
              <a:rPr lang="ru-RU"/>
              <a:pPr/>
              <a:t>12</a:t>
            </a:fld>
            <a:endParaRPr lang="ru-RU"/>
          </a:p>
        </p:txBody>
      </p:sp>
      <p:sp>
        <p:nvSpPr>
          <p:cNvPr id="6151" name="Rectangle 7"/>
          <p:cNvSpPr>
            <a:spLocks noChangeArrowheads="1"/>
          </p:cNvSpPr>
          <p:nvPr/>
        </p:nvSpPr>
        <p:spPr bwMode="auto">
          <a:xfrm>
            <a:off x="1476375"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52" name="Rectangle 8"/>
          <p:cNvSpPr>
            <a:spLocks noChangeArrowheads="1"/>
          </p:cNvSpPr>
          <p:nvPr/>
        </p:nvSpPr>
        <p:spPr bwMode="auto">
          <a:xfrm>
            <a:off x="1835150"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53" name="Rectangle 9"/>
          <p:cNvSpPr>
            <a:spLocks noChangeArrowheads="1"/>
          </p:cNvSpPr>
          <p:nvPr/>
        </p:nvSpPr>
        <p:spPr bwMode="auto">
          <a:xfrm>
            <a:off x="2195513"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54" name="Rectangle 10"/>
          <p:cNvSpPr>
            <a:spLocks noChangeArrowheads="1"/>
          </p:cNvSpPr>
          <p:nvPr/>
        </p:nvSpPr>
        <p:spPr bwMode="auto">
          <a:xfrm>
            <a:off x="2555875"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55" name="Rectangle 11"/>
          <p:cNvSpPr>
            <a:spLocks noChangeArrowheads="1"/>
          </p:cNvSpPr>
          <p:nvPr/>
        </p:nvSpPr>
        <p:spPr bwMode="auto">
          <a:xfrm>
            <a:off x="2916238"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56" name="Rectangle 12"/>
          <p:cNvSpPr>
            <a:spLocks noChangeArrowheads="1"/>
          </p:cNvSpPr>
          <p:nvPr/>
        </p:nvSpPr>
        <p:spPr bwMode="auto">
          <a:xfrm>
            <a:off x="3276600"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59" name="Rectangle 15"/>
          <p:cNvSpPr>
            <a:spLocks noChangeArrowheads="1"/>
          </p:cNvSpPr>
          <p:nvPr/>
        </p:nvSpPr>
        <p:spPr bwMode="auto">
          <a:xfrm>
            <a:off x="3635375"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0" name="Rectangle 16"/>
          <p:cNvSpPr>
            <a:spLocks noChangeArrowheads="1"/>
          </p:cNvSpPr>
          <p:nvPr/>
        </p:nvSpPr>
        <p:spPr bwMode="auto">
          <a:xfrm>
            <a:off x="3995738"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1" name="Rectangle 17"/>
          <p:cNvSpPr>
            <a:spLocks noChangeArrowheads="1"/>
          </p:cNvSpPr>
          <p:nvPr/>
        </p:nvSpPr>
        <p:spPr bwMode="auto">
          <a:xfrm>
            <a:off x="4356100"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2" name="Rectangle 18"/>
          <p:cNvSpPr>
            <a:spLocks noChangeArrowheads="1"/>
          </p:cNvSpPr>
          <p:nvPr/>
        </p:nvSpPr>
        <p:spPr bwMode="auto">
          <a:xfrm>
            <a:off x="4716463"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3" name="Rectangle 19"/>
          <p:cNvSpPr>
            <a:spLocks noChangeArrowheads="1"/>
          </p:cNvSpPr>
          <p:nvPr/>
        </p:nvSpPr>
        <p:spPr bwMode="auto">
          <a:xfrm>
            <a:off x="5076825"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4" name="Rectangle 20"/>
          <p:cNvSpPr>
            <a:spLocks noChangeArrowheads="1"/>
          </p:cNvSpPr>
          <p:nvPr/>
        </p:nvSpPr>
        <p:spPr bwMode="auto">
          <a:xfrm>
            <a:off x="5435600"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5" name="Rectangle 21"/>
          <p:cNvSpPr>
            <a:spLocks noChangeArrowheads="1"/>
          </p:cNvSpPr>
          <p:nvPr/>
        </p:nvSpPr>
        <p:spPr bwMode="auto">
          <a:xfrm>
            <a:off x="5795963"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6" name="Rectangle 22"/>
          <p:cNvSpPr>
            <a:spLocks noChangeArrowheads="1"/>
          </p:cNvSpPr>
          <p:nvPr/>
        </p:nvSpPr>
        <p:spPr bwMode="auto">
          <a:xfrm>
            <a:off x="1116013"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7" name="Rectangle 23"/>
          <p:cNvSpPr>
            <a:spLocks noChangeArrowheads="1"/>
          </p:cNvSpPr>
          <p:nvPr/>
        </p:nvSpPr>
        <p:spPr bwMode="auto">
          <a:xfrm>
            <a:off x="755650"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8" name="Rectangle 24"/>
          <p:cNvSpPr>
            <a:spLocks noChangeArrowheads="1"/>
          </p:cNvSpPr>
          <p:nvPr/>
        </p:nvSpPr>
        <p:spPr bwMode="auto">
          <a:xfrm>
            <a:off x="6156325"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69" name="Rectangle 25"/>
          <p:cNvSpPr>
            <a:spLocks noChangeArrowheads="1"/>
          </p:cNvSpPr>
          <p:nvPr/>
        </p:nvSpPr>
        <p:spPr bwMode="auto">
          <a:xfrm>
            <a:off x="6516688"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70" name="Rectangle 26"/>
          <p:cNvSpPr>
            <a:spLocks noChangeArrowheads="1"/>
          </p:cNvSpPr>
          <p:nvPr/>
        </p:nvSpPr>
        <p:spPr bwMode="auto">
          <a:xfrm>
            <a:off x="6877050"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71" name="Rectangle 27"/>
          <p:cNvSpPr>
            <a:spLocks noChangeArrowheads="1"/>
          </p:cNvSpPr>
          <p:nvPr/>
        </p:nvSpPr>
        <p:spPr bwMode="auto">
          <a:xfrm>
            <a:off x="7235825"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72" name="Rectangle 28"/>
          <p:cNvSpPr>
            <a:spLocks noChangeArrowheads="1"/>
          </p:cNvSpPr>
          <p:nvPr/>
        </p:nvSpPr>
        <p:spPr bwMode="auto">
          <a:xfrm>
            <a:off x="7596188"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73" name="Rectangle 29"/>
          <p:cNvSpPr>
            <a:spLocks noChangeArrowheads="1"/>
          </p:cNvSpPr>
          <p:nvPr/>
        </p:nvSpPr>
        <p:spPr bwMode="auto">
          <a:xfrm>
            <a:off x="7956550" y="1196975"/>
            <a:ext cx="358775"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74" name="Text Box 30"/>
          <p:cNvSpPr txBox="1">
            <a:spLocks noChangeArrowheads="1"/>
          </p:cNvSpPr>
          <p:nvPr/>
        </p:nvSpPr>
        <p:spPr bwMode="auto">
          <a:xfrm>
            <a:off x="684213" y="839140"/>
            <a:ext cx="504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a:t>0    1    2    3   4    5    6    7  …</a:t>
            </a:r>
            <a:endParaRPr lang="ru-RU" b="0"/>
          </a:p>
        </p:txBody>
      </p:sp>
      <p:sp>
        <p:nvSpPr>
          <p:cNvPr id="6175" name="AutoShape 31"/>
          <p:cNvSpPr>
            <a:spLocks noChangeArrowheads="1"/>
          </p:cNvSpPr>
          <p:nvPr/>
        </p:nvSpPr>
        <p:spPr bwMode="auto">
          <a:xfrm>
            <a:off x="2051050" y="1989138"/>
            <a:ext cx="2593975" cy="647700"/>
          </a:xfrm>
          <a:prstGeom prst="wedgeRoundRectCallout">
            <a:avLst>
              <a:gd name="adj1" fmla="val 52875"/>
              <a:gd name="adj2" fmla="val -12818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b="0"/>
              <a:t>Ma`lumot  (baza) adressi</a:t>
            </a:r>
            <a:endParaRPr lang="ru-RU" b="0"/>
          </a:p>
        </p:txBody>
      </p:sp>
      <p:sp>
        <p:nvSpPr>
          <p:cNvPr id="6176" name="Freeform 32"/>
          <p:cNvSpPr>
            <a:spLocks/>
          </p:cNvSpPr>
          <p:nvPr/>
        </p:nvSpPr>
        <p:spPr bwMode="auto">
          <a:xfrm>
            <a:off x="4716463" y="1484313"/>
            <a:ext cx="1079500" cy="215900"/>
          </a:xfrm>
          <a:custGeom>
            <a:avLst/>
            <a:gdLst>
              <a:gd name="T0" fmla="*/ 0 w 680"/>
              <a:gd name="T1" fmla="*/ 0 h 159"/>
              <a:gd name="T2" fmla="*/ 317 w 680"/>
              <a:gd name="T3" fmla="*/ 136 h 159"/>
              <a:gd name="T4" fmla="*/ 499 w 680"/>
              <a:gd name="T5" fmla="*/ 136 h 159"/>
              <a:gd name="T6" fmla="*/ 680 w 680"/>
              <a:gd name="T7" fmla="*/ 0 h 159"/>
            </a:gdLst>
            <a:ahLst/>
            <a:cxnLst>
              <a:cxn ang="0">
                <a:pos x="T0" y="T1"/>
              </a:cxn>
              <a:cxn ang="0">
                <a:pos x="T2" y="T3"/>
              </a:cxn>
              <a:cxn ang="0">
                <a:pos x="T4" y="T5"/>
              </a:cxn>
              <a:cxn ang="0">
                <a:pos x="T6" y="T7"/>
              </a:cxn>
            </a:cxnLst>
            <a:rect l="0" t="0" r="r" b="b"/>
            <a:pathLst>
              <a:path w="680" h="159">
                <a:moveTo>
                  <a:pt x="0" y="0"/>
                </a:moveTo>
                <a:cubicBezTo>
                  <a:pt x="117" y="56"/>
                  <a:pt x="234" y="113"/>
                  <a:pt x="317" y="136"/>
                </a:cubicBezTo>
                <a:cubicBezTo>
                  <a:pt x="400" y="159"/>
                  <a:pt x="439" y="159"/>
                  <a:pt x="499" y="136"/>
                </a:cubicBezTo>
                <a:lnTo>
                  <a:pt x="68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6177" name="AutoShape 33"/>
          <p:cNvSpPr>
            <a:spLocks noChangeArrowheads="1"/>
          </p:cNvSpPr>
          <p:nvPr/>
        </p:nvSpPr>
        <p:spPr bwMode="auto">
          <a:xfrm>
            <a:off x="5364163" y="1989138"/>
            <a:ext cx="1512887" cy="647700"/>
          </a:xfrm>
          <a:prstGeom prst="wedgeRoundRectCallout">
            <a:avLst>
              <a:gd name="adj1" fmla="val -28384"/>
              <a:gd name="adj2" fmla="val -11813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b="0"/>
              <a:t>Siljish</a:t>
            </a:r>
            <a:endParaRPr lang="ru-RU" b="0"/>
          </a:p>
        </p:txBody>
      </p:sp>
      <p:sp>
        <p:nvSpPr>
          <p:cNvPr id="6178" name="Text Box 34"/>
          <p:cNvSpPr txBox="1">
            <a:spLocks noChangeArrowheads="1"/>
          </p:cNvSpPr>
          <p:nvPr/>
        </p:nvSpPr>
        <p:spPr bwMode="auto">
          <a:xfrm>
            <a:off x="684213" y="2852738"/>
            <a:ext cx="799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0"/>
              <a:t>Adresslash sxemasi </a:t>
            </a:r>
            <a:r>
              <a:rPr lang="ru-RU" sz="2400" b="0"/>
              <a:t>«</a:t>
            </a:r>
            <a:r>
              <a:rPr lang="en-US" sz="2400" b="0"/>
              <a:t>Baza</a:t>
            </a:r>
            <a:r>
              <a:rPr lang="ru-RU" sz="2400" b="0"/>
              <a:t> +</a:t>
            </a:r>
            <a:r>
              <a:rPr lang="en-US" sz="2400" b="0"/>
              <a:t>siljish</a:t>
            </a:r>
            <a:r>
              <a:rPr lang="ru-RU" sz="2400" b="0"/>
              <a:t>»:</a:t>
            </a:r>
            <a:r>
              <a:rPr lang="en-US" sz="2400" b="0"/>
              <a:t> A = A</a:t>
            </a:r>
            <a:r>
              <a:rPr lang="en-US" sz="2400" b="0" baseline="-25000"/>
              <a:t>B</a:t>
            </a:r>
            <a:r>
              <a:rPr lang="ru-RU" sz="2400" b="0" baseline="-25000"/>
              <a:t> </a:t>
            </a:r>
            <a:r>
              <a:rPr lang="ru-RU" sz="2400" b="0"/>
              <a:t>+ А</a:t>
            </a:r>
            <a:r>
              <a:rPr lang="en-US" sz="2400" b="0" baseline="-25000"/>
              <a:t>siljish</a:t>
            </a:r>
            <a:endParaRPr lang="ru-RU" sz="2400" b="0" baseline="-25000"/>
          </a:p>
        </p:txBody>
      </p:sp>
      <p:sp>
        <p:nvSpPr>
          <p:cNvPr id="6179" name="Text Box 35"/>
          <p:cNvSpPr txBox="1">
            <a:spLocks noChangeArrowheads="1"/>
          </p:cNvSpPr>
          <p:nvPr/>
        </p:nvSpPr>
        <p:spPr bwMode="auto">
          <a:xfrm>
            <a:off x="827088" y="3573463"/>
            <a:ext cx="788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0"/>
              <a:t>i8086 mikroprocessorni adresslashni segmentli sxemasi</a:t>
            </a:r>
            <a:r>
              <a:rPr lang="ru-RU" sz="2400" b="0"/>
              <a:t>:</a:t>
            </a:r>
            <a:r>
              <a:rPr lang="ru-RU" b="0"/>
              <a:t> </a:t>
            </a:r>
          </a:p>
        </p:txBody>
      </p:sp>
    </p:spTree>
    <p:extLst>
      <p:ext uri="{BB962C8B-B14F-4D97-AF65-F5344CB8AC3E}">
        <p14:creationId xmlns:p14="http://schemas.microsoft.com/office/powerpoint/2010/main" val="203511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7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17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7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17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17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17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nimBg="1"/>
      <p:bldP spid="6152" grpId="0" animBg="1"/>
      <p:bldP spid="6153" grpId="0" animBg="1"/>
      <p:bldP spid="6154" grpId="0" animBg="1"/>
      <p:bldP spid="6155" grpId="0" animBg="1"/>
      <p:bldP spid="6156" grpId="0" animBg="1"/>
      <p:bldP spid="6159" grpId="0" animBg="1"/>
      <p:bldP spid="6160" grpId="0" animBg="1"/>
      <p:bldP spid="6161" grpId="0" animBg="1"/>
      <p:bldP spid="6162" grpId="0" animBg="1"/>
      <p:bldP spid="6163" grpId="0" animBg="1"/>
      <p:bldP spid="6164" grpId="0" animBg="1"/>
      <p:bldP spid="6165" grpId="0" animBg="1"/>
      <p:bldP spid="6166" grpId="0" animBg="1"/>
      <p:bldP spid="6167" grpId="0" animBg="1"/>
      <p:bldP spid="6168" grpId="0" animBg="1"/>
      <p:bldP spid="6169" grpId="0" animBg="1"/>
      <p:bldP spid="6170" grpId="0" animBg="1"/>
      <p:bldP spid="6171" grpId="0" animBg="1"/>
      <p:bldP spid="6172" grpId="0" animBg="1"/>
      <p:bldP spid="6173" grpId="0" animBg="1"/>
      <p:bldP spid="6175" grpId="0" animBg="1"/>
      <p:bldP spid="6176" grpId="0" animBg="1"/>
      <p:bldP spid="6177" grpId="0" animBg="1"/>
      <p:bldP spid="6178" grpId="0"/>
      <p:bldP spid="617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490537"/>
          </a:xfrm>
        </p:spPr>
        <p:txBody>
          <a:bodyPr>
            <a:normAutofit/>
          </a:bodyPr>
          <a:lstStyle/>
          <a:p>
            <a:r>
              <a:rPr lang="en-US" sz="2800" b="1"/>
              <a:t>Adresslash sxemasi</a:t>
            </a:r>
            <a:endParaRPr lang="ru-RU" sz="2800" b="1"/>
          </a:p>
        </p:txBody>
      </p:sp>
      <p:sp>
        <p:nvSpPr>
          <p:cNvPr id="31" name="Номер слайда 5"/>
          <p:cNvSpPr>
            <a:spLocks noGrp="1"/>
          </p:cNvSpPr>
          <p:nvPr>
            <p:ph type="sldNum" sz="quarter" idx="12"/>
          </p:nvPr>
        </p:nvSpPr>
        <p:spPr/>
        <p:txBody>
          <a:bodyPr/>
          <a:lstStyle/>
          <a:p>
            <a:fld id="{C69ADECA-6E5E-4589-821B-A23CDC557F6C}" type="slidenum">
              <a:rPr lang="ru-RU"/>
              <a:pPr/>
              <a:t>13</a:t>
            </a:fld>
            <a:endParaRPr lang="ru-RU"/>
          </a:p>
        </p:txBody>
      </p:sp>
      <p:sp>
        <p:nvSpPr>
          <p:cNvPr id="52229" name="Rectangle 5"/>
          <p:cNvSpPr>
            <a:spLocks noChangeArrowheads="1"/>
          </p:cNvSpPr>
          <p:nvPr/>
        </p:nvSpPr>
        <p:spPr bwMode="auto">
          <a:xfrm>
            <a:off x="2195513" y="981075"/>
            <a:ext cx="3529012" cy="22320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smtClean="0"/>
              <a:t>Foydalanilgan</a:t>
            </a:r>
            <a:r>
              <a:rPr lang="en-US" dirty="0" smtClean="0"/>
              <a:t> </a:t>
            </a:r>
            <a:r>
              <a:rPr lang="en-US" dirty="0" err="1" smtClean="0"/>
              <a:t>adress</a:t>
            </a:r>
            <a:endParaRPr lang="ru-RU" b="0" dirty="0"/>
          </a:p>
          <a:p>
            <a:pPr algn="ctr"/>
            <a:endParaRPr lang="ru-RU" b="0" dirty="0"/>
          </a:p>
          <a:p>
            <a:pPr algn="ctr"/>
            <a:endParaRPr lang="ru-RU" b="0" dirty="0"/>
          </a:p>
          <a:p>
            <a:pPr algn="ctr"/>
            <a:endParaRPr lang="ru-RU" b="0" dirty="0"/>
          </a:p>
          <a:p>
            <a:pPr algn="ctr"/>
            <a:endParaRPr lang="ru-RU" b="0" dirty="0"/>
          </a:p>
          <a:p>
            <a:pPr algn="ctr"/>
            <a:endParaRPr lang="ru-RU" b="0" dirty="0"/>
          </a:p>
          <a:p>
            <a:pPr algn="ctr"/>
            <a:endParaRPr lang="ru-RU" b="0" dirty="0"/>
          </a:p>
          <a:p>
            <a:pPr algn="ctr"/>
            <a:endParaRPr lang="ru-RU" b="0" dirty="0"/>
          </a:p>
        </p:txBody>
      </p:sp>
      <p:sp>
        <p:nvSpPr>
          <p:cNvPr id="52230" name="Rectangle 6"/>
          <p:cNvSpPr>
            <a:spLocks noChangeArrowheads="1"/>
          </p:cNvSpPr>
          <p:nvPr/>
        </p:nvSpPr>
        <p:spPr bwMode="auto">
          <a:xfrm>
            <a:off x="2484438" y="1844675"/>
            <a:ext cx="914400"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smtClean="0"/>
              <a:t>Baza</a:t>
            </a:r>
            <a:endParaRPr lang="ru-RU" b="0" dirty="0"/>
          </a:p>
        </p:txBody>
      </p:sp>
      <p:sp>
        <p:nvSpPr>
          <p:cNvPr id="52231" name="Rectangle 7"/>
          <p:cNvSpPr>
            <a:spLocks noChangeArrowheads="1"/>
          </p:cNvSpPr>
          <p:nvPr/>
        </p:nvSpPr>
        <p:spPr bwMode="auto">
          <a:xfrm>
            <a:off x="3421063" y="1412875"/>
            <a:ext cx="935037" cy="2873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Index</a:t>
            </a:r>
            <a:endParaRPr lang="ru-RU" b="0" dirty="0"/>
          </a:p>
        </p:txBody>
      </p:sp>
      <p:sp>
        <p:nvSpPr>
          <p:cNvPr id="52232" name="Rectangle 8"/>
          <p:cNvSpPr>
            <a:spLocks noChangeArrowheads="1"/>
          </p:cNvSpPr>
          <p:nvPr/>
        </p:nvSpPr>
        <p:spPr bwMode="auto">
          <a:xfrm>
            <a:off x="4306889" y="2154238"/>
            <a:ext cx="1274761" cy="266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smtClean="0"/>
              <a:t>Qo`shilish</a:t>
            </a:r>
            <a:endParaRPr lang="ru-RU" b="0" dirty="0"/>
          </a:p>
        </p:txBody>
      </p:sp>
      <p:sp>
        <p:nvSpPr>
          <p:cNvPr id="52235" name="Line 11"/>
          <p:cNvSpPr>
            <a:spLocks noChangeShapeType="1"/>
          </p:cNvSpPr>
          <p:nvPr/>
        </p:nvSpPr>
        <p:spPr bwMode="auto">
          <a:xfrm>
            <a:off x="3852863" y="1700213"/>
            <a:ext cx="0"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37" name="Oval 13"/>
          <p:cNvSpPr>
            <a:spLocks noChangeArrowheads="1"/>
          </p:cNvSpPr>
          <p:nvPr/>
        </p:nvSpPr>
        <p:spPr bwMode="auto">
          <a:xfrm>
            <a:off x="3708400" y="2852738"/>
            <a:ext cx="288925" cy="2873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ru-RU" b="0"/>
              <a:t>+</a:t>
            </a:r>
          </a:p>
        </p:txBody>
      </p:sp>
      <p:sp>
        <p:nvSpPr>
          <p:cNvPr id="52239" name="Line 15"/>
          <p:cNvSpPr>
            <a:spLocks noChangeShapeType="1"/>
          </p:cNvSpPr>
          <p:nvPr/>
        </p:nvSpPr>
        <p:spPr bwMode="auto">
          <a:xfrm>
            <a:off x="2973388" y="2997200"/>
            <a:ext cx="735012"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40" name="Line 16"/>
          <p:cNvSpPr>
            <a:spLocks noChangeShapeType="1"/>
          </p:cNvSpPr>
          <p:nvPr/>
        </p:nvSpPr>
        <p:spPr bwMode="auto">
          <a:xfrm flipH="1">
            <a:off x="4070350" y="2997200"/>
            <a:ext cx="935038"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41" name="Line 17"/>
          <p:cNvSpPr>
            <a:spLocks noChangeShapeType="1"/>
          </p:cNvSpPr>
          <p:nvPr/>
        </p:nvSpPr>
        <p:spPr bwMode="auto">
          <a:xfrm>
            <a:off x="2916238" y="2133600"/>
            <a:ext cx="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42" name="Line 18"/>
          <p:cNvSpPr>
            <a:spLocks noChangeShapeType="1"/>
          </p:cNvSpPr>
          <p:nvPr/>
        </p:nvSpPr>
        <p:spPr bwMode="auto">
          <a:xfrm>
            <a:off x="5003800" y="2420938"/>
            <a:ext cx="1588"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43" name="Rectangle 19"/>
          <p:cNvSpPr>
            <a:spLocks noChangeArrowheads="1"/>
          </p:cNvSpPr>
          <p:nvPr/>
        </p:nvSpPr>
        <p:spPr bwMode="auto">
          <a:xfrm>
            <a:off x="2266950" y="4005263"/>
            <a:ext cx="3240088" cy="792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smtClean="0"/>
              <a:t>Adresslarni</a:t>
            </a:r>
            <a:r>
              <a:rPr lang="en-US" dirty="0" smtClean="0"/>
              <a:t> </a:t>
            </a:r>
            <a:r>
              <a:rPr lang="en-US" dirty="0" err="1" smtClean="0"/>
              <a:t>Tanlash</a:t>
            </a:r>
            <a:r>
              <a:rPr lang="en-US" dirty="0" smtClean="0"/>
              <a:t> </a:t>
            </a:r>
            <a:r>
              <a:rPr lang="en-US" dirty="0" err="1" smtClean="0"/>
              <a:t>va</a:t>
            </a:r>
            <a:r>
              <a:rPr lang="en-US" dirty="0" smtClean="0"/>
              <a:t> </a:t>
            </a:r>
            <a:r>
              <a:rPr lang="en-US" dirty="0" err="1" smtClean="0"/>
              <a:t>uzatish</a:t>
            </a:r>
            <a:endParaRPr lang="en-US" dirty="0" smtClean="0"/>
          </a:p>
          <a:p>
            <a:pPr algn="ctr"/>
            <a:r>
              <a:rPr lang="en-US" b="0" dirty="0" err="1" smtClean="0"/>
              <a:t>Bloki</a:t>
            </a:r>
            <a:endParaRPr lang="ru-RU" b="0" dirty="0"/>
          </a:p>
        </p:txBody>
      </p:sp>
      <p:sp>
        <p:nvSpPr>
          <p:cNvPr id="52244" name="Rectangle 20"/>
          <p:cNvSpPr>
            <a:spLocks noChangeArrowheads="1"/>
          </p:cNvSpPr>
          <p:nvPr/>
        </p:nvSpPr>
        <p:spPr bwMode="auto">
          <a:xfrm>
            <a:off x="2843212" y="5441805"/>
            <a:ext cx="2447925"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Segment </a:t>
            </a:r>
            <a:r>
              <a:rPr lang="en-US" dirty="0" err="1"/>
              <a:t>Adresi</a:t>
            </a:r>
            <a:endParaRPr lang="en-US" b="0" dirty="0"/>
          </a:p>
          <a:p>
            <a:pPr algn="ctr"/>
            <a:r>
              <a:rPr lang="en-US" dirty="0"/>
              <a:t>SS</a:t>
            </a:r>
            <a:endParaRPr lang="ru-RU" dirty="0"/>
          </a:p>
        </p:txBody>
      </p:sp>
      <p:sp>
        <p:nvSpPr>
          <p:cNvPr id="52245" name="Rectangle 21"/>
          <p:cNvSpPr>
            <a:spLocks noChangeArrowheads="1"/>
          </p:cNvSpPr>
          <p:nvPr/>
        </p:nvSpPr>
        <p:spPr bwMode="auto">
          <a:xfrm>
            <a:off x="2663825" y="5545138"/>
            <a:ext cx="2447925" cy="576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Segment </a:t>
            </a:r>
            <a:r>
              <a:rPr lang="en-US" dirty="0" err="1"/>
              <a:t>Adresi</a:t>
            </a:r>
            <a:endParaRPr lang="en-US" b="0" dirty="0"/>
          </a:p>
          <a:p>
            <a:pPr algn="ctr"/>
            <a:r>
              <a:rPr lang="en-US" dirty="0"/>
              <a:t>ES</a:t>
            </a:r>
            <a:endParaRPr lang="ru-RU" dirty="0"/>
          </a:p>
        </p:txBody>
      </p:sp>
      <p:sp>
        <p:nvSpPr>
          <p:cNvPr id="52246" name="Rectangle 22"/>
          <p:cNvSpPr>
            <a:spLocks noChangeArrowheads="1"/>
          </p:cNvSpPr>
          <p:nvPr/>
        </p:nvSpPr>
        <p:spPr bwMode="auto">
          <a:xfrm>
            <a:off x="2555875" y="5661025"/>
            <a:ext cx="2447925"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Segment </a:t>
            </a:r>
            <a:r>
              <a:rPr lang="en-US" dirty="0" err="1"/>
              <a:t>Adresi</a:t>
            </a:r>
            <a:endParaRPr lang="en-US" b="0" dirty="0"/>
          </a:p>
          <a:p>
            <a:pPr algn="ctr"/>
            <a:r>
              <a:rPr lang="en-US" dirty="0"/>
              <a:t>DS</a:t>
            </a:r>
            <a:endParaRPr lang="ru-RU" dirty="0"/>
          </a:p>
        </p:txBody>
      </p:sp>
      <p:sp>
        <p:nvSpPr>
          <p:cNvPr id="52247" name="Rectangle 23"/>
          <p:cNvSpPr>
            <a:spLocks noChangeArrowheads="1"/>
          </p:cNvSpPr>
          <p:nvPr/>
        </p:nvSpPr>
        <p:spPr bwMode="auto">
          <a:xfrm>
            <a:off x="2411413" y="5805488"/>
            <a:ext cx="2447925" cy="576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0" dirty="0" smtClean="0"/>
              <a:t>Segment </a:t>
            </a:r>
            <a:r>
              <a:rPr lang="en-US" b="0" dirty="0" err="1" smtClean="0"/>
              <a:t>Adresi</a:t>
            </a:r>
            <a:endParaRPr lang="ru-RU" b="0" dirty="0"/>
          </a:p>
          <a:p>
            <a:pPr algn="ctr"/>
            <a:r>
              <a:rPr lang="en-US" dirty="0"/>
              <a:t>CS</a:t>
            </a:r>
            <a:endParaRPr lang="ru-RU" dirty="0"/>
          </a:p>
        </p:txBody>
      </p:sp>
      <p:sp>
        <p:nvSpPr>
          <p:cNvPr id="52248" name="Line 24"/>
          <p:cNvSpPr>
            <a:spLocks noChangeShapeType="1"/>
          </p:cNvSpPr>
          <p:nvPr/>
        </p:nvSpPr>
        <p:spPr bwMode="auto">
          <a:xfrm flipV="1">
            <a:off x="3851275" y="4797425"/>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49" name="Line 25"/>
          <p:cNvSpPr>
            <a:spLocks noChangeShapeType="1"/>
          </p:cNvSpPr>
          <p:nvPr/>
        </p:nvSpPr>
        <p:spPr bwMode="auto">
          <a:xfrm>
            <a:off x="3851275" y="3141663"/>
            <a:ext cx="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50" name="Line 26"/>
          <p:cNvSpPr>
            <a:spLocks noChangeShapeType="1"/>
          </p:cNvSpPr>
          <p:nvPr/>
        </p:nvSpPr>
        <p:spPr bwMode="auto">
          <a:xfrm flipV="1">
            <a:off x="5508625" y="4364038"/>
            <a:ext cx="1943100"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51" name="Text Box 27"/>
          <p:cNvSpPr txBox="1">
            <a:spLocks noChangeArrowheads="1"/>
          </p:cNvSpPr>
          <p:nvPr/>
        </p:nvSpPr>
        <p:spPr bwMode="auto">
          <a:xfrm>
            <a:off x="5724525" y="4365625"/>
            <a:ext cx="19607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dirty="0" err="1" smtClean="0"/>
              <a:t>Fizik</a:t>
            </a:r>
            <a:r>
              <a:rPr lang="en-US" b="0" dirty="0" smtClean="0"/>
              <a:t> address</a:t>
            </a:r>
          </a:p>
          <a:p>
            <a:r>
              <a:rPr lang="en-US" dirty="0" smtClean="0"/>
              <a:t>MAC </a:t>
            </a:r>
            <a:r>
              <a:rPr lang="en-US" dirty="0" err="1" smtClean="0"/>
              <a:t>adress</a:t>
            </a:r>
            <a:r>
              <a:rPr lang="ru-RU" b="0" dirty="0" smtClean="0"/>
              <a:t>(20</a:t>
            </a:r>
            <a:r>
              <a:rPr lang="ru-RU" b="0" dirty="0"/>
              <a:t>)</a:t>
            </a:r>
          </a:p>
        </p:txBody>
      </p:sp>
      <p:sp>
        <p:nvSpPr>
          <p:cNvPr id="52252" name="Rectangle 28"/>
          <p:cNvSpPr>
            <a:spLocks noChangeArrowheads="1"/>
          </p:cNvSpPr>
          <p:nvPr/>
        </p:nvSpPr>
        <p:spPr bwMode="auto">
          <a:xfrm>
            <a:off x="7451725" y="1196975"/>
            <a:ext cx="792163" cy="5184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ru-RU" b="0" dirty="0"/>
              <a:t>ОП</a:t>
            </a:r>
          </a:p>
        </p:txBody>
      </p:sp>
      <p:sp>
        <p:nvSpPr>
          <p:cNvPr id="52253" name="Text Box 29"/>
          <p:cNvSpPr txBox="1">
            <a:spLocks noChangeArrowheads="1"/>
          </p:cNvSpPr>
          <p:nvPr/>
        </p:nvSpPr>
        <p:spPr bwMode="auto">
          <a:xfrm>
            <a:off x="3851275" y="3284538"/>
            <a:ext cx="21510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dirty="0" err="1" smtClean="0"/>
              <a:t>Foydalanilgan</a:t>
            </a:r>
            <a:r>
              <a:rPr lang="en-US" b="0" dirty="0" smtClean="0"/>
              <a:t> </a:t>
            </a:r>
            <a:r>
              <a:rPr lang="en-US" b="0" dirty="0" err="1" smtClean="0"/>
              <a:t>adress</a:t>
            </a:r>
            <a:r>
              <a:rPr lang="ru-RU" b="0" dirty="0" smtClean="0"/>
              <a:t>(16</a:t>
            </a:r>
            <a:r>
              <a:rPr lang="ru-RU" b="0" dirty="0"/>
              <a:t>)</a:t>
            </a:r>
          </a:p>
        </p:txBody>
      </p:sp>
      <p:sp>
        <p:nvSpPr>
          <p:cNvPr id="52254" name="Text Box 30"/>
          <p:cNvSpPr txBox="1">
            <a:spLocks noChangeArrowheads="1"/>
          </p:cNvSpPr>
          <p:nvPr/>
        </p:nvSpPr>
        <p:spPr bwMode="auto">
          <a:xfrm>
            <a:off x="3995738" y="4797425"/>
            <a:ext cx="21510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dirty="0" smtClean="0"/>
              <a:t>Segment </a:t>
            </a:r>
            <a:r>
              <a:rPr lang="en-US" b="0" dirty="0" err="1" smtClean="0"/>
              <a:t>adresi</a:t>
            </a:r>
            <a:r>
              <a:rPr lang="ru-RU" b="0" dirty="0" smtClean="0"/>
              <a:t>(16</a:t>
            </a:r>
            <a:r>
              <a:rPr lang="ru-RU" b="0" dirty="0"/>
              <a:t>)</a:t>
            </a:r>
          </a:p>
        </p:txBody>
      </p:sp>
      <p:sp>
        <p:nvSpPr>
          <p:cNvPr id="52255" name="Text Box 31"/>
          <p:cNvSpPr txBox="1">
            <a:spLocks noChangeArrowheads="1"/>
          </p:cNvSpPr>
          <p:nvPr/>
        </p:nvSpPr>
        <p:spPr bwMode="auto">
          <a:xfrm>
            <a:off x="4067175" y="1700213"/>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SI, DI</a:t>
            </a:r>
            <a:endParaRPr lang="ru-RU"/>
          </a:p>
        </p:txBody>
      </p:sp>
      <p:sp>
        <p:nvSpPr>
          <p:cNvPr id="52256" name="Text Box 32"/>
          <p:cNvSpPr txBox="1">
            <a:spLocks noChangeArrowheads="1"/>
          </p:cNvSpPr>
          <p:nvPr/>
        </p:nvSpPr>
        <p:spPr bwMode="auto">
          <a:xfrm>
            <a:off x="2987675" y="213360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BX, BP</a:t>
            </a:r>
            <a:endParaRPr lang="ru-RU"/>
          </a:p>
        </p:txBody>
      </p:sp>
      <p:sp>
        <p:nvSpPr>
          <p:cNvPr id="52257" name="Text Box 33"/>
          <p:cNvSpPr txBox="1">
            <a:spLocks noChangeArrowheads="1"/>
          </p:cNvSpPr>
          <p:nvPr/>
        </p:nvSpPr>
        <p:spPr bwMode="auto">
          <a:xfrm>
            <a:off x="5022850" y="240665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Disp</a:t>
            </a:r>
            <a:endParaRPr lang="ru-RU"/>
          </a:p>
        </p:txBody>
      </p:sp>
      <p:sp>
        <p:nvSpPr>
          <p:cNvPr id="52258" name="Line 34"/>
          <p:cNvSpPr>
            <a:spLocks noChangeShapeType="1"/>
          </p:cNvSpPr>
          <p:nvPr/>
        </p:nvSpPr>
        <p:spPr bwMode="auto">
          <a:xfrm flipV="1">
            <a:off x="1403350" y="3644900"/>
            <a:ext cx="223202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59" name="Line 35"/>
          <p:cNvSpPr>
            <a:spLocks noChangeShapeType="1"/>
          </p:cNvSpPr>
          <p:nvPr/>
        </p:nvSpPr>
        <p:spPr bwMode="auto">
          <a:xfrm>
            <a:off x="1331913" y="4221163"/>
            <a:ext cx="2160587"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2260" name="Text Box 36"/>
          <p:cNvSpPr txBox="1">
            <a:spLocks noChangeArrowheads="1"/>
          </p:cNvSpPr>
          <p:nvPr/>
        </p:nvSpPr>
        <p:spPr bwMode="auto">
          <a:xfrm>
            <a:off x="133350" y="3860800"/>
            <a:ext cx="1630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dirty="0" err="1" smtClean="0"/>
              <a:t>Ko`rsatkich</a:t>
            </a:r>
            <a:r>
              <a:rPr lang="ru-RU" b="0" dirty="0" smtClean="0"/>
              <a:t> </a:t>
            </a:r>
            <a:endParaRPr lang="ru-RU" b="0" dirty="0"/>
          </a:p>
          <a:p>
            <a:r>
              <a:rPr lang="ru-RU" b="0" dirty="0"/>
              <a:t>(32)</a:t>
            </a:r>
          </a:p>
        </p:txBody>
      </p:sp>
    </p:spTree>
    <p:extLst>
      <p:ext uri="{BB962C8B-B14F-4D97-AF65-F5344CB8AC3E}">
        <p14:creationId xmlns:p14="http://schemas.microsoft.com/office/powerpoint/2010/main" val="24462327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5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5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24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23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23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2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24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23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2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2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25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22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24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224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24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224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22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225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22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2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2259"/>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22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251"/>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2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nimBg="1"/>
      <p:bldP spid="52230" grpId="0" animBg="1"/>
      <p:bldP spid="52231" grpId="0" animBg="1"/>
      <p:bldP spid="52232" grpId="0" animBg="1"/>
      <p:bldP spid="52235" grpId="0" animBg="1"/>
      <p:bldP spid="52237" grpId="0" animBg="1"/>
      <p:bldP spid="52239" grpId="0" animBg="1"/>
      <p:bldP spid="52240" grpId="0" animBg="1"/>
      <p:bldP spid="52241" grpId="0" animBg="1"/>
      <p:bldP spid="52242" grpId="0" animBg="1"/>
      <p:bldP spid="52243" grpId="0" animBg="1"/>
      <p:bldP spid="52244" grpId="0" animBg="1"/>
      <p:bldP spid="52245" grpId="0" animBg="1"/>
      <p:bldP spid="52246" grpId="0" animBg="1"/>
      <p:bldP spid="52247" grpId="0" animBg="1"/>
      <p:bldP spid="52248" grpId="0" animBg="1"/>
      <p:bldP spid="52249" grpId="0" animBg="1"/>
      <p:bldP spid="52250" grpId="0" animBg="1"/>
      <p:bldP spid="52251" grpId="0"/>
      <p:bldP spid="52252" grpId="0" animBg="1"/>
      <p:bldP spid="52253" grpId="0"/>
      <p:bldP spid="52254" grpId="0"/>
      <p:bldP spid="52255" grpId="0"/>
      <p:bldP spid="52256" grpId="0"/>
      <p:bldP spid="52257" grpId="0"/>
      <p:bldP spid="52258" grpId="0" animBg="1"/>
      <p:bldP spid="52259" grpId="0" animBg="1"/>
      <p:bldP spid="522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94360" y="2060848"/>
            <a:ext cx="7955280" cy="4069080"/>
          </a:xfrm>
        </p:spPr>
        <p:txBody>
          <a:bodyPr/>
          <a:lstStyle/>
          <a:p>
            <a:pPr algn="ctr"/>
            <a:r>
              <a:rPr lang="ru-RU" b="1" dirty="0" err="1"/>
              <a:t>Шарт</a:t>
            </a:r>
            <a:r>
              <a:rPr lang="ru-RU" b="1" dirty="0"/>
              <a:t> </a:t>
            </a:r>
            <a:r>
              <a:rPr lang="ru-RU" b="1" dirty="0" err="1"/>
              <a:t>флаглари</a:t>
            </a:r>
            <a:r>
              <a:rPr lang="ru-RU" b="1" dirty="0"/>
              <a:t>.</a:t>
            </a:r>
          </a:p>
          <a:p>
            <a:pPr lvl="0"/>
            <a:r>
              <a:rPr lang="en-US" dirty="0"/>
              <a:t>CF</a:t>
            </a:r>
            <a:r>
              <a:rPr lang="ru-RU" dirty="0"/>
              <a:t> (</a:t>
            </a:r>
            <a:r>
              <a:rPr lang="en-US" dirty="0" err="1"/>
              <a:t>corry</a:t>
            </a:r>
            <a:r>
              <a:rPr lang="en-US" dirty="0"/>
              <a:t> flag</a:t>
            </a:r>
            <a:r>
              <a:rPr lang="ru-RU" dirty="0"/>
              <a:t>) – </a:t>
            </a:r>
            <a:r>
              <a:rPr lang="ru-RU" dirty="0" err="1"/>
              <a:t>утказиш</a:t>
            </a:r>
            <a:r>
              <a:rPr lang="ru-RU" dirty="0"/>
              <a:t> (</a:t>
            </a:r>
            <a:r>
              <a:rPr lang="ru-RU" dirty="0" err="1"/>
              <a:t>кучириш</a:t>
            </a:r>
            <a:r>
              <a:rPr lang="ru-RU" dirty="0"/>
              <a:t>) флаги.</a:t>
            </a:r>
          </a:p>
          <a:p>
            <a:pPr lvl="0"/>
            <a:r>
              <a:rPr lang="en-US" dirty="0"/>
              <a:t>OF (overflow flag) – </a:t>
            </a:r>
            <a:r>
              <a:rPr lang="ru-RU" dirty="0" err="1"/>
              <a:t>тулдирувчи</a:t>
            </a:r>
            <a:r>
              <a:rPr lang="ru-RU" dirty="0"/>
              <a:t> флаг</a:t>
            </a:r>
            <a:r>
              <a:rPr lang="en-US" dirty="0"/>
              <a:t>.</a:t>
            </a:r>
            <a:endParaRPr lang="ru-RU" dirty="0"/>
          </a:p>
          <a:p>
            <a:pPr lvl="0"/>
            <a:r>
              <a:rPr lang="en-US" dirty="0"/>
              <a:t>ZF (zero flag) – </a:t>
            </a:r>
            <a:r>
              <a:rPr lang="ru-RU" dirty="0"/>
              <a:t>ноль флаги</a:t>
            </a:r>
            <a:r>
              <a:rPr lang="en-US" dirty="0"/>
              <a:t>.</a:t>
            </a:r>
            <a:endParaRPr lang="ru-RU" dirty="0"/>
          </a:p>
          <a:p>
            <a:pPr lvl="0"/>
            <a:r>
              <a:rPr lang="en-US" dirty="0"/>
              <a:t>SF (sign flag) – </a:t>
            </a:r>
            <a:r>
              <a:rPr lang="ru-RU" dirty="0"/>
              <a:t>символ </a:t>
            </a:r>
            <a:r>
              <a:rPr lang="uz-Cyrl-UZ" dirty="0"/>
              <a:t>флаги.</a:t>
            </a:r>
            <a:endParaRPr lang="ru-RU" dirty="0"/>
          </a:p>
          <a:p>
            <a:pPr lvl="0"/>
            <a:r>
              <a:rPr lang="en-US" dirty="0"/>
              <a:t>PF (</a:t>
            </a:r>
            <a:r>
              <a:rPr lang="en-US" dirty="0" err="1"/>
              <a:t>pority</a:t>
            </a:r>
            <a:r>
              <a:rPr lang="en-US" dirty="0"/>
              <a:t> flag) -  </a:t>
            </a:r>
            <a:r>
              <a:rPr lang="ru-RU" dirty="0" err="1"/>
              <a:t>жуфт</a:t>
            </a:r>
            <a:r>
              <a:rPr lang="ru-RU" dirty="0"/>
              <a:t> </a:t>
            </a:r>
            <a:r>
              <a:rPr lang="ru-RU" dirty="0" err="1"/>
              <a:t>токлигини</a:t>
            </a:r>
            <a:r>
              <a:rPr lang="ru-RU" dirty="0"/>
              <a:t> </a:t>
            </a:r>
            <a:r>
              <a:rPr lang="ru-RU" dirty="0" err="1"/>
              <a:t>текшириш</a:t>
            </a:r>
            <a:r>
              <a:rPr lang="ru-RU" dirty="0"/>
              <a:t> флаги</a:t>
            </a:r>
            <a:r>
              <a:rPr lang="en-US" dirty="0"/>
              <a:t>.</a:t>
            </a:r>
            <a:endParaRPr lang="ru-RU" dirty="0"/>
          </a:p>
          <a:p>
            <a:pPr lvl="0"/>
            <a:r>
              <a:rPr lang="en-US" dirty="0"/>
              <a:t>AF (auxiliary </a:t>
            </a:r>
            <a:r>
              <a:rPr lang="en-US" dirty="0" err="1"/>
              <a:t>corry</a:t>
            </a:r>
            <a:r>
              <a:rPr lang="en-US" dirty="0"/>
              <a:t> flag) – </a:t>
            </a:r>
            <a:r>
              <a:rPr lang="ru-RU" dirty="0" err="1"/>
              <a:t>кушимча</a:t>
            </a:r>
            <a:r>
              <a:rPr lang="ru-RU" dirty="0"/>
              <a:t> </a:t>
            </a:r>
            <a:r>
              <a:rPr lang="ru-RU" dirty="0" err="1"/>
              <a:t>утказиш</a:t>
            </a:r>
            <a:r>
              <a:rPr lang="ru-RU" dirty="0"/>
              <a:t> флаги</a:t>
            </a:r>
            <a:r>
              <a:rPr lang="en-US" dirty="0"/>
              <a:t>.</a:t>
            </a:r>
            <a:endParaRPr lang="ru-RU" dirty="0"/>
          </a:p>
          <a:p>
            <a:endParaRPr lang="ru-RU" dirty="0"/>
          </a:p>
        </p:txBody>
      </p:sp>
      <p:sp>
        <p:nvSpPr>
          <p:cNvPr id="4" name="Заголовок 1"/>
          <p:cNvSpPr txBox="1">
            <a:spLocks/>
          </p:cNvSpPr>
          <p:nvPr/>
        </p:nvSpPr>
        <p:spPr>
          <a:xfrm>
            <a:off x="3311860" y="332656"/>
            <a:ext cx="2520280" cy="648072"/>
          </a:xfrm>
          <a:prstGeom prst="rect">
            <a:avLst/>
          </a:prstGeom>
          <a:solidFill>
            <a:schemeClr val="accent3">
              <a:lumMod val="60000"/>
              <a:lumOff val="40000"/>
            </a:schemeClr>
          </a:solidFill>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s-ES" b="1" i="1" cap="none" dirty="0" smtClean="0">
                <a:ln w="10160">
                  <a:solidFill>
                    <a:schemeClr val="accent5"/>
                  </a:solidFill>
                  <a:prstDash val="solid"/>
                </a:ln>
                <a:solidFill>
                  <a:srgbClr val="FFFFFF"/>
                </a:solidFill>
                <a:effectLst>
                  <a:glow rad="101600">
                    <a:schemeClr val="accent4">
                      <a:satMod val="175000"/>
                      <a:alpha val="40000"/>
                    </a:schemeClr>
                  </a:glow>
                  <a:outerShdw blurRad="38100" dist="22860" dir="5400000" algn="tl" rotWithShape="0">
                    <a:srgbClr val="000000">
                      <a:alpha val="30000"/>
                    </a:srgbClr>
                  </a:outerShdw>
                </a:effectLst>
                <a:latin typeface="Times New Roman" pitchFamily="18" charset="0"/>
                <a:cs typeface="Times New Roman" pitchFamily="18" charset="0"/>
              </a:rPr>
              <a:t>Flaglar</a:t>
            </a:r>
            <a:endParaRPr lang="ru-RU" b="1" cap="none" dirty="0">
              <a:ln w="10160">
                <a:solidFill>
                  <a:schemeClr val="accent5"/>
                </a:solidFill>
                <a:prstDash val="solid"/>
              </a:ln>
              <a:solidFill>
                <a:srgbClr val="FFFFFF"/>
              </a:solidFill>
              <a:effectLst>
                <a:glow rad="101600">
                  <a:schemeClr val="accent4">
                    <a:satMod val="175000"/>
                    <a:alpha val="40000"/>
                  </a:schemeClr>
                </a:glow>
                <a:outerShdw blurRad="38100" dist="22860" dir="5400000" algn="tl" rotWithShape="0">
                  <a:srgbClr val="000000">
                    <a:alpha val="30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957674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764704"/>
            <a:ext cx="8136904" cy="6435040"/>
          </a:xfrm>
        </p:spPr>
        <p:txBody>
          <a:bodyPr>
            <a:normAutofit lnSpcReduction="10000"/>
          </a:bodyPr>
          <a:lstStyle/>
          <a:p>
            <a:pPr algn="ctr"/>
            <a:r>
              <a:rPr lang="ru-RU" b="1" dirty="0" err="1"/>
              <a:t>Холат</a:t>
            </a:r>
            <a:r>
              <a:rPr lang="ru-RU" b="1" dirty="0"/>
              <a:t> </a:t>
            </a:r>
            <a:r>
              <a:rPr lang="ru-RU" b="1" dirty="0" err="1"/>
              <a:t>флаглари</a:t>
            </a:r>
            <a:r>
              <a:rPr lang="ru-RU" b="1" dirty="0"/>
              <a:t>.</a:t>
            </a:r>
          </a:p>
          <a:p>
            <a:pPr lvl="0"/>
            <a:r>
              <a:rPr lang="en-US" dirty="0"/>
              <a:t>DF</a:t>
            </a:r>
            <a:r>
              <a:rPr lang="ru-RU" dirty="0"/>
              <a:t> (</a:t>
            </a:r>
            <a:r>
              <a:rPr lang="en-US" dirty="0"/>
              <a:t>direction flag</a:t>
            </a:r>
            <a:r>
              <a:rPr lang="ru-RU" dirty="0"/>
              <a:t>) – </a:t>
            </a:r>
            <a:r>
              <a:rPr lang="ru-RU" dirty="0" err="1"/>
              <a:t>йуналтириш</a:t>
            </a:r>
            <a:r>
              <a:rPr lang="ru-RU" dirty="0"/>
              <a:t> флаги </a:t>
            </a:r>
            <a:r>
              <a:rPr lang="ru-RU" dirty="0" err="1"/>
              <a:t>сатр</a:t>
            </a:r>
            <a:r>
              <a:rPr lang="ru-RU" dirty="0"/>
              <a:t> </a:t>
            </a:r>
            <a:r>
              <a:rPr lang="ru-RU" dirty="0" err="1"/>
              <a:t>ва</a:t>
            </a:r>
            <a:r>
              <a:rPr lang="ru-RU" dirty="0"/>
              <a:t> </a:t>
            </a:r>
            <a:r>
              <a:rPr lang="ru-RU" dirty="0" err="1"/>
              <a:t>сатрни</a:t>
            </a:r>
            <a:r>
              <a:rPr lang="ru-RU" dirty="0"/>
              <a:t> </a:t>
            </a:r>
            <a:r>
              <a:rPr lang="ru-RU" dirty="0" err="1"/>
              <a:t>буйрукларни</a:t>
            </a:r>
            <a:r>
              <a:rPr lang="ru-RU" dirty="0"/>
              <a:t> </a:t>
            </a:r>
            <a:r>
              <a:rPr lang="ru-RU" dirty="0" err="1"/>
              <a:t>куриш</a:t>
            </a:r>
            <a:r>
              <a:rPr lang="ru-RU" dirty="0"/>
              <a:t> </a:t>
            </a:r>
            <a:r>
              <a:rPr lang="ru-RU" dirty="0" err="1"/>
              <a:t>йуналишини</a:t>
            </a:r>
            <a:r>
              <a:rPr lang="ru-RU" dirty="0"/>
              <a:t> </a:t>
            </a:r>
            <a:r>
              <a:rPr lang="ru-RU" dirty="0" err="1"/>
              <a:t>курсатади</a:t>
            </a:r>
            <a:r>
              <a:rPr lang="ru-RU" dirty="0"/>
              <a:t> </a:t>
            </a:r>
            <a:r>
              <a:rPr lang="en-US" dirty="0"/>
              <a:t>DF</a:t>
            </a:r>
            <a:r>
              <a:rPr lang="ru-RU" dirty="0"/>
              <a:t> = 0 </a:t>
            </a:r>
            <a:r>
              <a:rPr lang="ru-RU" dirty="0" err="1"/>
              <a:t>булганда</a:t>
            </a:r>
            <a:r>
              <a:rPr lang="ru-RU" dirty="0"/>
              <a:t> </a:t>
            </a:r>
            <a:r>
              <a:rPr lang="ru-RU" dirty="0" err="1"/>
              <a:t>сатр</a:t>
            </a:r>
            <a:r>
              <a:rPr lang="ru-RU" dirty="0"/>
              <a:t> </a:t>
            </a:r>
            <a:r>
              <a:rPr lang="ru-RU" dirty="0" err="1"/>
              <a:t>бошидан</a:t>
            </a:r>
            <a:r>
              <a:rPr lang="ru-RU" dirty="0"/>
              <a:t> </a:t>
            </a:r>
            <a:r>
              <a:rPr lang="ru-RU" dirty="0" err="1"/>
              <a:t>охирига</a:t>
            </a:r>
            <a:r>
              <a:rPr lang="ru-RU" dirty="0"/>
              <a:t> </a:t>
            </a:r>
            <a:r>
              <a:rPr lang="ru-RU" dirty="0" err="1"/>
              <a:t>караб</a:t>
            </a:r>
            <a:r>
              <a:rPr lang="ru-RU" dirty="0"/>
              <a:t> </a:t>
            </a:r>
            <a:r>
              <a:rPr lang="ru-RU" dirty="0" err="1"/>
              <a:t>укилади</a:t>
            </a:r>
            <a:r>
              <a:rPr lang="ru-RU" dirty="0"/>
              <a:t>.</a:t>
            </a:r>
            <a:r>
              <a:rPr lang="en-US" dirty="0"/>
              <a:t>DF</a:t>
            </a:r>
            <a:r>
              <a:rPr lang="en-US" dirty="0">
                <a:sym typeface="Symbol" panose="05050102010706020507" pitchFamily="18" charset="2"/>
              </a:rPr>
              <a:t></a:t>
            </a:r>
            <a:r>
              <a:rPr lang="ru-RU" dirty="0"/>
              <a:t>0 да </a:t>
            </a:r>
            <a:r>
              <a:rPr lang="ru-RU" dirty="0" err="1"/>
              <a:t>шунинг</a:t>
            </a:r>
            <a:r>
              <a:rPr lang="ru-RU" dirty="0"/>
              <a:t> </a:t>
            </a:r>
            <a:r>
              <a:rPr lang="ru-RU" dirty="0" err="1"/>
              <a:t>тескариси</a:t>
            </a:r>
            <a:r>
              <a:rPr lang="ru-RU" dirty="0"/>
              <a:t>.</a:t>
            </a:r>
          </a:p>
          <a:p>
            <a:pPr lvl="0"/>
            <a:r>
              <a:rPr lang="en-US" dirty="0"/>
              <a:t>IF</a:t>
            </a:r>
            <a:r>
              <a:rPr lang="ru-RU" dirty="0"/>
              <a:t> (</a:t>
            </a:r>
            <a:r>
              <a:rPr lang="en-US" dirty="0"/>
              <a:t>interrupt flag</a:t>
            </a:r>
            <a:r>
              <a:rPr lang="ru-RU" dirty="0"/>
              <a:t>) – </a:t>
            </a:r>
            <a:r>
              <a:rPr lang="ru-RU" dirty="0" err="1"/>
              <a:t>узилишларни</a:t>
            </a:r>
            <a:r>
              <a:rPr lang="ru-RU" dirty="0"/>
              <a:t> </a:t>
            </a:r>
            <a:r>
              <a:rPr lang="ru-RU" dirty="0" err="1"/>
              <a:t>рухсат</a:t>
            </a:r>
            <a:r>
              <a:rPr lang="ru-RU" dirty="0"/>
              <a:t> </a:t>
            </a:r>
            <a:r>
              <a:rPr lang="ru-RU" dirty="0" err="1"/>
              <a:t>этувчи</a:t>
            </a:r>
            <a:r>
              <a:rPr lang="ru-RU" dirty="0"/>
              <a:t> флаг. </a:t>
            </a:r>
            <a:r>
              <a:rPr lang="en-US" dirty="0"/>
              <a:t>IF</a:t>
            </a:r>
            <a:r>
              <a:rPr lang="ru-RU" dirty="0"/>
              <a:t>=0 </a:t>
            </a:r>
            <a:r>
              <a:rPr lang="ru-RU" dirty="0" err="1"/>
              <a:t>булганда</a:t>
            </a:r>
            <a:r>
              <a:rPr lang="ru-RU" dirty="0"/>
              <a:t> процессор </a:t>
            </a:r>
            <a:r>
              <a:rPr lang="ru-RU" dirty="0" err="1"/>
              <a:t>узига</a:t>
            </a:r>
            <a:r>
              <a:rPr lang="ru-RU" dirty="0"/>
              <a:t> </a:t>
            </a:r>
            <a:r>
              <a:rPr lang="ru-RU" dirty="0" err="1"/>
              <a:t>келаётган</a:t>
            </a:r>
            <a:r>
              <a:rPr lang="ru-RU" dirty="0"/>
              <a:t> </a:t>
            </a:r>
            <a:r>
              <a:rPr lang="ru-RU" dirty="0" err="1"/>
              <a:t>узилишларга</a:t>
            </a:r>
            <a:r>
              <a:rPr lang="ru-RU" dirty="0"/>
              <a:t> </a:t>
            </a:r>
            <a:r>
              <a:rPr lang="ru-RU" dirty="0" err="1"/>
              <a:t>таъсир</a:t>
            </a:r>
            <a:r>
              <a:rPr lang="ru-RU" dirty="0"/>
              <a:t> </a:t>
            </a:r>
            <a:r>
              <a:rPr lang="ru-RU" dirty="0" err="1"/>
              <a:t>курсатмайди</a:t>
            </a:r>
            <a:r>
              <a:rPr lang="ru-RU" dirty="0"/>
              <a:t>. </a:t>
            </a:r>
            <a:r>
              <a:rPr lang="en-US" dirty="0"/>
              <a:t>IF</a:t>
            </a:r>
            <a:r>
              <a:rPr lang="ru-RU" dirty="0"/>
              <a:t> = 1 </a:t>
            </a:r>
            <a:r>
              <a:rPr lang="ru-RU" dirty="0" err="1"/>
              <a:t>булганда</a:t>
            </a:r>
            <a:r>
              <a:rPr lang="ru-RU" dirty="0"/>
              <a:t> </a:t>
            </a:r>
            <a:r>
              <a:rPr lang="ru-RU" dirty="0" err="1"/>
              <a:t>узилишлар</a:t>
            </a:r>
            <a:r>
              <a:rPr lang="ru-RU" dirty="0"/>
              <a:t> </a:t>
            </a:r>
            <a:r>
              <a:rPr lang="ru-RU" dirty="0" err="1"/>
              <a:t>блокировкаси</a:t>
            </a:r>
            <a:r>
              <a:rPr lang="ru-RU" dirty="0"/>
              <a:t> </a:t>
            </a:r>
            <a:r>
              <a:rPr lang="ru-RU" dirty="0" err="1"/>
              <a:t>олиб</a:t>
            </a:r>
            <a:r>
              <a:rPr lang="ru-RU" dirty="0"/>
              <a:t> </a:t>
            </a:r>
            <a:r>
              <a:rPr lang="ru-RU" dirty="0" err="1"/>
              <a:t>ташланади</a:t>
            </a:r>
            <a:r>
              <a:rPr lang="ru-RU" dirty="0"/>
              <a:t> </a:t>
            </a:r>
            <a:r>
              <a:rPr lang="ru-RU" dirty="0" err="1"/>
              <a:t>ва</a:t>
            </a:r>
            <a:r>
              <a:rPr lang="ru-RU" dirty="0"/>
              <a:t> процессор </a:t>
            </a:r>
            <a:r>
              <a:rPr lang="ru-RU" dirty="0" err="1"/>
              <a:t>акс</a:t>
            </a:r>
            <a:r>
              <a:rPr lang="ru-RU" dirty="0"/>
              <a:t> </a:t>
            </a:r>
            <a:r>
              <a:rPr lang="ru-RU" dirty="0" err="1"/>
              <a:t>таъсир</a:t>
            </a:r>
            <a:r>
              <a:rPr lang="ru-RU" dirty="0"/>
              <a:t> </a:t>
            </a:r>
            <a:r>
              <a:rPr lang="ru-RU" dirty="0" err="1"/>
              <a:t>курсата</a:t>
            </a:r>
            <a:r>
              <a:rPr lang="ru-RU" dirty="0"/>
              <a:t> </a:t>
            </a:r>
            <a:r>
              <a:rPr lang="ru-RU" dirty="0" err="1"/>
              <a:t>бошлайди</a:t>
            </a:r>
            <a:r>
              <a:rPr lang="ru-RU" dirty="0"/>
              <a:t>. </a:t>
            </a:r>
          </a:p>
          <a:p>
            <a:pPr lvl="0"/>
            <a:r>
              <a:rPr lang="en-US" dirty="0"/>
              <a:t>TF</a:t>
            </a:r>
            <a:r>
              <a:rPr lang="ru-RU" dirty="0"/>
              <a:t> (</a:t>
            </a:r>
            <a:r>
              <a:rPr lang="en-US" dirty="0"/>
              <a:t>trap flag</a:t>
            </a:r>
            <a:r>
              <a:rPr lang="ru-RU" dirty="0"/>
              <a:t>) – </a:t>
            </a:r>
            <a:r>
              <a:rPr lang="ru-RU" dirty="0" err="1"/>
              <a:t>копкон</a:t>
            </a:r>
            <a:r>
              <a:rPr lang="ru-RU" dirty="0"/>
              <a:t> флаги. </a:t>
            </a:r>
            <a:r>
              <a:rPr lang="en-US" dirty="0"/>
              <a:t>TF</a:t>
            </a:r>
            <a:r>
              <a:rPr lang="ru-RU" dirty="0"/>
              <a:t> = 1 </a:t>
            </a:r>
            <a:r>
              <a:rPr lang="ru-RU" dirty="0" err="1"/>
              <a:t>булганда</a:t>
            </a:r>
            <a:r>
              <a:rPr lang="ru-RU" dirty="0"/>
              <a:t> процессор </a:t>
            </a:r>
            <a:r>
              <a:rPr lang="ru-RU" dirty="0" err="1"/>
              <a:t>хар</a:t>
            </a:r>
            <a:r>
              <a:rPr lang="ru-RU" dirty="0"/>
              <a:t> </a:t>
            </a:r>
            <a:r>
              <a:rPr lang="ru-RU" dirty="0" err="1"/>
              <a:t>бир</a:t>
            </a:r>
            <a:r>
              <a:rPr lang="ru-RU" dirty="0"/>
              <a:t> </a:t>
            </a:r>
            <a:r>
              <a:rPr lang="ru-RU" dirty="0" err="1"/>
              <a:t>буйрукдан</a:t>
            </a:r>
            <a:r>
              <a:rPr lang="ru-RU" dirty="0"/>
              <a:t> </a:t>
            </a:r>
            <a:r>
              <a:rPr lang="ru-RU" dirty="0" err="1"/>
              <a:t>кейин</a:t>
            </a:r>
            <a:r>
              <a:rPr lang="ru-RU" dirty="0"/>
              <a:t> </a:t>
            </a:r>
            <a:r>
              <a:rPr lang="ru-RU" dirty="0" err="1"/>
              <a:t>узилиш</a:t>
            </a:r>
            <a:r>
              <a:rPr lang="ru-RU" dirty="0"/>
              <a:t> </a:t>
            </a:r>
            <a:r>
              <a:rPr lang="ru-RU" dirty="0" err="1"/>
              <a:t>берадиган</a:t>
            </a:r>
            <a:r>
              <a:rPr lang="ru-RU" dirty="0"/>
              <a:t> </a:t>
            </a:r>
            <a:r>
              <a:rPr lang="ru-RU" dirty="0" err="1"/>
              <a:t>кадамба</a:t>
            </a:r>
            <a:r>
              <a:rPr lang="ru-RU" dirty="0"/>
              <a:t> – </a:t>
            </a:r>
            <a:r>
              <a:rPr lang="ru-RU" dirty="0" err="1"/>
              <a:t>кадам</a:t>
            </a:r>
            <a:r>
              <a:rPr lang="ru-RU" dirty="0"/>
              <a:t> </a:t>
            </a:r>
            <a:r>
              <a:rPr lang="ru-RU" dirty="0" err="1"/>
              <a:t>ишлаш</a:t>
            </a:r>
            <a:r>
              <a:rPr lang="ru-RU" dirty="0"/>
              <a:t> </a:t>
            </a:r>
            <a:r>
              <a:rPr lang="ru-RU" dirty="0" err="1"/>
              <a:t>режимига</a:t>
            </a:r>
            <a:r>
              <a:rPr lang="ru-RU" dirty="0"/>
              <a:t> </a:t>
            </a:r>
            <a:r>
              <a:rPr lang="ru-RU" dirty="0" err="1"/>
              <a:t>утади</a:t>
            </a:r>
            <a:r>
              <a:rPr lang="ru-RU" dirty="0"/>
              <a:t>. Ушбу режим </a:t>
            </a:r>
            <a:r>
              <a:rPr lang="ru-RU" dirty="0" err="1"/>
              <a:t>дастурни</a:t>
            </a:r>
            <a:r>
              <a:rPr lang="ru-RU" dirty="0"/>
              <a:t> компиляция </a:t>
            </a:r>
            <a:r>
              <a:rPr lang="ru-RU" dirty="0" err="1"/>
              <a:t>ва</a:t>
            </a:r>
            <a:r>
              <a:rPr lang="ru-RU" dirty="0"/>
              <a:t> отладка </a:t>
            </a:r>
            <a:r>
              <a:rPr lang="ru-RU" dirty="0" err="1"/>
              <a:t>килиш</a:t>
            </a:r>
            <a:r>
              <a:rPr lang="ru-RU" dirty="0"/>
              <a:t> </a:t>
            </a:r>
            <a:r>
              <a:rPr lang="ru-RU" dirty="0" err="1"/>
              <a:t>учун</a:t>
            </a:r>
            <a:r>
              <a:rPr lang="ru-RU" dirty="0"/>
              <a:t> </a:t>
            </a:r>
            <a:r>
              <a:rPr lang="ru-RU" dirty="0" err="1"/>
              <a:t>ишлатилади</a:t>
            </a:r>
            <a:r>
              <a:rPr lang="ru-RU" dirty="0"/>
              <a:t>. </a:t>
            </a:r>
          </a:p>
          <a:p>
            <a:r>
              <a:rPr lang="en-US" dirty="0" err="1"/>
              <a:t>EFlags</a:t>
            </a:r>
            <a:r>
              <a:rPr lang="ru-RU" dirty="0"/>
              <a:t> </a:t>
            </a:r>
            <a:r>
              <a:rPr lang="ru-RU" dirty="0" err="1"/>
              <a:t>регистридаги</a:t>
            </a:r>
            <a:r>
              <a:rPr lang="ru-RU" dirty="0"/>
              <a:t> </a:t>
            </a:r>
            <a:r>
              <a:rPr lang="ru-RU" dirty="0" err="1"/>
              <a:t>флаглар</a:t>
            </a:r>
            <a:r>
              <a:rPr lang="ru-RU" dirty="0"/>
              <a:t> </a:t>
            </a:r>
            <a:r>
              <a:rPr lang="ru-RU" dirty="0" err="1"/>
              <a:t>кушимча</a:t>
            </a:r>
            <a:r>
              <a:rPr lang="ru-RU" dirty="0"/>
              <a:t> </a:t>
            </a:r>
            <a:r>
              <a:rPr lang="ru-RU" dirty="0" err="1"/>
              <a:t>киритиш</a:t>
            </a:r>
            <a:r>
              <a:rPr lang="ru-RU" dirty="0"/>
              <a:t> – </a:t>
            </a:r>
            <a:r>
              <a:rPr lang="ru-RU" dirty="0" err="1"/>
              <a:t>чикариш</a:t>
            </a:r>
            <a:r>
              <a:rPr lang="ru-RU" dirty="0"/>
              <a:t> </a:t>
            </a:r>
            <a:r>
              <a:rPr lang="ru-RU" dirty="0" err="1"/>
              <a:t>бошкариш</a:t>
            </a:r>
            <a:r>
              <a:rPr lang="ru-RU" dirty="0"/>
              <a:t> </a:t>
            </a:r>
            <a:r>
              <a:rPr lang="ru-RU" dirty="0" err="1"/>
              <a:t>ва</a:t>
            </a:r>
            <a:r>
              <a:rPr lang="ru-RU" dirty="0"/>
              <a:t> 8086 </a:t>
            </a:r>
            <a:r>
              <a:rPr lang="ru-RU" dirty="0" err="1"/>
              <a:t>виртуал</a:t>
            </a:r>
            <a:r>
              <a:rPr lang="ru-RU" dirty="0"/>
              <a:t> </a:t>
            </a:r>
            <a:r>
              <a:rPr lang="ru-RU" dirty="0" err="1"/>
              <a:t>режимига</a:t>
            </a:r>
            <a:r>
              <a:rPr lang="ru-RU" dirty="0"/>
              <a:t> </a:t>
            </a:r>
            <a:r>
              <a:rPr lang="ru-RU" dirty="0" err="1"/>
              <a:t>утишни</a:t>
            </a:r>
            <a:r>
              <a:rPr lang="ru-RU" dirty="0"/>
              <a:t> </a:t>
            </a:r>
            <a:r>
              <a:rPr lang="ru-RU" dirty="0" err="1"/>
              <a:t>бошкаради</a:t>
            </a:r>
            <a:r>
              <a:rPr lang="ru-RU" dirty="0"/>
              <a:t>. </a:t>
            </a:r>
            <a:r>
              <a:rPr lang="ru-RU" dirty="0" err="1"/>
              <a:t>Купчилик</a:t>
            </a:r>
            <a:r>
              <a:rPr lang="ru-RU" dirty="0"/>
              <a:t> </a:t>
            </a:r>
            <a:r>
              <a:rPr lang="ru-RU" dirty="0" err="1"/>
              <a:t>системаларда</a:t>
            </a:r>
            <a:r>
              <a:rPr lang="ru-RU" dirty="0"/>
              <a:t> </a:t>
            </a:r>
            <a:r>
              <a:rPr lang="ru-RU" dirty="0" err="1"/>
              <a:t>бу</a:t>
            </a:r>
            <a:r>
              <a:rPr lang="ru-RU" dirty="0"/>
              <a:t> </a:t>
            </a:r>
            <a:r>
              <a:rPr lang="ru-RU" dirty="0" err="1"/>
              <a:t>регистрлар</a:t>
            </a:r>
            <a:r>
              <a:rPr lang="ru-RU" dirty="0"/>
              <a:t> </a:t>
            </a:r>
            <a:r>
              <a:rPr lang="ru-RU" dirty="0" err="1"/>
              <a:t>мурожаат</a:t>
            </a:r>
            <a:r>
              <a:rPr lang="ru-RU" dirty="0"/>
              <a:t> </a:t>
            </a:r>
            <a:r>
              <a:rPr lang="ru-RU" dirty="0" err="1"/>
              <a:t>махсус</a:t>
            </a:r>
            <a:r>
              <a:rPr lang="ru-RU" dirty="0"/>
              <a:t> </a:t>
            </a:r>
            <a:r>
              <a:rPr lang="ru-RU" dirty="0" err="1"/>
              <a:t>холат</a:t>
            </a:r>
            <a:r>
              <a:rPr lang="ru-RU" dirty="0"/>
              <a:t> (</a:t>
            </a:r>
            <a:r>
              <a:rPr lang="ru-RU" dirty="0" err="1"/>
              <a:t>вазиятга</a:t>
            </a:r>
            <a:r>
              <a:rPr lang="ru-RU" dirty="0"/>
              <a:t>) </a:t>
            </a:r>
            <a:r>
              <a:rPr lang="ru-RU" dirty="0" err="1"/>
              <a:t>олиб</a:t>
            </a:r>
            <a:r>
              <a:rPr lang="ru-RU" dirty="0"/>
              <a:t> </a:t>
            </a:r>
            <a:r>
              <a:rPr lang="ru-RU" dirty="0" err="1"/>
              <a:t>келади</a:t>
            </a:r>
            <a:r>
              <a:rPr lang="ru-RU" dirty="0"/>
              <a:t>. </a:t>
            </a:r>
          </a:p>
          <a:p>
            <a:endParaRPr lang="ru-RU" dirty="0"/>
          </a:p>
        </p:txBody>
      </p:sp>
    </p:spTree>
    <p:extLst>
      <p:ext uri="{BB962C8B-B14F-4D97-AF65-F5344CB8AC3E}">
        <p14:creationId xmlns:p14="http://schemas.microsoft.com/office/powerpoint/2010/main" val="269502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260648"/>
            <a:ext cx="8352928" cy="6480720"/>
          </a:xfrm>
        </p:spPr>
        <p:txBody>
          <a:bodyPr>
            <a:normAutofit fontScale="92500" lnSpcReduction="20000"/>
          </a:bodyPr>
          <a:lstStyle/>
          <a:p>
            <a:pPr algn="r"/>
            <a:r>
              <a:rPr lang="ru-RU" b="1" dirty="0" err="1"/>
              <a:t>Баъзи</a:t>
            </a:r>
            <a:r>
              <a:rPr lang="ru-RU" b="1" dirty="0"/>
              <a:t> </a:t>
            </a:r>
            <a:r>
              <a:rPr lang="ru-RU" b="1" dirty="0" err="1"/>
              <a:t>янги</a:t>
            </a:r>
            <a:r>
              <a:rPr lang="ru-RU" b="1" dirty="0"/>
              <a:t> </a:t>
            </a:r>
            <a:r>
              <a:rPr lang="ru-RU" b="1" dirty="0" err="1"/>
              <a:t>флаглар</a:t>
            </a:r>
            <a:r>
              <a:rPr lang="ru-RU" b="1" dirty="0"/>
              <a:t> </a:t>
            </a:r>
            <a:r>
              <a:rPr lang="ru-RU" b="1" dirty="0" err="1"/>
              <a:t>вазифаси</a:t>
            </a:r>
            <a:r>
              <a:rPr lang="en-US" b="1" dirty="0"/>
              <a:t>:</a:t>
            </a:r>
            <a:endParaRPr lang="ru-RU" b="1" dirty="0"/>
          </a:p>
          <a:p>
            <a:pPr lvl="0"/>
            <a:r>
              <a:rPr lang="en-US" dirty="0"/>
              <a:t>AC</a:t>
            </a:r>
            <a:r>
              <a:rPr lang="ru-RU" dirty="0"/>
              <a:t> (</a:t>
            </a:r>
            <a:r>
              <a:rPr lang="ru-RU" dirty="0" err="1"/>
              <a:t>хотирада</a:t>
            </a:r>
            <a:r>
              <a:rPr lang="ru-RU" dirty="0"/>
              <a:t> </a:t>
            </a:r>
            <a:r>
              <a:rPr lang="ru-RU" dirty="0" err="1"/>
              <a:t>текислаш</a:t>
            </a:r>
            <a:r>
              <a:rPr lang="ru-RU" dirty="0"/>
              <a:t> </a:t>
            </a:r>
            <a:r>
              <a:rPr lang="ru-RU" dirty="0" err="1"/>
              <a:t>режими</a:t>
            </a:r>
            <a:r>
              <a:rPr lang="ru-RU" dirty="0"/>
              <a:t>, 18 бит). </a:t>
            </a:r>
            <a:r>
              <a:rPr lang="en-US" dirty="0"/>
              <a:t>AC</a:t>
            </a:r>
            <a:r>
              <a:rPr lang="ru-RU" dirty="0"/>
              <a:t> флаги </a:t>
            </a:r>
            <a:r>
              <a:rPr lang="ru-RU" dirty="0" err="1"/>
              <a:t>урнатилиши</a:t>
            </a:r>
            <a:r>
              <a:rPr lang="ru-RU" dirty="0"/>
              <a:t> </a:t>
            </a:r>
            <a:r>
              <a:rPr lang="ru-RU" dirty="0" err="1"/>
              <a:t>ва</a:t>
            </a:r>
            <a:r>
              <a:rPr lang="ru-RU" dirty="0"/>
              <a:t> </a:t>
            </a:r>
            <a:r>
              <a:rPr lang="en-US" dirty="0"/>
              <a:t>CRO</a:t>
            </a:r>
            <a:r>
              <a:rPr lang="ru-RU" dirty="0"/>
              <a:t> </a:t>
            </a:r>
            <a:r>
              <a:rPr lang="ru-RU" dirty="0" err="1"/>
              <a:t>даги</a:t>
            </a:r>
            <a:r>
              <a:rPr lang="ru-RU" dirty="0"/>
              <a:t> </a:t>
            </a:r>
            <a:r>
              <a:rPr lang="en-US" dirty="0"/>
              <a:t>AM</a:t>
            </a:r>
            <a:r>
              <a:rPr lang="ru-RU" dirty="0"/>
              <a:t> </a:t>
            </a:r>
            <a:r>
              <a:rPr lang="ru-RU" dirty="0" err="1"/>
              <a:t>битларининг</a:t>
            </a:r>
            <a:r>
              <a:rPr lang="ru-RU" dirty="0"/>
              <a:t> </a:t>
            </a:r>
            <a:r>
              <a:rPr lang="ru-RU" dirty="0" err="1"/>
              <a:t>урнатилиши</a:t>
            </a:r>
            <a:r>
              <a:rPr lang="ru-RU" dirty="0"/>
              <a:t> </a:t>
            </a:r>
            <a:r>
              <a:rPr lang="ru-RU" dirty="0" err="1"/>
              <a:t>хотирага</a:t>
            </a:r>
            <a:r>
              <a:rPr lang="ru-RU" dirty="0"/>
              <a:t> </a:t>
            </a:r>
            <a:r>
              <a:rPr lang="ru-RU" dirty="0" err="1"/>
              <a:t>мурожаатдаги</a:t>
            </a:r>
            <a:r>
              <a:rPr lang="ru-RU" dirty="0"/>
              <a:t> </a:t>
            </a:r>
            <a:r>
              <a:rPr lang="ru-RU" dirty="0" err="1"/>
              <a:t>текислашни</a:t>
            </a:r>
            <a:r>
              <a:rPr lang="ru-RU" dirty="0"/>
              <a:t> </a:t>
            </a:r>
            <a:r>
              <a:rPr lang="ru-RU" dirty="0" err="1"/>
              <a:t>бошкаришга</a:t>
            </a:r>
            <a:r>
              <a:rPr lang="ru-RU" dirty="0"/>
              <a:t> </a:t>
            </a:r>
            <a:r>
              <a:rPr lang="ru-RU" dirty="0" err="1"/>
              <a:t>рухсат</a:t>
            </a:r>
            <a:r>
              <a:rPr lang="ru-RU" dirty="0"/>
              <a:t> </a:t>
            </a:r>
            <a:r>
              <a:rPr lang="ru-RU" dirty="0" err="1"/>
              <a:t>беради</a:t>
            </a:r>
            <a:r>
              <a:rPr lang="ru-RU" dirty="0"/>
              <a:t>. </a:t>
            </a:r>
          </a:p>
          <a:p>
            <a:pPr lvl="0"/>
            <a:r>
              <a:rPr lang="en-US" dirty="0"/>
              <a:t>VM</a:t>
            </a:r>
            <a:r>
              <a:rPr lang="ru-RU" dirty="0"/>
              <a:t> (</a:t>
            </a:r>
            <a:r>
              <a:rPr lang="ru-RU" dirty="0" err="1"/>
              <a:t>виртуал</a:t>
            </a:r>
            <a:r>
              <a:rPr lang="ru-RU" dirty="0"/>
              <a:t> режим 17 бит) </a:t>
            </a:r>
            <a:r>
              <a:rPr lang="en-US" dirty="0"/>
              <a:t>VM</a:t>
            </a:r>
            <a:r>
              <a:rPr lang="ru-RU" dirty="0"/>
              <a:t> </a:t>
            </a:r>
            <a:r>
              <a:rPr lang="ru-RU" dirty="0" err="1"/>
              <a:t>флагининг</a:t>
            </a:r>
            <a:r>
              <a:rPr lang="ru-RU" dirty="0"/>
              <a:t> </a:t>
            </a:r>
            <a:r>
              <a:rPr lang="ru-RU" dirty="0" err="1"/>
              <a:t>урнатилиши</a:t>
            </a:r>
            <a:r>
              <a:rPr lang="ru-RU" dirty="0"/>
              <a:t> </a:t>
            </a:r>
            <a:r>
              <a:rPr lang="ru-RU" dirty="0" err="1"/>
              <a:t>процессорнинг</a:t>
            </a:r>
            <a:r>
              <a:rPr lang="ru-RU" dirty="0"/>
              <a:t> 8086 </a:t>
            </a:r>
            <a:r>
              <a:rPr lang="ru-RU" dirty="0" err="1"/>
              <a:t>виртуал</a:t>
            </a:r>
            <a:r>
              <a:rPr lang="ru-RU" dirty="0"/>
              <a:t> </a:t>
            </a:r>
            <a:r>
              <a:rPr lang="ru-RU" dirty="0" err="1"/>
              <a:t>режимига</a:t>
            </a:r>
            <a:r>
              <a:rPr lang="ru-RU" dirty="0"/>
              <a:t> </a:t>
            </a:r>
            <a:r>
              <a:rPr lang="ru-RU" dirty="0" err="1"/>
              <a:t>утишига</a:t>
            </a:r>
            <a:r>
              <a:rPr lang="ru-RU" dirty="0"/>
              <a:t> </a:t>
            </a:r>
            <a:r>
              <a:rPr lang="ru-RU" dirty="0" err="1"/>
              <a:t>олиб</a:t>
            </a:r>
            <a:r>
              <a:rPr lang="ru-RU" dirty="0"/>
              <a:t> </a:t>
            </a:r>
            <a:r>
              <a:rPr lang="ru-RU" dirty="0" err="1"/>
              <a:t>келади</a:t>
            </a:r>
            <a:r>
              <a:rPr lang="ru-RU" dirty="0"/>
              <a:t>. </a:t>
            </a:r>
          </a:p>
          <a:p>
            <a:pPr lvl="0"/>
            <a:r>
              <a:rPr lang="en-US" dirty="0"/>
              <a:t>RF</a:t>
            </a:r>
            <a:r>
              <a:rPr lang="ru-RU" dirty="0"/>
              <a:t> (</a:t>
            </a:r>
            <a:r>
              <a:rPr lang="ru-RU" dirty="0" err="1"/>
              <a:t>кайта</a:t>
            </a:r>
            <a:r>
              <a:rPr lang="ru-RU" dirty="0"/>
              <a:t> </a:t>
            </a:r>
            <a:r>
              <a:rPr lang="ru-RU" dirty="0" err="1"/>
              <a:t>тиклаш</a:t>
            </a:r>
            <a:r>
              <a:rPr lang="ru-RU" dirty="0"/>
              <a:t> флаги 16 бит) </a:t>
            </a:r>
            <a:r>
              <a:rPr lang="en-US" dirty="0"/>
              <a:t>RF</a:t>
            </a:r>
            <a:r>
              <a:rPr lang="ru-RU" dirty="0"/>
              <a:t> флаги </a:t>
            </a:r>
            <a:r>
              <a:rPr lang="ru-RU" dirty="0" err="1"/>
              <a:t>вактинчалик</a:t>
            </a:r>
            <a:r>
              <a:rPr lang="ru-RU" dirty="0"/>
              <a:t> </a:t>
            </a:r>
            <a:r>
              <a:rPr lang="ru-RU" dirty="0" err="1"/>
              <a:t>отлатка</a:t>
            </a:r>
            <a:r>
              <a:rPr lang="ru-RU" dirty="0"/>
              <a:t> </a:t>
            </a:r>
            <a:r>
              <a:rPr lang="ru-RU" dirty="0" err="1"/>
              <a:t>чегараланишини</a:t>
            </a:r>
            <a:r>
              <a:rPr lang="ru-RU" dirty="0"/>
              <a:t> </a:t>
            </a:r>
            <a:r>
              <a:rPr lang="ru-RU" dirty="0" err="1"/>
              <a:t>бекор</a:t>
            </a:r>
            <a:r>
              <a:rPr lang="ru-RU" dirty="0"/>
              <a:t> </a:t>
            </a:r>
            <a:r>
              <a:rPr lang="ru-RU" dirty="0" err="1"/>
              <a:t>килади</a:t>
            </a:r>
            <a:r>
              <a:rPr lang="ru-RU" dirty="0"/>
              <a:t>, </a:t>
            </a:r>
            <a:r>
              <a:rPr lang="ru-RU" dirty="0" err="1"/>
              <a:t>шунинг</a:t>
            </a:r>
            <a:r>
              <a:rPr lang="ru-RU" dirty="0"/>
              <a:t> </a:t>
            </a:r>
            <a:r>
              <a:rPr lang="ru-RU" dirty="0" err="1"/>
              <a:t>учун</a:t>
            </a:r>
            <a:r>
              <a:rPr lang="ru-RU" dirty="0"/>
              <a:t> </a:t>
            </a:r>
            <a:r>
              <a:rPr lang="ru-RU" dirty="0" err="1"/>
              <a:t>бундай</a:t>
            </a:r>
            <a:r>
              <a:rPr lang="ru-RU" dirty="0"/>
              <a:t> </a:t>
            </a:r>
            <a:r>
              <a:rPr lang="ru-RU" dirty="0" err="1"/>
              <a:t>чегараланишдан</a:t>
            </a:r>
            <a:r>
              <a:rPr lang="ru-RU" dirty="0"/>
              <a:t> </a:t>
            </a:r>
            <a:r>
              <a:rPr lang="ru-RU" dirty="0" err="1"/>
              <a:t>кейин</a:t>
            </a:r>
            <a:r>
              <a:rPr lang="ru-RU" dirty="0"/>
              <a:t> </a:t>
            </a:r>
            <a:r>
              <a:rPr lang="ru-RU" dirty="0" err="1"/>
              <a:t>бошка</a:t>
            </a:r>
            <a:r>
              <a:rPr lang="ru-RU" dirty="0"/>
              <a:t> </a:t>
            </a:r>
            <a:r>
              <a:rPr lang="ru-RU" dirty="0" err="1"/>
              <a:t>буйрук</a:t>
            </a:r>
            <a:r>
              <a:rPr lang="ru-RU" dirty="0"/>
              <a:t> </a:t>
            </a:r>
            <a:r>
              <a:rPr lang="ru-RU" dirty="0" err="1"/>
              <a:t>бажарилиши</a:t>
            </a:r>
            <a:r>
              <a:rPr lang="ru-RU" dirty="0"/>
              <a:t> </a:t>
            </a:r>
            <a:r>
              <a:rPr lang="ru-RU" dirty="0" err="1"/>
              <a:t>мумкин</a:t>
            </a:r>
            <a:r>
              <a:rPr lang="ru-RU" dirty="0"/>
              <a:t> </a:t>
            </a:r>
            <a:r>
              <a:rPr lang="ru-RU" dirty="0" err="1"/>
              <a:t>ва</a:t>
            </a:r>
            <a:r>
              <a:rPr lang="ru-RU" dirty="0"/>
              <a:t> </a:t>
            </a:r>
            <a:r>
              <a:rPr lang="ru-RU" dirty="0" err="1"/>
              <a:t>бу</a:t>
            </a:r>
            <a:r>
              <a:rPr lang="ru-RU" dirty="0"/>
              <a:t> </a:t>
            </a:r>
            <a:r>
              <a:rPr lang="ru-RU" dirty="0" err="1"/>
              <a:t>бошка</a:t>
            </a:r>
            <a:r>
              <a:rPr lang="ru-RU" dirty="0"/>
              <a:t> отладка </a:t>
            </a:r>
            <a:r>
              <a:rPr lang="ru-RU" dirty="0" err="1"/>
              <a:t>чегараланишини</a:t>
            </a:r>
            <a:r>
              <a:rPr lang="ru-RU" dirty="0"/>
              <a:t> </a:t>
            </a:r>
            <a:r>
              <a:rPr lang="ru-RU" dirty="0" err="1"/>
              <a:t>яратилишига</a:t>
            </a:r>
            <a:r>
              <a:rPr lang="ru-RU" dirty="0"/>
              <a:t> </a:t>
            </a:r>
            <a:r>
              <a:rPr lang="ru-RU" dirty="0" err="1"/>
              <a:t>олиб</a:t>
            </a:r>
            <a:r>
              <a:rPr lang="ru-RU" dirty="0"/>
              <a:t> </a:t>
            </a:r>
            <a:r>
              <a:rPr lang="ru-RU" dirty="0" err="1"/>
              <a:t>келади</a:t>
            </a:r>
            <a:r>
              <a:rPr lang="ru-RU" dirty="0"/>
              <a:t>. Отладчика </a:t>
            </a:r>
            <a:r>
              <a:rPr lang="ru-RU" dirty="0" err="1"/>
              <a:t>киришда</a:t>
            </a:r>
            <a:r>
              <a:rPr lang="ru-RU" dirty="0"/>
              <a:t> </a:t>
            </a:r>
            <a:r>
              <a:rPr lang="ru-RU" dirty="0" err="1"/>
              <a:t>бу</a:t>
            </a:r>
            <a:r>
              <a:rPr lang="ru-RU" dirty="0"/>
              <a:t> флаг </a:t>
            </a:r>
            <a:r>
              <a:rPr lang="ru-RU" dirty="0" err="1"/>
              <a:t>унинг</a:t>
            </a:r>
            <a:r>
              <a:rPr lang="ru-RU" dirty="0"/>
              <a:t> </a:t>
            </a:r>
            <a:r>
              <a:rPr lang="ru-RU" dirty="0" err="1"/>
              <a:t>нормал</a:t>
            </a:r>
            <a:r>
              <a:rPr lang="ru-RU" dirty="0"/>
              <a:t> </a:t>
            </a:r>
            <a:r>
              <a:rPr lang="ru-RU" dirty="0" err="1"/>
              <a:t>функцияланишига</a:t>
            </a:r>
            <a:r>
              <a:rPr lang="ru-RU" dirty="0"/>
              <a:t> </a:t>
            </a:r>
            <a:r>
              <a:rPr lang="ru-RU" dirty="0" err="1"/>
              <a:t>олиб</a:t>
            </a:r>
            <a:r>
              <a:rPr lang="ru-RU" dirty="0"/>
              <a:t> </a:t>
            </a:r>
            <a:r>
              <a:rPr lang="ru-RU" dirty="0" err="1"/>
              <a:t>келади</a:t>
            </a:r>
            <a:r>
              <a:rPr lang="ru-RU" dirty="0"/>
              <a:t>, </a:t>
            </a:r>
            <a:r>
              <a:rPr lang="ru-RU" dirty="0" err="1"/>
              <a:t>акс</a:t>
            </a:r>
            <a:r>
              <a:rPr lang="ru-RU" dirty="0"/>
              <a:t> </a:t>
            </a:r>
            <a:r>
              <a:rPr lang="ru-RU" dirty="0" err="1"/>
              <a:t>холда</a:t>
            </a:r>
            <a:r>
              <a:rPr lang="ru-RU" dirty="0"/>
              <a:t> отладчик </a:t>
            </a:r>
            <a:r>
              <a:rPr lang="ru-RU" dirty="0" err="1"/>
              <a:t>узи</a:t>
            </a:r>
            <a:r>
              <a:rPr lang="ru-RU" dirty="0"/>
              <a:t> – </a:t>
            </a:r>
            <a:r>
              <a:rPr lang="ru-RU" dirty="0" err="1"/>
              <a:t>узини</a:t>
            </a:r>
            <a:r>
              <a:rPr lang="ru-RU" dirty="0"/>
              <a:t> </a:t>
            </a:r>
            <a:r>
              <a:rPr lang="ru-RU" dirty="0" err="1"/>
              <a:t>рекурсив</a:t>
            </a:r>
            <a:r>
              <a:rPr lang="ru-RU" dirty="0"/>
              <a:t> </a:t>
            </a:r>
            <a:r>
              <a:rPr lang="ru-RU" dirty="0" err="1"/>
              <a:t>чакиришни</a:t>
            </a:r>
            <a:r>
              <a:rPr lang="ru-RU" dirty="0"/>
              <a:t> </a:t>
            </a:r>
            <a:r>
              <a:rPr lang="ru-RU" dirty="0" err="1"/>
              <a:t>давом</a:t>
            </a:r>
            <a:r>
              <a:rPr lang="ru-RU" dirty="0"/>
              <a:t> </a:t>
            </a:r>
            <a:r>
              <a:rPr lang="ru-RU" dirty="0" err="1"/>
              <a:t>этиб</a:t>
            </a:r>
            <a:r>
              <a:rPr lang="ru-RU" dirty="0"/>
              <a:t> </a:t>
            </a:r>
            <a:r>
              <a:rPr lang="ru-RU" dirty="0" err="1"/>
              <a:t>стекни</a:t>
            </a:r>
            <a:r>
              <a:rPr lang="ru-RU" dirty="0"/>
              <a:t> </a:t>
            </a:r>
            <a:r>
              <a:rPr lang="ru-RU" dirty="0" err="1"/>
              <a:t>тулдирар</a:t>
            </a:r>
            <a:r>
              <a:rPr lang="ru-RU" dirty="0"/>
              <a:t> </a:t>
            </a:r>
            <a:r>
              <a:rPr lang="ru-RU" dirty="0" err="1"/>
              <a:t>эди</a:t>
            </a:r>
            <a:r>
              <a:rPr lang="ru-RU" dirty="0"/>
              <a:t>. </a:t>
            </a:r>
            <a:r>
              <a:rPr lang="en-US" dirty="0"/>
              <a:t>POPF</a:t>
            </a:r>
            <a:r>
              <a:rPr lang="ru-RU" dirty="0"/>
              <a:t>  </a:t>
            </a:r>
            <a:r>
              <a:rPr lang="ru-RU" dirty="0" err="1"/>
              <a:t>буйруги</a:t>
            </a:r>
            <a:r>
              <a:rPr lang="ru-RU" dirty="0"/>
              <a:t> </a:t>
            </a:r>
            <a:r>
              <a:rPr lang="en-US" dirty="0"/>
              <a:t>RF</a:t>
            </a:r>
            <a:r>
              <a:rPr lang="ru-RU" dirty="0"/>
              <a:t> га </a:t>
            </a:r>
            <a:r>
              <a:rPr lang="ru-RU" dirty="0" err="1"/>
              <a:t>хеч</a:t>
            </a:r>
            <a:r>
              <a:rPr lang="ru-RU" dirty="0"/>
              <a:t> </a:t>
            </a:r>
            <a:r>
              <a:rPr lang="ru-RU" dirty="0" err="1"/>
              <a:t>кандай</a:t>
            </a:r>
            <a:r>
              <a:rPr lang="ru-RU" dirty="0"/>
              <a:t> </a:t>
            </a:r>
            <a:r>
              <a:rPr lang="ru-RU" dirty="0" err="1"/>
              <a:t>таъсир</a:t>
            </a:r>
            <a:r>
              <a:rPr lang="ru-RU" dirty="0"/>
              <a:t> </a:t>
            </a:r>
            <a:r>
              <a:rPr lang="ru-RU" dirty="0" err="1"/>
              <a:t>курсатмайди</a:t>
            </a:r>
            <a:r>
              <a:rPr lang="ru-RU" dirty="0"/>
              <a:t>, </a:t>
            </a:r>
            <a:r>
              <a:rPr lang="ru-RU" dirty="0" err="1"/>
              <a:t>Лекин</a:t>
            </a:r>
            <a:r>
              <a:rPr lang="ru-RU" dirty="0"/>
              <a:t> </a:t>
            </a:r>
            <a:r>
              <a:rPr lang="en-US" dirty="0"/>
              <a:t>POPFD </a:t>
            </a:r>
            <a:r>
              <a:rPr lang="uz-Cyrl-UZ" dirty="0"/>
              <a:t>да </a:t>
            </a:r>
            <a:r>
              <a:rPr lang="en-US" dirty="0"/>
              <a:t>IRET</a:t>
            </a:r>
            <a:r>
              <a:rPr lang="uz-Cyrl-UZ" dirty="0"/>
              <a:t> буйруклари бу флаг холатига таъсир курсатади. </a:t>
            </a:r>
            <a:endParaRPr lang="ru-RU" dirty="0"/>
          </a:p>
          <a:p>
            <a:pPr lvl="0"/>
            <a:r>
              <a:rPr lang="en-US" dirty="0"/>
              <a:t>NT </a:t>
            </a:r>
            <a:r>
              <a:rPr lang="uz-Cyrl-UZ" dirty="0"/>
              <a:t> (вазифа куйилиши флаги</a:t>
            </a:r>
            <a:r>
              <a:rPr lang="ru-RU" dirty="0"/>
              <a:t>14 бит) Ушбу флаг </a:t>
            </a:r>
            <a:r>
              <a:rPr lang="ru-RU" dirty="0" err="1"/>
              <a:t>чакирилган</a:t>
            </a:r>
            <a:r>
              <a:rPr lang="ru-RU" dirty="0"/>
              <a:t> </a:t>
            </a:r>
            <a:r>
              <a:rPr lang="ru-RU" dirty="0" err="1"/>
              <a:t>еки</a:t>
            </a:r>
            <a:r>
              <a:rPr lang="ru-RU" dirty="0"/>
              <a:t> </a:t>
            </a:r>
            <a:r>
              <a:rPr lang="ru-RU" dirty="0" err="1"/>
              <a:t>узилган</a:t>
            </a:r>
            <a:r>
              <a:rPr lang="ru-RU" dirty="0"/>
              <a:t> </a:t>
            </a:r>
            <a:r>
              <a:rPr lang="ru-RU" dirty="0" err="1"/>
              <a:t>вазифаларни</a:t>
            </a:r>
            <a:r>
              <a:rPr lang="ru-RU" dirty="0"/>
              <a:t> </a:t>
            </a:r>
            <a:r>
              <a:rPr lang="ru-RU" dirty="0" err="1"/>
              <a:t>бошкариш</a:t>
            </a:r>
            <a:r>
              <a:rPr lang="ru-RU" dirty="0"/>
              <a:t> </a:t>
            </a:r>
            <a:r>
              <a:rPr lang="ru-RU" dirty="0" err="1"/>
              <a:t>учун</a:t>
            </a:r>
            <a:r>
              <a:rPr lang="ru-RU" dirty="0"/>
              <a:t> </a:t>
            </a:r>
            <a:r>
              <a:rPr lang="ru-RU" dirty="0" err="1"/>
              <a:t>хизмат</a:t>
            </a:r>
            <a:r>
              <a:rPr lang="ru-RU" dirty="0"/>
              <a:t> </a:t>
            </a:r>
            <a:r>
              <a:rPr lang="ru-RU" dirty="0" err="1"/>
              <a:t>килади</a:t>
            </a:r>
            <a:r>
              <a:rPr lang="ru-RU" dirty="0"/>
              <a:t>. </a:t>
            </a:r>
            <a:r>
              <a:rPr lang="en-US" dirty="0"/>
              <a:t>NT</a:t>
            </a:r>
            <a:r>
              <a:rPr lang="ru-RU" dirty="0"/>
              <a:t> флаги </a:t>
            </a:r>
            <a:r>
              <a:rPr lang="en-US" dirty="0"/>
              <a:t>IRET</a:t>
            </a:r>
            <a:r>
              <a:rPr lang="ru-RU" dirty="0"/>
              <a:t> </a:t>
            </a:r>
            <a:r>
              <a:rPr lang="ru-RU" dirty="0" err="1"/>
              <a:t>буйруги</a:t>
            </a:r>
            <a:r>
              <a:rPr lang="ru-RU" dirty="0"/>
              <a:t> </a:t>
            </a:r>
            <a:r>
              <a:rPr lang="ru-RU" dirty="0" err="1"/>
              <a:t>ишига</a:t>
            </a:r>
            <a:r>
              <a:rPr lang="ru-RU" dirty="0"/>
              <a:t> </a:t>
            </a:r>
            <a:r>
              <a:rPr lang="ru-RU" dirty="0" err="1"/>
              <a:t>таъсир</a:t>
            </a:r>
            <a:r>
              <a:rPr lang="ru-RU" dirty="0"/>
              <a:t> </a:t>
            </a:r>
            <a:r>
              <a:rPr lang="ru-RU" dirty="0" err="1"/>
              <a:t>курсатади</a:t>
            </a:r>
            <a:r>
              <a:rPr lang="ru-RU" dirty="0"/>
              <a:t>. </a:t>
            </a:r>
            <a:r>
              <a:rPr lang="en-US" dirty="0"/>
              <a:t>POPF</a:t>
            </a:r>
            <a:r>
              <a:rPr lang="uz-Cyrl-UZ" dirty="0"/>
              <a:t>, </a:t>
            </a:r>
            <a:r>
              <a:rPr lang="en-US" dirty="0"/>
              <a:t>POPFD </a:t>
            </a:r>
            <a:r>
              <a:rPr lang="ru-RU" dirty="0" err="1"/>
              <a:t>ва</a:t>
            </a:r>
            <a:r>
              <a:rPr lang="ru-RU" dirty="0"/>
              <a:t> </a:t>
            </a:r>
            <a:r>
              <a:rPr lang="en-US" dirty="0"/>
              <a:t>IRET</a:t>
            </a:r>
            <a:r>
              <a:rPr lang="uz-Cyrl-UZ" dirty="0"/>
              <a:t> буйруклари </a:t>
            </a:r>
            <a:r>
              <a:rPr lang="en-US" dirty="0"/>
              <a:t>NT</a:t>
            </a:r>
            <a:r>
              <a:rPr lang="ru-RU" dirty="0"/>
              <a:t> флаги </a:t>
            </a:r>
            <a:r>
              <a:rPr lang="ru-RU" dirty="0" err="1"/>
              <a:t>холатига</a:t>
            </a:r>
            <a:r>
              <a:rPr lang="ru-RU" dirty="0"/>
              <a:t> </a:t>
            </a:r>
            <a:r>
              <a:rPr lang="ru-RU" dirty="0" err="1"/>
              <a:t>таъсир</a:t>
            </a:r>
            <a:r>
              <a:rPr lang="ru-RU" dirty="0"/>
              <a:t> </a:t>
            </a:r>
            <a:r>
              <a:rPr lang="ru-RU" dirty="0" err="1"/>
              <a:t>килади</a:t>
            </a:r>
            <a:r>
              <a:rPr lang="ru-RU" dirty="0"/>
              <a:t>. </a:t>
            </a:r>
          </a:p>
          <a:p>
            <a:pPr lvl="0"/>
            <a:r>
              <a:rPr lang="en-US" dirty="0"/>
              <a:t>IOPL</a:t>
            </a:r>
            <a:r>
              <a:rPr lang="ru-RU" dirty="0"/>
              <a:t> (</a:t>
            </a:r>
            <a:r>
              <a:rPr lang="ru-RU" dirty="0" err="1"/>
              <a:t>киритиш-чикариш</a:t>
            </a:r>
            <a:r>
              <a:rPr lang="ru-RU" dirty="0"/>
              <a:t> </a:t>
            </a:r>
            <a:r>
              <a:rPr lang="ru-RU" dirty="0" err="1"/>
              <a:t>даражаси</a:t>
            </a:r>
            <a:r>
              <a:rPr lang="ru-RU" dirty="0"/>
              <a:t> 12-13 бит). </a:t>
            </a:r>
            <a:r>
              <a:rPr lang="ru-RU" dirty="0" err="1"/>
              <a:t>Киритиш-чикариш</a:t>
            </a:r>
            <a:r>
              <a:rPr lang="ru-RU" dirty="0"/>
              <a:t> </a:t>
            </a:r>
            <a:r>
              <a:rPr lang="ru-RU" dirty="0" err="1"/>
              <a:t>буйрукларининг</a:t>
            </a:r>
            <a:r>
              <a:rPr lang="ru-RU" dirty="0"/>
              <a:t> </a:t>
            </a:r>
            <a:r>
              <a:rPr lang="ru-RU" dirty="0" err="1"/>
              <a:t>устунлик</a:t>
            </a:r>
            <a:r>
              <a:rPr lang="ru-RU" dirty="0"/>
              <a:t> </a:t>
            </a:r>
            <a:r>
              <a:rPr lang="ru-RU" dirty="0" err="1"/>
              <a:t>даражасини</a:t>
            </a:r>
            <a:r>
              <a:rPr lang="ru-RU" dirty="0"/>
              <a:t> </a:t>
            </a:r>
            <a:r>
              <a:rPr lang="ru-RU" dirty="0" err="1"/>
              <a:t>белгилайди</a:t>
            </a:r>
            <a:r>
              <a:rPr lang="ru-RU" dirty="0"/>
              <a:t>. </a:t>
            </a:r>
            <a:r>
              <a:rPr lang="ru-RU" dirty="0" err="1"/>
              <a:t>Бу</a:t>
            </a:r>
            <a:r>
              <a:rPr lang="ru-RU" dirty="0"/>
              <a:t> флаг </a:t>
            </a:r>
            <a:r>
              <a:rPr lang="ru-RU" dirty="0" err="1"/>
              <a:t>факат</a:t>
            </a:r>
            <a:r>
              <a:rPr lang="ru-RU" dirty="0"/>
              <a:t> </a:t>
            </a:r>
            <a:r>
              <a:rPr lang="ru-RU" dirty="0" err="1"/>
              <a:t>химояланган</a:t>
            </a:r>
            <a:r>
              <a:rPr lang="ru-RU" dirty="0"/>
              <a:t> </a:t>
            </a:r>
            <a:r>
              <a:rPr lang="ru-RU" dirty="0" err="1"/>
              <a:t>режимда</a:t>
            </a:r>
            <a:r>
              <a:rPr lang="ru-RU" dirty="0"/>
              <a:t> </a:t>
            </a:r>
            <a:r>
              <a:rPr lang="ru-RU" dirty="0" err="1"/>
              <a:t>ишлатилади</a:t>
            </a:r>
            <a:r>
              <a:rPr lang="ru-RU" dirty="0"/>
              <a:t>. </a:t>
            </a:r>
          </a:p>
          <a:p>
            <a:endParaRPr lang="ru-RU" dirty="0"/>
          </a:p>
        </p:txBody>
      </p:sp>
    </p:spTree>
    <p:extLst>
      <p:ext uri="{BB962C8B-B14F-4D97-AF65-F5344CB8AC3E}">
        <p14:creationId xmlns:p14="http://schemas.microsoft.com/office/powerpoint/2010/main" val="16003678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51520" y="80211"/>
            <a:ext cx="8784976" cy="684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38088" numCol="1" anchor="ctr" anchorCtr="0" compatLnSpc="1">
            <a:prstTxWarp prst="textNoShape">
              <a:avLst/>
            </a:prstTxWarp>
            <a:spAutoFit/>
          </a:bodyPr>
          <a:lstStyle>
            <a:lvl1pPr eaLnBrk="0" fontAlgn="base" hangingPunct="0">
              <a:spcBef>
                <a:spcPct val="0"/>
              </a:spcBef>
              <a:spcAft>
                <a:spcPct val="0"/>
              </a:spcAft>
              <a:tabLst>
                <a:tab pos="800100" algn="l"/>
                <a:tab pos="1028700" algn="l"/>
              </a:tabLst>
              <a:defRPr>
                <a:solidFill>
                  <a:schemeClr val="tx1"/>
                </a:solidFill>
                <a:latin typeface="Arial" panose="020B0604020202020204" pitchFamily="34" charset="0"/>
              </a:defRPr>
            </a:lvl1pPr>
            <a:lvl2pPr eaLnBrk="0" fontAlgn="base" hangingPunct="0">
              <a:spcBef>
                <a:spcPct val="0"/>
              </a:spcBef>
              <a:spcAft>
                <a:spcPct val="0"/>
              </a:spcAft>
              <a:tabLst>
                <a:tab pos="800100" algn="l"/>
                <a:tab pos="1028700" algn="l"/>
              </a:tabLst>
              <a:defRPr>
                <a:solidFill>
                  <a:schemeClr val="tx1"/>
                </a:solidFill>
                <a:latin typeface="Arial" panose="020B0604020202020204" pitchFamily="34" charset="0"/>
              </a:defRPr>
            </a:lvl2pPr>
            <a:lvl3pPr eaLnBrk="0" fontAlgn="base" hangingPunct="0">
              <a:spcBef>
                <a:spcPct val="0"/>
              </a:spcBef>
              <a:spcAft>
                <a:spcPct val="0"/>
              </a:spcAft>
              <a:tabLst>
                <a:tab pos="800100" algn="l"/>
                <a:tab pos="1028700" algn="l"/>
              </a:tabLst>
              <a:defRPr>
                <a:solidFill>
                  <a:schemeClr val="tx1"/>
                </a:solidFill>
                <a:latin typeface="Arial" panose="020B0604020202020204" pitchFamily="34" charset="0"/>
              </a:defRPr>
            </a:lvl3pPr>
            <a:lvl4pPr eaLnBrk="0" fontAlgn="base" hangingPunct="0">
              <a:spcBef>
                <a:spcPct val="0"/>
              </a:spcBef>
              <a:spcAft>
                <a:spcPct val="0"/>
              </a:spcAft>
              <a:tabLst>
                <a:tab pos="800100" algn="l"/>
                <a:tab pos="1028700" algn="l"/>
              </a:tabLst>
              <a:defRPr>
                <a:solidFill>
                  <a:schemeClr val="tx1"/>
                </a:solidFill>
                <a:latin typeface="Arial" panose="020B0604020202020204" pitchFamily="34" charset="0"/>
              </a:defRPr>
            </a:lvl4pPr>
            <a:lvl5pPr eaLnBrk="0" fontAlgn="base" hangingPunct="0">
              <a:spcBef>
                <a:spcPct val="0"/>
              </a:spcBef>
              <a:spcAft>
                <a:spcPct val="0"/>
              </a:spcAft>
              <a:tabLst>
                <a:tab pos="800100" algn="l"/>
                <a:tab pos="1028700" algn="l"/>
              </a:tabLst>
              <a:defRPr>
                <a:solidFill>
                  <a:schemeClr val="tx1"/>
                </a:solidFill>
                <a:latin typeface="Arial" panose="020B0604020202020204" pitchFamily="34" charset="0"/>
              </a:defRPr>
            </a:lvl5pPr>
            <a:lvl6pPr eaLnBrk="0" fontAlgn="base" hangingPunct="0">
              <a:spcBef>
                <a:spcPct val="0"/>
              </a:spcBef>
              <a:spcAft>
                <a:spcPct val="0"/>
              </a:spcAft>
              <a:tabLst>
                <a:tab pos="800100" algn="l"/>
                <a:tab pos="1028700" algn="l"/>
              </a:tabLst>
              <a:defRPr>
                <a:solidFill>
                  <a:schemeClr val="tx1"/>
                </a:solidFill>
                <a:latin typeface="Arial" panose="020B0604020202020204" pitchFamily="34" charset="0"/>
              </a:defRPr>
            </a:lvl6pPr>
            <a:lvl7pPr eaLnBrk="0" fontAlgn="base" hangingPunct="0">
              <a:spcBef>
                <a:spcPct val="0"/>
              </a:spcBef>
              <a:spcAft>
                <a:spcPct val="0"/>
              </a:spcAft>
              <a:tabLst>
                <a:tab pos="800100" algn="l"/>
                <a:tab pos="1028700" algn="l"/>
              </a:tabLst>
              <a:defRPr>
                <a:solidFill>
                  <a:schemeClr val="tx1"/>
                </a:solidFill>
                <a:latin typeface="Arial" panose="020B0604020202020204" pitchFamily="34" charset="0"/>
              </a:defRPr>
            </a:lvl7pPr>
            <a:lvl8pPr eaLnBrk="0" fontAlgn="base" hangingPunct="0">
              <a:spcBef>
                <a:spcPct val="0"/>
              </a:spcBef>
              <a:spcAft>
                <a:spcPct val="0"/>
              </a:spcAft>
              <a:tabLst>
                <a:tab pos="800100" algn="l"/>
                <a:tab pos="1028700" algn="l"/>
              </a:tabLst>
              <a:defRPr>
                <a:solidFill>
                  <a:schemeClr val="tx1"/>
                </a:solidFill>
                <a:latin typeface="Arial" panose="020B0604020202020204" pitchFamily="34" charset="0"/>
              </a:defRPr>
            </a:lvl8pPr>
            <a:lvl9pPr eaLnBrk="0" fontAlgn="base" hangingPunct="0">
              <a:spcBef>
                <a:spcPct val="0"/>
              </a:spcBef>
              <a:spcAft>
                <a:spcPct val="0"/>
              </a:spcAft>
              <a:tabLst>
                <a:tab pos="800100" algn="l"/>
                <a:tab pos="1028700" algn="l"/>
              </a:tabLs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tab pos="800100" algn="l"/>
                <a:tab pos="1028700" algn="l"/>
              </a:tabLst>
            </a:pPr>
            <a:r>
              <a:rPr kumimoji="0" lang="ru-RU" altLang="ru-RU" sz="1800" b="1" i="0" u="none" strike="noStrike" cap="none" normalizeH="0" dirty="0" smtClean="0" bmk="_Toc102983573">
                <a:ln>
                  <a:noFill/>
                </a:ln>
                <a:solidFill>
                  <a:schemeClr val="tx1"/>
                </a:solidFill>
                <a:effectLst/>
                <a:ea typeface="Times New Roman" panose="02020603050405020304" pitchFamily="18" charset="0"/>
                <a:cs typeface="Arial" panose="020B0604020202020204" pitchFamily="34" charset="0"/>
              </a:rPr>
              <a:t>Флаг </a:t>
            </a:r>
            <a:r>
              <a:rPr kumimoji="0" lang="ru-RU" altLang="ru-RU" sz="1800" b="1" i="0" u="none" strike="noStrike" cap="none" normalizeH="0" dirty="0" err="1" smtClean="0" bmk="_Toc102983573">
                <a:ln>
                  <a:noFill/>
                </a:ln>
                <a:solidFill>
                  <a:schemeClr val="tx1"/>
                </a:solidFill>
                <a:effectLst/>
                <a:ea typeface="Times New Roman" panose="02020603050405020304" pitchFamily="18" charset="0"/>
                <a:cs typeface="Arial" panose="020B0604020202020204" pitchFamily="34" charset="0"/>
              </a:rPr>
              <a:t>регистри</a:t>
            </a:r>
            <a:endParaRPr kumimoji="0" lang="ru-RU" altLang="ru-RU" sz="1800" b="1" i="1" u="none" strike="noStrike" cap="none" normalizeH="0" dirty="0" smtClean="0">
              <a:ln>
                <a:noFill/>
              </a:ln>
              <a:solidFill>
                <a:schemeClr val="tx1"/>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 pos="1028700" algn="l"/>
              </a:tabLst>
            </a:pPr>
            <a:r>
              <a:rPr kumimoji="0" lang="ru-RU" altLang="ru-RU" sz="1800" b="0" i="0" u="none" strike="noStrike" cap="none" normalizeH="0" dirty="0" smtClean="0">
                <a:ln>
                  <a:noFill/>
                </a:ln>
                <a:solidFill>
                  <a:schemeClr val="tx1"/>
                </a:solidFill>
                <a:effectLst/>
                <a:ea typeface="Times New Roman" panose="02020603050405020304" pitchFamily="18" charset="0"/>
              </a:rPr>
              <a:t>Флаг </a:t>
            </a:r>
            <a:r>
              <a:rPr kumimoji="0" lang="ru-RU" altLang="ru-RU" sz="1800" b="0" i="0" u="none" strike="noStrike" cap="none" normalizeH="0" dirty="0" err="1" smtClean="0">
                <a:ln>
                  <a:noFill/>
                </a:ln>
                <a:solidFill>
                  <a:schemeClr val="tx1"/>
                </a:solidFill>
                <a:effectLst/>
                <a:ea typeface="Times New Roman" panose="02020603050405020304" pitchFamily="18" charset="0"/>
              </a:rPr>
              <a:t>регистори</a:t>
            </a:r>
            <a:r>
              <a:rPr kumimoji="0" lang="ru-RU" altLang="ru-RU" sz="1800" b="0" i="0" u="none" strike="noStrike" cap="none" normalizeH="0" dirty="0" smtClean="0">
                <a:ln>
                  <a:noFill/>
                </a:ln>
                <a:solidFill>
                  <a:schemeClr val="tx1"/>
                </a:solidFill>
                <a:effectLst/>
                <a:ea typeface="Times New Roman" panose="02020603050405020304" pitchFamily="18" charset="0"/>
              </a:rPr>
              <a:t> 1 та </a:t>
            </a:r>
            <a:r>
              <a:rPr kumimoji="0" lang="ru-RU" altLang="ru-RU" sz="1800" b="0" i="0" u="none" strike="noStrike" cap="none" normalizeH="0" dirty="0" err="1" smtClean="0">
                <a:ln>
                  <a:noFill/>
                </a:ln>
                <a:solidFill>
                  <a:schemeClr val="tx1"/>
                </a:solidFill>
                <a:effectLst/>
                <a:ea typeface="Times New Roman" panose="02020603050405020304" pitchFamily="18" charset="0"/>
              </a:rPr>
              <a:t>регистор</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Ундаги</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хар</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бир</a:t>
            </a:r>
            <a:r>
              <a:rPr kumimoji="0" lang="ru-RU" altLang="ru-RU" sz="1800" b="0" i="0" u="none" strike="noStrike" cap="none" normalizeH="0" dirty="0" smtClean="0">
                <a:ln>
                  <a:noFill/>
                </a:ln>
                <a:solidFill>
                  <a:schemeClr val="tx1"/>
                </a:solidFill>
                <a:effectLst/>
                <a:ea typeface="Times New Roman" panose="02020603050405020304" pitchFamily="18" charset="0"/>
              </a:rPr>
              <a:t> разряд </a:t>
            </a:r>
            <a:r>
              <a:rPr kumimoji="0" lang="ru-RU" altLang="ru-RU" sz="1800" b="0" i="0" u="none" strike="noStrike" cap="none" normalizeH="0" dirty="0" err="1" smtClean="0">
                <a:ln>
                  <a:noFill/>
                </a:ln>
                <a:solidFill>
                  <a:schemeClr val="tx1"/>
                </a:solidFill>
                <a:effectLst/>
                <a:ea typeface="Times New Roman" panose="02020603050405020304" pitchFamily="18" charset="0"/>
              </a:rPr>
              <a:t>маълум</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бир</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вазифани</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бажаришга</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мулжалланган</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Шунга</a:t>
            </a:r>
            <a:r>
              <a:rPr kumimoji="0" lang="ru-RU" altLang="ru-RU" sz="1800" b="0" i="0" u="none" strike="noStrike" cap="none" normalizeH="0" dirty="0" smtClean="0">
                <a:ln>
                  <a:noFill/>
                </a:ln>
                <a:solidFill>
                  <a:schemeClr val="tx1"/>
                </a:solidFill>
                <a:effectLst/>
                <a:ea typeface="Times New Roman" panose="02020603050405020304" pitchFamily="18" charset="0"/>
              </a:rPr>
              <a:t> кура флаг </a:t>
            </a:r>
            <a:r>
              <a:rPr kumimoji="0" lang="ru-RU" altLang="ru-RU" sz="1800" b="0" i="0" u="none" strike="noStrike" cap="none" normalizeH="0" dirty="0" err="1" smtClean="0">
                <a:ln>
                  <a:noFill/>
                </a:ln>
                <a:solidFill>
                  <a:schemeClr val="tx1"/>
                </a:solidFill>
                <a:effectLst/>
                <a:ea typeface="Times New Roman" panose="02020603050405020304" pitchFamily="18" charset="0"/>
              </a:rPr>
              <a:t>разрядларини</a:t>
            </a:r>
            <a:r>
              <a:rPr kumimoji="0" lang="ru-RU" altLang="ru-RU" sz="1800" b="0" i="0" u="none" strike="noStrike" cap="none" normalizeH="0" dirty="0" smtClean="0">
                <a:ln>
                  <a:noFill/>
                </a:ln>
                <a:solidFill>
                  <a:schemeClr val="tx1"/>
                </a:solidFill>
                <a:effectLst/>
                <a:ea typeface="Times New Roman" panose="02020603050405020304" pitchFamily="18" charset="0"/>
              </a:rPr>
              <a:t> 2 га </a:t>
            </a:r>
            <a:r>
              <a:rPr kumimoji="0" lang="ru-RU" altLang="ru-RU" sz="1800" b="0" i="0" u="none" strike="noStrike" cap="none" normalizeH="0" dirty="0" err="1" smtClean="0">
                <a:ln>
                  <a:noFill/>
                </a:ln>
                <a:solidFill>
                  <a:schemeClr val="tx1"/>
                </a:solidFill>
                <a:effectLst/>
                <a:ea typeface="Times New Roman" panose="02020603050405020304" pitchFamily="18" charset="0"/>
              </a:rPr>
              <a:t>булиш</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мумкин</a:t>
            </a:r>
            <a:r>
              <a:rPr kumimoji="0" lang="ru-RU" altLang="ru-RU" sz="1800" b="0" i="0" u="none" strike="noStrike" cap="none" normalizeH="0" dirty="0" smtClean="0">
                <a:ln>
                  <a:noFill/>
                </a:ln>
                <a:solidFill>
                  <a:schemeClr val="tx1"/>
                </a:solidFill>
                <a:effectLst/>
                <a:ea typeface="Times New Roman" panose="02020603050405020304" pitchFamily="18" charset="0"/>
              </a:rPr>
              <a:t>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 pos="1028700" algn="l"/>
              </a:tabLst>
            </a:pPr>
            <a:r>
              <a:rPr kumimoji="0" lang="ru-RU" altLang="ru-RU" sz="1800" b="0" i="0" u="none" strike="noStrike" cap="none" normalizeH="0" dirty="0" smtClean="0">
                <a:ln>
                  <a:noFill/>
                </a:ln>
                <a:solidFill>
                  <a:schemeClr val="tx1"/>
                </a:solidFill>
                <a:effectLst/>
                <a:ea typeface="Times New Roman" panose="02020603050405020304" pitchFamily="18" charset="0"/>
              </a:rPr>
              <a:t>1)</a:t>
            </a:r>
            <a:r>
              <a:rPr kumimoji="0" lang="ru-RU" altLang="ru-RU" sz="1800" b="0" i="0" u="none" strike="noStrike" cap="none" normalizeH="0" dirty="0" err="1" smtClean="0">
                <a:ln>
                  <a:noFill/>
                </a:ln>
                <a:solidFill>
                  <a:schemeClr val="tx1"/>
                </a:solidFill>
                <a:effectLst/>
                <a:ea typeface="Times New Roman" panose="02020603050405020304" pitchFamily="18" charset="0"/>
              </a:rPr>
              <a:t>Холат</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флаглари</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 pos="1028700" algn="l"/>
              </a:tabLst>
            </a:pPr>
            <a:r>
              <a:rPr kumimoji="0" lang="ru-RU" altLang="ru-RU" sz="1800" b="0" i="0" u="none" strike="noStrike" cap="none" normalizeH="0" dirty="0" smtClean="0">
                <a:ln>
                  <a:noFill/>
                </a:ln>
                <a:solidFill>
                  <a:schemeClr val="tx1"/>
                </a:solidFill>
                <a:effectLst/>
                <a:ea typeface="Times New Roman" panose="02020603050405020304" pitchFamily="18" charset="0"/>
              </a:rPr>
              <a:t>2)</a:t>
            </a:r>
            <a:r>
              <a:rPr kumimoji="0" lang="ru-RU" altLang="ru-RU" sz="1800" b="0" i="0" u="none" strike="noStrike" cap="none" normalizeH="0" dirty="0" err="1" smtClean="0">
                <a:ln>
                  <a:noFill/>
                </a:ln>
                <a:solidFill>
                  <a:schemeClr val="tx1"/>
                </a:solidFill>
                <a:effectLst/>
                <a:ea typeface="Times New Roman" panose="02020603050405020304" pitchFamily="18" charset="0"/>
              </a:rPr>
              <a:t>Бошкариш</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флаглари</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 pos="1028700" algn="l"/>
              </a:tabLst>
            </a:pPr>
            <a:r>
              <a:rPr kumimoji="0" lang="ru-RU" altLang="ru-RU" sz="1800" b="0" i="0" u="none" strike="noStrike" cap="none" normalizeH="0" dirty="0" err="1" smtClean="0">
                <a:ln>
                  <a:noFill/>
                </a:ln>
                <a:solidFill>
                  <a:schemeClr val="tx1"/>
                </a:solidFill>
                <a:effectLst/>
                <a:ea typeface="Times New Roman" panose="02020603050405020304" pitchFamily="18" charset="0"/>
              </a:rPr>
              <a:t>Холат</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флагига</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куйидагилар</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киради</a:t>
            </a:r>
            <a:r>
              <a:rPr kumimoji="0" lang="ru-RU" altLang="ru-RU" sz="1800" b="0" i="0" u="none" strike="noStrike" cap="none" normalizeH="0" dirty="0" smtClean="0">
                <a:ln>
                  <a:noFill/>
                </a:ln>
                <a:solidFill>
                  <a:schemeClr val="tx1"/>
                </a:solidFill>
                <a:effectLst/>
                <a:ea typeface="Times New Roman" panose="02020603050405020304" pitchFamily="18" charset="0"/>
              </a:rPr>
              <a:t>:</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ru-RU" altLang="ru-RU" sz="1800" b="0" i="0" u="none" strike="noStrike" cap="none" normalizeH="0" dirty="0" smtClean="0">
                <a:ln>
                  <a:noFill/>
                </a:ln>
                <a:solidFill>
                  <a:schemeClr val="tx1"/>
                </a:solidFill>
                <a:effectLst/>
                <a:ea typeface="Times New Roman" panose="02020603050405020304" pitchFamily="18" charset="0"/>
              </a:rPr>
              <a:t>00-</a:t>
            </a:r>
            <a:r>
              <a:rPr kumimoji="0" lang="en-US" altLang="ru-RU" sz="1800" b="0" i="0" u="none" strike="noStrike" cap="none" normalizeH="0" dirty="0" smtClean="0">
                <a:ln>
                  <a:noFill/>
                </a:ln>
                <a:solidFill>
                  <a:schemeClr val="tx1"/>
                </a:solidFill>
                <a:effectLst/>
                <a:ea typeface="Times New Roman" panose="02020603050405020304" pitchFamily="18" charset="0"/>
              </a:rPr>
              <a:t>CF</a:t>
            </a:r>
            <a:r>
              <a:rPr kumimoji="0" lang="ru-RU" altLang="ru-RU" sz="1800" b="0" i="0" u="none" strike="noStrike" cap="none" normalizeH="0" dirty="0" smtClean="0">
                <a:ln>
                  <a:noFill/>
                </a:ln>
                <a:solidFill>
                  <a:schemeClr val="tx1"/>
                </a:solidFill>
                <a:effectLst/>
                <a:ea typeface="Times New Roman" panose="02020603050405020304" pitchFamily="18" charset="0"/>
              </a:rPr>
              <a:t>- 0-разряддаги </a:t>
            </a:r>
            <a:r>
              <a:rPr kumimoji="0" lang="en-US" altLang="ru-RU" sz="1800" b="0" i="0" u="none" strike="noStrike" cap="none" normalizeH="0" dirty="0" smtClean="0">
                <a:ln>
                  <a:noFill/>
                </a:ln>
                <a:solidFill>
                  <a:schemeClr val="tx1"/>
                </a:solidFill>
                <a:effectLst/>
                <a:ea typeface="Times New Roman" panose="02020603050405020304" pitchFamily="18" charset="0"/>
              </a:rPr>
              <a:t>CF</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утказиш</a:t>
            </a:r>
            <a:r>
              <a:rPr kumimoji="0" lang="ru-RU" altLang="ru-RU" sz="1800" b="0" i="0" u="none" strike="noStrike" cap="none" normalizeH="0" dirty="0" smtClean="0">
                <a:ln>
                  <a:noFill/>
                </a:ln>
                <a:solidFill>
                  <a:schemeClr val="tx1"/>
                </a:solidFill>
                <a:effectLst/>
                <a:ea typeface="Times New Roman" panose="02020603050405020304" pitchFamily="18" charset="0"/>
              </a:rPr>
              <a:t> флаги</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02</a:t>
            </a:r>
            <a:r>
              <a:rPr kumimoji="0" lang="en-US" altLang="ru-RU" sz="1800" b="0" i="0" u="none" strike="noStrike" cap="none" normalizeH="0" dirty="0" smtClean="0">
                <a:ln>
                  <a:noFill/>
                </a:ln>
                <a:solidFill>
                  <a:schemeClr val="tx1"/>
                </a:solidFill>
                <a:effectLst/>
                <a:ea typeface="Times New Roman" panose="02020603050405020304" pitchFamily="18" charset="0"/>
              </a:rPr>
              <a:t>-PF-</a:t>
            </a:r>
            <a:r>
              <a:rPr kumimoji="0" lang="ru-RU" altLang="ru-RU" sz="1800" b="0" i="0" u="none" strike="noStrike" cap="none" normalizeH="0" dirty="0" err="1" smtClean="0">
                <a:ln>
                  <a:noFill/>
                </a:ln>
                <a:solidFill>
                  <a:schemeClr val="tx1"/>
                </a:solidFill>
                <a:effectLst/>
                <a:ea typeface="Times New Roman" panose="02020603050405020304" pitchFamily="18" charset="0"/>
              </a:rPr>
              <a:t>кийматнинг</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жуфтлигини</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текширади</a:t>
            </a:r>
            <a:r>
              <a:rPr kumimoji="0" lang="ru-RU" altLang="ru-RU" sz="1800" b="0" i="0" u="none" strike="noStrike" cap="none" normalizeH="0" dirty="0" smtClean="0">
                <a:ln>
                  <a:noFill/>
                </a:ln>
                <a:solidFill>
                  <a:schemeClr val="tx1"/>
                </a:solidFill>
                <a:effectLst/>
                <a:ea typeface="Times New Roman" panose="02020603050405020304" pitchFamily="18" charset="0"/>
              </a:rPr>
              <a:t>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04</a:t>
            </a:r>
            <a:r>
              <a:rPr kumimoji="0" lang="en-US" altLang="ru-RU" sz="1800" b="0" i="0" u="none" strike="noStrike" cap="none" normalizeH="0" dirty="0" smtClean="0">
                <a:ln>
                  <a:noFill/>
                </a:ln>
                <a:solidFill>
                  <a:schemeClr val="tx1"/>
                </a:solidFill>
                <a:effectLst/>
                <a:ea typeface="Times New Roman" panose="02020603050405020304" pitchFamily="18" charset="0"/>
              </a:rPr>
              <a:t>-AF-</a:t>
            </a:r>
            <a:r>
              <a:rPr kumimoji="0" lang="ru-RU" altLang="ru-RU" sz="1800" b="0" i="0" u="none" strike="noStrike" cap="none" normalizeH="0" dirty="0" err="1" smtClean="0">
                <a:ln>
                  <a:noFill/>
                </a:ln>
                <a:solidFill>
                  <a:schemeClr val="tx1"/>
                </a:solidFill>
                <a:effectLst/>
                <a:ea typeface="Times New Roman" panose="02020603050405020304" pitchFamily="18" charset="0"/>
              </a:rPr>
              <a:t>кушимча</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утказиш</a:t>
            </a:r>
            <a:r>
              <a:rPr kumimoji="0" lang="ru-RU" altLang="ru-RU" sz="1800" b="0" i="0" u="none" strike="noStrike" cap="none" normalizeH="0" dirty="0" smtClean="0">
                <a:ln>
                  <a:noFill/>
                </a:ln>
                <a:solidFill>
                  <a:schemeClr val="tx1"/>
                </a:solidFill>
                <a:effectLst/>
                <a:ea typeface="Times New Roman" panose="02020603050405020304" pitchFamily="18" charset="0"/>
              </a:rPr>
              <a:t> флаги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06</a:t>
            </a:r>
            <a:r>
              <a:rPr kumimoji="0" lang="en-US" altLang="ru-RU" sz="1800" b="0" i="0" u="none" strike="noStrike" cap="none" normalizeH="0" dirty="0" smtClean="0">
                <a:ln>
                  <a:noFill/>
                </a:ln>
                <a:solidFill>
                  <a:schemeClr val="tx1"/>
                </a:solidFill>
                <a:effectLst/>
                <a:ea typeface="Times New Roman" panose="02020603050405020304" pitchFamily="18" charset="0"/>
              </a:rPr>
              <a:t>-ZF-</a:t>
            </a:r>
            <a:r>
              <a:rPr kumimoji="0" lang="ru-RU" altLang="ru-RU" sz="1800" b="0" i="0" u="none" strike="noStrike" cap="none" normalizeH="0" dirty="0" err="1" smtClean="0">
                <a:ln>
                  <a:noFill/>
                </a:ln>
                <a:solidFill>
                  <a:schemeClr val="tx1"/>
                </a:solidFill>
                <a:effectLst/>
                <a:ea typeface="Times New Roman" panose="02020603050405020304" pitchFamily="18" charset="0"/>
              </a:rPr>
              <a:t>нол</a:t>
            </a:r>
            <a:r>
              <a:rPr kumimoji="0" lang="ru-RU" altLang="ru-RU" sz="1800" b="0" i="0" u="none" strike="noStrike" cap="none" normalizeH="0" dirty="0" smtClean="0">
                <a:ln>
                  <a:noFill/>
                </a:ln>
                <a:solidFill>
                  <a:schemeClr val="tx1"/>
                </a:solidFill>
                <a:effectLst/>
                <a:ea typeface="Times New Roman" panose="02020603050405020304" pitchFamily="18" charset="0"/>
              </a:rPr>
              <a:t> флаг</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07</a:t>
            </a:r>
            <a:r>
              <a:rPr kumimoji="0" lang="en-US" altLang="ru-RU" sz="1800" b="0" i="0" u="none" strike="noStrike" cap="none" normalizeH="0" dirty="0" smtClean="0">
                <a:ln>
                  <a:noFill/>
                </a:ln>
                <a:solidFill>
                  <a:schemeClr val="tx1"/>
                </a:solidFill>
                <a:effectLst/>
                <a:ea typeface="Times New Roman" panose="02020603050405020304" pitchFamily="18" charset="0"/>
              </a:rPr>
              <a:t>-SF-</a:t>
            </a:r>
            <a:r>
              <a:rPr kumimoji="0" lang="ru-RU" altLang="ru-RU" sz="1800" b="0" i="0" u="none" strike="noStrike" cap="none" normalizeH="0" dirty="0" err="1" smtClean="0">
                <a:ln>
                  <a:noFill/>
                </a:ln>
                <a:solidFill>
                  <a:schemeClr val="tx1"/>
                </a:solidFill>
                <a:effectLst/>
                <a:ea typeface="Times New Roman" panose="02020603050405020304" pitchFamily="18" charset="0"/>
              </a:rPr>
              <a:t>ишора</a:t>
            </a:r>
            <a:r>
              <a:rPr kumimoji="0" lang="ru-RU" altLang="ru-RU" sz="1800" b="0" i="0" u="none" strike="noStrike" cap="none" normalizeH="0" dirty="0" smtClean="0">
                <a:ln>
                  <a:noFill/>
                </a:ln>
                <a:solidFill>
                  <a:schemeClr val="tx1"/>
                </a:solidFill>
                <a:effectLst/>
                <a:ea typeface="Times New Roman" panose="02020603050405020304" pitchFamily="18" charset="0"/>
              </a:rPr>
              <a:t> флаги</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11</a:t>
            </a:r>
            <a:r>
              <a:rPr kumimoji="0" lang="en-US" altLang="ru-RU" sz="1800" b="0" i="0" u="none" strike="noStrike" cap="none" normalizeH="0" dirty="0" smtClean="0">
                <a:ln>
                  <a:noFill/>
                </a:ln>
                <a:solidFill>
                  <a:schemeClr val="tx1"/>
                </a:solidFill>
                <a:effectLst/>
                <a:ea typeface="Times New Roman" panose="02020603050405020304" pitchFamily="18" charset="0"/>
              </a:rPr>
              <a:t>-OF-</a:t>
            </a:r>
            <a:r>
              <a:rPr kumimoji="0" lang="ru-RU" altLang="ru-RU" sz="1800" b="0" i="0" u="none" strike="noStrike" cap="none" normalizeH="0" dirty="0" err="1" smtClean="0">
                <a:ln>
                  <a:noFill/>
                </a:ln>
                <a:solidFill>
                  <a:schemeClr val="tx1"/>
                </a:solidFill>
                <a:effectLst/>
                <a:ea typeface="Times New Roman" panose="02020603050405020304" pitchFamily="18" charset="0"/>
              </a:rPr>
              <a:t>тулиб-тошиш</a:t>
            </a:r>
            <a:r>
              <a:rPr kumimoji="0" lang="ru-RU" altLang="ru-RU" sz="1800" b="0" i="0" u="none" strike="noStrike" cap="none" normalizeH="0" dirty="0" smtClean="0">
                <a:ln>
                  <a:noFill/>
                </a:ln>
                <a:solidFill>
                  <a:schemeClr val="tx1"/>
                </a:solidFill>
                <a:effectLst/>
                <a:ea typeface="Times New Roman" panose="02020603050405020304" pitchFamily="18" charset="0"/>
              </a:rPr>
              <a:t> флаги</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ru-RU" altLang="ru-RU" sz="1800" b="0" i="0" u="none" strike="noStrike" cap="none" normalizeH="0" dirty="0" smtClean="0">
                <a:ln>
                  <a:noFill/>
                </a:ln>
                <a:solidFill>
                  <a:schemeClr val="tx1"/>
                </a:solidFill>
                <a:effectLst/>
                <a:ea typeface="Times New Roman" panose="02020603050405020304" pitchFamily="18" charset="0"/>
              </a:rPr>
              <a:t>12-13-</a:t>
            </a:r>
            <a:r>
              <a:rPr kumimoji="0" lang="en-US" altLang="ru-RU" sz="1800" b="0" i="0" u="none" strike="noStrike" cap="none" normalizeH="0" dirty="0" smtClean="0">
                <a:ln>
                  <a:noFill/>
                </a:ln>
                <a:solidFill>
                  <a:schemeClr val="tx1"/>
                </a:solidFill>
                <a:effectLst/>
                <a:ea typeface="Times New Roman" panose="02020603050405020304" pitchFamily="18" charset="0"/>
              </a:rPr>
              <a:t>IOPL</a:t>
            </a:r>
            <a:r>
              <a:rPr kumimoji="0" lang="ru-RU" altLang="ru-RU" sz="1800" b="0" i="0" u="none" strike="noStrike" cap="none" normalizeH="0" dirty="0" smtClean="0">
                <a:ln>
                  <a:noFill/>
                </a:ln>
                <a:solidFill>
                  <a:schemeClr val="tx1"/>
                </a:solidFill>
                <a:effectLst/>
                <a:ea typeface="Times New Roman" panose="02020603050405020304" pitchFamily="18" charset="0"/>
              </a:rPr>
              <a:t>-</a:t>
            </a:r>
            <a:r>
              <a:rPr kumimoji="0" lang="ru-RU" altLang="ru-RU" sz="1800" b="0" i="0" u="none" strike="noStrike" cap="none" normalizeH="0" dirty="0" err="1" smtClean="0">
                <a:ln>
                  <a:noFill/>
                </a:ln>
                <a:solidFill>
                  <a:schemeClr val="tx1"/>
                </a:solidFill>
                <a:effectLst/>
                <a:ea typeface="Times New Roman" panose="02020603050405020304" pitchFamily="18" charset="0"/>
              </a:rPr>
              <a:t>киритиш</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чикариш</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даражасини</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белгилаш</a:t>
            </a:r>
            <a:r>
              <a:rPr kumimoji="0" lang="ru-RU" altLang="ru-RU" sz="1800" b="0" i="0" u="none" strike="noStrike" cap="none" normalizeH="0" dirty="0" smtClean="0">
                <a:ln>
                  <a:noFill/>
                </a:ln>
                <a:solidFill>
                  <a:schemeClr val="tx1"/>
                </a:solidFill>
                <a:effectLst/>
                <a:ea typeface="Times New Roman" panose="02020603050405020304" pitchFamily="18" charset="0"/>
              </a:rPr>
              <a:t> флаги</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14</a:t>
            </a:r>
            <a:r>
              <a:rPr kumimoji="0" lang="en-US" altLang="ru-RU" sz="1800" b="0" i="0" u="none" strike="noStrike" cap="none" normalizeH="0" dirty="0" smtClean="0">
                <a:ln>
                  <a:noFill/>
                </a:ln>
                <a:solidFill>
                  <a:schemeClr val="tx1"/>
                </a:solidFill>
                <a:effectLst/>
                <a:ea typeface="Times New Roman" panose="02020603050405020304" pitchFamily="18" charset="0"/>
              </a:rPr>
              <a:t>-NT-</a:t>
            </a:r>
            <a:r>
              <a:rPr kumimoji="0" lang="ru-RU" altLang="ru-RU" sz="1800" b="0" i="0" u="none" strike="noStrike" cap="none" normalizeH="0" dirty="0" err="1" smtClean="0">
                <a:ln>
                  <a:noFill/>
                </a:ln>
                <a:solidFill>
                  <a:schemeClr val="tx1"/>
                </a:solidFill>
                <a:effectLst/>
                <a:ea typeface="Times New Roman" panose="02020603050405020304" pitchFamily="18" charset="0"/>
              </a:rPr>
              <a:t>масала</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берилиши</a:t>
            </a:r>
            <a:r>
              <a:rPr kumimoji="0" lang="ru-RU" altLang="ru-RU" sz="1800" b="0" i="0" u="none" strike="noStrike" cap="none" normalizeH="0" dirty="0" smtClean="0">
                <a:ln>
                  <a:noFill/>
                </a:ln>
                <a:solidFill>
                  <a:schemeClr val="tx1"/>
                </a:solidFill>
                <a:effectLst/>
                <a:ea typeface="Times New Roman" panose="02020603050405020304" pitchFamily="18" charset="0"/>
              </a:rPr>
              <a:t> флаги</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 pos="1028700" algn="l"/>
              </a:tabLst>
            </a:pPr>
            <a:r>
              <a:rPr kumimoji="0" lang="ru-RU" altLang="ru-RU" sz="1800" b="0" i="0" u="none" strike="noStrike" cap="none" normalizeH="0" dirty="0" err="1" smtClean="0">
                <a:ln>
                  <a:noFill/>
                </a:ln>
                <a:solidFill>
                  <a:schemeClr val="tx1"/>
                </a:solidFill>
                <a:effectLst/>
                <a:ea typeface="Times New Roman" panose="02020603050405020304" pitchFamily="18" charset="0"/>
              </a:rPr>
              <a:t>Бошкариш</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флаглари</a:t>
            </a:r>
            <a:r>
              <a:rPr kumimoji="0" lang="ru-RU" altLang="ru-RU" sz="1800" b="0" i="0" u="none" strike="noStrike" cap="none" normalizeH="0" dirty="0" smtClean="0">
                <a:ln>
                  <a:noFill/>
                </a:ln>
                <a:solidFill>
                  <a:schemeClr val="tx1"/>
                </a:solidFill>
                <a:effectLst/>
                <a:ea typeface="Times New Roman" panose="02020603050405020304" pitchFamily="18" charset="0"/>
              </a:rPr>
              <a:t>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08</a:t>
            </a:r>
            <a:r>
              <a:rPr kumimoji="0" lang="en-US" altLang="ru-RU" sz="1800" b="0" i="0" u="none" strike="noStrike" cap="none" normalizeH="0" dirty="0" smtClean="0">
                <a:ln>
                  <a:noFill/>
                </a:ln>
                <a:solidFill>
                  <a:schemeClr val="tx1"/>
                </a:solidFill>
                <a:effectLst/>
                <a:ea typeface="Times New Roman" panose="02020603050405020304" pitchFamily="18" charset="0"/>
              </a:rPr>
              <a:t>-TF-</a:t>
            </a:r>
            <a:r>
              <a:rPr kumimoji="0" lang="ru-RU" altLang="ru-RU" sz="1800" b="0" i="0" u="none" strike="noStrike" cap="none" normalizeH="0" dirty="0" err="1" smtClean="0">
                <a:ln>
                  <a:noFill/>
                </a:ln>
                <a:solidFill>
                  <a:schemeClr val="tx1"/>
                </a:solidFill>
                <a:effectLst/>
                <a:ea typeface="Times New Roman" panose="02020603050405020304" pitchFamily="18" charset="0"/>
              </a:rPr>
              <a:t>копкон</a:t>
            </a:r>
            <a:r>
              <a:rPr kumimoji="0" lang="ru-RU" altLang="ru-RU" sz="1800" b="0" i="0" u="none" strike="noStrike" cap="none" normalizeH="0" dirty="0" smtClean="0">
                <a:ln>
                  <a:noFill/>
                </a:ln>
                <a:solidFill>
                  <a:schemeClr val="tx1"/>
                </a:solidFill>
                <a:effectLst/>
                <a:ea typeface="Times New Roman" panose="02020603050405020304" pitchFamily="18" charset="0"/>
              </a:rPr>
              <a:t> флаги</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09</a:t>
            </a:r>
            <a:r>
              <a:rPr kumimoji="0" lang="en-US" altLang="ru-RU" sz="1800" b="0" i="0" u="none" strike="noStrike" cap="none" normalizeH="0" dirty="0" smtClean="0">
                <a:ln>
                  <a:noFill/>
                </a:ln>
                <a:solidFill>
                  <a:schemeClr val="tx1"/>
                </a:solidFill>
                <a:effectLst/>
                <a:ea typeface="Times New Roman" panose="02020603050405020304" pitchFamily="18" charset="0"/>
              </a:rPr>
              <a:t>-IF-</a:t>
            </a:r>
            <a:r>
              <a:rPr kumimoji="0" lang="ru-RU" altLang="ru-RU" sz="1800" b="0" i="0" u="none" strike="noStrike" cap="none" normalizeH="0" dirty="0" err="1" smtClean="0">
                <a:ln>
                  <a:noFill/>
                </a:ln>
                <a:solidFill>
                  <a:schemeClr val="tx1"/>
                </a:solidFill>
                <a:effectLst/>
                <a:ea typeface="Times New Roman" panose="02020603050405020304" pitchFamily="18" charset="0"/>
              </a:rPr>
              <a:t>узулишлар</a:t>
            </a:r>
            <a:r>
              <a:rPr kumimoji="0" lang="ru-RU" altLang="ru-RU" sz="1800" b="0" i="0" u="none" strike="noStrike" cap="none" normalizeH="0" dirty="0" smtClean="0">
                <a:ln>
                  <a:noFill/>
                </a:ln>
                <a:solidFill>
                  <a:schemeClr val="tx1"/>
                </a:solidFill>
                <a:effectLst/>
                <a:ea typeface="Times New Roman" panose="02020603050405020304" pitchFamily="18" charset="0"/>
              </a:rPr>
              <a:t> флаги</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10</a:t>
            </a:r>
            <a:r>
              <a:rPr kumimoji="0" lang="en-US" altLang="ru-RU" sz="1800" b="0" i="0" u="none" strike="noStrike" cap="none" normalizeH="0" dirty="0" smtClean="0">
                <a:ln>
                  <a:noFill/>
                </a:ln>
                <a:solidFill>
                  <a:schemeClr val="tx1"/>
                </a:solidFill>
                <a:effectLst/>
                <a:ea typeface="Times New Roman" panose="02020603050405020304" pitchFamily="18" charset="0"/>
              </a:rPr>
              <a:t>-DF-</a:t>
            </a:r>
            <a:r>
              <a:rPr kumimoji="0" lang="ru-RU" altLang="ru-RU" sz="1800" b="0" i="0" u="none" strike="noStrike" cap="none" normalizeH="0" dirty="0" err="1" smtClean="0">
                <a:ln>
                  <a:noFill/>
                </a:ln>
                <a:solidFill>
                  <a:schemeClr val="tx1"/>
                </a:solidFill>
                <a:effectLst/>
                <a:ea typeface="Times New Roman" panose="02020603050405020304" pitchFamily="18" charset="0"/>
              </a:rPr>
              <a:t>йуналиш</a:t>
            </a:r>
            <a:r>
              <a:rPr kumimoji="0" lang="ru-RU" altLang="ru-RU" sz="1800" b="0" i="0" u="none" strike="noStrike" cap="none" normalizeH="0" dirty="0" smtClean="0">
                <a:ln>
                  <a:noFill/>
                </a:ln>
                <a:solidFill>
                  <a:schemeClr val="tx1"/>
                </a:solidFill>
                <a:effectLst/>
                <a:ea typeface="Times New Roman" panose="02020603050405020304" pitchFamily="18" charset="0"/>
              </a:rPr>
              <a:t> флаги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16</a:t>
            </a:r>
            <a:r>
              <a:rPr kumimoji="0" lang="en-US" altLang="ru-RU" sz="1800" b="0" i="0" u="none" strike="noStrike" cap="none" normalizeH="0" dirty="0" smtClean="0">
                <a:ln>
                  <a:noFill/>
                </a:ln>
                <a:solidFill>
                  <a:schemeClr val="tx1"/>
                </a:solidFill>
                <a:effectLst/>
                <a:ea typeface="Times New Roman" panose="02020603050405020304" pitchFamily="18" charset="0"/>
              </a:rPr>
              <a:t>-RF-</a:t>
            </a:r>
            <a:r>
              <a:rPr kumimoji="0" lang="ru-RU" altLang="ru-RU" sz="1800" b="0" i="0" u="none" strike="noStrike" cap="none" normalizeH="0" dirty="0" err="1" smtClean="0">
                <a:ln>
                  <a:noFill/>
                </a:ln>
                <a:solidFill>
                  <a:schemeClr val="tx1"/>
                </a:solidFill>
                <a:effectLst/>
                <a:ea typeface="Times New Roman" panose="02020603050405020304" pitchFamily="18" charset="0"/>
              </a:rPr>
              <a:t>янгилаш</a:t>
            </a:r>
            <a:r>
              <a:rPr kumimoji="0" lang="ru-RU" altLang="ru-RU" sz="1800" b="0" i="0" u="none" strike="noStrike" cap="none" normalizeH="0" dirty="0" smtClean="0">
                <a:ln>
                  <a:noFill/>
                </a:ln>
                <a:solidFill>
                  <a:schemeClr val="tx1"/>
                </a:solidFill>
                <a:effectLst/>
                <a:ea typeface="Times New Roman" panose="02020603050405020304" pitchFamily="18" charset="0"/>
              </a:rPr>
              <a:t> флаги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17</a:t>
            </a:r>
            <a:r>
              <a:rPr kumimoji="0" lang="en-US" altLang="ru-RU" sz="1800" b="0" i="0" u="none" strike="noStrike" cap="none" normalizeH="0" dirty="0" smtClean="0">
                <a:ln>
                  <a:noFill/>
                </a:ln>
                <a:solidFill>
                  <a:schemeClr val="tx1"/>
                </a:solidFill>
                <a:effectLst/>
                <a:ea typeface="Times New Roman" panose="02020603050405020304" pitchFamily="18" charset="0"/>
              </a:rPr>
              <a:t>-VM-</a:t>
            </a:r>
            <a:r>
              <a:rPr kumimoji="0" lang="ru-RU" altLang="ru-RU" sz="1800" b="0" i="0" u="none" strike="noStrike" cap="none" normalizeH="0" dirty="0" err="1" smtClean="0">
                <a:ln>
                  <a:noFill/>
                </a:ln>
                <a:solidFill>
                  <a:schemeClr val="tx1"/>
                </a:solidFill>
                <a:effectLst/>
                <a:ea typeface="Times New Roman" panose="02020603050405020304" pitchFamily="18" charset="0"/>
              </a:rPr>
              <a:t>вертуал</a:t>
            </a:r>
            <a:r>
              <a:rPr kumimoji="0" lang="ru-RU" altLang="ru-RU" sz="1800" b="0" i="0" u="none" strike="noStrike" cap="none" normalizeH="0" dirty="0" smtClean="0">
                <a:ln>
                  <a:noFill/>
                </a:ln>
                <a:solidFill>
                  <a:schemeClr val="tx1"/>
                </a:solidFill>
                <a:effectLst/>
                <a:ea typeface="Times New Roman" panose="02020603050405020304" pitchFamily="18" charset="0"/>
              </a:rPr>
              <a:t> режим флаги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18</a:t>
            </a:r>
            <a:r>
              <a:rPr kumimoji="0" lang="en-US" altLang="ru-RU" sz="1800" b="0" i="0" u="none" strike="noStrike" cap="none" normalizeH="0" dirty="0" smtClean="0">
                <a:ln>
                  <a:noFill/>
                </a:ln>
                <a:solidFill>
                  <a:schemeClr val="tx1"/>
                </a:solidFill>
                <a:effectLst/>
                <a:ea typeface="Times New Roman" panose="02020603050405020304" pitchFamily="18" charset="0"/>
              </a:rPr>
              <a:t>-AC-</a:t>
            </a:r>
            <a:r>
              <a:rPr kumimoji="0" lang="ru-RU" altLang="ru-RU" sz="1800" b="0" i="0" u="none" strike="noStrike" cap="none" normalizeH="0" dirty="0" err="1" smtClean="0">
                <a:ln>
                  <a:noFill/>
                </a:ln>
                <a:solidFill>
                  <a:schemeClr val="tx1"/>
                </a:solidFill>
                <a:effectLst/>
                <a:ea typeface="Times New Roman" panose="02020603050405020304" pitchFamily="18" charset="0"/>
              </a:rPr>
              <a:t>таккослашни</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назорат</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килиш</a:t>
            </a:r>
            <a:r>
              <a:rPr kumimoji="0" lang="ru-RU" altLang="ru-RU" sz="1800" b="0" i="0" u="none" strike="noStrike" cap="none" normalizeH="0" dirty="0" smtClean="0">
                <a:ln>
                  <a:noFill/>
                </a:ln>
                <a:solidFill>
                  <a:schemeClr val="tx1"/>
                </a:solidFill>
                <a:effectLst/>
                <a:ea typeface="Times New Roman" panose="02020603050405020304" pitchFamily="18" charset="0"/>
              </a:rPr>
              <a:t> флаги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19</a:t>
            </a:r>
            <a:r>
              <a:rPr kumimoji="0" lang="en-US" altLang="ru-RU" sz="1800" b="0" i="0" u="none" strike="noStrike" cap="none" normalizeH="0" dirty="0" smtClean="0">
                <a:ln>
                  <a:noFill/>
                </a:ln>
                <a:solidFill>
                  <a:schemeClr val="tx1"/>
                </a:solidFill>
                <a:effectLst/>
                <a:ea typeface="Times New Roman" panose="02020603050405020304" pitchFamily="18" charset="0"/>
              </a:rPr>
              <a:t>-VIF-</a:t>
            </a:r>
            <a:r>
              <a:rPr kumimoji="0" lang="ru-RU" altLang="ru-RU" sz="1800" b="0" i="0" u="none" strike="noStrike" cap="none" normalizeH="0" dirty="0" err="1" smtClean="0">
                <a:ln>
                  <a:noFill/>
                </a:ln>
                <a:solidFill>
                  <a:schemeClr val="tx1"/>
                </a:solidFill>
                <a:effectLst/>
                <a:ea typeface="Times New Roman" panose="02020603050405020304" pitchFamily="18" charset="0"/>
              </a:rPr>
              <a:t>узулишнинг</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виртуал</a:t>
            </a:r>
            <a:r>
              <a:rPr kumimoji="0" lang="ru-RU" altLang="ru-RU" sz="1800" b="0" i="0" u="none" strike="noStrike" cap="none" normalizeH="0" dirty="0" smtClean="0">
                <a:ln>
                  <a:noFill/>
                </a:ln>
                <a:solidFill>
                  <a:schemeClr val="tx1"/>
                </a:solidFill>
                <a:effectLst/>
                <a:ea typeface="Times New Roman" panose="02020603050405020304" pitchFamily="18" charset="0"/>
              </a:rPr>
              <a:t> флаги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20</a:t>
            </a:r>
            <a:r>
              <a:rPr kumimoji="0" lang="en-US" altLang="ru-RU" sz="1800" b="0" i="0" u="none" strike="noStrike" cap="none" normalizeH="0" dirty="0" smtClean="0">
                <a:ln>
                  <a:noFill/>
                </a:ln>
                <a:solidFill>
                  <a:schemeClr val="tx1"/>
                </a:solidFill>
                <a:effectLst/>
                <a:ea typeface="Times New Roman" panose="02020603050405020304" pitchFamily="18" charset="0"/>
              </a:rPr>
              <a:t>-VIP-</a:t>
            </a:r>
            <a:r>
              <a:rPr kumimoji="0" lang="ru-RU" altLang="ru-RU" sz="1800" b="0" i="0" u="none" strike="noStrike" cap="none" normalizeH="0" dirty="0" err="1" smtClean="0">
                <a:ln>
                  <a:noFill/>
                </a:ln>
                <a:solidFill>
                  <a:schemeClr val="tx1"/>
                </a:solidFill>
                <a:effectLst/>
                <a:ea typeface="Times New Roman" panose="02020603050405020304" pitchFamily="18" charset="0"/>
              </a:rPr>
              <a:t>колдирилгар</a:t>
            </a:r>
            <a:r>
              <a:rPr kumimoji="0" lang="ru-RU" altLang="ru-RU" sz="1800" b="0" i="0" u="none" strike="noStrike" cap="none" normalizeH="0" dirty="0" smtClean="0">
                <a:ln>
                  <a:noFill/>
                </a:ln>
                <a:solidFill>
                  <a:schemeClr val="tx1"/>
                </a:solidFill>
                <a:effectLst/>
                <a:ea typeface="Times New Roman" panose="02020603050405020304" pitchFamily="18" charset="0"/>
              </a:rPr>
              <a:t>\н </a:t>
            </a:r>
            <a:r>
              <a:rPr kumimoji="0" lang="ru-RU" altLang="ru-RU" sz="1800" b="0" i="0" u="none" strike="noStrike" cap="none" normalizeH="0" dirty="0" err="1" smtClean="0">
                <a:ln>
                  <a:noFill/>
                </a:ln>
                <a:solidFill>
                  <a:schemeClr val="tx1"/>
                </a:solidFill>
                <a:effectLst/>
                <a:ea typeface="Times New Roman" panose="02020603050405020304" pitchFamily="18" charset="0"/>
              </a:rPr>
              <a:t>узулишлар</a:t>
            </a:r>
            <a:r>
              <a:rPr kumimoji="0" lang="ru-RU" altLang="ru-RU" sz="1800" b="0" i="0" u="none" strike="noStrike" cap="none" normalizeH="0" dirty="0" smtClean="0">
                <a:ln>
                  <a:noFill/>
                </a:ln>
                <a:solidFill>
                  <a:schemeClr val="tx1"/>
                </a:solidFill>
                <a:effectLst/>
                <a:ea typeface="Times New Roman" panose="02020603050405020304" pitchFamily="18" charset="0"/>
              </a:rPr>
              <a:t> флаги </a:t>
            </a:r>
            <a:endParaRPr kumimoji="0" lang="ru-RU" altLang="ru-RU" sz="1800" b="0" i="0" u="none" strike="noStrike" cap="none" normalizeH="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800100" algn="l"/>
                <a:tab pos="1028700" algn="l"/>
              </a:tabLst>
            </a:pPr>
            <a:r>
              <a:rPr kumimoji="0" lang="uz-Cyrl-UZ" altLang="ru-RU" sz="1800" b="0" i="0" u="none" strike="noStrike" cap="none" normalizeH="0" dirty="0" smtClean="0">
                <a:ln>
                  <a:noFill/>
                </a:ln>
                <a:solidFill>
                  <a:schemeClr val="tx1"/>
                </a:solidFill>
                <a:effectLst/>
                <a:ea typeface="Times New Roman" panose="02020603050405020304" pitchFamily="18" charset="0"/>
              </a:rPr>
              <a:t>21</a:t>
            </a:r>
            <a:r>
              <a:rPr kumimoji="0" lang="en-US" altLang="ru-RU" sz="1800" b="0" i="0" u="none" strike="noStrike" cap="none" normalizeH="0" dirty="0" smtClean="0">
                <a:ln>
                  <a:noFill/>
                </a:ln>
                <a:solidFill>
                  <a:schemeClr val="tx1"/>
                </a:solidFill>
                <a:effectLst/>
                <a:ea typeface="Times New Roman" panose="02020603050405020304" pitchFamily="18" charset="0"/>
              </a:rPr>
              <a:t>-ID-</a:t>
            </a:r>
            <a:r>
              <a:rPr kumimoji="0" lang="ru-RU" altLang="ru-RU" sz="1800" b="0" i="0" u="none" strike="noStrike" cap="none" normalizeH="0" dirty="0" err="1" smtClean="0">
                <a:ln>
                  <a:noFill/>
                </a:ln>
                <a:solidFill>
                  <a:schemeClr val="tx1"/>
                </a:solidFill>
                <a:effectLst/>
                <a:ea typeface="Times New Roman" panose="02020603050405020304" pitchFamily="18" charset="0"/>
              </a:rPr>
              <a:t>процессорни</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идентификациясини</a:t>
            </a:r>
            <a:r>
              <a:rPr kumimoji="0" lang="ru-RU" altLang="ru-RU" sz="1800" b="0" i="0" u="none" strike="noStrike" cap="none" normalizeH="0" dirty="0" smtClean="0">
                <a:ln>
                  <a:noFill/>
                </a:ln>
                <a:solidFill>
                  <a:schemeClr val="tx1"/>
                </a:solidFill>
                <a:effectLst/>
                <a:ea typeface="Times New Roman" panose="02020603050405020304" pitchFamily="18" charset="0"/>
              </a:rPr>
              <a:t> </a:t>
            </a:r>
            <a:r>
              <a:rPr kumimoji="0" lang="ru-RU" altLang="ru-RU" sz="1800" b="0" i="0" u="none" strike="noStrike" cap="none" normalizeH="0" dirty="0" err="1" smtClean="0">
                <a:ln>
                  <a:noFill/>
                </a:ln>
                <a:solidFill>
                  <a:schemeClr val="tx1"/>
                </a:solidFill>
                <a:effectLst/>
                <a:ea typeface="Times New Roman" panose="02020603050405020304" pitchFamily="18" charset="0"/>
              </a:rPr>
              <a:t>куллаш</a:t>
            </a:r>
            <a:r>
              <a:rPr kumimoji="0" lang="ru-RU" altLang="ru-RU" sz="1800" b="0" i="0" u="none" strike="noStrike" cap="none" normalizeH="0" dirty="0" smtClean="0">
                <a:ln>
                  <a:noFill/>
                </a:ln>
                <a:solidFill>
                  <a:schemeClr val="tx1"/>
                </a:solidFill>
                <a:effectLst/>
                <a:ea typeface="Times New Roman" panose="02020603050405020304" pitchFamily="18" charset="0"/>
              </a:rPr>
              <a:t> </a:t>
            </a:r>
            <a:endParaRPr kumimoji="0" lang="ru-RU" altLang="ru-RU" sz="1800" b="0" i="0" u="none" strike="noStrike" cap="none" normalizeH="0" dirty="0" smtClean="0">
              <a:ln>
                <a:noFill/>
              </a:ln>
              <a:solidFill>
                <a:schemeClr val="tx1"/>
              </a:solidFill>
              <a:effectLst/>
            </a:endParaRPr>
          </a:p>
        </p:txBody>
      </p:sp>
    </p:spTree>
    <p:extLst>
      <p:ext uri="{BB962C8B-B14F-4D97-AF65-F5344CB8AC3E}">
        <p14:creationId xmlns:p14="http://schemas.microsoft.com/office/powerpoint/2010/main" val="3664244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anim calcmode="lin" valueType="num">
                                      <p:cBhvr additive="base">
                                        <p:cTn id="7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13" end="13"/>
                                            </p:txEl>
                                          </p:spTgt>
                                        </p:tgtEl>
                                        <p:attrNameLst>
                                          <p:attrName>style.visibility</p:attrName>
                                        </p:attrNameLst>
                                      </p:cBhvr>
                                      <p:to>
                                        <p:strVal val="visible"/>
                                      </p:to>
                                    </p:set>
                                    <p:anim calcmode="lin" valueType="num">
                                      <p:cBhvr additive="base">
                                        <p:cTn id="85"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14" end="14"/>
                                            </p:txEl>
                                          </p:spTgt>
                                        </p:tgtEl>
                                        <p:attrNameLst>
                                          <p:attrName>style.visibility</p:attrName>
                                        </p:attrNameLst>
                                      </p:cBhvr>
                                      <p:to>
                                        <p:strVal val="visible"/>
                                      </p:to>
                                    </p:set>
                                    <p:anim calcmode="lin" valueType="num">
                                      <p:cBhvr additive="base">
                                        <p:cTn id="9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15" end="15"/>
                                            </p:txEl>
                                          </p:spTgt>
                                        </p:tgtEl>
                                        <p:attrNameLst>
                                          <p:attrName>style.visibility</p:attrName>
                                        </p:attrNameLst>
                                      </p:cBhvr>
                                      <p:to>
                                        <p:strVal val="visible"/>
                                      </p:to>
                                    </p:set>
                                    <p:anim calcmode="lin" valueType="num">
                                      <p:cBhvr additive="base">
                                        <p:cTn id="97"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6" end="16"/>
                                            </p:txEl>
                                          </p:spTgt>
                                        </p:tgtEl>
                                        <p:attrNameLst>
                                          <p:attrName>style.visibility</p:attrName>
                                        </p:attrNameLst>
                                      </p:cBhvr>
                                      <p:to>
                                        <p:strVal val="visible"/>
                                      </p:to>
                                    </p:set>
                                    <p:anim calcmode="lin" valueType="num">
                                      <p:cBhvr additive="base">
                                        <p:cTn id="103"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17" end="17"/>
                                            </p:txEl>
                                          </p:spTgt>
                                        </p:tgtEl>
                                        <p:attrNameLst>
                                          <p:attrName>style.visibility</p:attrName>
                                        </p:attrNameLst>
                                      </p:cBhvr>
                                      <p:to>
                                        <p:strVal val="visible"/>
                                      </p:to>
                                    </p:set>
                                    <p:anim calcmode="lin" valueType="num">
                                      <p:cBhvr additive="base">
                                        <p:cTn id="109"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18" end="18"/>
                                            </p:txEl>
                                          </p:spTgt>
                                        </p:tgtEl>
                                        <p:attrNameLst>
                                          <p:attrName>style.visibility</p:attrName>
                                        </p:attrNameLst>
                                      </p:cBhvr>
                                      <p:to>
                                        <p:strVal val="visible"/>
                                      </p:to>
                                    </p:set>
                                    <p:anim calcmode="lin" valueType="num">
                                      <p:cBhvr additive="base">
                                        <p:cTn id="115"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
                                            <p:txEl>
                                              <p:pRg st="19" end="19"/>
                                            </p:txEl>
                                          </p:spTgt>
                                        </p:tgtEl>
                                        <p:attrNameLst>
                                          <p:attrName>style.visibility</p:attrName>
                                        </p:attrNameLst>
                                      </p:cBhvr>
                                      <p:to>
                                        <p:strVal val="visible"/>
                                      </p:to>
                                    </p:set>
                                    <p:anim calcmode="lin" valueType="num">
                                      <p:cBhvr additive="base">
                                        <p:cTn id="121"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
                                            <p:txEl>
                                              <p:pRg st="20" end="20"/>
                                            </p:txEl>
                                          </p:spTgt>
                                        </p:tgtEl>
                                        <p:attrNameLst>
                                          <p:attrName>style.visibility</p:attrName>
                                        </p:attrNameLst>
                                      </p:cBhvr>
                                      <p:to>
                                        <p:strVal val="visible"/>
                                      </p:to>
                                    </p:set>
                                    <p:anim calcmode="lin" valueType="num">
                                      <p:cBhvr additive="base">
                                        <p:cTn id="127"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4">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4">
                                            <p:txEl>
                                              <p:pRg st="21" end="21"/>
                                            </p:txEl>
                                          </p:spTgt>
                                        </p:tgtEl>
                                        <p:attrNameLst>
                                          <p:attrName>style.visibility</p:attrName>
                                        </p:attrNameLst>
                                      </p:cBhvr>
                                      <p:to>
                                        <p:strVal val="visible"/>
                                      </p:to>
                                    </p:set>
                                    <p:anim calcmode="lin" valueType="num">
                                      <p:cBhvr additive="base">
                                        <p:cTn id="133"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4">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
                                            <p:txEl>
                                              <p:pRg st="22" end="22"/>
                                            </p:txEl>
                                          </p:spTgt>
                                        </p:tgtEl>
                                        <p:attrNameLst>
                                          <p:attrName>style.visibility</p:attrName>
                                        </p:attrNameLst>
                                      </p:cBhvr>
                                      <p:to>
                                        <p:strVal val="visible"/>
                                      </p:to>
                                    </p:set>
                                    <p:anim calcmode="lin" valueType="num">
                                      <p:cBhvr additive="base">
                                        <p:cTn id="139"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4">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490537"/>
          </a:xfrm>
        </p:spPr>
        <p:txBody>
          <a:bodyPr>
            <a:normAutofit/>
          </a:bodyPr>
          <a:lstStyle/>
          <a:p>
            <a:r>
              <a:rPr lang="en-US" sz="2800" b="1" dirty="0" err="1"/>
              <a:t>Registrlar</a:t>
            </a:r>
            <a:endParaRPr lang="ru-RU" sz="2800" b="1" dirty="0"/>
          </a:p>
        </p:txBody>
      </p:sp>
      <p:sp>
        <p:nvSpPr>
          <p:cNvPr id="5123" name="Rectangle 3"/>
          <p:cNvSpPr>
            <a:spLocks noGrp="1" noChangeArrowheads="1"/>
          </p:cNvSpPr>
          <p:nvPr>
            <p:ph idx="1"/>
          </p:nvPr>
        </p:nvSpPr>
        <p:spPr>
          <a:xfrm>
            <a:off x="457200" y="1052736"/>
            <a:ext cx="8229600" cy="6021387"/>
          </a:xfrm>
        </p:spPr>
        <p:txBody>
          <a:bodyPr>
            <a:normAutofit fontScale="92500" lnSpcReduction="20000"/>
          </a:bodyPr>
          <a:lstStyle/>
          <a:p>
            <a:pPr>
              <a:lnSpc>
                <a:spcPct val="85000"/>
              </a:lnSpc>
              <a:buFontTx/>
              <a:buNone/>
            </a:pPr>
            <a:r>
              <a:rPr lang="en-US" sz="2000" dirty="0"/>
              <a:t>A</a:t>
            </a:r>
            <a:r>
              <a:rPr lang="ru-RU" sz="2000" dirty="0"/>
              <a:t>) </a:t>
            </a:r>
            <a:r>
              <a:rPr lang="en-US" sz="2000" dirty="0" err="1"/>
              <a:t>Umumiy</a:t>
            </a:r>
            <a:r>
              <a:rPr lang="en-US" sz="2000" dirty="0"/>
              <a:t> </a:t>
            </a:r>
            <a:r>
              <a:rPr lang="en-US" sz="2000" dirty="0" err="1"/>
              <a:t>foydalanishga</a:t>
            </a:r>
            <a:r>
              <a:rPr lang="en-US" sz="2000" dirty="0"/>
              <a:t> </a:t>
            </a:r>
            <a:r>
              <a:rPr lang="en-US" sz="2000" dirty="0" err="1"/>
              <a:t>mo`ljallangan</a:t>
            </a:r>
            <a:r>
              <a:rPr lang="en-US" sz="2000" dirty="0"/>
              <a:t> 4 ta </a:t>
            </a:r>
            <a:r>
              <a:rPr lang="en-US" sz="2000" dirty="0" err="1"/>
              <a:t>regist</a:t>
            </a:r>
            <a:r>
              <a:rPr lang="ru-RU" sz="2000" dirty="0"/>
              <a:t> (</a:t>
            </a:r>
            <a:r>
              <a:rPr lang="en-US" sz="2000" dirty="0" err="1"/>
              <a:t>ma`lumotlar</a:t>
            </a:r>
            <a:r>
              <a:rPr lang="en-US" sz="2000" dirty="0"/>
              <a:t> </a:t>
            </a:r>
            <a:r>
              <a:rPr lang="en-US" sz="2000" dirty="0" err="1"/>
              <a:t>reg</a:t>
            </a:r>
            <a:r>
              <a:rPr lang="ru-RU" sz="2000" dirty="0"/>
              <a:t>):</a:t>
            </a:r>
            <a:endParaRPr lang="en-US" sz="2000" b="1" dirty="0"/>
          </a:p>
          <a:p>
            <a:pPr>
              <a:lnSpc>
                <a:spcPct val="85000"/>
              </a:lnSpc>
              <a:buFontTx/>
              <a:buNone/>
            </a:pPr>
            <a:r>
              <a:rPr lang="ru-RU" sz="2000" b="1" dirty="0"/>
              <a:t>	</a:t>
            </a:r>
            <a:r>
              <a:rPr lang="en-US" sz="2000" b="1" dirty="0"/>
              <a:t>AX</a:t>
            </a:r>
            <a:r>
              <a:rPr lang="ru-RU" sz="2000" dirty="0"/>
              <a:t> - </a:t>
            </a:r>
            <a:r>
              <a:rPr lang="en-US" sz="2000" dirty="0" err="1"/>
              <a:t>akkumulyator-registri</a:t>
            </a:r>
            <a:r>
              <a:rPr lang="ru-RU" sz="2000" dirty="0"/>
              <a:t>,</a:t>
            </a:r>
            <a:endParaRPr lang="en-US" sz="2000" b="1" dirty="0"/>
          </a:p>
          <a:p>
            <a:pPr>
              <a:lnSpc>
                <a:spcPct val="85000"/>
              </a:lnSpc>
              <a:buFontTx/>
              <a:buNone/>
            </a:pPr>
            <a:r>
              <a:rPr lang="ru-RU" sz="2000" b="1" dirty="0"/>
              <a:t>	</a:t>
            </a:r>
            <a:r>
              <a:rPr lang="en-US" sz="2000" b="1" dirty="0"/>
              <a:t>BX</a:t>
            </a:r>
            <a:r>
              <a:rPr lang="ru-RU" sz="2000" dirty="0"/>
              <a:t> – </a:t>
            </a:r>
            <a:r>
              <a:rPr lang="en-US" sz="2000" dirty="0" err="1"/>
              <a:t>tayanch</a:t>
            </a:r>
            <a:r>
              <a:rPr lang="en-US" sz="2000" dirty="0"/>
              <a:t> </a:t>
            </a:r>
            <a:r>
              <a:rPr lang="en-US" sz="2000" dirty="0" err="1"/>
              <a:t>registr</a:t>
            </a:r>
            <a:r>
              <a:rPr lang="en-US" sz="2000" dirty="0"/>
              <a:t> (</a:t>
            </a:r>
            <a:r>
              <a:rPr lang="en-US" sz="2000" dirty="0" err="1"/>
              <a:t>bazaviy</a:t>
            </a:r>
            <a:r>
              <a:rPr lang="en-US" sz="2000" dirty="0"/>
              <a:t>)</a:t>
            </a:r>
            <a:r>
              <a:rPr lang="ru-RU" sz="2000" dirty="0"/>
              <a:t>,</a:t>
            </a:r>
            <a:endParaRPr lang="ru-RU" sz="2000" b="1" dirty="0"/>
          </a:p>
          <a:p>
            <a:pPr>
              <a:lnSpc>
                <a:spcPct val="85000"/>
              </a:lnSpc>
              <a:buFontTx/>
              <a:buNone/>
            </a:pPr>
            <a:r>
              <a:rPr lang="ru-RU" sz="2000" b="1" dirty="0"/>
              <a:t>	СХ</a:t>
            </a:r>
            <a:r>
              <a:rPr lang="ru-RU" sz="2000" dirty="0"/>
              <a:t> - </a:t>
            </a:r>
            <a:r>
              <a:rPr lang="en-US" sz="2000" dirty="0" err="1"/>
              <a:t>sanagich</a:t>
            </a:r>
            <a:r>
              <a:rPr lang="ru-RU" sz="2000" dirty="0"/>
              <a:t>,</a:t>
            </a:r>
            <a:endParaRPr lang="ru-RU" sz="2000" b="1" dirty="0"/>
          </a:p>
          <a:p>
            <a:pPr>
              <a:lnSpc>
                <a:spcPct val="85000"/>
              </a:lnSpc>
              <a:buFontTx/>
              <a:buNone/>
            </a:pPr>
            <a:r>
              <a:rPr lang="ru-RU" sz="2000" b="1" dirty="0"/>
              <a:t>	DX</a:t>
            </a:r>
            <a:r>
              <a:rPr lang="ru-RU" sz="2000" dirty="0"/>
              <a:t> - </a:t>
            </a:r>
            <a:r>
              <a:rPr lang="en-US" sz="2000" dirty="0" err="1"/>
              <a:t>kengaytirilgan</a:t>
            </a:r>
            <a:r>
              <a:rPr lang="en-US" sz="2000" dirty="0"/>
              <a:t> </a:t>
            </a:r>
            <a:r>
              <a:rPr lang="en-US" sz="2000" dirty="0" err="1"/>
              <a:t>akkumulyator-registri</a:t>
            </a:r>
            <a:r>
              <a:rPr lang="ru-RU" sz="2000" dirty="0"/>
              <a:t>;</a:t>
            </a:r>
          </a:p>
          <a:p>
            <a:pPr>
              <a:lnSpc>
                <a:spcPct val="85000"/>
              </a:lnSpc>
              <a:buFontTx/>
              <a:buNone/>
            </a:pPr>
            <a:r>
              <a:rPr lang="en-US" sz="2000" dirty="0"/>
              <a:t>B</a:t>
            </a:r>
            <a:r>
              <a:rPr lang="ru-RU" sz="2000" dirty="0"/>
              <a:t>) </a:t>
            </a:r>
            <a:r>
              <a:rPr lang="en-US" sz="2000" dirty="0"/>
              <a:t>3 ta </a:t>
            </a:r>
            <a:r>
              <a:rPr lang="en-US" sz="2000" dirty="0" err="1"/>
              <a:t>adress</a:t>
            </a:r>
            <a:r>
              <a:rPr lang="en-US" sz="2000" dirty="0"/>
              <a:t> </a:t>
            </a:r>
            <a:r>
              <a:rPr lang="en-US" sz="2000" dirty="0" err="1"/>
              <a:t>registrlari</a:t>
            </a:r>
            <a:r>
              <a:rPr lang="ru-RU" sz="2000" dirty="0"/>
              <a:t>:</a:t>
            </a:r>
            <a:endParaRPr lang="en-US" sz="2000" b="1" dirty="0"/>
          </a:p>
          <a:p>
            <a:pPr>
              <a:lnSpc>
                <a:spcPct val="85000"/>
              </a:lnSpc>
              <a:buFontTx/>
              <a:buNone/>
            </a:pPr>
            <a:r>
              <a:rPr lang="ru-RU" sz="2000" b="1" dirty="0"/>
              <a:t>	</a:t>
            </a:r>
            <a:r>
              <a:rPr lang="en-US" sz="2000" b="1" dirty="0"/>
              <a:t>SI</a:t>
            </a:r>
            <a:r>
              <a:rPr lang="ru-RU" sz="2000" dirty="0"/>
              <a:t> – </a:t>
            </a:r>
            <a:r>
              <a:rPr lang="en-US" sz="2000" dirty="0" err="1"/>
              <a:t>manba</a:t>
            </a:r>
            <a:r>
              <a:rPr lang="en-US" sz="2000" dirty="0"/>
              <a:t> </a:t>
            </a:r>
            <a:r>
              <a:rPr lang="en-US" sz="2000" dirty="0" err="1"/>
              <a:t>indexi</a:t>
            </a:r>
            <a:r>
              <a:rPr lang="en-US" sz="2000" dirty="0"/>
              <a:t> </a:t>
            </a:r>
            <a:r>
              <a:rPr lang="en-US" sz="2000" dirty="0" err="1"/>
              <a:t>registri</a:t>
            </a:r>
            <a:r>
              <a:rPr lang="ru-RU" sz="2000" dirty="0"/>
              <a:t>,</a:t>
            </a:r>
            <a:endParaRPr lang="ru-RU" sz="2000" b="1" dirty="0"/>
          </a:p>
          <a:p>
            <a:pPr>
              <a:lnSpc>
                <a:spcPct val="85000"/>
              </a:lnSpc>
              <a:buFontTx/>
              <a:buNone/>
            </a:pPr>
            <a:r>
              <a:rPr lang="ru-RU" sz="2000" b="1" dirty="0"/>
              <a:t>	DI</a:t>
            </a:r>
            <a:r>
              <a:rPr lang="ru-RU" sz="2000" dirty="0"/>
              <a:t> – </a:t>
            </a:r>
            <a:r>
              <a:rPr lang="en-US" sz="2000" dirty="0"/>
              <a:t>index </a:t>
            </a:r>
            <a:r>
              <a:rPr lang="en-US" sz="2000" dirty="0" err="1"/>
              <a:t>natijasi</a:t>
            </a:r>
            <a:r>
              <a:rPr lang="en-US" sz="2000" dirty="0"/>
              <a:t> </a:t>
            </a:r>
            <a:r>
              <a:rPr lang="en-US" sz="2000" dirty="0" err="1"/>
              <a:t>registri</a:t>
            </a:r>
            <a:r>
              <a:rPr lang="ru-RU" sz="2000" dirty="0"/>
              <a:t>,</a:t>
            </a:r>
            <a:endParaRPr lang="ru-RU" sz="2000" b="1" dirty="0"/>
          </a:p>
          <a:p>
            <a:pPr>
              <a:lnSpc>
                <a:spcPct val="85000"/>
              </a:lnSpc>
              <a:buFontTx/>
              <a:buNone/>
            </a:pPr>
            <a:r>
              <a:rPr lang="ru-RU" sz="2000" b="1" dirty="0"/>
              <a:t>	BP</a:t>
            </a:r>
            <a:r>
              <a:rPr lang="ru-RU" sz="2000" dirty="0"/>
              <a:t> – </a:t>
            </a:r>
            <a:r>
              <a:rPr lang="en-US" sz="2000" dirty="0" err="1"/>
              <a:t>bazaga</a:t>
            </a:r>
            <a:r>
              <a:rPr lang="en-US" sz="2000" dirty="0"/>
              <a:t> </a:t>
            </a:r>
            <a:r>
              <a:rPr lang="en-US" sz="2000" dirty="0" err="1"/>
              <a:t>ko`rsatkich</a:t>
            </a:r>
            <a:r>
              <a:rPr lang="en-US" sz="2000" dirty="0"/>
              <a:t> </a:t>
            </a:r>
            <a:r>
              <a:rPr lang="en-US" sz="2000" dirty="0" err="1"/>
              <a:t>registri</a:t>
            </a:r>
            <a:r>
              <a:rPr lang="ru-RU" sz="2000" dirty="0"/>
              <a:t>;</a:t>
            </a:r>
          </a:p>
          <a:p>
            <a:pPr>
              <a:lnSpc>
                <a:spcPct val="85000"/>
              </a:lnSpc>
              <a:buFontTx/>
              <a:buNone/>
            </a:pPr>
            <a:r>
              <a:rPr lang="en-US" sz="2000" dirty="0"/>
              <a:t>C</a:t>
            </a:r>
            <a:r>
              <a:rPr lang="ru-RU" sz="2000" dirty="0"/>
              <a:t>) </a:t>
            </a:r>
            <a:r>
              <a:rPr lang="en-US" sz="2000" dirty="0"/>
              <a:t>3 ta </a:t>
            </a:r>
            <a:r>
              <a:rPr lang="en-US" sz="2000" dirty="0" err="1"/>
              <a:t>boshqaruv</a:t>
            </a:r>
            <a:r>
              <a:rPr lang="en-US" sz="2000" dirty="0"/>
              <a:t> </a:t>
            </a:r>
            <a:r>
              <a:rPr lang="en-US" sz="2000" dirty="0" err="1"/>
              <a:t>registri</a:t>
            </a:r>
            <a:r>
              <a:rPr lang="ru-RU" sz="2000" dirty="0"/>
              <a:t>:</a:t>
            </a:r>
            <a:endParaRPr lang="en-US" sz="2000" b="1" dirty="0"/>
          </a:p>
          <a:p>
            <a:pPr>
              <a:lnSpc>
                <a:spcPct val="85000"/>
              </a:lnSpc>
              <a:buFontTx/>
              <a:buNone/>
            </a:pPr>
            <a:r>
              <a:rPr lang="ru-RU" sz="2000" b="1" dirty="0"/>
              <a:t>	</a:t>
            </a:r>
            <a:r>
              <a:rPr lang="en-US" sz="2000" b="1" dirty="0"/>
              <a:t>SP </a:t>
            </a:r>
            <a:r>
              <a:rPr lang="ru-RU" sz="2000" dirty="0"/>
              <a:t>– </a:t>
            </a:r>
            <a:r>
              <a:rPr lang="en-US" sz="2000" dirty="0" err="1"/>
              <a:t>stakka</a:t>
            </a:r>
            <a:r>
              <a:rPr lang="en-US" sz="2000" dirty="0"/>
              <a:t> </a:t>
            </a:r>
            <a:r>
              <a:rPr lang="en-US" sz="2000" dirty="0" err="1"/>
              <a:t>ko`rsatkich</a:t>
            </a:r>
            <a:r>
              <a:rPr lang="en-US" sz="2000" dirty="0"/>
              <a:t> </a:t>
            </a:r>
            <a:r>
              <a:rPr lang="en-US" sz="2000" dirty="0" err="1"/>
              <a:t>registri</a:t>
            </a:r>
            <a:r>
              <a:rPr lang="ru-RU" sz="2000" dirty="0"/>
              <a:t>,</a:t>
            </a:r>
            <a:endParaRPr lang="ru-RU" sz="2000" b="1" dirty="0"/>
          </a:p>
          <a:p>
            <a:pPr>
              <a:lnSpc>
                <a:spcPct val="85000"/>
              </a:lnSpc>
              <a:buFontTx/>
              <a:buNone/>
            </a:pPr>
            <a:r>
              <a:rPr lang="ru-RU" sz="2000" b="1" dirty="0"/>
              <a:t>	IP</a:t>
            </a:r>
            <a:r>
              <a:rPr lang="ru-RU" sz="2000" dirty="0"/>
              <a:t> – </a:t>
            </a:r>
            <a:r>
              <a:rPr lang="en-US" sz="2000" dirty="0" err="1"/>
              <a:t>buyruqlar</a:t>
            </a:r>
            <a:r>
              <a:rPr lang="en-US" sz="2000" dirty="0"/>
              <a:t> </a:t>
            </a:r>
            <a:r>
              <a:rPr lang="en-US" sz="2000" dirty="0" err="1"/>
              <a:t>sanagichi</a:t>
            </a:r>
            <a:r>
              <a:rPr lang="en-US" sz="2000" dirty="0"/>
              <a:t> </a:t>
            </a:r>
            <a:r>
              <a:rPr lang="en-US" sz="2000" dirty="0" err="1"/>
              <a:t>registri</a:t>
            </a:r>
            <a:r>
              <a:rPr lang="ru-RU" sz="2000" dirty="0"/>
              <a:t>, </a:t>
            </a:r>
          </a:p>
          <a:p>
            <a:pPr>
              <a:lnSpc>
                <a:spcPct val="85000"/>
              </a:lnSpc>
              <a:buFontTx/>
              <a:buNone/>
            </a:pPr>
            <a:r>
              <a:rPr lang="ru-RU" sz="2000" dirty="0"/>
              <a:t>	</a:t>
            </a:r>
            <a:r>
              <a:rPr lang="en-US" sz="2000" b="1" dirty="0"/>
              <a:t>PSW – </a:t>
            </a:r>
            <a:r>
              <a:rPr lang="en-US" sz="2000" dirty="0" err="1"/>
              <a:t>flaglar</a:t>
            </a:r>
            <a:r>
              <a:rPr lang="en-US" sz="2000" dirty="0"/>
              <a:t> </a:t>
            </a:r>
            <a:r>
              <a:rPr lang="en-US" sz="2000" dirty="0" err="1"/>
              <a:t>registri</a:t>
            </a:r>
            <a:r>
              <a:rPr lang="en-US" sz="2000" dirty="0"/>
              <a:t> (</a:t>
            </a:r>
            <a:r>
              <a:rPr lang="en-US" sz="2000" dirty="0" err="1"/>
              <a:t>so`z</a:t>
            </a:r>
            <a:r>
              <a:rPr lang="en-US" sz="2000" dirty="0"/>
              <a:t> </a:t>
            </a:r>
            <a:r>
              <a:rPr lang="en-US" sz="2000" dirty="0" err="1"/>
              <a:t>dastur</a:t>
            </a:r>
            <a:r>
              <a:rPr lang="en-US" sz="2000" dirty="0"/>
              <a:t> </a:t>
            </a:r>
            <a:r>
              <a:rPr lang="en-US" sz="2000" dirty="0" err="1"/>
              <a:t>holati</a:t>
            </a:r>
            <a:r>
              <a:rPr lang="en-US" sz="2000" dirty="0"/>
              <a:t>)</a:t>
            </a:r>
            <a:r>
              <a:rPr lang="ru-RU" sz="2000" dirty="0"/>
              <a:t>;</a:t>
            </a:r>
          </a:p>
          <a:p>
            <a:pPr>
              <a:lnSpc>
                <a:spcPct val="85000"/>
              </a:lnSpc>
              <a:buFontTx/>
              <a:buNone/>
            </a:pPr>
            <a:r>
              <a:rPr lang="ru-RU" sz="2000" dirty="0"/>
              <a:t>г) </a:t>
            </a:r>
            <a:r>
              <a:rPr lang="en-US" sz="2000" dirty="0"/>
              <a:t>4 ta segment </a:t>
            </a:r>
            <a:r>
              <a:rPr lang="en-US" sz="2000" dirty="0" err="1"/>
              <a:t>registri</a:t>
            </a:r>
            <a:r>
              <a:rPr lang="ru-RU" sz="2000" dirty="0"/>
              <a:t>:</a:t>
            </a:r>
            <a:endParaRPr lang="ru-RU" sz="2000" b="1" dirty="0"/>
          </a:p>
          <a:p>
            <a:pPr>
              <a:lnSpc>
                <a:spcPct val="85000"/>
              </a:lnSpc>
              <a:buFontTx/>
              <a:buNone/>
            </a:pPr>
            <a:r>
              <a:rPr lang="en-US" sz="2000" b="1" dirty="0"/>
              <a:t>	</a:t>
            </a:r>
            <a:r>
              <a:rPr lang="ru-RU" sz="2000" b="1" dirty="0"/>
              <a:t>CS</a:t>
            </a:r>
            <a:r>
              <a:rPr lang="ru-RU" sz="2000" dirty="0"/>
              <a:t> – </a:t>
            </a:r>
            <a:r>
              <a:rPr lang="en-US" sz="2000" dirty="0" err="1"/>
              <a:t>kod</a:t>
            </a:r>
            <a:r>
              <a:rPr lang="en-US" sz="2000" dirty="0"/>
              <a:t> </a:t>
            </a:r>
            <a:r>
              <a:rPr lang="en-US" sz="2000" dirty="0" err="1"/>
              <a:t>segmenti</a:t>
            </a:r>
            <a:r>
              <a:rPr lang="en-US" sz="2000" dirty="0"/>
              <a:t> </a:t>
            </a:r>
            <a:r>
              <a:rPr lang="en-US" sz="2000" dirty="0" err="1"/>
              <a:t>registri</a:t>
            </a:r>
            <a:r>
              <a:rPr lang="ru-RU" sz="2000" dirty="0"/>
              <a:t>,</a:t>
            </a:r>
            <a:endParaRPr lang="en-US" sz="2000" b="1" dirty="0"/>
          </a:p>
          <a:p>
            <a:pPr>
              <a:lnSpc>
                <a:spcPct val="85000"/>
              </a:lnSpc>
              <a:buFontTx/>
              <a:buNone/>
            </a:pPr>
            <a:r>
              <a:rPr lang="en-US" sz="2000" b="1" dirty="0"/>
              <a:t>	DS</a:t>
            </a:r>
            <a:r>
              <a:rPr lang="ru-RU" sz="2000" dirty="0"/>
              <a:t> – </a:t>
            </a:r>
            <a:r>
              <a:rPr lang="en-US" sz="2000" dirty="0" err="1"/>
              <a:t>ma`lumotlar</a:t>
            </a:r>
            <a:r>
              <a:rPr lang="en-US" sz="2000" dirty="0"/>
              <a:t> (</a:t>
            </a:r>
            <a:r>
              <a:rPr lang="en-US" sz="2000" dirty="0" err="1"/>
              <a:t>baza</a:t>
            </a:r>
            <a:r>
              <a:rPr lang="en-US" sz="2000" dirty="0"/>
              <a:t>) </a:t>
            </a:r>
            <a:r>
              <a:rPr lang="en-US" sz="2000" dirty="0" err="1"/>
              <a:t>segmenti</a:t>
            </a:r>
            <a:r>
              <a:rPr lang="en-US" sz="2000" dirty="0"/>
              <a:t> </a:t>
            </a:r>
            <a:r>
              <a:rPr lang="en-US" sz="2000" dirty="0" err="1"/>
              <a:t>registri</a:t>
            </a:r>
            <a:r>
              <a:rPr lang="ru-RU" sz="2000" dirty="0"/>
              <a:t>,</a:t>
            </a:r>
            <a:endParaRPr lang="en-US" sz="2000" b="1" dirty="0"/>
          </a:p>
          <a:p>
            <a:pPr>
              <a:lnSpc>
                <a:spcPct val="85000"/>
              </a:lnSpc>
              <a:buFontTx/>
              <a:buNone/>
            </a:pPr>
            <a:r>
              <a:rPr lang="en-US" sz="2000" b="1" dirty="0"/>
              <a:t>	E</a:t>
            </a:r>
            <a:r>
              <a:rPr lang="ru-RU" sz="2000" b="1" dirty="0"/>
              <a:t>S</a:t>
            </a:r>
            <a:r>
              <a:rPr lang="ru-RU" sz="2000" dirty="0"/>
              <a:t> – </a:t>
            </a:r>
            <a:r>
              <a:rPr lang="en-US" sz="2000" dirty="0" err="1"/>
              <a:t>kengaytirilgan</a:t>
            </a:r>
            <a:r>
              <a:rPr lang="en-US" sz="2000" dirty="0"/>
              <a:t> </a:t>
            </a:r>
            <a:r>
              <a:rPr lang="en-US" sz="2000" dirty="0" err="1"/>
              <a:t>kod</a:t>
            </a:r>
            <a:r>
              <a:rPr lang="en-US" sz="2000" dirty="0"/>
              <a:t> </a:t>
            </a:r>
            <a:r>
              <a:rPr lang="en-US" sz="2000" dirty="0" err="1"/>
              <a:t>segmenti</a:t>
            </a:r>
            <a:r>
              <a:rPr lang="en-US" sz="2000" dirty="0"/>
              <a:t> </a:t>
            </a:r>
            <a:r>
              <a:rPr lang="en-US" sz="2000" dirty="0" err="1"/>
              <a:t>registri</a:t>
            </a:r>
            <a:r>
              <a:rPr lang="ru-RU" sz="2000" dirty="0"/>
              <a:t>,</a:t>
            </a:r>
            <a:endParaRPr lang="en-US" sz="2000" b="1" dirty="0"/>
          </a:p>
          <a:p>
            <a:pPr>
              <a:lnSpc>
                <a:spcPct val="85000"/>
              </a:lnSpc>
              <a:buFontTx/>
              <a:buNone/>
            </a:pPr>
            <a:r>
              <a:rPr lang="en-US" sz="2000" b="1" dirty="0"/>
              <a:t>	SS</a:t>
            </a:r>
            <a:r>
              <a:rPr lang="ru-RU" sz="2000" b="1" dirty="0"/>
              <a:t> - </a:t>
            </a:r>
            <a:r>
              <a:rPr lang="ru-RU" sz="2000" dirty="0"/>
              <a:t> </a:t>
            </a:r>
            <a:r>
              <a:rPr lang="en-US" sz="2000" dirty="0" err="1"/>
              <a:t>stak</a:t>
            </a:r>
            <a:r>
              <a:rPr lang="en-US" sz="2000" dirty="0"/>
              <a:t> </a:t>
            </a:r>
            <a:r>
              <a:rPr lang="en-US" sz="2000" dirty="0" err="1"/>
              <a:t>segmentini</a:t>
            </a:r>
            <a:r>
              <a:rPr lang="en-US" sz="2000" dirty="0"/>
              <a:t> </a:t>
            </a:r>
            <a:r>
              <a:rPr lang="en-US" sz="2000" dirty="0" err="1"/>
              <a:t>registri</a:t>
            </a:r>
            <a:r>
              <a:rPr lang="ru-RU" sz="2000" dirty="0"/>
              <a:t>.</a:t>
            </a:r>
          </a:p>
        </p:txBody>
      </p:sp>
      <p:sp>
        <p:nvSpPr>
          <p:cNvPr id="4" name="Номер слайда 5"/>
          <p:cNvSpPr>
            <a:spLocks noGrp="1"/>
          </p:cNvSpPr>
          <p:nvPr>
            <p:ph type="sldNum" sz="quarter" idx="12"/>
          </p:nvPr>
        </p:nvSpPr>
        <p:spPr/>
        <p:txBody>
          <a:bodyPr/>
          <a:lstStyle/>
          <a:p>
            <a:fld id="{8B18CE4B-0A0B-4AFC-8C8F-7FDA541076E5}" type="slidenum">
              <a:rPr lang="ru-RU"/>
              <a:pPr/>
              <a:t>2</a:t>
            </a:fld>
            <a:endParaRPr lang="ru-RU"/>
          </a:p>
        </p:txBody>
      </p:sp>
    </p:spTree>
    <p:extLst>
      <p:ext uri="{BB962C8B-B14F-4D97-AF65-F5344CB8AC3E}">
        <p14:creationId xmlns:p14="http://schemas.microsoft.com/office/powerpoint/2010/main" val="29582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wipe(down)">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23">
                                            <p:txEl>
                                              <p:pRg st="1" end="1"/>
                                            </p:txEl>
                                          </p:spTgt>
                                        </p:tgtEl>
                                        <p:attrNameLst>
                                          <p:attrName>style.visibility</p:attrName>
                                        </p:attrNameLst>
                                      </p:cBhvr>
                                      <p:to>
                                        <p:strVal val="visible"/>
                                      </p:to>
                                    </p:set>
                                    <p:animEffect transition="in" filter="wipe(down)">
                                      <p:cBhvr>
                                        <p:cTn id="17" dur="500"/>
                                        <p:tgtEl>
                                          <p:spTgt spid="51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23">
                                            <p:txEl>
                                              <p:pRg st="2" end="2"/>
                                            </p:txEl>
                                          </p:spTgt>
                                        </p:tgtEl>
                                        <p:attrNameLst>
                                          <p:attrName>style.visibility</p:attrName>
                                        </p:attrNameLst>
                                      </p:cBhvr>
                                      <p:to>
                                        <p:strVal val="visible"/>
                                      </p:to>
                                    </p:set>
                                    <p:animEffect transition="in" filter="wipe(down)">
                                      <p:cBhvr>
                                        <p:cTn id="22" dur="500"/>
                                        <p:tgtEl>
                                          <p:spTgt spid="51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23">
                                            <p:txEl>
                                              <p:pRg st="3" end="3"/>
                                            </p:txEl>
                                          </p:spTgt>
                                        </p:tgtEl>
                                        <p:attrNameLst>
                                          <p:attrName>style.visibility</p:attrName>
                                        </p:attrNameLst>
                                      </p:cBhvr>
                                      <p:to>
                                        <p:strVal val="visible"/>
                                      </p:to>
                                    </p:set>
                                    <p:animEffect transition="in" filter="wipe(down)">
                                      <p:cBhvr>
                                        <p:cTn id="27" dur="500"/>
                                        <p:tgtEl>
                                          <p:spTgt spid="51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23">
                                            <p:txEl>
                                              <p:pRg st="4" end="4"/>
                                            </p:txEl>
                                          </p:spTgt>
                                        </p:tgtEl>
                                        <p:attrNameLst>
                                          <p:attrName>style.visibility</p:attrName>
                                        </p:attrNameLst>
                                      </p:cBhvr>
                                      <p:to>
                                        <p:strVal val="visible"/>
                                      </p:to>
                                    </p:set>
                                    <p:animEffect transition="in" filter="wipe(down)">
                                      <p:cBhvr>
                                        <p:cTn id="32" dur="500"/>
                                        <p:tgtEl>
                                          <p:spTgt spid="51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123">
                                            <p:txEl>
                                              <p:pRg st="5" end="5"/>
                                            </p:txEl>
                                          </p:spTgt>
                                        </p:tgtEl>
                                        <p:attrNameLst>
                                          <p:attrName>style.visibility</p:attrName>
                                        </p:attrNameLst>
                                      </p:cBhvr>
                                      <p:to>
                                        <p:strVal val="visible"/>
                                      </p:to>
                                    </p:set>
                                    <p:animEffect transition="in" filter="wipe(down)">
                                      <p:cBhvr>
                                        <p:cTn id="37" dur="500"/>
                                        <p:tgtEl>
                                          <p:spTgt spid="51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123">
                                            <p:txEl>
                                              <p:pRg st="6" end="6"/>
                                            </p:txEl>
                                          </p:spTgt>
                                        </p:tgtEl>
                                        <p:attrNameLst>
                                          <p:attrName>style.visibility</p:attrName>
                                        </p:attrNameLst>
                                      </p:cBhvr>
                                      <p:to>
                                        <p:strVal val="visible"/>
                                      </p:to>
                                    </p:set>
                                    <p:animEffect transition="in" filter="wipe(down)">
                                      <p:cBhvr>
                                        <p:cTn id="42" dur="500"/>
                                        <p:tgtEl>
                                          <p:spTgt spid="51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123">
                                            <p:txEl>
                                              <p:pRg st="7" end="7"/>
                                            </p:txEl>
                                          </p:spTgt>
                                        </p:tgtEl>
                                        <p:attrNameLst>
                                          <p:attrName>style.visibility</p:attrName>
                                        </p:attrNameLst>
                                      </p:cBhvr>
                                      <p:to>
                                        <p:strVal val="visible"/>
                                      </p:to>
                                    </p:set>
                                    <p:animEffect transition="in" filter="wipe(down)">
                                      <p:cBhvr>
                                        <p:cTn id="47" dur="500"/>
                                        <p:tgtEl>
                                          <p:spTgt spid="512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23">
                                            <p:txEl>
                                              <p:pRg st="8" end="8"/>
                                            </p:txEl>
                                          </p:spTgt>
                                        </p:tgtEl>
                                        <p:attrNameLst>
                                          <p:attrName>style.visibility</p:attrName>
                                        </p:attrNameLst>
                                      </p:cBhvr>
                                      <p:to>
                                        <p:strVal val="visible"/>
                                      </p:to>
                                    </p:set>
                                    <p:animEffect transition="in" filter="wipe(down)">
                                      <p:cBhvr>
                                        <p:cTn id="52" dur="500"/>
                                        <p:tgtEl>
                                          <p:spTgt spid="512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123">
                                            <p:txEl>
                                              <p:pRg st="9" end="9"/>
                                            </p:txEl>
                                          </p:spTgt>
                                        </p:tgtEl>
                                        <p:attrNameLst>
                                          <p:attrName>style.visibility</p:attrName>
                                        </p:attrNameLst>
                                      </p:cBhvr>
                                      <p:to>
                                        <p:strVal val="visible"/>
                                      </p:to>
                                    </p:set>
                                    <p:animEffect transition="in" filter="wipe(down)">
                                      <p:cBhvr>
                                        <p:cTn id="57" dur="500"/>
                                        <p:tgtEl>
                                          <p:spTgt spid="512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123">
                                            <p:txEl>
                                              <p:pRg st="10" end="10"/>
                                            </p:txEl>
                                          </p:spTgt>
                                        </p:tgtEl>
                                        <p:attrNameLst>
                                          <p:attrName>style.visibility</p:attrName>
                                        </p:attrNameLst>
                                      </p:cBhvr>
                                      <p:to>
                                        <p:strVal val="visible"/>
                                      </p:to>
                                    </p:set>
                                    <p:animEffect transition="in" filter="wipe(down)">
                                      <p:cBhvr>
                                        <p:cTn id="62" dur="500"/>
                                        <p:tgtEl>
                                          <p:spTgt spid="512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123">
                                            <p:txEl>
                                              <p:pRg st="11" end="11"/>
                                            </p:txEl>
                                          </p:spTgt>
                                        </p:tgtEl>
                                        <p:attrNameLst>
                                          <p:attrName>style.visibility</p:attrName>
                                        </p:attrNameLst>
                                      </p:cBhvr>
                                      <p:to>
                                        <p:strVal val="visible"/>
                                      </p:to>
                                    </p:set>
                                    <p:animEffect transition="in" filter="wipe(down)">
                                      <p:cBhvr>
                                        <p:cTn id="67" dur="500"/>
                                        <p:tgtEl>
                                          <p:spTgt spid="512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123">
                                            <p:txEl>
                                              <p:pRg st="12" end="12"/>
                                            </p:txEl>
                                          </p:spTgt>
                                        </p:tgtEl>
                                        <p:attrNameLst>
                                          <p:attrName>style.visibility</p:attrName>
                                        </p:attrNameLst>
                                      </p:cBhvr>
                                      <p:to>
                                        <p:strVal val="visible"/>
                                      </p:to>
                                    </p:set>
                                    <p:animEffect transition="in" filter="wipe(down)">
                                      <p:cBhvr>
                                        <p:cTn id="72" dur="500"/>
                                        <p:tgtEl>
                                          <p:spTgt spid="512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123">
                                            <p:txEl>
                                              <p:pRg st="13" end="13"/>
                                            </p:txEl>
                                          </p:spTgt>
                                        </p:tgtEl>
                                        <p:attrNameLst>
                                          <p:attrName>style.visibility</p:attrName>
                                        </p:attrNameLst>
                                      </p:cBhvr>
                                      <p:to>
                                        <p:strVal val="visible"/>
                                      </p:to>
                                    </p:set>
                                    <p:animEffect transition="in" filter="wipe(down)">
                                      <p:cBhvr>
                                        <p:cTn id="77" dur="500"/>
                                        <p:tgtEl>
                                          <p:spTgt spid="512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123">
                                            <p:txEl>
                                              <p:pRg st="14" end="14"/>
                                            </p:txEl>
                                          </p:spTgt>
                                        </p:tgtEl>
                                        <p:attrNameLst>
                                          <p:attrName>style.visibility</p:attrName>
                                        </p:attrNameLst>
                                      </p:cBhvr>
                                      <p:to>
                                        <p:strVal val="visible"/>
                                      </p:to>
                                    </p:set>
                                    <p:animEffect transition="in" filter="wipe(down)">
                                      <p:cBhvr>
                                        <p:cTn id="82" dur="500"/>
                                        <p:tgtEl>
                                          <p:spTgt spid="512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123">
                                            <p:txEl>
                                              <p:pRg st="15" end="15"/>
                                            </p:txEl>
                                          </p:spTgt>
                                        </p:tgtEl>
                                        <p:attrNameLst>
                                          <p:attrName>style.visibility</p:attrName>
                                        </p:attrNameLst>
                                      </p:cBhvr>
                                      <p:to>
                                        <p:strVal val="visible"/>
                                      </p:to>
                                    </p:set>
                                    <p:animEffect transition="in" filter="wipe(down)">
                                      <p:cBhvr>
                                        <p:cTn id="87" dur="500"/>
                                        <p:tgtEl>
                                          <p:spTgt spid="512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23">
                                            <p:txEl>
                                              <p:pRg st="16" end="16"/>
                                            </p:txEl>
                                          </p:spTgt>
                                        </p:tgtEl>
                                        <p:attrNameLst>
                                          <p:attrName>style.visibility</p:attrName>
                                        </p:attrNameLst>
                                      </p:cBhvr>
                                      <p:to>
                                        <p:strVal val="visible"/>
                                      </p:to>
                                    </p:set>
                                    <p:animEffect transition="in" filter="wipe(down)">
                                      <p:cBhvr>
                                        <p:cTn id="92" dur="500"/>
                                        <p:tgtEl>
                                          <p:spTgt spid="512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123">
                                            <p:txEl>
                                              <p:pRg st="17" end="17"/>
                                            </p:txEl>
                                          </p:spTgt>
                                        </p:tgtEl>
                                        <p:attrNameLst>
                                          <p:attrName>style.visibility</p:attrName>
                                        </p:attrNameLst>
                                      </p:cBhvr>
                                      <p:to>
                                        <p:strVal val="visible"/>
                                      </p:to>
                                    </p:set>
                                    <p:animEffect transition="in" filter="wipe(down)">
                                      <p:cBhvr>
                                        <p:cTn id="97" dur="500"/>
                                        <p:tgtEl>
                                          <p:spTgt spid="512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67544" y="535286"/>
            <a:ext cx="8229600" cy="6322714"/>
          </a:xfrm>
        </p:spPr>
        <p:txBody>
          <a:bodyPr>
            <a:normAutofit/>
          </a:bodyPr>
          <a:lstStyle/>
          <a:p>
            <a:pPr algn="l"/>
            <a:r>
              <a:rPr lang="en-US" sz="2800" dirty="0">
                <a:latin typeface="Times New Roman" pitchFamily="18" charset="0"/>
                <a:cs typeface="Times New Roman" pitchFamily="18" charset="0"/>
              </a:rPr>
              <a:t>	</a:t>
            </a:r>
            <a:r>
              <a:rPr lang="ru-RU" sz="2800" dirty="0" err="1" smtClean="0">
                <a:latin typeface="Times New Roman" pitchFamily="18" charset="0"/>
                <a:cs typeface="Times New Roman" pitchFamily="18" charset="0"/>
              </a:rPr>
              <a:t>Operativ</a:t>
            </a:r>
            <a:r>
              <a:rPr lang="ru-RU" sz="2800" dirty="0" smtClean="0">
                <a:latin typeface="Times New Roman" pitchFamily="18" charset="0"/>
                <a:cs typeface="Times New Roman" pitchFamily="18" charset="0"/>
              </a:rPr>
              <a:t> </a:t>
            </a:r>
            <a:r>
              <a:rPr lang="ru-RU" sz="2800" dirty="0" err="1">
                <a:latin typeface="Times New Roman" pitchFamily="18" charset="0"/>
                <a:cs typeface="Times New Roman" pitchFamily="18" charset="0"/>
              </a:rPr>
              <a:t>xotiraning</a:t>
            </a:r>
            <a:r>
              <a:rPr lang="ru-RU" sz="2800" dirty="0">
                <a:latin typeface="Times New Roman" pitchFamily="18" charset="0"/>
                <a:cs typeface="Times New Roman" pitchFamily="18" charset="0"/>
              </a:rPr>
              <a:t> </a:t>
            </a:r>
            <a:r>
              <a:rPr lang="ru-RU" sz="2800" dirty="0" err="1">
                <a:latin typeface="Times New Roman" pitchFamily="18" charset="0"/>
                <a:cs typeface="Times New Roman" pitchFamily="18" charset="0"/>
              </a:rPr>
              <a:t>yacheykalari</a:t>
            </a:r>
            <a:r>
              <a:rPr lang="ru-RU" sz="2800" dirty="0">
                <a:latin typeface="Times New Roman" pitchFamily="18" charset="0"/>
                <a:cs typeface="Times New Roman" pitchFamily="18" charset="0"/>
              </a:rPr>
              <a:t> </a:t>
            </a:r>
            <a:r>
              <a:rPr lang="ru-RU" sz="2800" dirty="0" err="1">
                <a:latin typeface="Times New Roman" pitchFamily="18" charset="0"/>
                <a:cs typeface="Times New Roman" pitchFamily="18" charset="0"/>
              </a:rPr>
              <a:t>bilan</a:t>
            </a:r>
            <a:r>
              <a:rPr lang="ru-RU" sz="2800" dirty="0">
                <a:latin typeface="Times New Roman" pitchFamily="18" charset="0"/>
                <a:cs typeface="Times New Roman" pitchFamily="18" charset="0"/>
              </a:rPr>
              <a:t> </a:t>
            </a:r>
            <a:r>
              <a:rPr lang="ru-RU" sz="2800" dirty="0" err="1">
                <a:latin typeface="Times New Roman" pitchFamily="18" charset="0"/>
                <a:cs typeface="Times New Roman" pitchFamily="18" charset="0"/>
              </a:rPr>
              <a:t>birgalikda</a:t>
            </a:r>
            <a:r>
              <a:rPr lang="ru-RU"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q</a:t>
            </a:r>
            <a:r>
              <a:rPr lang="ru-RU" sz="2800" dirty="0" err="1" smtClean="0">
                <a:latin typeface="Times New Roman" pitchFamily="18" charset="0"/>
                <a:cs typeface="Times New Roman" pitchFamily="18" charset="0"/>
              </a:rPr>
              <a:t>is</a:t>
            </a:r>
            <a:r>
              <a:rPr lang="en-US" sz="2800" dirty="0" smtClean="0">
                <a:latin typeface="Times New Roman" pitchFamily="18" charset="0"/>
                <a:cs typeface="Times New Roman" pitchFamily="18" charset="0"/>
              </a:rPr>
              <a:t>q</a:t>
            </a:r>
            <a:r>
              <a:rPr lang="ru-RU" sz="2800" dirty="0" smtClean="0">
                <a:latin typeface="Times New Roman" pitchFamily="18" charset="0"/>
                <a:cs typeface="Times New Roman" pitchFamily="18" charset="0"/>
              </a:rPr>
              <a:t>a </a:t>
            </a:r>
            <a:r>
              <a:rPr lang="ru-RU" sz="2800" dirty="0" err="1" smtClean="0">
                <a:latin typeface="Times New Roman" pitchFamily="18" charset="0"/>
                <a:cs typeface="Times New Roman" pitchFamily="18" charset="0"/>
              </a:rPr>
              <a:t>va</a:t>
            </a:r>
            <a:r>
              <a:rPr lang="en-US" sz="2800" dirty="0" smtClean="0">
                <a:latin typeface="Times New Roman" pitchFamily="18" charset="0"/>
                <a:cs typeface="Times New Roman" pitchFamily="18" charset="0"/>
              </a:rPr>
              <a:t>q</a:t>
            </a:r>
            <a:r>
              <a:rPr lang="ru-RU" sz="2800" dirty="0" err="1" smtClean="0">
                <a:latin typeface="Times New Roman" pitchFamily="18" charset="0"/>
                <a:cs typeface="Times New Roman" pitchFamily="18" charset="0"/>
              </a:rPr>
              <a:t>tli</a:t>
            </a:r>
            <a:r>
              <a:rPr lang="ru-RU" sz="2800" dirty="0" smtClean="0">
                <a:latin typeface="Times New Roman" pitchFamily="18" charset="0"/>
                <a:cs typeface="Times New Roman" pitchFamily="18" charset="0"/>
              </a:rPr>
              <a:t> </a:t>
            </a:r>
            <a:r>
              <a:rPr lang="ru-RU" sz="2800" dirty="0" err="1">
                <a:latin typeface="Times New Roman" pitchFamily="18" charset="0"/>
                <a:cs typeface="Times New Roman" pitchFamily="18" charset="0"/>
              </a:rPr>
              <a:t>tezkor</a:t>
            </a:r>
            <a:r>
              <a:rPr lang="ru-RU" sz="2800" dirty="0">
                <a:latin typeface="Times New Roman" pitchFamily="18" charset="0"/>
                <a:cs typeface="Times New Roman" pitchFamily="18" charset="0"/>
              </a:rPr>
              <a:t> </a:t>
            </a:r>
            <a:r>
              <a:rPr lang="ru-RU" sz="2800" dirty="0" err="1">
                <a:latin typeface="Times New Roman" pitchFamily="18" charset="0"/>
                <a:cs typeface="Times New Roman" pitchFamily="18" charset="0"/>
              </a:rPr>
              <a:t>ma’lumotlarni</a:t>
            </a:r>
            <a:r>
              <a:rPr lang="ru-RU" sz="2800" dirty="0">
                <a:latin typeface="Times New Roman" pitchFamily="18" charset="0"/>
                <a:cs typeface="Times New Roman" pitchFamily="18" charset="0"/>
              </a:rPr>
              <a:t> </a:t>
            </a:r>
            <a:r>
              <a:rPr lang="ru-RU" sz="2800" dirty="0" err="1">
                <a:latin typeface="Times New Roman" pitchFamily="18" charset="0"/>
                <a:cs typeface="Times New Roman" pitchFamily="18" charset="0"/>
              </a:rPr>
              <a:t>registrlarda</a:t>
            </a:r>
            <a:r>
              <a:rPr lang="ru-RU" sz="2800" dirty="0">
                <a:latin typeface="Times New Roman" pitchFamily="18" charset="0"/>
                <a:cs typeface="Times New Roman" pitchFamily="18" charset="0"/>
              </a:rPr>
              <a:t> </a:t>
            </a:r>
            <a:r>
              <a:rPr lang="ru-RU" sz="2800" dirty="0" err="1" smtClean="0">
                <a:latin typeface="Times New Roman" pitchFamily="18" charset="0"/>
                <a:cs typeface="Times New Roman" pitchFamily="18" charset="0"/>
              </a:rPr>
              <a:t>sa</a:t>
            </a:r>
            <a:r>
              <a:rPr lang="en-US" sz="2800" dirty="0" smtClean="0">
                <a:latin typeface="Times New Roman" pitchFamily="18" charset="0"/>
                <a:cs typeface="Times New Roman" pitchFamily="18" charset="0"/>
              </a:rPr>
              <a:t>q</a:t>
            </a:r>
            <a:r>
              <a:rPr lang="ru-RU" sz="2800" dirty="0" err="1" smtClean="0">
                <a:latin typeface="Times New Roman" pitchFamily="18" charset="0"/>
                <a:cs typeface="Times New Roman" pitchFamily="18" charset="0"/>
              </a:rPr>
              <a:t>lash</a:t>
            </a:r>
            <a:r>
              <a:rPr lang="ru-RU"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h</a:t>
            </a:r>
            <a:r>
              <a:rPr lang="ru-RU" sz="2800" dirty="0" err="1" smtClean="0">
                <a:latin typeface="Times New Roman" pitchFamily="18" charset="0"/>
                <a:cs typeface="Times New Roman" pitchFamily="18" charset="0"/>
              </a:rPr>
              <a:t>am</a:t>
            </a:r>
            <a:r>
              <a:rPr lang="ru-RU" sz="2800" dirty="0" smtClean="0">
                <a:latin typeface="Times New Roman" pitchFamily="18" charset="0"/>
                <a:cs typeface="Times New Roman" pitchFamily="18" charset="0"/>
              </a:rPr>
              <a:t> </a:t>
            </a:r>
            <a:r>
              <a:rPr lang="ru-RU" sz="2800" dirty="0" err="1">
                <a:latin typeface="Times New Roman" pitchFamily="18" charset="0"/>
                <a:cs typeface="Times New Roman" pitchFamily="18" charset="0"/>
              </a:rPr>
              <a:t>mumkin</a:t>
            </a:r>
            <a:r>
              <a:rPr lang="ru-RU"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Registrlar</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protsessor</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tarkibiga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kiradi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mashina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dasturi</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orqali</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ularga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murojaat</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o’rnatilishi</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mumkin</a:t>
            </a:r>
            <a:r>
              <a:rPr lang="en-US" sz="2800" dirty="0">
                <a:latin typeface="Times New Roman" pitchFamily="18" charset="0"/>
                <a:cs typeface="Times New Roman" pitchFamily="18" charset="0"/>
              </a:rPr>
              <a:t>. </a:t>
            </a:r>
            <a:r>
              <a:rPr lang="ru-RU" sz="2800" dirty="0">
                <a:latin typeface="Times New Roman" pitchFamily="18" charset="0"/>
                <a:cs typeface="Times New Roman" pitchFamily="18" charset="0"/>
              </a:rPr>
              <a:t/>
            </a:r>
            <a:br>
              <a:rPr lang="ru-RU" sz="2800" dirty="0">
                <a:latin typeface="Times New Roman" pitchFamily="18" charset="0"/>
                <a:cs typeface="Times New Roman" pitchFamily="18" charset="0"/>
              </a:rPr>
            </a:br>
            <a:r>
              <a:rPr lang="en-US" sz="2800" dirty="0">
                <a:latin typeface="Times New Roman" pitchFamily="18" charset="0"/>
                <a:cs typeface="Times New Roman" pitchFamily="18" charset="0"/>
              </a:rPr>
              <a:t>	</a:t>
            </a:r>
            <a:r>
              <a:rPr lang="ru-RU" sz="2800" dirty="0">
                <a:latin typeface="Times New Roman" pitchFamily="18" charset="0"/>
                <a:cs typeface="Times New Roman" pitchFamily="18" charset="0"/>
              </a:rPr>
              <a:t/>
            </a:r>
            <a:br>
              <a:rPr lang="ru-RU"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Intel </a:t>
            </a:r>
            <a:r>
              <a:rPr lang="en-US" sz="2800" dirty="0" err="1">
                <a:latin typeface="Times New Roman" pitchFamily="18" charset="0"/>
                <a:cs typeface="Times New Roman" pitchFamily="18" charset="0"/>
              </a:rPr>
              <a:t>firmasining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protsessorlarida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registrlar</a:t>
            </a:r>
            <a:r>
              <a:rPr lang="en-US" sz="2800" dirty="0">
                <a:latin typeface="Times New Roman" pitchFamily="18" charset="0"/>
                <a:cs typeface="Times New Roman" pitchFamily="18" charset="0"/>
              </a:rPr>
              <a:t> 2 </a:t>
            </a:r>
            <a:r>
              <a:rPr lang="en-US" sz="2800" dirty="0" err="1">
                <a:latin typeface="Times New Roman" pitchFamily="18" charset="0"/>
                <a:cs typeface="Times New Roman" pitchFamily="18" charset="0"/>
              </a:rPr>
              <a:t>guruxga</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bo’linadi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sistemali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amaliy</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maqsadga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yo’naltirilgan</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Registrlarning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ko’pchilik</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qismi</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2 </a:t>
            </a:r>
            <a:r>
              <a:rPr lang="en-US" sz="2800" dirty="0" err="1" smtClean="0">
                <a:latin typeface="Times New Roman" pitchFamily="18" charset="0"/>
                <a:cs typeface="Times New Roman" pitchFamily="18" charset="0"/>
              </a:rPr>
              <a:t>so’z</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uzunligiga</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ega</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(32 bit) </a:t>
            </a:r>
            <a:r>
              <a:rPr lang="en-US" sz="2800" dirty="0" err="1">
                <a:latin typeface="Times New Roman" pitchFamily="18" charset="0"/>
                <a:cs typeface="Times New Roman" pitchFamily="18" charset="0"/>
              </a:rPr>
              <a:t>ularning</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har</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biri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tegishli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nomga</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ega</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EAX, EVX </a:t>
            </a:r>
            <a:r>
              <a:rPr lang="en-US" sz="2800" dirty="0" err="1">
                <a:latin typeface="Times New Roman" pitchFamily="18" charset="0"/>
                <a:cs typeface="Times New Roman" pitchFamily="18" charset="0"/>
              </a:rPr>
              <a:t>va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t>
            </a:r>
            <a:r>
              <a:rPr lang="en-US" sz="2800" dirty="0" err="1" smtClean="0">
                <a:latin typeface="Times New Roman" pitchFamily="18" charset="0"/>
                <a:cs typeface="Times New Roman" pitchFamily="18" charset="0"/>
              </a:rPr>
              <a:t>okazo</a:t>
            </a:r>
            <a:endParaRPr lang="ru-RU" sz="2800" dirty="0">
              <a:latin typeface="Times New Roman" pitchFamily="18" charset="0"/>
              <a:cs typeface="Times New Roman" pitchFamily="18" charset="0"/>
            </a:endParaRPr>
          </a:p>
        </p:txBody>
      </p:sp>
    </p:spTree>
    <p:extLst>
      <p:ext uri="{BB962C8B-B14F-4D97-AF65-F5344CB8AC3E}">
        <p14:creationId xmlns:p14="http://schemas.microsoft.com/office/powerpoint/2010/main" val="3731264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69368"/>
            <a:ext cx="8496944" cy="5688632"/>
          </a:xfrm>
        </p:spPr>
        <p:txBody>
          <a:bodyPr>
            <a:noAutofit/>
          </a:bodyPr>
          <a:lstStyle/>
          <a:p>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1. </a:t>
            </a:r>
            <a:r>
              <a:rPr lang="en-US" sz="3200" dirty="0" err="1" smtClean="0">
                <a:latin typeface="Times New Roman" pitchFamily="18" charset="0"/>
                <a:cs typeface="Times New Roman" pitchFamily="18" charset="0"/>
              </a:rPr>
              <a:t>Umumiy</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foydalanuvchiga</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mo’ljallangan</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registr</a:t>
            </a:r>
            <a:r>
              <a:rPr lang="en-US" sz="3200" dirty="0">
                <a:latin typeface="Times New Roman" pitchFamily="18" charset="0"/>
                <a:cs typeface="Times New Roman" pitchFamily="18" charset="0"/>
              </a:rPr>
              <a:t> – 8 ta 32 </a:t>
            </a:r>
            <a:r>
              <a:rPr lang="en-US" sz="3200" dirty="0" err="1">
                <a:latin typeface="Times New Roman" pitchFamily="18" charset="0"/>
                <a:cs typeface="Times New Roman" pitchFamily="18" charset="0"/>
              </a:rPr>
              <a:t>bitlik</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registr</a:t>
            </a:r>
            <a:r>
              <a:rPr lang="en-US" sz="3200" dirty="0" smtClean="0">
                <a:latin typeface="Times New Roman" pitchFamily="18" charset="0"/>
                <a:cs typeface="Times New Roman" pitchFamily="18" charset="0"/>
              </a:rPr>
              <a:t>.</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2. Segment </a:t>
            </a:r>
            <a:r>
              <a:rPr lang="en-US" sz="3200" dirty="0" err="1">
                <a:latin typeface="Times New Roman" pitchFamily="18" charset="0"/>
                <a:cs typeface="Times New Roman" pitchFamily="18" charset="0"/>
              </a:rPr>
              <a:t>registr</a:t>
            </a:r>
            <a:r>
              <a:rPr lang="en-US" sz="3200" dirty="0">
                <a:latin typeface="Times New Roman" pitchFamily="18" charset="0"/>
                <a:cs typeface="Times New Roman" pitchFamily="18" charset="0"/>
              </a:rPr>
              <a:t> – 6 ta </a:t>
            </a:r>
            <a:r>
              <a:rPr lang="en-US" sz="3200" dirty="0" err="1">
                <a:latin typeface="Times New Roman" pitchFamily="18" charset="0"/>
                <a:cs typeface="Times New Roman" pitchFamily="18" charset="0"/>
              </a:rPr>
              <a:t>xotiraga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murojaatning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turli</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ko’rinishiga</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mos</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selektor</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segmentlari</a:t>
            </a:r>
            <a:r>
              <a:rPr lang="en-US" sz="3200" dirty="0" smtClean="0">
                <a:latin typeface="Times New Roman" pitchFamily="18" charset="0"/>
                <a:cs typeface="Times New Roman" pitchFamily="18" charset="0"/>
              </a:rPr>
              <a:t>.</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3. </a:t>
            </a:r>
            <a:r>
              <a:rPr lang="en-US" sz="3200" dirty="0" err="1" smtClean="0">
                <a:latin typeface="Times New Roman" pitchFamily="18" charset="0"/>
                <a:cs typeface="Times New Roman" pitchFamily="18" charset="0"/>
              </a:rPr>
              <a:t>Holat</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va</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boshqaruv</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registrlari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Ushbu</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registrlar</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protsessorning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holatini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aniqlash</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va</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o’zgartirish</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uchun</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xizmat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qiladi</a:t>
            </a:r>
            <a:r>
              <a:rPr lang="en-US" sz="3200" dirty="0">
                <a:latin typeface="Times New Roman" pitchFamily="18" charset="0"/>
                <a:cs typeface="Times New Roman" pitchFamily="18" charset="0"/>
              </a:rPr>
              <a:t>. </a:t>
            </a:r>
            <a:r>
              <a:rPr lang="ru-RU" sz="3200" dirty="0">
                <a:latin typeface="Times New Roman" pitchFamily="18" charset="0"/>
                <a:cs typeface="Times New Roman" pitchFamily="18" charset="0"/>
              </a:rPr>
              <a:t/>
            </a:r>
            <a:br>
              <a:rPr lang="ru-RU" sz="3200" dirty="0">
                <a:latin typeface="Times New Roman" pitchFamily="18" charset="0"/>
                <a:cs typeface="Times New Roman" pitchFamily="18" charset="0"/>
              </a:rPr>
            </a:br>
            <a:endParaRPr lang="ru-RU" sz="3200" dirty="0">
              <a:latin typeface="Times New Roman" pitchFamily="18" charset="0"/>
              <a:cs typeface="Times New Roman" pitchFamily="18" charset="0"/>
            </a:endParaRPr>
          </a:p>
        </p:txBody>
      </p:sp>
      <p:sp>
        <p:nvSpPr>
          <p:cNvPr id="3" name="Прямоугольник 2"/>
          <p:cNvSpPr/>
          <p:nvPr/>
        </p:nvSpPr>
        <p:spPr>
          <a:xfrm>
            <a:off x="3912577" y="215261"/>
            <a:ext cx="4572000" cy="954107"/>
          </a:xfrm>
          <a:prstGeom prst="rect">
            <a:avLst/>
          </a:prstGeom>
        </p:spPr>
        <p:txBody>
          <a:bodyPr>
            <a:spAutoFit/>
          </a:bodyPr>
          <a:lstStyle/>
          <a:p>
            <a:r>
              <a:rPr lang="en-US" sz="2800" b="1" dirty="0" err="1">
                <a:latin typeface="Times New Roman" pitchFamily="18" charset="0"/>
                <a:cs typeface="Times New Roman" pitchFamily="18" charset="0"/>
              </a:rPr>
              <a:t>Ushbu</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registrlar</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quyidagi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guruxlarga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bo’lingan</a:t>
            </a:r>
            <a:r>
              <a:rPr lang="en-US" sz="2800" dirty="0">
                <a:latin typeface="Times New Roman" pitchFamily="18" charset="0"/>
                <a:cs typeface="Times New Roman" pitchFamily="18" charset="0"/>
              </a:rPr>
              <a:t>:</a:t>
            </a:r>
            <a:endParaRPr lang="ru-RU" sz="2800" dirty="0"/>
          </a:p>
        </p:txBody>
      </p:sp>
    </p:spTree>
    <p:extLst>
      <p:ext uri="{BB962C8B-B14F-4D97-AF65-F5344CB8AC3E}">
        <p14:creationId xmlns:p14="http://schemas.microsoft.com/office/powerpoint/2010/main" val="2119407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476672"/>
            <a:ext cx="8229600" cy="6250706"/>
          </a:xfrm>
        </p:spPr>
        <p:txBody>
          <a:bodyPr>
            <a:noAutofit/>
          </a:bodyPr>
          <a:lstStyle/>
          <a:p>
            <a:pPr algn="l">
              <a:lnSpc>
                <a:spcPct val="150000"/>
              </a:lnSpc>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Umumiy</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foydalanuvchiga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mo’ljallangan</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registrlari</a:t>
            </a:r>
            <a:r>
              <a:rPr lang="en-US" sz="2200" dirty="0">
                <a:latin typeface="Times New Roman" pitchFamily="18" charset="0"/>
                <a:cs typeface="Times New Roman" pitchFamily="18" charset="0"/>
              </a:rPr>
              <a:t> 32 </a:t>
            </a:r>
            <a:r>
              <a:rPr lang="en-US" sz="2200" dirty="0" err="1">
                <a:latin typeface="Times New Roman" pitchFamily="18" charset="0"/>
                <a:cs typeface="Times New Roman" pitchFamily="18" charset="0"/>
              </a:rPr>
              <a:t>bitlik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registrlar</a:t>
            </a:r>
            <a:r>
              <a:rPr lang="en-US" sz="2200" dirty="0">
                <a:latin typeface="Times New Roman" pitchFamily="18" charset="0"/>
                <a:cs typeface="Times New Roman" pitchFamily="18" charset="0"/>
              </a:rPr>
              <a:t> deb </a:t>
            </a:r>
            <a:r>
              <a:rPr lang="en-US" sz="2200" dirty="0" smtClean="0">
                <a:latin typeface="Times New Roman" pitchFamily="18" charset="0"/>
                <a:cs typeface="Times New Roman" pitchFamily="18" charset="0"/>
              </a:rPr>
              <a:t>ham </a:t>
            </a:r>
            <a:r>
              <a:rPr lang="en-US" sz="2200" dirty="0" err="1">
                <a:latin typeface="Times New Roman" pitchFamily="18" charset="0"/>
                <a:cs typeface="Times New Roman" pitchFamily="18" charset="0"/>
              </a:rPr>
              <a:t>ataladi</a:t>
            </a:r>
            <a:r>
              <a:rPr lang="en-US" sz="2200" dirty="0">
                <a:latin typeface="Times New Roman" pitchFamily="18" charset="0"/>
                <a:cs typeface="Times New Roman" pitchFamily="18" charset="0"/>
              </a:rPr>
              <a:t>.   EAX, EBX, EDX, EBP, ESP, ESI,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EDI. </a:t>
            </a:r>
            <a:r>
              <a:rPr lang="en-US" sz="2200" dirty="0" err="1">
                <a:latin typeface="Times New Roman" pitchFamily="18" charset="0"/>
                <a:cs typeface="Times New Roman" pitchFamily="18" charset="0"/>
              </a:rPr>
              <a:t>Ushbu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registrlar</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mantiqiy</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arifmetik</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buyruqlarning</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operandlarini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saqlash</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uchun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xizmat</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qiladi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Bundan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tashqari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ular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adresni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aniqlashda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operandlarni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saqlashga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xam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xizmat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kiladi</a:t>
            </a:r>
            <a:r>
              <a:rPr lang="en-US" sz="2200" dirty="0">
                <a:latin typeface="Times New Roman" pitchFamily="18" charset="0"/>
                <a:cs typeface="Times New Roman" pitchFamily="18" charset="0"/>
              </a:rPr>
              <a:t>. 16 </a:t>
            </a:r>
            <a:r>
              <a:rPr lang="en-US" sz="2200" dirty="0" err="1">
                <a:latin typeface="Times New Roman" pitchFamily="18" charset="0"/>
                <a:cs typeface="Times New Roman" pitchFamily="18" charset="0"/>
              </a:rPr>
              <a:t>bitdan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kichik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registrlarni</a:t>
            </a:r>
            <a:r>
              <a:rPr lang="en-US" sz="2200" dirty="0">
                <a:latin typeface="Times New Roman" pitchFamily="18" charset="0"/>
                <a:cs typeface="Times New Roman" pitchFamily="18" charset="0"/>
              </a:rPr>
              <a:t> 8086 </a:t>
            </a:r>
            <a:r>
              <a:rPr lang="en-US" sz="2200" dirty="0" err="1">
                <a:latin typeface="Times New Roman" pitchFamily="18" charset="0"/>
                <a:cs typeface="Times New Roman" pitchFamily="18" charset="0"/>
              </a:rPr>
              <a:t>protsessor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registrlari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ismlaridan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foydalanib</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adreslash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mumkin</a:t>
            </a:r>
            <a:r>
              <a:rPr lang="en-US" sz="2200" dirty="0">
                <a:latin typeface="Times New Roman" pitchFamily="18" charset="0"/>
                <a:cs typeface="Times New Roman" pitchFamily="18" charset="0"/>
              </a:rPr>
              <a:t>: AX, BX, CX, DX, BP, SP, SI,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DI.</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endParaRPr lang="ru-RU" sz="2200" dirty="0">
              <a:latin typeface="Times New Roman" pitchFamily="18" charset="0"/>
              <a:cs typeface="Times New Roman" pitchFamily="18" charset="0"/>
            </a:endParaRPr>
          </a:p>
        </p:txBody>
      </p:sp>
    </p:spTree>
    <p:extLst>
      <p:ext uri="{BB962C8B-B14F-4D97-AF65-F5344CB8AC3E}">
        <p14:creationId xmlns:p14="http://schemas.microsoft.com/office/powerpoint/2010/main" val="3372970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22714"/>
          </a:xfrm>
        </p:spPr>
        <p:txBody>
          <a:bodyPr>
            <a:noAutofit/>
          </a:bodyPr>
          <a:lstStyle/>
          <a:p>
            <a:pPr algn="l"/>
            <a:r>
              <a:rPr lang="en-US" sz="2200" dirty="0" smtClean="0">
                <a:latin typeface="Times New Roman" pitchFamily="18" charset="0"/>
                <a:cs typeface="Times New Roman" pitchFamily="18" charset="0"/>
              </a:rPr>
              <a:t>                    </a:t>
            </a:r>
            <a:r>
              <a:rPr lang="ru-RU" sz="2200" dirty="0" err="1" smtClean="0">
                <a:latin typeface="Times New Roman" pitchFamily="18" charset="0"/>
                <a:cs typeface="Times New Roman" pitchFamily="18" charset="0"/>
              </a:rPr>
              <a:t>Ba’zi</a:t>
            </a:r>
            <a:r>
              <a:rPr lang="ru-RU" sz="2200" dirty="0" smtClean="0">
                <a:latin typeface="Times New Roman" pitchFamily="18" charset="0"/>
                <a:cs typeface="Times New Roman" pitchFamily="18" charset="0"/>
              </a:rPr>
              <a:t> </a:t>
            </a:r>
            <a:r>
              <a:rPr lang="ru-RU" sz="2200" dirty="0" err="1">
                <a:latin typeface="Times New Roman" pitchFamily="18" charset="0"/>
                <a:cs typeface="Times New Roman" pitchFamily="18" charset="0"/>
              </a:rPr>
              <a:t>registrlarning</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shartli</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nomlanishi</a:t>
            </a: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A</a:t>
            </a:r>
            <a:r>
              <a:rPr lang="en-US" sz="2200" dirty="0" smtClean="0">
                <a:latin typeface="Times New Roman" pitchFamily="18" charset="0"/>
                <a:cs typeface="Times New Roman" pitchFamily="18" charset="0"/>
              </a:rPr>
              <a:t> </a:t>
            </a:r>
            <a:r>
              <a:rPr lang="ru-RU" sz="2200" dirty="0">
                <a:latin typeface="Times New Roman" pitchFamily="18" charset="0"/>
                <a:cs typeface="Times New Roman" pitchFamily="18" charset="0"/>
              </a:rPr>
              <a:t>– </a:t>
            </a:r>
            <a:r>
              <a:rPr lang="en-US" sz="2200" dirty="0">
                <a:latin typeface="Times New Roman" pitchFamily="18" charset="0"/>
                <a:cs typeface="Times New Roman" pitchFamily="18" charset="0"/>
              </a:rPr>
              <a:t>accumulator, </a:t>
            </a:r>
            <a:r>
              <a:rPr lang="ru-RU" sz="2200" b="1" i="1" dirty="0" err="1" smtClean="0">
                <a:solidFill>
                  <a:schemeClr val="tx2"/>
                </a:solidFill>
                <a:latin typeface="Times New Roman" pitchFamily="18" charset="0"/>
                <a:cs typeface="Times New Roman" pitchFamily="18" charset="0"/>
              </a:rPr>
              <a:t>akkum</a:t>
            </a:r>
            <a:r>
              <a:rPr lang="en-US" sz="2200" b="1" i="1" dirty="0" smtClean="0">
                <a:solidFill>
                  <a:schemeClr val="tx2"/>
                </a:solidFill>
                <a:latin typeface="Times New Roman" pitchFamily="18" charset="0"/>
                <a:cs typeface="Times New Roman" pitchFamily="18" charset="0"/>
              </a:rPr>
              <a:t>u</a:t>
            </a:r>
            <a:r>
              <a:rPr lang="ru-RU" sz="2200" b="1" i="1" dirty="0" err="1" smtClean="0">
                <a:solidFill>
                  <a:schemeClr val="tx2"/>
                </a:solidFill>
                <a:latin typeface="Times New Roman" pitchFamily="18" charset="0"/>
                <a:cs typeface="Times New Roman" pitchFamily="18" charset="0"/>
              </a:rPr>
              <a:t>lyator</a:t>
            </a:r>
            <a:r>
              <a:rPr lang="ru-RU" sz="2200" b="1" i="1" dirty="0">
                <a:solidFill>
                  <a:schemeClr val="tx2"/>
                </a:solidFill>
                <a:latin typeface="Times New Roman" pitchFamily="18" charset="0"/>
                <a:cs typeface="Times New Roman" pitchFamily="18" charset="0"/>
              </a:rPr>
              <a:t>.</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B</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base, </a:t>
            </a:r>
            <a:r>
              <a:rPr lang="ru-RU" sz="2200" b="1" i="1" dirty="0" err="1">
                <a:solidFill>
                  <a:schemeClr val="tx2"/>
                </a:solidFill>
                <a:latin typeface="Times New Roman" pitchFamily="18" charset="0"/>
                <a:cs typeface="Times New Roman" pitchFamily="18" charset="0"/>
              </a:rPr>
              <a:t>baza</a:t>
            </a:r>
            <a:r>
              <a:rPr lang="ru-RU" sz="2200" dirty="0">
                <a:latin typeface="Times New Roman" pitchFamily="18" charset="0"/>
                <a:cs typeface="Times New Roman" pitchFamily="18" charset="0"/>
              </a:rPr>
              <a:t>.</a:t>
            </a:r>
            <a:br>
              <a:rPr lang="ru-RU" sz="2200" dirty="0">
                <a:latin typeface="Times New Roman" pitchFamily="18" charset="0"/>
                <a:cs typeface="Times New Roman" pitchFamily="18" charset="0"/>
              </a:rPr>
            </a:br>
            <a:r>
              <a:rPr lang="ru-RU" sz="2200" dirty="0" smtClean="0">
                <a:solidFill>
                  <a:srgbClr val="FF0000"/>
                </a:solidFill>
                <a:latin typeface="Times New Roman" pitchFamily="18" charset="0"/>
                <a:cs typeface="Times New Roman" pitchFamily="18" charset="0"/>
              </a:rPr>
              <a:t>S</a:t>
            </a:r>
            <a:r>
              <a:rPr lang="ru-RU" sz="2200" dirty="0" smtClean="0">
                <a:latin typeface="Times New Roman" pitchFamily="18" charset="0"/>
                <a:cs typeface="Times New Roman" pitchFamily="18" charset="0"/>
              </a:rPr>
              <a:t> </a:t>
            </a:r>
            <a:r>
              <a:rPr lang="ru-RU" sz="2200" dirty="0">
                <a:latin typeface="Times New Roman" pitchFamily="18" charset="0"/>
                <a:cs typeface="Times New Roman" pitchFamily="18" charset="0"/>
              </a:rPr>
              <a:t>– </a:t>
            </a:r>
            <a:r>
              <a:rPr lang="en-US" sz="2200" dirty="0">
                <a:latin typeface="Times New Roman" pitchFamily="18" charset="0"/>
                <a:cs typeface="Times New Roman" pitchFamily="18" charset="0"/>
              </a:rPr>
              <a:t>counter, </a:t>
            </a:r>
            <a:r>
              <a:rPr lang="ru-RU" sz="2200" b="1" i="1" dirty="0" err="1" smtClean="0">
                <a:solidFill>
                  <a:schemeClr val="tx2"/>
                </a:solidFill>
                <a:latin typeface="Times New Roman" pitchFamily="18" charset="0"/>
                <a:cs typeface="Times New Roman" pitchFamily="18" charset="0"/>
              </a:rPr>
              <a:t>sch</a:t>
            </a:r>
            <a:r>
              <a:rPr lang="en-US" sz="2200" b="1" i="1" dirty="0" err="1" smtClean="0">
                <a:solidFill>
                  <a:schemeClr val="tx2"/>
                </a:solidFill>
                <a:latin typeface="Times New Roman" pitchFamily="18" charset="0"/>
                <a:cs typeface="Times New Roman" pitchFamily="18" charset="0"/>
              </a:rPr>
              <a:t>yo</a:t>
            </a:r>
            <a:r>
              <a:rPr lang="ru-RU" sz="2200" b="1" i="1" dirty="0" err="1" smtClean="0">
                <a:solidFill>
                  <a:schemeClr val="tx2"/>
                </a:solidFill>
                <a:latin typeface="Times New Roman" pitchFamily="18" charset="0"/>
                <a:cs typeface="Times New Roman" pitchFamily="18" charset="0"/>
              </a:rPr>
              <a:t>tchik</a:t>
            </a:r>
            <a:r>
              <a:rPr lang="ru-RU" sz="2200" dirty="0">
                <a:latin typeface="Times New Roman" pitchFamily="18" charset="0"/>
                <a:cs typeface="Times New Roman" pitchFamily="18" charset="0"/>
              </a:rPr>
              <a:t>.</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D</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Data, </a:t>
            </a:r>
            <a:r>
              <a:rPr lang="ru-RU" sz="2200" b="1" i="1" dirty="0" err="1">
                <a:solidFill>
                  <a:schemeClr val="tx2"/>
                </a:solidFill>
                <a:latin typeface="Times New Roman" pitchFamily="18" charset="0"/>
                <a:cs typeface="Times New Roman" pitchFamily="18" charset="0"/>
              </a:rPr>
              <a:t>ma’lumot</a:t>
            </a:r>
            <a:r>
              <a:rPr lang="ru-RU" sz="2200" b="1" i="1" dirty="0">
                <a:solidFill>
                  <a:schemeClr val="tx2"/>
                </a:solidFill>
                <a:latin typeface="Times New Roman" pitchFamily="18" charset="0"/>
                <a:cs typeface="Times New Roman" pitchFamily="18" charset="0"/>
              </a:rPr>
              <a:t>, </a:t>
            </a:r>
            <a:r>
              <a:rPr lang="ru-RU" sz="2200" b="1" i="1" dirty="0" err="1">
                <a:solidFill>
                  <a:schemeClr val="tx2"/>
                </a:solidFill>
                <a:latin typeface="Times New Roman" pitchFamily="18" charset="0"/>
                <a:cs typeface="Times New Roman" pitchFamily="18" charset="0"/>
              </a:rPr>
              <a:t>berilganlar</a:t>
            </a:r>
            <a:r>
              <a:rPr lang="ru-RU" sz="2200" dirty="0">
                <a:latin typeface="Times New Roman" pitchFamily="18" charset="0"/>
                <a:cs typeface="Times New Roman" pitchFamily="18" charset="0"/>
              </a:rPr>
              <a:t>.</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BP</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base pointer, </a:t>
            </a:r>
            <a:r>
              <a:rPr lang="en-US" sz="2200" b="1" i="1" dirty="0" err="1">
                <a:solidFill>
                  <a:schemeClr val="tx2"/>
                </a:solidFill>
                <a:latin typeface="Times New Roman" pitchFamily="18" charset="0"/>
                <a:cs typeface="Times New Roman" pitchFamily="18" charset="0"/>
              </a:rPr>
              <a:t>baza</a:t>
            </a:r>
            <a:r>
              <a:rPr lang="en-US" sz="2200" b="1" i="1" dirty="0">
                <a:solidFill>
                  <a:schemeClr val="tx2"/>
                </a:solidFill>
                <a:latin typeface="Times New Roman" pitchFamily="18" charset="0"/>
                <a:cs typeface="Times New Roman" pitchFamily="18" charset="0"/>
              </a:rPr>
              <a:t> </a:t>
            </a:r>
            <a:r>
              <a:rPr lang="en-US" sz="2200" b="1" i="1" dirty="0" err="1" smtClean="0">
                <a:solidFill>
                  <a:schemeClr val="tx2"/>
                </a:solidFill>
                <a:latin typeface="Times New Roman" pitchFamily="18" charset="0"/>
                <a:cs typeface="Times New Roman" pitchFamily="18" charset="0"/>
              </a:rPr>
              <a:t>ko’rsatkichi</a:t>
            </a:r>
            <a:r>
              <a:rPr lang="en-US" sz="2200" dirty="0">
                <a:latin typeface="Times New Roman" pitchFamily="18" charset="0"/>
                <a:cs typeface="Times New Roman" pitchFamily="18" charset="0"/>
              </a:rPr>
              <a:t>. </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SI</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source index, </a:t>
            </a:r>
            <a:r>
              <a:rPr lang="en-US" sz="2200" b="1" i="1" dirty="0" err="1">
                <a:solidFill>
                  <a:schemeClr val="tx2"/>
                </a:solidFill>
                <a:latin typeface="Times New Roman" pitchFamily="18" charset="0"/>
                <a:cs typeface="Times New Roman" pitchFamily="18" charset="0"/>
              </a:rPr>
              <a:t>manba</a:t>
            </a:r>
            <a:r>
              <a:rPr lang="en-US" sz="2200" b="1" i="1" dirty="0">
                <a:solidFill>
                  <a:schemeClr val="tx2"/>
                </a:solidFill>
                <a:latin typeface="Times New Roman" pitchFamily="18" charset="0"/>
                <a:cs typeface="Times New Roman" pitchFamily="18" charset="0"/>
              </a:rPr>
              <a:t> </a:t>
            </a:r>
            <a:r>
              <a:rPr lang="en-US" sz="2200" b="1" i="1" dirty="0" err="1">
                <a:solidFill>
                  <a:schemeClr val="tx2"/>
                </a:solidFill>
                <a:latin typeface="Times New Roman" pitchFamily="18" charset="0"/>
                <a:cs typeface="Times New Roman" pitchFamily="18" charset="0"/>
              </a:rPr>
              <a:t>indeksi</a:t>
            </a:r>
            <a:r>
              <a:rPr lang="en-US" sz="2200" dirty="0">
                <a:latin typeface="Times New Roman" pitchFamily="18" charset="0"/>
                <a:cs typeface="Times New Roman" pitchFamily="18" charset="0"/>
              </a:rPr>
              <a:t>.</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DI</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Destinition</a:t>
            </a:r>
            <a:r>
              <a:rPr lang="en-US" sz="2200" dirty="0">
                <a:latin typeface="Times New Roman" pitchFamily="18" charset="0"/>
                <a:cs typeface="Times New Roman" pitchFamily="18" charset="0"/>
              </a:rPr>
              <a:t> Index, </a:t>
            </a:r>
            <a:r>
              <a:rPr lang="en-US" sz="2200" b="1" i="1" dirty="0" err="1">
                <a:solidFill>
                  <a:schemeClr val="tx2"/>
                </a:solidFill>
                <a:latin typeface="Times New Roman" pitchFamily="18" charset="0"/>
                <a:cs typeface="Times New Roman" pitchFamily="18" charset="0"/>
              </a:rPr>
              <a:t>q</a:t>
            </a:r>
            <a:r>
              <a:rPr lang="en-US" sz="2200" b="1" i="1" dirty="0" err="1" smtClean="0">
                <a:solidFill>
                  <a:schemeClr val="tx2"/>
                </a:solidFill>
                <a:latin typeface="Times New Roman" pitchFamily="18" charset="0"/>
                <a:cs typeface="Times New Roman" pitchFamily="18" charset="0"/>
              </a:rPr>
              <a:t>abul</a:t>
            </a:r>
            <a:r>
              <a:rPr lang="en-US" sz="2200" b="1" i="1" dirty="0" smtClean="0">
                <a:solidFill>
                  <a:schemeClr val="tx2"/>
                </a:solidFill>
                <a:latin typeface="Times New Roman" pitchFamily="18" charset="0"/>
                <a:cs typeface="Times New Roman" pitchFamily="18" charset="0"/>
              </a:rPr>
              <a:t> </a:t>
            </a:r>
            <a:r>
              <a:rPr lang="en-US" sz="2200" b="1" i="1" dirty="0" err="1" smtClean="0">
                <a:solidFill>
                  <a:schemeClr val="tx2"/>
                </a:solidFill>
                <a:latin typeface="Times New Roman" pitchFamily="18" charset="0"/>
                <a:cs typeface="Times New Roman" pitchFamily="18" charset="0"/>
              </a:rPr>
              <a:t>qilgich</a:t>
            </a:r>
            <a:r>
              <a:rPr lang="en-US" sz="2200" b="1" i="1" dirty="0" smtClean="0">
                <a:solidFill>
                  <a:schemeClr val="tx2"/>
                </a:solidFill>
                <a:latin typeface="Times New Roman" pitchFamily="18" charset="0"/>
                <a:cs typeface="Times New Roman" pitchFamily="18" charset="0"/>
              </a:rPr>
              <a:t> </a:t>
            </a:r>
            <a:r>
              <a:rPr lang="en-US" sz="2200" b="1" i="1" dirty="0" err="1">
                <a:solidFill>
                  <a:schemeClr val="tx2"/>
                </a:solidFill>
                <a:latin typeface="Times New Roman" pitchFamily="18" charset="0"/>
                <a:cs typeface="Times New Roman" pitchFamily="18" charset="0"/>
              </a:rPr>
              <a:t>indeksi</a:t>
            </a:r>
            <a:r>
              <a:rPr lang="en-US" sz="2200" dirty="0">
                <a:latin typeface="Times New Roman" pitchFamily="18" charset="0"/>
                <a:cs typeface="Times New Roman" pitchFamily="18" charset="0"/>
              </a:rPr>
              <a:t>.</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SP</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Stack Pointer, </a:t>
            </a:r>
            <a:r>
              <a:rPr lang="en-US" sz="2200" b="1" i="1" dirty="0" err="1">
                <a:solidFill>
                  <a:schemeClr val="tx2"/>
                </a:solidFill>
                <a:latin typeface="Times New Roman" pitchFamily="18" charset="0"/>
                <a:cs typeface="Times New Roman" pitchFamily="18" charset="0"/>
              </a:rPr>
              <a:t>stek</a:t>
            </a:r>
            <a:r>
              <a:rPr lang="en-US" sz="2200" b="1" i="1" dirty="0">
                <a:solidFill>
                  <a:schemeClr val="tx2"/>
                </a:solidFill>
                <a:latin typeface="Times New Roman" pitchFamily="18" charset="0"/>
                <a:cs typeface="Times New Roman" pitchFamily="18" charset="0"/>
              </a:rPr>
              <a:t> </a:t>
            </a:r>
            <a:r>
              <a:rPr lang="en-US" sz="2200" b="1" i="1" dirty="0" err="1" smtClean="0">
                <a:solidFill>
                  <a:schemeClr val="tx2"/>
                </a:solidFill>
                <a:latin typeface="Times New Roman" pitchFamily="18" charset="0"/>
                <a:cs typeface="Times New Roman" pitchFamily="18" charset="0"/>
              </a:rPr>
              <a:t>ko’rsatkichi</a:t>
            </a:r>
            <a:r>
              <a:rPr lang="en-US" sz="2200" dirty="0">
                <a:latin typeface="Times New Roman" pitchFamily="18" charset="0"/>
                <a:cs typeface="Times New Roman" pitchFamily="18" charset="0"/>
              </a:rPr>
              <a:t>.</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CS</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code segment, </a:t>
            </a:r>
            <a:r>
              <a:rPr lang="en-US" sz="2200" b="1" i="1" dirty="0" err="1" smtClean="0">
                <a:solidFill>
                  <a:schemeClr val="tx2"/>
                </a:solidFill>
                <a:latin typeface="Times New Roman" pitchFamily="18" charset="0"/>
                <a:cs typeface="Times New Roman" pitchFamily="18" charset="0"/>
              </a:rPr>
              <a:t>buyruqlar</a:t>
            </a:r>
            <a:r>
              <a:rPr lang="en-US" sz="2200" b="1" i="1" dirty="0" smtClean="0">
                <a:solidFill>
                  <a:schemeClr val="tx2"/>
                </a:solidFill>
                <a:latin typeface="Times New Roman" pitchFamily="18" charset="0"/>
                <a:cs typeface="Times New Roman" pitchFamily="18" charset="0"/>
              </a:rPr>
              <a:t> </a:t>
            </a:r>
            <a:r>
              <a:rPr lang="en-US" sz="2200" b="1" i="1" dirty="0" err="1">
                <a:solidFill>
                  <a:schemeClr val="tx2"/>
                </a:solidFill>
                <a:latin typeface="Times New Roman" pitchFamily="18" charset="0"/>
                <a:cs typeface="Times New Roman" pitchFamily="18" charset="0"/>
              </a:rPr>
              <a:t>segmenti</a:t>
            </a:r>
            <a:r>
              <a:rPr lang="en-US" sz="2200" dirty="0">
                <a:latin typeface="Times New Roman" pitchFamily="18" charset="0"/>
                <a:cs typeface="Times New Roman" pitchFamily="18" charset="0"/>
              </a:rPr>
              <a:t>.</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DS</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data segment, </a:t>
            </a:r>
            <a:r>
              <a:rPr lang="en-US" sz="2200" b="1" i="1" dirty="0" err="1">
                <a:solidFill>
                  <a:schemeClr val="tx2"/>
                </a:solidFill>
                <a:latin typeface="Times New Roman" pitchFamily="18" charset="0"/>
                <a:cs typeface="Times New Roman" pitchFamily="18" charset="0"/>
              </a:rPr>
              <a:t>ma’lumot</a:t>
            </a:r>
            <a:r>
              <a:rPr lang="en-US" sz="2200" b="1" i="1" dirty="0">
                <a:solidFill>
                  <a:schemeClr val="tx2"/>
                </a:solidFill>
                <a:latin typeface="Times New Roman" pitchFamily="18" charset="0"/>
                <a:cs typeface="Times New Roman" pitchFamily="18" charset="0"/>
              </a:rPr>
              <a:t> </a:t>
            </a:r>
            <a:r>
              <a:rPr lang="en-US" sz="2200" b="1" i="1" dirty="0" err="1">
                <a:solidFill>
                  <a:schemeClr val="tx2"/>
                </a:solidFill>
                <a:latin typeface="Times New Roman" pitchFamily="18" charset="0"/>
                <a:cs typeface="Times New Roman" pitchFamily="18" charset="0"/>
              </a:rPr>
              <a:t>segmenti</a:t>
            </a:r>
            <a:r>
              <a:rPr lang="en-US" sz="2200" dirty="0">
                <a:latin typeface="Times New Roman" pitchFamily="18" charset="0"/>
                <a:cs typeface="Times New Roman" pitchFamily="18" charset="0"/>
              </a:rPr>
              <a:t>.</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SS</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Stack segment, </a:t>
            </a:r>
            <a:r>
              <a:rPr lang="en-US" sz="2200" b="1" i="1" dirty="0">
                <a:solidFill>
                  <a:schemeClr val="tx2"/>
                </a:solidFill>
                <a:latin typeface="Times New Roman" pitchFamily="18" charset="0"/>
                <a:cs typeface="Times New Roman" pitchFamily="18" charset="0"/>
              </a:rPr>
              <a:t>segment </a:t>
            </a:r>
            <a:r>
              <a:rPr lang="en-US" sz="2200" b="1" i="1" dirty="0" err="1">
                <a:solidFill>
                  <a:schemeClr val="tx2"/>
                </a:solidFill>
                <a:latin typeface="Times New Roman" pitchFamily="18" charset="0"/>
                <a:cs typeface="Times New Roman" pitchFamily="18" charset="0"/>
              </a:rPr>
              <a:t>steki</a:t>
            </a:r>
            <a:r>
              <a:rPr lang="en-US" sz="2200" dirty="0">
                <a:latin typeface="Times New Roman" pitchFamily="18" charset="0"/>
                <a:cs typeface="Times New Roman" pitchFamily="18" charset="0"/>
              </a:rPr>
              <a:t>.</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ES</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extra segment, </a:t>
            </a:r>
            <a:r>
              <a:rPr lang="en-US" sz="2200" b="1" i="1" dirty="0" err="1" smtClean="0">
                <a:solidFill>
                  <a:schemeClr val="tx2"/>
                </a:solidFill>
                <a:latin typeface="Times New Roman" pitchFamily="18" charset="0"/>
                <a:cs typeface="Times New Roman" pitchFamily="18" charset="0"/>
              </a:rPr>
              <a:t>qo’shimcha</a:t>
            </a:r>
            <a:r>
              <a:rPr lang="en-US" sz="2200" b="1" i="1" dirty="0" smtClean="0">
                <a:solidFill>
                  <a:schemeClr val="tx2"/>
                </a:solidFill>
                <a:latin typeface="Times New Roman" pitchFamily="18" charset="0"/>
                <a:cs typeface="Times New Roman" pitchFamily="18" charset="0"/>
              </a:rPr>
              <a:t> </a:t>
            </a:r>
            <a:r>
              <a:rPr lang="en-US" sz="2200" b="1" i="1" dirty="0">
                <a:solidFill>
                  <a:schemeClr val="tx2"/>
                </a:solidFill>
                <a:latin typeface="Times New Roman" pitchFamily="18" charset="0"/>
                <a:cs typeface="Times New Roman" pitchFamily="18" charset="0"/>
              </a:rPr>
              <a:t>segment</a:t>
            </a:r>
            <a:r>
              <a:rPr lang="en-US" sz="2200" dirty="0">
                <a:latin typeface="Times New Roman" pitchFamily="18" charset="0"/>
                <a:cs typeface="Times New Roman" pitchFamily="18" charset="0"/>
              </a:rPr>
              <a:t>.</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IP</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instruction pointer, </a:t>
            </a:r>
            <a:r>
              <a:rPr lang="en-US" sz="2200" b="1" i="1" dirty="0" err="1" smtClean="0">
                <a:solidFill>
                  <a:schemeClr val="tx2"/>
                </a:solidFill>
                <a:latin typeface="Times New Roman" pitchFamily="18" charset="0"/>
                <a:cs typeface="Times New Roman" pitchFamily="18" charset="0"/>
              </a:rPr>
              <a:t>buyruqlar</a:t>
            </a:r>
            <a:r>
              <a:rPr lang="en-US" sz="2200" b="1" i="1" dirty="0" smtClean="0">
                <a:solidFill>
                  <a:schemeClr val="tx2"/>
                </a:solidFill>
                <a:latin typeface="Times New Roman" pitchFamily="18" charset="0"/>
                <a:cs typeface="Times New Roman" pitchFamily="18" charset="0"/>
              </a:rPr>
              <a:t> </a:t>
            </a:r>
            <a:r>
              <a:rPr lang="en-US" sz="2200" b="1" i="1" dirty="0" err="1" smtClean="0">
                <a:solidFill>
                  <a:schemeClr val="tx2"/>
                </a:solidFill>
                <a:latin typeface="Times New Roman" pitchFamily="18" charset="0"/>
                <a:cs typeface="Times New Roman" pitchFamily="18" charset="0"/>
              </a:rPr>
              <a:t>schyotchigi</a:t>
            </a:r>
            <a:r>
              <a:rPr lang="en-US" sz="2200" dirty="0" smtClean="0">
                <a:latin typeface="Times New Roman" pitchFamily="18" charset="0"/>
                <a:cs typeface="Times New Roman" pitchFamily="18" charset="0"/>
              </a:rPr>
              <a:t>.</a:t>
            </a:r>
            <a:endParaRPr lang="ru-RU" sz="2200" dirty="0">
              <a:latin typeface="Times New Roman" pitchFamily="18" charset="0"/>
              <a:cs typeface="Times New Roman" pitchFamily="18" charset="0"/>
            </a:endParaRPr>
          </a:p>
        </p:txBody>
      </p:sp>
    </p:spTree>
    <p:extLst>
      <p:ext uri="{BB962C8B-B14F-4D97-AF65-F5344CB8AC3E}">
        <p14:creationId xmlns:p14="http://schemas.microsoft.com/office/powerpoint/2010/main" val="7354344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76672"/>
            <a:ext cx="8229600" cy="6250706"/>
          </a:xfrm>
        </p:spPr>
        <p:txBody>
          <a:bodyPr>
            <a:noAutofit/>
          </a:bodyPr>
          <a:lstStyle/>
          <a:p>
            <a:pPr algn="just"/>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Umumiy</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foydalanuvchiga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mo’ljallangan</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registrlarini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barcha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mantiqiy</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arifmetik</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buyruqlarda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ishlatish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mumkin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Shu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bilan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birga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ularning</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biri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maxsus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tegishli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vazifani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bajaradi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Masalan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ko’paytirish</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bo’lish</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amali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buyruqlari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operandlarning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biri</a:t>
            </a:r>
            <a:r>
              <a:rPr lang="en-US" sz="2200" dirty="0">
                <a:latin typeface="Times New Roman" pitchFamily="18" charset="0"/>
                <a:cs typeface="Times New Roman" pitchFamily="18" charset="0"/>
              </a:rPr>
              <a:t> AX </a:t>
            </a:r>
            <a:r>
              <a:rPr lang="en-US" sz="2200" dirty="0" err="1">
                <a:latin typeface="Times New Roman" pitchFamily="18" charset="0"/>
                <a:cs typeface="Times New Roman" pitchFamily="18" charset="0"/>
              </a:rPr>
              <a:t>registrlarida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yoki</a:t>
            </a:r>
            <a:r>
              <a:rPr lang="en-US" sz="2200" dirty="0">
                <a:latin typeface="Times New Roman" pitchFamily="18" charset="0"/>
                <a:cs typeface="Times New Roman" pitchFamily="18" charset="0"/>
              </a:rPr>
              <a:t> AX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DX </a:t>
            </a:r>
            <a:r>
              <a:rPr lang="en-US" sz="2200" dirty="0" err="1">
                <a:latin typeface="Times New Roman" pitchFamily="18" charset="0"/>
                <a:cs typeface="Times New Roman" pitchFamily="18" charset="0"/>
              </a:rPr>
              <a:t>registrlarida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bo’lishini</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talab</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qiladi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Siklni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boshqaradigan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buyruq</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bo’lsa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sikl</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schyotchigi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sifatida</a:t>
            </a:r>
            <a:r>
              <a:rPr lang="en-US" sz="2200" dirty="0">
                <a:latin typeface="Times New Roman" pitchFamily="18" charset="0"/>
                <a:cs typeface="Times New Roman" pitchFamily="18" charset="0"/>
              </a:rPr>
              <a:t> SX </a:t>
            </a:r>
            <a:r>
              <a:rPr lang="en-US" sz="2200" dirty="0" err="1">
                <a:latin typeface="Times New Roman" pitchFamily="18" charset="0"/>
                <a:cs typeface="Times New Roman" pitchFamily="18" charset="0"/>
              </a:rPr>
              <a:t>registridan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foydalanishni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lozim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topadi</a:t>
            </a:r>
            <a:r>
              <a:rPr lang="en-US" sz="2200" dirty="0" smtClean="0">
                <a:latin typeface="Times New Roman" pitchFamily="18" charset="0"/>
                <a:cs typeface="Times New Roman" pitchFamily="18" charset="0"/>
              </a:rPr>
              <a:t>.</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r>
              <a:rPr lang="en-US" sz="2200" dirty="0" smtClean="0">
                <a:latin typeface="Times New Roman" pitchFamily="18" charset="0"/>
                <a:cs typeface="Times New Roman" pitchFamily="18" charset="0"/>
              </a:rPr>
              <a:t>	VX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VR </a:t>
            </a:r>
            <a:r>
              <a:rPr lang="en-US" sz="2200" dirty="0" err="1">
                <a:latin typeface="Times New Roman" pitchFamily="18" charset="0"/>
                <a:cs typeface="Times New Roman" pitchFamily="18" charset="0"/>
              </a:rPr>
              <a:t>registrlari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ko’pincha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bazali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sifatida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ishlatiladi</a:t>
            </a:r>
            <a:r>
              <a:rPr lang="en-US" sz="2200" dirty="0">
                <a:latin typeface="Times New Roman" pitchFamily="18" charset="0"/>
                <a:cs typeface="Times New Roman" pitchFamily="18" charset="0"/>
              </a:rPr>
              <a:t>. SI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DI  </a:t>
            </a:r>
            <a:r>
              <a:rPr lang="en-US" sz="2200" dirty="0" err="1">
                <a:latin typeface="Times New Roman" pitchFamily="18" charset="0"/>
                <a:cs typeface="Times New Roman" pitchFamily="18" charset="0"/>
              </a:rPr>
              <a:t>registrlaridan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esa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indeksli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sifatida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foydalaniladi</a:t>
            </a:r>
            <a:r>
              <a:rPr lang="en-US" sz="2200" dirty="0">
                <a:latin typeface="Times New Roman" pitchFamily="18" charset="0"/>
                <a:cs typeface="Times New Roman" pitchFamily="18" charset="0"/>
              </a:rPr>
              <a:t>. SP </a:t>
            </a:r>
            <a:r>
              <a:rPr lang="en-US" sz="2200" dirty="0" err="1">
                <a:latin typeface="Times New Roman" pitchFamily="18" charset="0"/>
                <a:cs typeface="Times New Roman" pitchFamily="18" charset="0"/>
              </a:rPr>
              <a:t>registrlar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protsessor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tomonidan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qo’llab</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quvvatlanadigan</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stek</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yuqori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cho’qqisini</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chegarasini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ko’rsatadi</a:t>
            </a:r>
            <a:r>
              <a:rPr lang="en-US" sz="2200" dirty="0">
                <a:latin typeface="Times New Roman" pitchFamily="18" charset="0"/>
                <a:cs typeface="Times New Roman" pitchFamily="18" charset="0"/>
              </a:rPr>
              <a:t>. </a:t>
            </a:r>
            <a:r>
              <a:rPr lang="ru-RU" sz="2200" dirty="0">
                <a:latin typeface="Times New Roman" pitchFamily="18" charset="0"/>
                <a:cs typeface="Times New Roman" pitchFamily="18" charset="0"/>
              </a:rPr>
              <a:t/>
            </a:r>
            <a:br>
              <a:rPr lang="ru-RU" sz="2200" dirty="0">
                <a:latin typeface="Times New Roman" pitchFamily="18" charset="0"/>
                <a:cs typeface="Times New Roman" pitchFamily="18" charset="0"/>
              </a:rPr>
            </a:br>
            <a:endParaRPr lang="ru-RU" sz="2200" dirty="0">
              <a:latin typeface="Times New Roman" pitchFamily="18" charset="0"/>
              <a:cs typeface="Times New Roman" pitchFamily="18" charset="0"/>
            </a:endParaRPr>
          </a:p>
        </p:txBody>
      </p:sp>
    </p:spTree>
    <p:extLst>
      <p:ext uri="{BB962C8B-B14F-4D97-AF65-F5344CB8AC3E}">
        <p14:creationId xmlns:p14="http://schemas.microsoft.com/office/powerpoint/2010/main" val="32423800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178698"/>
          </a:xfrm>
        </p:spPr>
        <p:txBody>
          <a:bodyPr>
            <a:noAutofit/>
          </a:bodyPr>
          <a:lstStyle/>
          <a:p>
            <a:pPr algn="just"/>
            <a:r>
              <a:rPr lang="en-US" sz="2200" dirty="0" smtClean="0">
                <a:latin typeface="Times New Roman" pitchFamily="18" charset="0"/>
                <a:cs typeface="Times New Roman" pitchFamily="18" charset="0"/>
              </a:rPr>
              <a:t>	AX</a:t>
            </a:r>
            <a:r>
              <a:rPr lang="en-US" sz="2200" dirty="0">
                <a:latin typeface="Times New Roman" pitchFamily="18" charset="0"/>
                <a:cs typeface="Times New Roman" pitchFamily="18" charset="0"/>
              </a:rPr>
              <a:t>, BX, CX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DX </a:t>
            </a:r>
            <a:r>
              <a:rPr lang="en-US" sz="2200" dirty="0" err="1">
                <a:latin typeface="Times New Roman" pitchFamily="18" charset="0"/>
                <a:cs typeface="Times New Roman" pitchFamily="18" charset="0"/>
              </a:rPr>
              <a:t>registrlarining</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har</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birini</a:t>
            </a:r>
            <a:r>
              <a:rPr lang="en-US" sz="2200" dirty="0">
                <a:latin typeface="Times New Roman" pitchFamily="18" charset="0"/>
                <a:cs typeface="Times New Roman" pitchFamily="18" charset="0"/>
              </a:rPr>
              <a:t> 2 </a:t>
            </a:r>
            <a:r>
              <a:rPr lang="en-US" sz="2200" dirty="0" err="1">
                <a:latin typeface="Times New Roman" pitchFamily="18" charset="0"/>
                <a:cs typeface="Times New Roman" pitchFamily="18" charset="0"/>
              </a:rPr>
              <a:t>baytdan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iborat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registrlardan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tashkil</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etgan</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deb </a:t>
            </a:r>
            <a:r>
              <a:rPr lang="en-US" sz="2200" dirty="0" err="1" smtClean="0">
                <a:latin typeface="Times New Roman" pitchFamily="18" charset="0"/>
                <a:cs typeface="Times New Roman" pitchFamily="18" charset="0"/>
              </a:rPr>
              <a:t>ko’rish</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mumkin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quyidagicha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belgilanadi</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AH, AL, BH, BL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xokazo</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t>
            </a:r>
            <a:r>
              <a:rPr lang="en-US" sz="2200" b="1" dirty="0" smtClean="0">
                <a:latin typeface="Times New Roman" pitchFamily="18" charset="0"/>
                <a:cs typeface="Times New Roman" pitchFamily="18" charset="0"/>
              </a:rPr>
              <a:t>H</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heigh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yuqori</a:t>
            </a:r>
            <a:r>
              <a:rPr lang="en-US" sz="2200" dirty="0">
                <a:latin typeface="Times New Roman" pitchFamily="18" charset="0"/>
                <a:cs typeface="Times New Roman" pitchFamily="18" charset="0"/>
              </a:rPr>
              <a:t>, L – low </a:t>
            </a:r>
            <a:r>
              <a:rPr lang="en-US" sz="2200" dirty="0" err="1">
                <a:latin typeface="Times New Roman" pitchFamily="18" charset="0"/>
                <a:cs typeface="Times New Roman" pitchFamily="18" charset="0"/>
              </a:rPr>
              <a:t>kichik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Shu</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tariqa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registrlarning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bilan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alohida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yoki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yaxlit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birlik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sifatida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ishlash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mumkin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Masalan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so’zni</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AX </a:t>
            </a:r>
            <a:r>
              <a:rPr lang="en-US" sz="2200" dirty="0" err="1">
                <a:latin typeface="Times New Roman" pitchFamily="18" charset="0"/>
                <a:cs typeface="Times New Roman" pitchFamily="18" charset="0"/>
              </a:rPr>
              <a:t>yozib</a:t>
            </a:r>
            <a:r>
              <a:rPr lang="en-US" sz="2200" dirty="0">
                <a:latin typeface="Times New Roman" pitchFamily="18" charset="0"/>
                <a:cs typeface="Times New Roman" pitchFamily="18" charset="0"/>
              </a:rPr>
              <a:t>, AN </a:t>
            </a:r>
            <a:r>
              <a:rPr lang="en-US" sz="2200" dirty="0" err="1">
                <a:latin typeface="Times New Roman" pitchFamily="18" charset="0"/>
                <a:cs typeface="Times New Roman" pitchFamily="18" charset="0"/>
              </a:rPr>
              <a:t>dan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uning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faqat</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bir</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qismini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o’qib</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olish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yoki</a:t>
            </a:r>
            <a:r>
              <a:rPr lang="en-US" sz="2200" dirty="0">
                <a:latin typeface="Times New Roman" pitchFamily="18" charset="0"/>
                <a:cs typeface="Times New Roman" pitchFamily="18" charset="0"/>
              </a:rPr>
              <a:t> AL </a:t>
            </a:r>
            <a:r>
              <a:rPr lang="en-US" sz="2200" dirty="0" err="1">
                <a:latin typeface="Times New Roman" pitchFamily="18" charset="0"/>
                <a:cs typeface="Times New Roman" pitchFamily="18" charset="0"/>
              </a:rPr>
              <a:t>dagi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qismini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o’zgartirish</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mumkin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Registrlarning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bunday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tuzilishi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ularini</a:t>
            </a:r>
            <a:r>
              <a:rPr lang="en-US" sz="2200" dirty="0">
                <a:latin typeface="Times New Roman" pitchFamily="18" charset="0"/>
                <a:cs typeface="Times New Roman" pitchFamily="18" charset="0"/>
              </a:rPr>
              <a:t> son </a:t>
            </a:r>
            <a:r>
              <a:rPr lang="en-US" sz="2200" dirty="0" err="1">
                <a:latin typeface="Times New Roman" pitchFamily="18" charset="0"/>
                <a:cs typeface="Times New Roman" pitchFamily="18" charset="0"/>
              </a:rPr>
              <a:t>bilan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birga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simvollar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bilan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ishlashga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imkon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beradi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Qolgan</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registrlar</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qismlarga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ajralmaydi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shuning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uchun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ularning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tarkibini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o’qish</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yoki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yozish</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faqat</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yaxlit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birlik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sifatida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amalga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oshiriladi</a:t>
            </a:r>
            <a:endParaRPr lang="ru-RU" sz="2200" dirty="0">
              <a:latin typeface="Times New Roman" pitchFamily="18" charset="0"/>
              <a:cs typeface="Times New Roman" pitchFamily="18" charset="0"/>
            </a:endParaRPr>
          </a:p>
        </p:txBody>
      </p:sp>
    </p:spTree>
    <p:extLst>
      <p:ext uri="{BB962C8B-B14F-4D97-AF65-F5344CB8AC3E}">
        <p14:creationId xmlns:p14="http://schemas.microsoft.com/office/powerpoint/2010/main" val="24264095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529962"/>
            <a:ext cx="8784976" cy="6322714"/>
          </a:xfrm>
        </p:spPr>
        <p:txBody>
          <a:bodyPr>
            <a:noAutofit/>
          </a:bodyPr>
          <a:lstStyle/>
          <a:p>
            <a:pPr algn="just"/>
            <a:r>
              <a:rPr lang="en-US" sz="2200" dirty="0" smtClean="0">
                <a:latin typeface="Times New Roman" pitchFamily="18" charset="0"/>
                <a:cs typeface="Times New Roman" pitchFamily="18" charset="0"/>
              </a:rPr>
              <a:t>	</a:t>
            </a:r>
            <a:r>
              <a:rPr lang="ru-RU" sz="2200" dirty="0" err="1" smtClean="0">
                <a:latin typeface="Times New Roman" pitchFamily="18" charset="0"/>
                <a:cs typeface="Times New Roman" pitchFamily="18" charset="0"/>
              </a:rPr>
              <a:t>Segment</a:t>
            </a:r>
            <a:r>
              <a:rPr lang="ru-RU" sz="2200" dirty="0" smtClean="0">
                <a:latin typeface="Times New Roman" pitchFamily="18" charset="0"/>
                <a:cs typeface="Times New Roman" pitchFamily="18" charset="0"/>
              </a:rPr>
              <a:t> </a:t>
            </a:r>
            <a:r>
              <a:rPr lang="ru-RU" sz="2200" dirty="0" err="1">
                <a:latin typeface="Times New Roman" pitchFamily="18" charset="0"/>
                <a:cs typeface="Times New Roman" pitchFamily="18" charset="0"/>
              </a:rPr>
              <a:t>registrlari</a:t>
            </a:r>
            <a:r>
              <a:rPr lang="ru-RU" sz="2200" dirty="0">
                <a:latin typeface="Times New Roman" pitchFamily="18" charset="0"/>
                <a:cs typeface="Times New Roman" pitchFamily="18" charset="0"/>
              </a:rPr>
              <a:t> </a:t>
            </a:r>
            <a:r>
              <a:rPr lang="en-US" sz="2200" dirty="0">
                <a:latin typeface="Times New Roman" pitchFamily="18" charset="0"/>
                <a:cs typeface="Times New Roman" pitchFamily="18" charset="0"/>
              </a:rPr>
              <a:t>CS</a:t>
            </a:r>
            <a:r>
              <a:rPr lang="ru-RU" sz="2200" dirty="0">
                <a:latin typeface="Times New Roman" pitchFamily="18" charset="0"/>
                <a:cs typeface="Times New Roman" pitchFamily="18" charset="0"/>
              </a:rPr>
              <a:t>, </a:t>
            </a:r>
            <a:r>
              <a:rPr lang="en-US" sz="2200" dirty="0">
                <a:latin typeface="Times New Roman" pitchFamily="18" charset="0"/>
                <a:cs typeface="Times New Roman" pitchFamily="18" charset="0"/>
              </a:rPr>
              <a:t>DS</a:t>
            </a:r>
            <a:r>
              <a:rPr lang="ru-RU" sz="2200" dirty="0">
                <a:latin typeface="Times New Roman" pitchFamily="18" charset="0"/>
                <a:cs typeface="Times New Roman" pitchFamily="18" charset="0"/>
              </a:rPr>
              <a:t>, </a:t>
            </a:r>
            <a:r>
              <a:rPr lang="en-US" sz="2200" dirty="0">
                <a:latin typeface="Times New Roman" pitchFamily="18" charset="0"/>
                <a:cs typeface="Times New Roman" pitchFamily="18" charset="0"/>
              </a:rPr>
              <a:t>SS</a:t>
            </a:r>
            <a:r>
              <a:rPr lang="ru-RU" sz="2200" dirty="0">
                <a:latin typeface="Times New Roman" pitchFamily="18" charset="0"/>
                <a:cs typeface="Times New Roman" pitchFamily="18" charset="0"/>
              </a:rPr>
              <a:t>, </a:t>
            </a:r>
            <a:r>
              <a:rPr lang="en-US" sz="2200" dirty="0">
                <a:latin typeface="Times New Roman" pitchFamily="18" charset="0"/>
                <a:cs typeface="Times New Roman" pitchFamily="18" charset="0"/>
              </a:rPr>
              <a:t>ES</a:t>
            </a:r>
            <a:r>
              <a:rPr lang="ru-RU" sz="2200" dirty="0">
                <a:latin typeface="Times New Roman" pitchFamily="18" charset="0"/>
                <a:cs typeface="Times New Roman" pitchFamily="18" charset="0"/>
              </a:rPr>
              <a:t>, </a:t>
            </a:r>
            <a:r>
              <a:rPr lang="en-US" sz="2200" dirty="0">
                <a:latin typeface="Times New Roman" pitchFamily="18" charset="0"/>
                <a:cs typeface="Times New Roman" pitchFamily="18" charset="0"/>
              </a:rPr>
              <a:t>FS</a:t>
            </a:r>
            <a:r>
              <a:rPr lang="ru-RU" sz="2200" dirty="0">
                <a:latin typeface="Times New Roman" pitchFamily="18" charset="0"/>
                <a:cs typeface="Times New Roman" pitchFamily="18" charset="0"/>
              </a:rPr>
              <a:t>, </a:t>
            </a:r>
            <a:r>
              <a:rPr lang="en-US" sz="2200" dirty="0">
                <a:latin typeface="Times New Roman" pitchFamily="18" charset="0"/>
                <a:cs typeface="Times New Roman" pitchFamily="18" charset="0"/>
              </a:rPr>
              <a:t>GS </a:t>
            </a:r>
            <a:r>
              <a:rPr lang="ru-RU" sz="2200" dirty="0" err="1">
                <a:latin typeface="Times New Roman" pitchFamily="18" charset="0"/>
                <a:cs typeface="Times New Roman" pitchFamily="18" charset="0"/>
              </a:rPr>
              <a:t>stekli</a:t>
            </a:r>
            <a:r>
              <a:rPr lang="ru-RU" sz="2200" dirty="0">
                <a:latin typeface="Times New Roman" pitchFamily="18" charset="0"/>
                <a:cs typeface="Times New Roman" pitchFamily="18" charset="0"/>
              </a:rPr>
              <a:t> </a:t>
            </a:r>
            <a:r>
              <a:rPr lang="ru-RU" sz="2200" dirty="0" err="1" smtClean="0">
                <a:latin typeface="Times New Roman" pitchFamily="18" charset="0"/>
                <a:cs typeface="Times New Roman" pitchFamily="18" charset="0"/>
              </a:rPr>
              <a:t>buyru</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lar</a:t>
            </a:r>
            <a:r>
              <a:rPr lang="ru-RU" sz="2200" dirty="0" smtClean="0">
                <a:latin typeface="Times New Roman" pitchFamily="18" charset="0"/>
                <a:cs typeface="Times New Roman" pitchFamily="18" charset="0"/>
              </a:rPr>
              <a:t> </a:t>
            </a:r>
            <a:r>
              <a:rPr lang="ru-RU" sz="2200" dirty="0" err="1">
                <a:latin typeface="Times New Roman" pitchFamily="18" charset="0"/>
                <a:cs typeface="Times New Roman" pitchFamily="18" charset="0"/>
              </a:rPr>
              <a:t>va</a:t>
            </a:r>
            <a:r>
              <a:rPr lang="ru-RU"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ayta</a:t>
            </a:r>
            <a:r>
              <a:rPr lang="ru-RU" sz="2200" dirty="0" smtClean="0">
                <a:latin typeface="Times New Roman" pitchFamily="18" charset="0"/>
                <a:cs typeface="Times New Roman" pitchFamily="18" charset="0"/>
              </a:rPr>
              <a:t> y</a:t>
            </a:r>
            <a:r>
              <a:rPr lang="en-US" sz="2200" dirty="0" smtClean="0">
                <a:latin typeface="Times New Roman" pitchFamily="18" charset="0"/>
                <a:cs typeface="Times New Roman" pitchFamily="18" charset="0"/>
              </a:rPr>
              <a:t>o’</a:t>
            </a:r>
            <a:r>
              <a:rPr lang="ru-RU" sz="2200" dirty="0" err="1" smtClean="0">
                <a:latin typeface="Times New Roman" pitchFamily="18" charset="0"/>
                <a:cs typeface="Times New Roman" pitchFamily="18" charset="0"/>
              </a:rPr>
              <a:t>naltiruvchi</a:t>
            </a:r>
            <a:r>
              <a:rPr lang="ru-RU" sz="2200" dirty="0" smtClean="0">
                <a:latin typeface="Times New Roman" pitchFamily="18" charset="0"/>
                <a:cs typeface="Times New Roman" pitchFamily="18" charset="0"/>
              </a:rPr>
              <a:t> </a:t>
            </a:r>
            <a:r>
              <a:rPr lang="ru-RU" sz="2200" dirty="0" err="1" smtClean="0">
                <a:latin typeface="Times New Roman" pitchFamily="18" charset="0"/>
                <a:cs typeface="Times New Roman" pitchFamily="18" charset="0"/>
              </a:rPr>
              <a:t>buyru</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lardan</a:t>
            </a:r>
            <a:r>
              <a:rPr lang="ru-RU" sz="2200" dirty="0" smtClean="0">
                <a:latin typeface="Times New Roman" pitchFamily="18" charset="0"/>
                <a:cs typeface="Times New Roman" pitchFamily="18" charset="0"/>
              </a:rPr>
              <a:t> </a:t>
            </a:r>
            <a:r>
              <a:rPr lang="ru-RU" sz="2200" dirty="0" err="1" smtClean="0">
                <a:latin typeface="Times New Roman" pitchFamily="18" charset="0"/>
                <a:cs typeface="Times New Roman" pitchFamily="18" charset="0"/>
              </a:rPr>
              <a:t>tash</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ari</a:t>
            </a:r>
            <a:r>
              <a:rPr lang="ru-RU"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h</a:t>
            </a:r>
            <a:r>
              <a:rPr lang="ru-RU" sz="2200" dirty="0" err="1" smtClean="0">
                <a:latin typeface="Times New Roman" pitchFamily="18" charset="0"/>
                <a:cs typeface="Times New Roman" pitchFamily="18" charset="0"/>
              </a:rPr>
              <a:t>ech</a:t>
            </a:r>
            <a:r>
              <a:rPr lang="ru-RU"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anday</a:t>
            </a:r>
            <a:r>
              <a:rPr lang="ru-RU" sz="2200" dirty="0" smtClean="0">
                <a:latin typeface="Times New Roman" pitchFamily="18" charset="0"/>
                <a:cs typeface="Times New Roman" pitchFamily="18" charset="0"/>
              </a:rPr>
              <a:t> </a:t>
            </a:r>
            <a:r>
              <a:rPr lang="ru-RU" sz="2200" dirty="0" err="1" smtClean="0">
                <a:latin typeface="Times New Roman" pitchFamily="18" charset="0"/>
                <a:cs typeface="Times New Roman" pitchFamily="18" charset="0"/>
              </a:rPr>
              <a:t>buyru</a:t>
            </a:r>
            <a:r>
              <a:rPr lang="en-US" sz="2200" dirty="0" smtClean="0">
                <a:latin typeface="Times New Roman" pitchFamily="18" charset="0"/>
                <a:cs typeface="Times New Roman" pitchFamily="18" charset="0"/>
              </a:rPr>
              <a:t>q</a:t>
            </a:r>
            <a:r>
              <a:rPr lang="ru-RU" sz="2200" dirty="0" smtClean="0">
                <a:latin typeface="Times New Roman" pitchFamily="18" charset="0"/>
                <a:cs typeface="Times New Roman" pitchFamily="18" charset="0"/>
              </a:rPr>
              <a:t> </a:t>
            </a:r>
            <a:r>
              <a:rPr lang="ru-RU" sz="2200" dirty="0" err="1">
                <a:latin typeface="Times New Roman" pitchFamily="18" charset="0"/>
                <a:cs typeface="Times New Roman" pitchFamily="18" charset="0"/>
              </a:rPr>
              <a:t>operandlarini</a:t>
            </a:r>
            <a:r>
              <a:rPr lang="ru-RU"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abul</a:t>
            </a:r>
            <a:r>
              <a:rPr lang="ru-RU"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ila</a:t>
            </a:r>
            <a:r>
              <a:rPr lang="ru-RU" sz="2200" dirty="0" smtClean="0">
                <a:latin typeface="Times New Roman" pitchFamily="18" charset="0"/>
                <a:cs typeface="Times New Roman" pitchFamily="18" charset="0"/>
              </a:rPr>
              <a:t> </a:t>
            </a:r>
            <a:r>
              <a:rPr lang="ru-RU" sz="2200" dirty="0" err="1">
                <a:latin typeface="Times New Roman" pitchFamily="18" charset="0"/>
                <a:cs typeface="Times New Roman" pitchFamily="18" charset="0"/>
              </a:rPr>
              <a:t>olmaydi</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Ushbu</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registrlar</a:t>
            </a:r>
            <a:r>
              <a:rPr lang="ru-RU" sz="2200" dirty="0">
                <a:latin typeface="Times New Roman" pitchFamily="18" charset="0"/>
                <a:cs typeface="Times New Roman" pitchFamily="18" charset="0"/>
              </a:rPr>
              <a:t> </a:t>
            </a:r>
            <a:r>
              <a:rPr lang="ru-RU" sz="2200" dirty="0" err="1" smtClean="0">
                <a:latin typeface="Times New Roman" pitchFamily="18" charset="0"/>
                <a:cs typeface="Times New Roman" pitchFamily="18" charset="0"/>
              </a:rPr>
              <a:t>fa</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at</a:t>
            </a:r>
            <a:r>
              <a:rPr lang="ru-RU" sz="2200" dirty="0" smtClean="0">
                <a:latin typeface="Times New Roman" pitchFamily="18" charset="0"/>
                <a:cs typeface="Times New Roman" pitchFamily="18" charset="0"/>
              </a:rPr>
              <a:t> </a:t>
            </a:r>
            <a:r>
              <a:rPr lang="ru-RU" sz="2200" dirty="0" err="1">
                <a:latin typeface="Times New Roman" pitchFamily="18" charset="0"/>
                <a:cs typeface="Times New Roman" pitchFamily="18" charset="0"/>
              </a:rPr>
              <a:t>adreslarni</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segmentlash</a:t>
            </a:r>
            <a:r>
              <a:rPr lang="ru-RU" sz="2200" dirty="0">
                <a:latin typeface="Times New Roman" pitchFamily="18" charset="0"/>
                <a:cs typeface="Times New Roman" pitchFamily="18" charset="0"/>
              </a:rPr>
              <a:t> </a:t>
            </a:r>
            <a:r>
              <a:rPr lang="ru-RU" sz="2200" dirty="0" err="1" smtClean="0">
                <a:latin typeface="Times New Roman" pitchFamily="18" charset="0"/>
                <a:cs typeface="Times New Roman" pitchFamily="18" charset="0"/>
              </a:rPr>
              <a:t>ma</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sadida</a:t>
            </a:r>
            <a:r>
              <a:rPr lang="ru-RU" sz="2200" dirty="0" smtClean="0">
                <a:latin typeface="Times New Roman" pitchFamily="18" charset="0"/>
                <a:cs typeface="Times New Roman" pitchFamily="18" charset="0"/>
              </a:rPr>
              <a:t> </a:t>
            </a:r>
            <a:r>
              <a:rPr lang="ru-RU" sz="2200" dirty="0" err="1">
                <a:latin typeface="Times New Roman" pitchFamily="18" charset="0"/>
                <a:cs typeface="Times New Roman" pitchFamily="18" charset="0"/>
              </a:rPr>
              <a:t>ishlatiladi</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Segmentlash</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ishlab</a:t>
            </a:r>
            <a:r>
              <a:rPr lang="ru-RU" sz="2200" dirty="0">
                <a:latin typeface="Times New Roman" pitchFamily="18" charset="0"/>
                <a:cs typeface="Times New Roman" pitchFamily="18" charset="0"/>
              </a:rPr>
              <a:t> </a:t>
            </a:r>
            <a:r>
              <a:rPr lang="ru-RU" sz="2200" dirty="0" err="1" smtClean="0">
                <a:latin typeface="Times New Roman" pitchFamily="18" charset="0"/>
                <a:cs typeface="Times New Roman" pitchFamily="18" charset="0"/>
              </a:rPr>
              <a:t>chi</a:t>
            </a:r>
            <a:r>
              <a:rPr lang="en-US" sz="2200" dirty="0" smtClean="0">
                <a:latin typeface="Times New Roman" pitchFamily="18" charset="0"/>
                <a:cs typeface="Times New Roman" pitchFamily="18" charset="0"/>
              </a:rPr>
              <a:t>q</a:t>
            </a:r>
            <a:r>
              <a:rPr lang="ru-RU" sz="2200" dirty="0" err="1" smtClean="0">
                <a:latin typeface="Times New Roman" pitchFamily="18" charset="0"/>
                <a:cs typeface="Times New Roman" pitchFamily="18" charset="0"/>
              </a:rPr>
              <a:t>aruvchi</a:t>
            </a:r>
            <a:r>
              <a:rPr lang="ru-RU" sz="2200" dirty="0" smtClean="0">
                <a:latin typeface="Times New Roman" pitchFamily="18" charset="0"/>
                <a:cs typeface="Times New Roman" pitchFamily="18" charset="0"/>
              </a:rPr>
              <a:t> </a:t>
            </a:r>
            <a:r>
              <a:rPr lang="ru-RU" sz="2200" dirty="0" err="1">
                <a:latin typeface="Times New Roman" pitchFamily="18" charset="0"/>
                <a:cs typeface="Times New Roman" pitchFamily="18" charset="0"/>
              </a:rPr>
              <a:t>va</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foydalanuvchilarga</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xotiraning</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turli</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xil</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modelini</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tanlashga</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imkon</a:t>
            </a:r>
            <a:r>
              <a:rPr lang="ru-RU" sz="2200" dirty="0">
                <a:latin typeface="Times New Roman" pitchFamily="18" charset="0"/>
                <a:cs typeface="Times New Roman" pitchFamily="18" charset="0"/>
              </a:rPr>
              <a:t> </a:t>
            </a:r>
            <a:r>
              <a:rPr lang="ru-RU" sz="2200" dirty="0" err="1">
                <a:latin typeface="Times New Roman" pitchFamily="18" charset="0"/>
                <a:cs typeface="Times New Roman" pitchFamily="18" charset="0"/>
              </a:rPr>
              <a:t>beradi</a:t>
            </a:r>
            <a:r>
              <a:rPr lang="ru-RU" sz="2200" dirty="0">
                <a:latin typeface="Times New Roman" pitchFamily="18" charset="0"/>
                <a:cs typeface="Times New Roman" pitchFamily="18" charset="0"/>
              </a:rPr>
              <a:t>. </a:t>
            </a:r>
            <a:r>
              <a:rPr lang="en-US" sz="2200" dirty="0">
                <a:latin typeface="Times New Roman" pitchFamily="18" charset="0"/>
                <a:cs typeface="Times New Roman" pitchFamily="18" charset="0"/>
              </a:rPr>
              <a:t>Segment </a:t>
            </a:r>
            <a:r>
              <a:rPr lang="en-US" sz="2200" dirty="0" err="1">
                <a:latin typeface="Times New Roman" pitchFamily="18" charset="0"/>
                <a:cs typeface="Times New Roman" pitchFamily="18" charset="0"/>
              </a:rPr>
              <a:t>registrlari</a:t>
            </a:r>
            <a:r>
              <a:rPr lang="en-US" sz="2200" dirty="0">
                <a:latin typeface="Times New Roman" pitchFamily="18" charset="0"/>
                <a:cs typeface="Times New Roman" pitchFamily="18" charset="0"/>
              </a:rPr>
              <a:t> 16 – </a:t>
            </a:r>
            <a:r>
              <a:rPr lang="en-US" sz="2200" dirty="0" err="1">
                <a:latin typeface="Times New Roman" pitchFamily="18" charset="0"/>
                <a:cs typeface="Times New Roman" pitchFamily="18" charset="0"/>
              </a:rPr>
              <a:t>razryadli</a:t>
            </a:r>
            <a:r>
              <a:rPr lang="en-US" sz="2200" dirty="0">
                <a:latin typeface="Times New Roman" pitchFamily="18" charset="0"/>
                <a:cs typeface="Times New Roman" pitchFamily="18" charset="0"/>
              </a:rPr>
              <a:t> segment </a:t>
            </a:r>
            <a:r>
              <a:rPr lang="en-US" sz="2200" dirty="0" err="1">
                <a:latin typeface="Times New Roman" pitchFamily="18" charset="0"/>
                <a:cs typeface="Times New Roman" pitchFamily="18" charset="0"/>
              </a:rPr>
              <a:t>selektoridan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iborat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xotiraning</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taqsimlanish</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jadvalini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ko’rsatadi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Ushbu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jadval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xotiraga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murojaat</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etishga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kerakli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segmentlarning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bazali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adreslarini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boshqa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ma’lumotni</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saqlaydi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Segmentlashmagan</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modeldan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foydalangan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holda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barcha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segmentlar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fizik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xotira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yagona</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muhitida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aks</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ettiriladi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Bajariladigan</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buyruqlar</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ketma-ketligidan</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iborat</a:t>
            </a:r>
            <a:r>
              <a:rPr lang="en-US" sz="2200" dirty="0">
                <a:latin typeface="Times New Roman" pitchFamily="18" charset="0"/>
                <a:cs typeface="Times New Roman" pitchFamily="18" charset="0"/>
              </a:rPr>
              <a:t> segment </a:t>
            </a:r>
            <a:r>
              <a:rPr lang="en-US" sz="2200" b="1" dirty="0" err="1">
                <a:latin typeface="Times New Roman" pitchFamily="18" charset="0"/>
                <a:cs typeface="Times New Roman" pitchFamily="18" charset="0"/>
              </a:rPr>
              <a:t>kod</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segmenti</a:t>
            </a:r>
            <a:r>
              <a:rPr lang="en-US" sz="2200" dirty="0">
                <a:latin typeface="Times New Roman" pitchFamily="18" charset="0"/>
                <a:cs typeface="Times New Roman" pitchFamily="18" charset="0"/>
              </a:rPr>
              <a:t> deb </a:t>
            </a:r>
            <a:r>
              <a:rPr lang="en-US" sz="2200" dirty="0" err="1">
                <a:latin typeface="Times New Roman" pitchFamily="18" charset="0"/>
                <a:cs typeface="Times New Roman" pitchFamily="18" charset="0"/>
              </a:rPr>
              <a:t>ataladi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Ushbu</a:t>
            </a:r>
            <a:r>
              <a:rPr lang="en-US" sz="2200" dirty="0">
                <a:latin typeface="Times New Roman" pitchFamily="18" charset="0"/>
                <a:cs typeface="Times New Roman" pitchFamily="18" charset="0"/>
              </a:rPr>
              <a:t> segment </a:t>
            </a:r>
            <a:r>
              <a:rPr lang="en-US" sz="2200" dirty="0" err="1">
                <a:latin typeface="Times New Roman" pitchFamily="18" charset="0"/>
                <a:cs typeface="Times New Roman" pitchFamily="18" charset="0"/>
              </a:rPr>
              <a:t>selektori</a:t>
            </a:r>
            <a:r>
              <a:rPr lang="en-US" sz="2200" dirty="0">
                <a:latin typeface="Times New Roman" pitchFamily="18" charset="0"/>
                <a:cs typeface="Times New Roman" pitchFamily="18" charset="0"/>
              </a:rPr>
              <a:t> CS </a:t>
            </a:r>
            <a:r>
              <a:rPr lang="en-US" sz="2200" dirty="0" err="1">
                <a:latin typeface="Times New Roman" pitchFamily="18" charset="0"/>
                <a:cs typeface="Times New Roman" pitchFamily="18" charset="0"/>
              </a:rPr>
              <a:t>registrida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joylashgan</a:t>
            </a:r>
            <a:r>
              <a:rPr lang="en-US" sz="2200" dirty="0">
                <a:latin typeface="Times New Roman" pitchFamily="18" charset="0"/>
                <a:cs typeface="Times New Roman" pitchFamily="18" charset="0"/>
              </a:rPr>
              <a:t>. </a:t>
            </a:r>
            <a:endParaRPr lang="ru-RU" sz="2200" dirty="0">
              <a:latin typeface="Times New Roman" pitchFamily="18" charset="0"/>
              <a:cs typeface="Times New Roman" pitchFamily="18" charset="0"/>
            </a:endParaRPr>
          </a:p>
        </p:txBody>
      </p:sp>
    </p:spTree>
    <p:extLst>
      <p:ext uri="{BB962C8B-B14F-4D97-AF65-F5344CB8AC3E}">
        <p14:creationId xmlns:p14="http://schemas.microsoft.com/office/powerpoint/2010/main" val="39284615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fd9ec5e79fbb4e89242aceb76d8ed29f6da3ce"/>
</p:tagLst>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След самолета</Template>
  <TotalTime>123</TotalTime>
  <Words>637</Words>
  <Application>Microsoft Office PowerPoint</Application>
  <PresentationFormat>Экран (4:3)</PresentationFormat>
  <Paragraphs>112</Paragraphs>
  <Slides>17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Century Gothic</vt:lpstr>
      <vt:lpstr>Symbol</vt:lpstr>
      <vt:lpstr>Times New Roman</vt:lpstr>
      <vt:lpstr>След самолета</vt:lpstr>
      <vt:lpstr>REGISTLAR,FLAGLAR Registrlar va ularning turlari, vazifalari, tasnifi.</vt:lpstr>
      <vt:lpstr>Registrlar</vt:lpstr>
      <vt:lpstr> Operativ xotiraning yacheykalari bilan birgalikda qisqa vaqtli tezkor ma’lumotlarni registrlarda saqlash ham mumkin. Registrlar protsessor tarkibiga kiradi va mashina dasturi orqali ularga murojaat o’rnatilishi mumkin.     Intel firmasining protsessorlarida registrlar 2 guruxga bo’linadi: sistemali va amaliy maqsadga yo’naltirilgan. Registrlarning ko’pchilik qismi 2 so’z uzunligiga ega (32 bit) ularning har biri tegishli nomga ega – EAX, EVX va hokazo</vt:lpstr>
      <vt:lpstr> 1. Umumiy foydalanuvchiga mo’ljallangan registr – 8 ta 32 bitlik registr.  2. Segment registr – 6 ta xotiraga murojaatning turli ko’rinishiga mos selektor segmentlari.  3. Holat va boshqaruv registrlari. Ushbu registrlar protsessorning holatini aniqlash va o’zgartirish uchun xizmat qiladi.  </vt:lpstr>
      <vt:lpstr> Umumiy foydalanuvchiga mo’ljallangan registrlari 32 bitlik registrlar deb ham ataladi.   EAX, EBX, EDX, EBP, ESP, ESI, va EDI. Ushbu registrlar mantiqiy va arifmetik buyruqlarning operandlarini saqlash uchun xizmat qiladi. Bundan tashqari ular adresni aniqlashda operandlarni saqlashga xam xizmat kiladi. 16 bitdan kichik registrlarni 8086 protsessor registrlari ismlaridan foydalanib adreslash mumkin: AX, BX, CX, DX, BP, SP, SI, va DI. </vt:lpstr>
      <vt:lpstr>                    Ba’zi registrlarning shartli nomlanishi:  A – accumulator, akkumulyator. B – base, baza. S – counter, schyotchik. D – Data, ma’lumot, berilganlar. BP – base pointer, baza ko’rsatkichi.  SI – source index, manba indeksi. DI – Destinition Index, qabul qilgich indeksi. SP – Stack Pointer, stek ko’rsatkichi. CS – code segment, buyruqlar segmenti. DS – data segment, ma’lumot segmenti. SS – Stack segment, segment steki. ES – extra segment, qo’shimcha segment. IP – instruction pointer, buyruqlar schyotchigi.</vt:lpstr>
      <vt:lpstr> Umumiy foydalanuvchiga mo’ljallangan registrlarini barcha mantiqiy va arifmetik buyruqlarda ishlatish mumkin. Shu bilan birga ularning har biri maxsus tegishli vazifani bajaradi. Masalan, ko’paytirish va bo’lish amali buyruqlari operandlarning biri AX registrlarida yoki AX va DX registrlarida bo’lishini talab qiladi. Siklni boshqaradigan buyruq bo’lsa sikl schyotchigi sifatida SX registridan foydalanishni lozim topadi.  VX va VR registrlari ko’pincha bazali registrlar sifatida ishlatiladi. SI va DI  registrlaridan esa indeksli registrlar sifatida foydalaniladi. SP registrlar protsessor tomonidan qo’llab quvvatlanadigan stek yuqori cho’qqisini (chegarasini) ko’rsatadi.  </vt:lpstr>
      <vt:lpstr> AX, BX, CX va DX registrlarining har birini 2 baytdan iborat registrlardan tashkil etgan deb ko’rish mumkin. Ular quyidagicha belgilanadi: AH, AL, BH, BL va xokazo (H – heigh, yuqori, L – low kichik). Shu tariqa bu registrlarning xar biri bilan alohida yoki yaxlit birlik sifatida ishlash mumkin. Masalan: so’zni AX yozib, AN dan uning faqat bir qismini o’qib olish yoki AL dagi qismini o’zgartirish mumkin. Registrlarning bunday tuzilishi ularini son bilan birga simvollar bilan ishlashga imkon beradi. Qolgan registrlar qismlarga ajralmaydi, shuning uchun ularning tarkibini o’qish yoki yozish faqat yaxlit birlik sifatida amalga oshiriladi</vt:lpstr>
      <vt:lpstr> Segment registrlari CS, DS, SS, ES, FS, GS stekli buyruqlar va qayta yo’naltiruvchi buyruqlardan tashqari hech qanday buyruq operandlarini qabul qila olmaydi. Ushbu registrlar faqat adreslarni segmentlash maqsadida ishlatiladi. Segmentlash ishlab chiqaruvchi va foydalanuvchilarga xotiraning turli xil modelini tanlashga imkon beradi. Segment registrlari 16 – razryadli segment selektoridan iborat, ular xotiraning taqsimlanish jadvalini ko’rsatadi. Ushbu jadval xotiraga murojaat etishga kerakli segmentlarning bazali adreslarini va boshqa ma’lumotni saqlaydi. Segmentlashmagan modeldan foydalangan holda barcha segmentlar fizik xotira yagona muhitida aks ettiriladi. Bajariladigan buyruqlar ketma-ketligidan iborat segment kod segmenti deb ataladi. Ushbu segment selektori CS registrida joylashgan. </vt:lpstr>
      <vt:lpstr> Parametrlarni yozish, qism dastur (podprogramma)larni chaqirish, protseduralarni aktivlashtirish odatda stek ostidan ajratilgan xotira soxasini talab etadi. Stek bilan bajariladigan barcha operatsiyalar SS registrlari tomonidan boshqariladi. CS registrlaridan farqli holda SS dastur buyrug’i yordamida ham yuklanishi mumkin. Qolgan 4 ta registrlar ma’lumotlar segmentlari registri hisoblanadi (DS, ES, FS, va CS) va har biri joriy bajarilayotgan dastur tomonidan foydalaniladi. Protsessor buyruq schyotchigi tarkibiga (EIP) qarab ushbu segmentdan buyruqlarni tanlaydi. CS registri tarkibi segmentlararo oqimni boshqarish buyruqlari yordamida o’zgartiriladi.  </vt:lpstr>
      <vt:lpstr>                  Holat va boshqaruv registrlari   Flag – bu ma’lum shart bajarilganda 1 qiymatini aks xolda 0 qiymatini qabul qiluvchi bitdir. Bir necha xildagi flaglar ishlatiladi. Ularning har biri ma’lum nomga ega   (ZF,CF va hokazo). Ularning bari flaglar registrida joylashgan. Ba’zi flaglar shart flaglari  deb ataladi, ular buyruqlar bajarilganda ularning natijasini xususiyatini aniqlab, shunga qarab almashinadi. Boshqa flaglar holat flaglari deb ataladi, ular dasturlar yordamida o’zgartiladi va protsessorning keyingi xolatiga ta’sir qiladi.  </vt:lpstr>
      <vt:lpstr>Asosiy xotirani tashkil qilinishi</vt:lpstr>
      <vt:lpstr>Adresslash sxemasi</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Registrlar va ularning turlari, vazifalari, tasnifi.</dc:title>
  <dc:creator>arxiv.uz</dc:creator>
  <cp:lastModifiedBy>Пользователь Windows</cp:lastModifiedBy>
  <cp:revision>23</cp:revision>
  <dcterms:created xsi:type="dcterms:W3CDTF">2014-11-11T17:43:47Z</dcterms:created>
  <dcterms:modified xsi:type="dcterms:W3CDTF">2017-09-29T18:55:10Z</dcterms:modified>
</cp:coreProperties>
</file>