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 xmlns:p15="http://schemas.microsoft.com/office/powerpoint/2012/main">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0" autoAdjust="0"/>
    <p:restoredTop sz="94701" autoAdjust="0"/>
  </p:normalViewPr>
  <p:slideViewPr>
    <p:cSldViewPr snapToGrid="0" snapToObjects="1" showGuides="1">
      <p:cViewPr>
        <p:scale>
          <a:sx n="23" d="100"/>
          <a:sy n="23" d="100"/>
        </p:scale>
        <p:origin x="-1360" y="488"/>
      </p:cViewPr>
      <p:guideLst>
        <p:guide orient="horz" pos="3422"/>
        <p:guide orient="horz" pos="288"/>
        <p:guide orient="horz" pos="20160"/>
        <p:guide orient="horz"/>
        <p:guide pos="678"/>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20/11/18</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864C5C9-8908-41AA-A679-DA3363EBEEDA}" type="slidenum">
              <a:rPr lang="en-US" smtClean="0"/>
              <a:pPr>
                <a:defRPr/>
              </a:pPr>
              <a:t>1</a:t>
            </a:fld>
            <a:endParaRPr lang="en-US" dirty="0"/>
          </a:p>
        </p:txBody>
      </p:sp>
    </p:spTree>
    <p:extLst>
      <p:ext uri="{BB962C8B-B14F-4D97-AF65-F5344CB8AC3E}">
        <p14:creationId xmlns:p14="http://schemas.microsoft.com/office/powerpoint/2010/main" val="33347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134847407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19" name="Text Placeholder 3"/>
          <p:cNvSpPr>
            <a:spLocks noGrp="1"/>
          </p:cNvSpPr>
          <p:nvPr>
            <p:ph type="body" sz="quarter" idx="19"/>
          </p:nvPr>
        </p:nvSpPr>
        <p:spPr>
          <a:xfrm>
            <a:off x="1076061" y="18319649"/>
            <a:ext cx="1585834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0" name="Text Placeholder 5"/>
          <p:cNvSpPr>
            <a:spLocks noGrp="1"/>
          </p:cNvSpPr>
          <p:nvPr>
            <p:ph type="body" sz="quarter" idx="20"/>
          </p:nvPr>
        </p:nvSpPr>
        <p:spPr>
          <a:xfrm>
            <a:off x="1099092" y="17492356"/>
            <a:ext cx="1583531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62225202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332959"/>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6" name="Text Placeholder 5"/>
          <p:cNvSpPr>
            <a:spLocks noGrp="1"/>
          </p:cNvSpPr>
          <p:nvPr>
            <p:ph type="body" sz="quarter" idx="11"/>
          </p:nvPr>
        </p:nvSpPr>
        <p:spPr>
          <a:xfrm>
            <a:off x="1076062" y="5430015"/>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19" name="Text Placeholder 3"/>
          <p:cNvSpPr>
            <a:spLocks noGrp="1"/>
          </p:cNvSpPr>
          <p:nvPr>
            <p:ph type="body" sz="quarter" idx="19"/>
          </p:nvPr>
        </p:nvSpPr>
        <p:spPr>
          <a:xfrm>
            <a:off x="1053032" y="15332732"/>
            <a:ext cx="117348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0" name="Text Placeholder 5"/>
          <p:cNvSpPr>
            <a:spLocks noGrp="1"/>
          </p:cNvSpPr>
          <p:nvPr>
            <p:ph type="body" sz="quarter" idx="20"/>
          </p:nvPr>
        </p:nvSpPr>
        <p:spPr>
          <a:xfrm>
            <a:off x="1076062" y="14420332"/>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1" name="Text Placeholder 3"/>
          <p:cNvSpPr>
            <a:spLocks noGrp="1"/>
          </p:cNvSpPr>
          <p:nvPr>
            <p:ph type="body" sz="quarter" idx="21"/>
          </p:nvPr>
        </p:nvSpPr>
        <p:spPr>
          <a:xfrm>
            <a:off x="13559921" y="6325021"/>
            <a:ext cx="241733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2" name="Text Placeholder 5"/>
          <p:cNvSpPr>
            <a:spLocks noGrp="1"/>
          </p:cNvSpPr>
          <p:nvPr>
            <p:ph type="body" sz="quarter" idx="22"/>
          </p:nvPr>
        </p:nvSpPr>
        <p:spPr>
          <a:xfrm>
            <a:off x="13518358" y="5430015"/>
            <a:ext cx="24173392" cy="857368"/>
          </a:xfrm>
          <a:prstGeom prst="rect">
            <a:avLst/>
          </a:prstGeom>
          <a:noFill/>
        </p:spPr>
        <p:txBody>
          <a:bodyPr wrap="square" lIns="104498" tIns="104498" rIns="104498" bIns="104498" anchor="ctr" anchorCtr="0">
            <a:spAutoFit/>
          </a:bodyPr>
          <a:lstStyle>
            <a:lvl1pPr marL="0" indent="0" algn="ctr">
              <a:buNone/>
              <a:tabLst/>
              <a:defRPr sz="4200" b="1" u="sng" baseline="0">
                <a:solidFill>
                  <a:schemeClr val="accent5">
                    <a:lumMod val="50000"/>
                  </a:schemeClr>
                </a:solidFill>
              </a:defRPr>
            </a:lvl1pPr>
          </a:lstStyle>
          <a:p>
            <a:pPr lvl="0"/>
            <a:r>
              <a:rPr lang="en-US" dirty="0" smtClean="0"/>
              <a:t>Click to edit Master text styles</a:t>
            </a:r>
          </a:p>
        </p:txBody>
      </p:sp>
      <p:sp>
        <p:nvSpPr>
          <p:cNvPr id="23" name="Text Placeholder 3"/>
          <p:cNvSpPr>
            <a:spLocks noGrp="1"/>
          </p:cNvSpPr>
          <p:nvPr>
            <p:ph type="body" sz="quarter" idx="23"/>
          </p:nvPr>
        </p:nvSpPr>
        <p:spPr>
          <a:xfrm>
            <a:off x="13518358" y="22141965"/>
            <a:ext cx="24173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4" name="Text Placeholder 5"/>
          <p:cNvSpPr>
            <a:spLocks noGrp="1"/>
          </p:cNvSpPr>
          <p:nvPr>
            <p:ph type="body" sz="quarter" idx="24"/>
          </p:nvPr>
        </p:nvSpPr>
        <p:spPr>
          <a:xfrm>
            <a:off x="13518356" y="21282564"/>
            <a:ext cx="2417339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5" name="Text Placeholder 5"/>
          <p:cNvSpPr>
            <a:spLocks noGrp="1"/>
          </p:cNvSpPr>
          <p:nvPr>
            <p:ph type="body" sz="quarter" idx="25"/>
          </p:nvPr>
        </p:nvSpPr>
        <p:spPr>
          <a:xfrm>
            <a:off x="38454424" y="5430015"/>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6" name="Text Placeholder 3"/>
          <p:cNvSpPr>
            <a:spLocks noGrp="1"/>
          </p:cNvSpPr>
          <p:nvPr>
            <p:ph type="body" sz="quarter" idx="26"/>
          </p:nvPr>
        </p:nvSpPr>
        <p:spPr>
          <a:xfrm>
            <a:off x="38454424" y="6332959"/>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7" name="Text Placeholder 5"/>
          <p:cNvSpPr>
            <a:spLocks noGrp="1"/>
          </p:cNvSpPr>
          <p:nvPr>
            <p:ph type="body" sz="quarter" idx="27"/>
          </p:nvPr>
        </p:nvSpPr>
        <p:spPr>
          <a:xfrm>
            <a:off x="38454424" y="14480556"/>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8" name="Text Placeholder 3"/>
          <p:cNvSpPr>
            <a:spLocks noGrp="1"/>
          </p:cNvSpPr>
          <p:nvPr>
            <p:ph type="body" sz="quarter" idx="28"/>
          </p:nvPr>
        </p:nvSpPr>
        <p:spPr>
          <a:xfrm>
            <a:off x="38451488" y="1533995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9" name="Text Placeholder 5"/>
          <p:cNvSpPr>
            <a:spLocks noGrp="1"/>
          </p:cNvSpPr>
          <p:nvPr>
            <p:ph type="body" sz="quarter" idx="29"/>
          </p:nvPr>
        </p:nvSpPr>
        <p:spPr>
          <a:xfrm>
            <a:off x="38454424" y="258872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30" name="Text Placeholder 3"/>
          <p:cNvSpPr>
            <a:spLocks noGrp="1"/>
          </p:cNvSpPr>
          <p:nvPr>
            <p:ph type="body" sz="quarter" idx="30"/>
          </p:nvPr>
        </p:nvSpPr>
        <p:spPr>
          <a:xfrm>
            <a:off x="38451488" y="26790164"/>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58"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59"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0"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228188127"/>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11.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12.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9.bin"/><Relationship Id="rId9" Type="http://schemas.openxmlformats.org/officeDocument/2006/relationships/image" Target="../media/image1.wmf"/><Relationship Id="rId10" Type="http://schemas.openxmlformats.org/officeDocument/2006/relationships/oleObject" Target="../embeddings/oleObject1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1029" name="Text Box 14"/>
          <p:cNvSpPr txBox="1">
            <a:spLocks noChangeArrowheads="1"/>
          </p:cNvSpPr>
          <p:nvPr/>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smtClean="0">
                <a:solidFill>
                  <a:srgbClr val="BFBFBF"/>
                </a:solidFill>
                <a:latin typeface="Arial" charset="0"/>
              </a:rPr>
              <a:t>RESEARCH POSTER PRESENTATION DESIGN © 2015</a:t>
            </a:r>
          </a:p>
          <a:p>
            <a:pPr eaLnBrk="0" hangingPunct="0">
              <a:lnSpc>
                <a:spcPct val="65000"/>
              </a:lnSpc>
              <a:spcBef>
                <a:spcPct val="50000"/>
              </a:spcBef>
              <a:defRPr/>
            </a:pPr>
            <a:r>
              <a:rPr lang="en-US" sz="1200" b="1" dirty="0" smtClean="0">
                <a:solidFill>
                  <a:srgbClr val="BFBFBF"/>
                </a:solidFill>
                <a:latin typeface="Arial" charset="0"/>
              </a:rPr>
              <a:t>www.PosterPresentations.com</a:t>
            </a:r>
          </a:p>
        </p:txBody>
      </p:sp>
      <p:sp>
        <p:nvSpPr>
          <p:cNvPr id="22" name="Rounded Rectangle 21"/>
          <p:cNvSpPr/>
          <p:nvPr userDrawn="1"/>
        </p:nvSpPr>
        <p:spPr>
          <a:xfrm>
            <a:off x="1089025"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2708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6" name="Rounded Rectangle 25"/>
          <p:cNvSpPr/>
          <p:nvPr userDrawn="1"/>
        </p:nvSpPr>
        <p:spPr>
          <a:xfrm>
            <a:off x="2596673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30" name="Rounded Rectangle 29"/>
          <p:cNvSpPr/>
          <p:nvPr userDrawn="1"/>
        </p:nvSpPr>
        <p:spPr>
          <a:xfrm>
            <a:off x="38404800"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7" name="Group 26"/>
          <p:cNvGrpSpPr/>
          <p:nvPr userDrawn="1"/>
        </p:nvGrpSpPr>
        <p:grpSpPr>
          <a:xfrm>
            <a:off x="-113267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36”x56”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userDrawn="1"/>
          </p:nvPicPr>
          <p:blipFill>
            <a:blip r:embed="rId4"/>
            <a:stretch>
              <a:fillRect/>
            </a:stretch>
          </p:blipFill>
          <p:spPr>
            <a:xfrm>
              <a:off x="-10740740" y="10261718"/>
              <a:ext cx="1597666" cy="1201935"/>
            </a:xfrm>
            <a:prstGeom prst="rect">
              <a:avLst/>
            </a:prstGeom>
          </p:spPr>
        </p:pic>
        <p:pic>
          <p:nvPicPr>
            <p:cNvPr id="36" name="Picture 35"/>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7" name="Group 36"/>
            <p:cNvGrpSpPr/>
            <p:nvPr userDrawn="1"/>
          </p:nvGrpSpPr>
          <p:grpSpPr>
            <a:xfrm>
              <a:off x="-9744993" y="23540957"/>
              <a:ext cx="7531182" cy="2120439"/>
              <a:chOff x="-4470427" y="11016658"/>
              <a:chExt cx="3470785" cy="974220"/>
            </a:xfrm>
          </p:grpSpPr>
          <p:grpSp>
            <p:nvGrpSpPr>
              <p:cNvPr id="45" name="Group 44"/>
              <p:cNvGrpSpPr/>
              <p:nvPr userDrawn="1"/>
            </p:nvGrpSpPr>
            <p:grpSpPr>
              <a:xfrm>
                <a:off x="-2783495" y="11060886"/>
                <a:ext cx="624431" cy="893535"/>
                <a:chOff x="-3958697" y="11117435"/>
                <a:chExt cx="779338" cy="1280430"/>
              </a:xfrm>
            </p:grpSpPr>
            <p:pic>
              <p:nvPicPr>
                <p:cNvPr id="51" name="Picture 50"/>
                <p:cNvPicPr>
                  <a:picLocks noChangeAspect="1"/>
                </p:cNvPicPr>
                <p:nvPr userDrawn="1"/>
              </p:nvPicPr>
              <p:blipFill>
                <a:blip r:embed="rId6"/>
                <a:stretch>
                  <a:fillRect/>
                </a:stretch>
              </p:blipFill>
              <p:spPr>
                <a:xfrm>
                  <a:off x="-3948160" y="11117435"/>
                  <a:ext cx="768801" cy="1090857"/>
                </a:xfrm>
                <a:prstGeom prst="rect">
                  <a:avLst/>
                </a:prstGeom>
              </p:spPr>
            </p:pic>
            <p:sp>
              <p:nvSpPr>
                <p:cNvPr id="52" name="TextBox 5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6" name="Group 45"/>
              <p:cNvGrpSpPr/>
              <p:nvPr userDrawn="1"/>
            </p:nvGrpSpPr>
            <p:grpSpPr>
              <a:xfrm>
                <a:off x="-2033159" y="11060889"/>
                <a:ext cx="1033517" cy="893529"/>
                <a:chOff x="-2921738" y="11200127"/>
                <a:chExt cx="1420279" cy="1227904"/>
              </a:xfrm>
            </p:grpSpPr>
            <p:pic>
              <p:nvPicPr>
                <p:cNvPr id="49" name="Picture 48"/>
                <p:cNvPicPr>
                  <a:picLocks noChangeAspect="1"/>
                </p:cNvPicPr>
                <p:nvPr userDrawn="1"/>
              </p:nvPicPr>
              <p:blipFill>
                <a:blip r:embed="rId6"/>
                <a:stretch>
                  <a:fillRect/>
                </a:stretch>
              </p:blipFill>
              <p:spPr>
                <a:xfrm>
                  <a:off x="-2921738" y="11200127"/>
                  <a:ext cx="1420279" cy="1029694"/>
                </a:xfrm>
                <a:prstGeom prst="rect">
                  <a:avLst/>
                </a:prstGeom>
              </p:spPr>
            </p:pic>
            <p:sp>
              <p:nvSpPr>
                <p:cNvPr id="50" name="TextBox 4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7" name="Picture 46"/>
              <p:cNvPicPr>
                <a:picLocks noChangeAspect="1"/>
              </p:cNvPicPr>
              <p:nvPr userDrawn="1"/>
            </p:nvPicPr>
            <p:blipFill>
              <a:blip r:embed="rId7"/>
              <a:stretch>
                <a:fillRect/>
              </a:stretch>
            </p:blipFill>
            <p:spPr>
              <a:xfrm>
                <a:off x="-4470427" y="11016658"/>
                <a:ext cx="1098742" cy="847761"/>
              </a:xfrm>
              <a:prstGeom prst="rect">
                <a:avLst/>
              </a:prstGeom>
            </p:spPr>
          </p:pic>
          <p:sp>
            <p:nvSpPr>
              <p:cNvPr id="48" name="TextBox 4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8" name="Group 37"/>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3113819096"/>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8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0" name="Object 39"/>
              <p:cNvGraphicFramePr>
                <a:graphicFrameLocks noChangeAspect="1"/>
              </p:cNvGraphicFramePr>
              <p:nvPr userDrawn="1">
                <p:extLst>
                  <p:ext uri="{D42A27DB-BD31-4B8C-83A1-F6EECF244321}">
                    <p14:modId xmlns:p14="http://schemas.microsoft.com/office/powerpoint/2010/main" val="243042465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8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4" name="TextBox 4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3" name="Group 52"/>
          <p:cNvGrpSpPr/>
          <p:nvPr userDrawn="1"/>
        </p:nvGrpSpPr>
        <p:grpSpPr>
          <a:xfrm>
            <a:off x="51617562" y="-55065"/>
            <a:ext cx="11062139" cy="32973465"/>
            <a:chOff x="44157839" y="-55065"/>
            <a:chExt cx="11062139" cy="32973465"/>
          </a:xfrm>
        </p:grpSpPr>
        <p:sp>
          <p:nvSpPr>
            <p:cNvPr id="54" name="Rectangle 5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5" name="Object 54"/>
            <p:cNvGraphicFramePr>
              <a:graphicFrameLocks noChangeAspect="1"/>
            </p:cNvGraphicFramePr>
            <p:nvPr userDrawn="1">
              <p:extLst>
                <p:ext uri="{D42A27DB-BD31-4B8C-83A1-F6EECF244321}">
                  <p14:modId xmlns:p14="http://schemas.microsoft.com/office/powerpoint/2010/main" val="3793420835"/>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8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6" name="Picture 55"/>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7" name="Object 56"/>
            <p:cNvGraphicFramePr>
              <a:graphicFrameLocks noChangeAspect="1"/>
            </p:cNvGraphicFramePr>
            <p:nvPr userDrawn="1">
              <p:extLst>
                <p:ext uri="{D42A27DB-BD31-4B8C-83A1-F6EECF244321}">
                  <p14:modId xmlns:p14="http://schemas.microsoft.com/office/powerpoint/2010/main" val="405039651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8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8" name="Group 57"/>
            <p:cNvGrpSpPr/>
            <p:nvPr userDrawn="1"/>
          </p:nvGrpSpPr>
          <p:grpSpPr>
            <a:xfrm>
              <a:off x="44487207" y="29414560"/>
              <a:ext cx="10354213" cy="1265612"/>
              <a:chOff x="44200453" y="28362386"/>
              <a:chExt cx="9771399" cy="1090622"/>
            </a:xfrm>
          </p:grpSpPr>
          <p:sp>
            <p:nvSpPr>
              <p:cNvPr id="60" name="Rounded Rectangle 5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2" name="TextBox 6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9" name="TextBox 58"/>
            <p:cNvSpPr txBox="1"/>
            <p:nvPr userDrawn="1"/>
          </p:nvSpPr>
          <p:spPr>
            <a:xfrm>
              <a:off x="44487207"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7988"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17697450"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34305875" y="5465763"/>
            <a:ext cx="15828963"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36”x56”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4"/>
            <a:stretch>
              <a:fillRect/>
            </a:stretch>
          </p:blipFill>
          <p:spPr>
            <a:xfrm>
              <a:off x="-10740740" y="10261718"/>
              <a:ext cx="1597666" cy="1201935"/>
            </a:xfrm>
            <a:prstGeom prst="rect">
              <a:avLst/>
            </a:prstGeom>
          </p:spPr>
        </p:pic>
        <p:pic>
          <p:nvPicPr>
            <p:cNvPr id="34" name="Picture 33"/>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6" name="Group 35"/>
            <p:cNvGrpSpPr/>
            <p:nvPr userDrawn="1"/>
          </p:nvGrpSpPr>
          <p:grpSpPr>
            <a:xfrm>
              <a:off x="-9744993" y="23540957"/>
              <a:ext cx="7531182" cy="2120439"/>
              <a:chOff x="-4470427" y="11016658"/>
              <a:chExt cx="3470785" cy="974220"/>
            </a:xfrm>
          </p:grpSpPr>
          <p:grpSp>
            <p:nvGrpSpPr>
              <p:cNvPr id="44" name="Group 43"/>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5" name="Group 44"/>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6" name="Picture 45"/>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0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1" name="Object 40"/>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0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3" name="TextBox 4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0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0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0" name="TextBox 39"/>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7988"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47"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smtClean="0">
                <a:solidFill>
                  <a:srgbClr val="BFBFBF"/>
                </a:solidFill>
                <a:latin typeface="Arial" charset="0"/>
              </a:rPr>
              <a:t>RESEARCH POSTER PRESENTATION DESIGN © 2015</a:t>
            </a:r>
          </a:p>
          <a:p>
            <a:pPr eaLnBrk="0" hangingPunct="0">
              <a:lnSpc>
                <a:spcPct val="65000"/>
              </a:lnSpc>
              <a:spcBef>
                <a:spcPct val="50000"/>
              </a:spcBef>
              <a:defRPr/>
            </a:pPr>
            <a:r>
              <a:rPr lang="en-US" sz="1200" b="1" dirty="0" smtClean="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xmlns:p14="http://schemas.microsoft.com/office/powerpoint/2010/main" id="1" dur="indefinite" restart="never" nodeType="tmRoot"/>
      </p:par>
    </p:tnLst>
  </p:timing>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3839527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08038" y="5383213"/>
            <a:ext cx="24179212" cy="26736675"/>
          </a:xfrm>
          <a:prstGeom prst="roundRect">
            <a:avLst>
              <a:gd name="adj" fmla="val 325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36”x56”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userDrawn="1"/>
          </p:nvPicPr>
          <p:blipFill>
            <a:blip r:embed="rId4"/>
            <a:stretch>
              <a:fillRect/>
            </a:stretch>
          </p:blipFill>
          <p:spPr>
            <a:xfrm>
              <a:off x="-10740740" y="1026171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40" name="Group 39"/>
            <p:cNvGrpSpPr/>
            <p:nvPr userDrawn="1"/>
          </p:nvGrpSpPr>
          <p:grpSpPr>
            <a:xfrm>
              <a:off x="-9744993" y="23540957"/>
              <a:ext cx="7531182" cy="2120439"/>
              <a:chOff x="-4470427" y="11016658"/>
              <a:chExt cx="3470785" cy="974220"/>
            </a:xfrm>
          </p:grpSpPr>
          <p:grpSp>
            <p:nvGrpSpPr>
              <p:cNvPr id="49" name="Group 48"/>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0" name="Group 49"/>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51" name="Picture 50"/>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1" name="Group 40"/>
            <p:cNvGrpSpPr/>
            <p:nvPr userDrawn="1"/>
          </p:nvGrpSpPr>
          <p:grpSpPr>
            <a:xfrm>
              <a:off x="-10398793" y="27751410"/>
              <a:ext cx="9323012" cy="2453251"/>
              <a:chOff x="-4754996" y="12734136"/>
              <a:chExt cx="4296559" cy="1127128"/>
            </a:xfrm>
          </p:grpSpPr>
          <p:graphicFrame>
            <p:nvGraphicFramePr>
              <p:cNvPr id="42" name="Object 41"/>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2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2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7" name="TextBox 46"/>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8" name="TextBox 47"/>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3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3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TextBox 38"/>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7988"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44"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smtClean="0">
                <a:solidFill>
                  <a:srgbClr val="BFBFBF"/>
                </a:solidFill>
                <a:latin typeface="Arial" charset="0"/>
              </a:rPr>
              <a:t>RESEARCH POSTER PRESENTATION DESIGN © 2015</a:t>
            </a:r>
          </a:p>
          <a:p>
            <a:pPr eaLnBrk="0" hangingPunct="0">
              <a:lnSpc>
                <a:spcPct val="65000"/>
              </a:lnSpc>
              <a:spcBef>
                <a:spcPct val="50000"/>
              </a:spcBef>
              <a:defRPr/>
            </a:pPr>
            <a:r>
              <a:rPr lang="en-US" sz="1200" b="1" dirty="0" smtClean="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60" r:id="rId1"/>
  </p:sldLayoutIdLst>
  <p:timing>
    <p:tnLst>
      <p:par>
        <p:cTn xmlns:p14="http://schemas.microsoft.com/office/powerpoint/2010/main" id="1" dur="indefinite" restart="never" nodeType="tmRoot"/>
      </p:par>
    </p:tnLst>
  </p:timing>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jp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p:cNvSpPr>
            <a:spLocks noGrp="1"/>
          </p:cNvSpPr>
          <p:nvPr>
            <p:ph type="body" sz="quarter" idx="11"/>
          </p:nvPr>
        </p:nvSpPr>
        <p:spPr>
          <a:xfrm>
            <a:off x="1076061" y="5791227"/>
            <a:ext cx="15835314" cy="857368"/>
          </a:xfrm>
        </p:spPr>
        <p:txBody>
          <a:bodyPr/>
          <a:lstStyle/>
          <a:p>
            <a:r>
              <a:rPr lang="fr-FR" dirty="0"/>
              <a:t>Introduction</a:t>
            </a:r>
            <a:endParaRPr lang="en-US" dirty="0"/>
          </a:p>
        </p:txBody>
      </p:sp>
      <p:sp>
        <p:nvSpPr>
          <p:cNvPr id="25" name="Text Placeholder 24"/>
          <p:cNvSpPr>
            <a:spLocks noGrp="1"/>
          </p:cNvSpPr>
          <p:nvPr>
            <p:ph type="body" sz="quarter" idx="19"/>
          </p:nvPr>
        </p:nvSpPr>
        <p:spPr>
          <a:xfrm>
            <a:off x="1736142" y="30111403"/>
            <a:ext cx="15858342" cy="1817888"/>
          </a:xfrm>
        </p:spPr>
        <p:txBody>
          <a:bodyPr/>
          <a:lstStyle/>
          <a:p>
            <a:r>
              <a:rPr lang="en-US" dirty="0" smtClean="0"/>
              <a:t>Existed </a:t>
            </a:r>
            <a:r>
              <a:rPr lang="en-US" dirty="0"/>
              <a:t>methods include Logistic regression and Random forest.</a:t>
            </a:r>
          </a:p>
          <a:p>
            <a:r>
              <a:rPr lang="en-US" dirty="0"/>
              <a:t>We used Artificial Neural Network and Gradient boosting Machines </a:t>
            </a:r>
          </a:p>
          <a:p>
            <a:r>
              <a:rPr lang="en-US" dirty="0"/>
              <a:t>                                                                      f(x) = b +xi </a:t>
            </a:r>
            <a:r>
              <a:rPr lang="en-US" dirty="0" err="1"/>
              <a:t>wi</a:t>
            </a:r>
            <a:endParaRPr lang="en-US" dirty="0"/>
          </a:p>
          <a:p>
            <a:endParaRPr lang="en-US" dirty="0"/>
          </a:p>
        </p:txBody>
      </p:sp>
      <p:sp>
        <p:nvSpPr>
          <p:cNvPr id="26" name="Text Placeholder 25"/>
          <p:cNvSpPr>
            <a:spLocks noGrp="1"/>
          </p:cNvSpPr>
          <p:nvPr>
            <p:ph type="body" sz="quarter" idx="20"/>
          </p:nvPr>
        </p:nvSpPr>
        <p:spPr>
          <a:xfrm>
            <a:off x="1099092" y="23367960"/>
            <a:ext cx="15835312" cy="832616"/>
          </a:xfrm>
        </p:spPr>
        <p:txBody>
          <a:bodyPr/>
          <a:lstStyle/>
          <a:p>
            <a:r>
              <a:rPr lang="en-US" dirty="0"/>
              <a:t>Methodology </a:t>
            </a:r>
          </a:p>
          <a:p>
            <a:endParaRPr lang="en-US" dirty="0"/>
          </a:p>
        </p:txBody>
      </p:sp>
      <p:sp>
        <p:nvSpPr>
          <p:cNvPr id="28" name="Text Placeholder 27"/>
          <p:cNvSpPr>
            <a:spLocks noGrp="1"/>
          </p:cNvSpPr>
          <p:nvPr>
            <p:ph type="body" sz="quarter" idx="22"/>
          </p:nvPr>
        </p:nvSpPr>
        <p:spPr>
          <a:xfrm>
            <a:off x="1054885" y="29090949"/>
            <a:ext cx="15833456" cy="1020454"/>
          </a:xfrm>
        </p:spPr>
        <p:txBody>
          <a:bodyPr/>
          <a:lstStyle/>
          <a:p>
            <a:r>
              <a:rPr lang="en-US" dirty="0"/>
              <a:t>Techniques</a:t>
            </a:r>
          </a:p>
          <a:p>
            <a:endParaRPr lang="en-US" dirty="0"/>
          </a:p>
        </p:txBody>
      </p:sp>
      <p:sp>
        <p:nvSpPr>
          <p:cNvPr id="29" name="Text Placeholder 28"/>
          <p:cNvSpPr>
            <a:spLocks noGrp="1"/>
          </p:cNvSpPr>
          <p:nvPr>
            <p:ph type="body" sz="quarter" idx="23"/>
          </p:nvPr>
        </p:nvSpPr>
        <p:spPr>
          <a:xfrm>
            <a:off x="17689252" y="6696150"/>
            <a:ext cx="15833456" cy="3457624"/>
          </a:xfrm>
        </p:spPr>
        <p:txBody>
          <a:bodyPr/>
          <a:lstStyle/>
          <a:p>
            <a:endParaRPr lang="en-US" dirty="0"/>
          </a:p>
          <a:p>
            <a:r>
              <a:rPr lang="en-US" dirty="0"/>
              <a:t>The dataset contains 7022 rows and 21 columns. Features include total Charges, monthly charges, tenure, services availed by customers like Internet Services, Phone Services, type of connections, contract etc.</a:t>
            </a:r>
          </a:p>
          <a:p>
            <a:r>
              <a:rPr lang="en-US" dirty="0"/>
              <a:t>The dependent variable is Churn, whether the customer leaves the company or not</a:t>
            </a:r>
          </a:p>
          <a:p>
            <a:r>
              <a:rPr lang="en-US" dirty="0"/>
              <a:t>The dataset was collected from IBM website published on April 2018</a:t>
            </a:r>
          </a:p>
          <a:p>
            <a:r>
              <a:rPr lang="en-US" dirty="0"/>
              <a:t>Not enough futures to feature to predict churn</a:t>
            </a:r>
          </a:p>
        </p:txBody>
      </p:sp>
      <p:sp>
        <p:nvSpPr>
          <p:cNvPr id="30" name="Text Placeholder 29"/>
          <p:cNvSpPr>
            <a:spLocks noGrp="1"/>
          </p:cNvSpPr>
          <p:nvPr>
            <p:ph type="body" sz="quarter" idx="24"/>
          </p:nvPr>
        </p:nvSpPr>
        <p:spPr>
          <a:xfrm>
            <a:off x="17679989" y="5845196"/>
            <a:ext cx="15842722" cy="1632965"/>
          </a:xfrm>
        </p:spPr>
        <p:txBody>
          <a:bodyPr/>
          <a:lstStyle/>
          <a:p>
            <a:r>
              <a:rPr lang="en-US" dirty="0"/>
              <a:t>Datasets and Limitations </a:t>
            </a:r>
          </a:p>
          <a:p>
            <a:endParaRPr lang="en-US" dirty="0"/>
          </a:p>
        </p:txBody>
      </p:sp>
      <p:sp>
        <p:nvSpPr>
          <p:cNvPr id="31" name="Text Placeholder 30"/>
          <p:cNvSpPr>
            <a:spLocks noGrp="1"/>
          </p:cNvSpPr>
          <p:nvPr>
            <p:ph type="body" sz="quarter" idx="25"/>
          </p:nvPr>
        </p:nvSpPr>
        <p:spPr>
          <a:xfrm>
            <a:off x="34295031" y="5127324"/>
            <a:ext cx="15838700" cy="1632965"/>
          </a:xfrm>
        </p:spPr>
        <p:txBody>
          <a:bodyPr/>
          <a:lstStyle/>
          <a:p>
            <a:r>
              <a:rPr lang="it-IT" dirty="0" err="1"/>
              <a:t>Conclusion</a:t>
            </a:r>
            <a:r>
              <a:rPr lang="it-IT" dirty="0"/>
              <a:t>  </a:t>
            </a:r>
          </a:p>
          <a:p>
            <a:endParaRPr lang="en-US" dirty="0"/>
          </a:p>
        </p:txBody>
      </p:sp>
      <p:sp>
        <p:nvSpPr>
          <p:cNvPr id="225" name="Text Placeholder 224"/>
          <p:cNvSpPr>
            <a:spLocks noGrp="1"/>
          </p:cNvSpPr>
          <p:nvPr>
            <p:ph type="body" sz="quarter" idx="26"/>
          </p:nvPr>
        </p:nvSpPr>
        <p:spPr>
          <a:xfrm>
            <a:off x="34295031" y="6420045"/>
            <a:ext cx="15838700" cy="3199091"/>
          </a:xfrm>
        </p:spPr>
        <p:txBody>
          <a:bodyPr/>
          <a:lstStyle/>
          <a:p>
            <a:pPr defTabSz="1113835" fontAlgn="auto">
              <a:spcBef>
                <a:spcPts val="0"/>
              </a:spcBef>
              <a:spcAft>
                <a:spcPts val="0"/>
              </a:spcAft>
              <a:defRPr/>
            </a:pPr>
            <a:endParaRPr lang="en-US" dirty="0"/>
          </a:p>
          <a:p>
            <a:pPr defTabSz="1113835" fontAlgn="auto">
              <a:spcBef>
                <a:spcPts val="0"/>
              </a:spcBef>
              <a:spcAft>
                <a:spcPts val="0"/>
              </a:spcAft>
              <a:defRPr/>
            </a:pPr>
            <a:r>
              <a:rPr lang="en-US" dirty="0"/>
              <a:t>Implementation of  Artificial Neural Networks; Forward feed using R Library “</a:t>
            </a:r>
            <a:r>
              <a:rPr lang="en-US" dirty="0" err="1"/>
              <a:t>Neuralnet</a:t>
            </a:r>
            <a:r>
              <a:rPr lang="en-US" dirty="0"/>
              <a:t>,” “</a:t>
            </a:r>
            <a:r>
              <a:rPr lang="en-US" dirty="0" err="1"/>
              <a:t>nnet</a:t>
            </a:r>
            <a:r>
              <a:rPr lang="en-US" dirty="0"/>
              <a:t>” and “MASS”</a:t>
            </a:r>
          </a:p>
          <a:p>
            <a:pPr defTabSz="1113835" fontAlgn="auto">
              <a:spcBef>
                <a:spcPts val="0"/>
              </a:spcBef>
              <a:spcAft>
                <a:spcPts val="0"/>
              </a:spcAft>
              <a:defRPr/>
            </a:pPr>
            <a:r>
              <a:rPr lang="en-US" dirty="0"/>
              <a:t>Clustering of Customer using K-Means algorithm between 2 continuous variables, Monthly Charges and tenure using Library “cluster”</a:t>
            </a:r>
          </a:p>
          <a:p>
            <a:endParaRPr lang="en-US" dirty="0"/>
          </a:p>
        </p:txBody>
      </p:sp>
      <p:sp>
        <p:nvSpPr>
          <p:cNvPr id="228" name="Text Placeholder 227"/>
          <p:cNvSpPr>
            <a:spLocks noGrp="1"/>
          </p:cNvSpPr>
          <p:nvPr>
            <p:ph type="body" sz="quarter" idx="29"/>
          </p:nvPr>
        </p:nvSpPr>
        <p:spPr>
          <a:xfrm>
            <a:off x="34297966" y="27282738"/>
            <a:ext cx="15838700" cy="1006817"/>
          </a:xfrm>
        </p:spPr>
        <p:txBody>
          <a:bodyPr/>
          <a:lstStyle/>
          <a:p>
            <a:r>
              <a:rPr lang="en-US" dirty="0"/>
              <a:t>Reference </a:t>
            </a:r>
          </a:p>
          <a:p>
            <a:endParaRPr lang="en-US" dirty="0"/>
          </a:p>
        </p:txBody>
      </p:sp>
      <p:sp>
        <p:nvSpPr>
          <p:cNvPr id="229" name="Text Placeholder 228"/>
          <p:cNvSpPr>
            <a:spLocks noGrp="1"/>
          </p:cNvSpPr>
          <p:nvPr>
            <p:ph type="body" sz="quarter" idx="30"/>
          </p:nvPr>
        </p:nvSpPr>
        <p:spPr>
          <a:xfrm>
            <a:off x="34292096" y="27786147"/>
            <a:ext cx="15844570" cy="4737974"/>
          </a:xfrm>
        </p:spPr>
        <p:txBody>
          <a:bodyPr/>
          <a:lstStyle/>
          <a:p>
            <a:pPr defTabSz="1113835" fontAlgn="auto">
              <a:spcBef>
                <a:spcPts val="0"/>
              </a:spcBef>
              <a:spcAft>
                <a:spcPts val="0"/>
              </a:spcAft>
              <a:defRPr/>
            </a:pPr>
            <a:r>
              <a:rPr lang="en-US" sz="3200" b="1" dirty="0"/>
              <a:t>Acknowledgements </a:t>
            </a:r>
            <a:endParaRPr lang="en-US" sz="3200" dirty="0"/>
          </a:p>
          <a:p>
            <a:pPr defTabSz="1113835" fontAlgn="auto">
              <a:spcBef>
                <a:spcPts val="0"/>
              </a:spcBef>
              <a:spcAft>
                <a:spcPts val="0"/>
              </a:spcAft>
              <a:defRPr/>
            </a:pPr>
            <a:r>
              <a:rPr lang="en-US" sz="3200" dirty="0"/>
              <a:t>We would like to thank our supervisor Olga </a:t>
            </a:r>
            <a:r>
              <a:rPr lang="en-US" sz="3200" dirty="0" err="1"/>
              <a:t>Baysal</a:t>
            </a:r>
            <a:r>
              <a:rPr lang="en-US" sz="3200" dirty="0"/>
              <a:t> </a:t>
            </a:r>
            <a:r>
              <a:rPr lang="en-US" sz="3200" dirty="0" smtClean="0"/>
              <a:t>and </a:t>
            </a:r>
            <a:r>
              <a:rPr lang="en-US" sz="3200" dirty="0" err="1" smtClean="0"/>
              <a:t>Elio</a:t>
            </a:r>
            <a:r>
              <a:rPr lang="en-US" sz="3200" dirty="0" smtClean="0"/>
              <a:t> Velazquez for their </a:t>
            </a:r>
            <a:r>
              <a:rPr lang="en-US" sz="3200" dirty="0"/>
              <a:t>valuable guidance and motivation which was essential for the progress of our project</a:t>
            </a:r>
            <a:r>
              <a:rPr lang="en-US" sz="3200" dirty="0" smtClean="0"/>
              <a:t>.</a:t>
            </a:r>
            <a:endParaRPr lang="en-US" sz="3200" dirty="0"/>
          </a:p>
          <a:p>
            <a:pPr defTabSz="1113835" fontAlgn="auto">
              <a:spcBef>
                <a:spcPts val="0"/>
              </a:spcBef>
              <a:spcAft>
                <a:spcPts val="0"/>
              </a:spcAft>
              <a:defRPr/>
            </a:pPr>
            <a:endParaRPr lang="en-US" sz="3200" dirty="0"/>
          </a:p>
          <a:p>
            <a:pPr defTabSz="1113835" fontAlgn="auto">
              <a:spcBef>
                <a:spcPts val="0"/>
              </a:spcBef>
              <a:spcAft>
                <a:spcPts val="0"/>
              </a:spcAft>
              <a:defRPr/>
            </a:pPr>
            <a:r>
              <a:rPr lang="en-US" dirty="0" smtClean="0"/>
              <a:t>[</a:t>
            </a:r>
            <a:r>
              <a:rPr lang="en-US" dirty="0"/>
              <a:t>1] </a:t>
            </a:r>
            <a:r>
              <a:rPr lang="en-US" dirty="0" err="1"/>
              <a:t>Manpreet</a:t>
            </a:r>
            <a:r>
              <a:rPr lang="en-US" dirty="0"/>
              <a:t> </a:t>
            </a:r>
            <a:r>
              <a:rPr lang="en-US" dirty="0" err="1"/>
              <a:t>Kaur</a:t>
            </a:r>
            <a:r>
              <a:rPr lang="en-US" dirty="0"/>
              <a:t> and Dr. </a:t>
            </a:r>
            <a:r>
              <a:rPr lang="en-US" dirty="0" err="1"/>
              <a:t>Prerna</a:t>
            </a:r>
            <a:r>
              <a:rPr lang="en-US" dirty="0"/>
              <a:t> </a:t>
            </a:r>
            <a:r>
              <a:rPr lang="en-US" dirty="0" err="1"/>
              <a:t>Mahajan</a:t>
            </a:r>
            <a:r>
              <a:rPr lang="en-US" dirty="0"/>
              <a:t>, “Churn Prediction in Telecom Industry Using R,” International Journal of Engineering and Technical Research (IJETR), vol. 3, Issue.5, May. 2015 </a:t>
            </a:r>
          </a:p>
          <a:p>
            <a:pPr defTabSz="1113835" fontAlgn="auto">
              <a:spcBef>
                <a:spcPts val="0"/>
              </a:spcBef>
              <a:spcAft>
                <a:spcPts val="0"/>
              </a:spcAft>
              <a:defRPr/>
            </a:pPr>
            <a:r>
              <a:rPr lang="en-US" dirty="0"/>
              <a:t>[2] IBM data analysis on customer support retrieved from https://</a:t>
            </a:r>
            <a:r>
              <a:rPr lang="en-US" dirty="0" err="1"/>
              <a:t>www.ibm.com</a:t>
            </a:r>
            <a:r>
              <a:rPr lang="en-US" dirty="0"/>
              <a:t>/communities/analytics/</a:t>
            </a:r>
            <a:r>
              <a:rPr lang="en-US" dirty="0" err="1"/>
              <a:t>watson</a:t>
            </a:r>
            <a:r>
              <a:rPr lang="en-US" dirty="0"/>
              <a:t>-analytics-blog/guide-to-sample-datasets </a:t>
            </a:r>
          </a:p>
          <a:p>
            <a:endParaRPr lang="en-US" dirty="0"/>
          </a:p>
        </p:txBody>
      </p:sp>
      <p:sp>
        <p:nvSpPr>
          <p:cNvPr id="230" name="Text Placeholder 229"/>
          <p:cNvSpPr>
            <a:spLocks noGrp="1"/>
          </p:cNvSpPr>
          <p:nvPr>
            <p:ph type="body" sz="quarter" idx="150"/>
          </p:nvPr>
        </p:nvSpPr>
        <p:spPr>
          <a:xfrm>
            <a:off x="3542423" y="3349444"/>
            <a:ext cx="40930668" cy="1280160"/>
          </a:xfrm>
        </p:spPr>
        <p:txBody>
          <a:bodyPr/>
          <a:lstStyle/>
          <a:p>
            <a:endParaRPr lang="en-US" dirty="0"/>
          </a:p>
        </p:txBody>
      </p:sp>
      <p:sp>
        <p:nvSpPr>
          <p:cNvPr id="231" name="Text Placeholder 230"/>
          <p:cNvSpPr>
            <a:spLocks noGrp="1"/>
          </p:cNvSpPr>
          <p:nvPr>
            <p:ph type="body" sz="quarter" idx="151"/>
          </p:nvPr>
        </p:nvSpPr>
        <p:spPr>
          <a:xfrm>
            <a:off x="3542423" y="1770831"/>
            <a:ext cx="40930668" cy="1280160"/>
          </a:xfrm>
        </p:spPr>
        <p:txBody>
          <a:bodyPr>
            <a:normAutofit fontScale="92500" lnSpcReduction="10000"/>
          </a:bodyPr>
          <a:lstStyle/>
          <a:p>
            <a:r>
              <a:rPr lang="en-US" dirty="0" err="1" smtClean="0"/>
              <a:t>Saad</a:t>
            </a:r>
            <a:r>
              <a:rPr lang="en-US" dirty="0" smtClean="0"/>
              <a:t> </a:t>
            </a:r>
            <a:r>
              <a:rPr lang="en-US" dirty="0" err="1" smtClean="0"/>
              <a:t>Hsan</a:t>
            </a:r>
            <a:r>
              <a:rPr lang="en-US" dirty="0" smtClean="0"/>
              <a:t>, </a:t>
            </a:r>
            <a:r>
              <a:rPr lang="en-US" dirty="0" err="1" smtClean="0"/>
              <a:t>Chanpreet</a:t>
            </a:r>
            <a:r>
              <a:rPr lang="en-US" dirty="0" smtClean="0"/>
              <a:t> Singh</a:t>
            </a:r>
            <a:endParaRPr lang="en-US" dirty="0"/>
          </a:p>
        </p:txBody>
      </p:sp>
      <p:sp>
        <p:nvSpPr>
          <p:cNvPr id="232" name="Text Placeholder 231"/>
          <p:cNvSpPr>
            <a:spLocks noGrp="1"/>
          </p:cNvSpPr>
          <p:nvPr>
            <p:ph type="body" sz="quarter" idx="153"/>
          </p:nvPr>
        </p:nvSpPr>
        <p:spPr>
          <a:xfrm>
            <a:off x="3542423" y="400213"/>
            <a:ext cx="40930668" cy="1137093"/>
          </a:xfrm>
        </p:spPr>
        <p:txBody>
          <a:bodyPr>
            <a:normAutofit fontScale="70000" lnSpcReduction="20000"/>
          </a:bodyPr>
          <a:lstStyle/>
          <a:p>
            <a:r>
              <a:rPr lang="en-US" dirty="0" smtClean="0"/>
              <a:t>Customer Churn Analysis And prediction</a:t>
            </a:r>
            <a:endParaRPr lang="en-US" dirty="0"/>
          </a:p>
        </p:txBody>
      </p:sp>
      <p:sp>
        <p:nvSpPr>
          <p:cNvPr id="2" name="Rectangle 1"/>
          <p:cNvSpPr/>
          <p:nvPr/>
        </p:nvSpPr>
        <p:spPr>
          <a:xfrm>
            <a:off x="18258841" y="14697179"/>
            <a:ext cx="184666" cy="3524042"/>
          </a:xfrm>
          <a:prstGeom prst="rect">
            <a:avLst/>
          </a:prstGeom>
        </p:spPr>
        <p:txBody>
          <a:bodyPr wrap="none">
            <a:spAutoFit/>
          </a:bodyPr>
          <a:lstStyle/>
          <a:p>
            <a:pPr defTabSz="1114102" fontAlgn="auto">
              <a:spcBef>
                <a:spcPts val="0"/>
              </a:spcBef>
              <a:spcAft>
                <a:spcPts val="0"/>
              </a:spcAft>
              <a:defRPr/>
            </a:pPr>
            <a:r>
              <a:rPr lang="en-US" sz="22300" dirty="0" smtClean="0"/>
              <a:t> </a:t>
            </a:r>
            <a:endParaRPr lang="en-US" sz="22300" dirty="0"/>
          </a:p>
        </p:txBody>
      </p:sp>
      <p:sp>
        <p:nvSpPr>
          <p:cNvPr id="4" name="TextBox 3"/>
          <p:cNvSpPr txBox="1"/>
          <p:nvPr/>
        </p:nvSpPr>
        <p:spPr>
          <a:xfrm>
            <a:off x="1804631" y="7724150"/>
            <a:ext cx="14637561" cy="5632312"/>
          </a:xfrm>
          <a:prstGeom prst="rect">
            <a:avLst/>
          </a:prstGeom>
          <a:noFill/>
        </p:spPr>
        <p:txBody>
          <a:bodyPr wrap="square" rtlCol="0">
            <a:spAutoFit/>
          </a:bodyPr>
          <a:lstStyle/>
          <a:p>
            <a:r>
              <a:rPr lang="en-US" sz="3600" dirty="0"/>
              <a:t>Introduction</a:t>
            </a:r>
          </a:p>
          <a:p>
            <a:r>
              <a:rPr lang="en-US" sz="3600" dirty="0"/>
              <a:t>What is Customer Churn?</a:t>
            </a:r>
          </a:p>
          <a:p>
            <a:r>
              <a:rPr lang="en-US" sz="3600" dirty="0"/>
              <a:t>Customer ceases his relationship with the company</a:t>
            </a:r>
          </a:p>
          <a:p>
            <a:r>
              <a:rPr lang="en-US" sz="3600" dirty="0"/>
              <a:t>Why it is important in Telecom Industry?</a:t>
            </a:r>
          </a:p>
          <a:p>
            <a:r>
              <a:rPr lang="en-US" sz="3600" dirty="0"/>
              <a:t>In Canada there are lot of telecommunication companies like Bell, Fido, Rogers and others are running to get the big share of the market because of competition. Even losing a single customer a big loss for the company.</a:t>
            </a:r>
          </a:p>
          <a:p>
            <a:r>
              <a:rPr lang="en-US" sz="3600" dirty="0"/>
              <a:t>Challenges:</a:t>
            </a:r>
          </a:p>
          <a:p>
            <a:r>
              <a:rPr lang="en-US" sz="3600" dirty="0"/>
              <a:t>Accurate prediction of Customers Churn</a:t>
            </a:r>
          </a:p>
          <a:p>
            <a:r>
              <a:rPr lang="en-US" sz="3600" dirty="0"/>
              <a:t>Finding the Categories involving customers to churn</a:t>
            </a:r>
            <a:endParaRPr lang="en-US" sz="3600" dirty="0"/>
          </a:p>
        </p:txBody>
      </p:sp>
      <p:sp>
        <p:nvSpPr>
          <p:cNvPr id="5" name="Rectangle 4"/>
          <p:cNvSpPr/>
          <p:nvPr/>
        </p:nvSpPr>
        <p:spPr>
          <a:xfrm>
            <a:off x="12801600" y="12981325"/>
            <a:ext cx="25603200" cy="3524042"/>
          </a:xfrm>
          <a:prstGeom prst="rect">
            <a:avLst/>
          </a:prstGeom>
        </p:spPr>
        <p:txBody>
          <a:bodyPr>
            <a:spAutoFit/>
          </a:bodyPr>
          <a:lstStyle/>
          <a:p>
            <a:pPr defTabSz="1114102" fontAlgn="auto">
              <a:spcBef>
                <a:spcPts val="0"/>
              </a:spcBef>
              <a:spcAft>
                <a:spcPts val="0"/>
              </a:spcAft>
              <a:defRPr/>
            </a:pPr>
            <a:endParaRPr lang="en-US" sz="22300" dirty="0"/>
          </a:p>
        </p:txBody>
      </p:sp>
      <p:pic>
        <p:nvPicPr>
          <p:cNvPr id="34" name="Content Placeholder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132603" y="24764714"/>
            <a:ext cx="15254605" cy="59734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5" name="Picture 18" descr="A screenshot of text&#10;&#10;Description automatically generated"/>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713478" y="22446389"/>
            <a:ext cx="15036585" cy="4402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7" descr="Screen Shot 2018-11-19 at 3.13.2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03046" y="9693379"/>
            <a:ext cx="15254605" cy="5003800"/>
          </a:xfrm>
          <a:prstGeom prst="rect">
            <a:avLst/>
          </a:prstGeom>
          <a:ln>
            <a:solidFill>
              <a:schemeClr val="tx1"/>
            </a:solidFill>
          </a:ln>
        </p:spPr>
      </p:pic>
      <p:pic>
        <p:nvPicPr>
          <p:cNvPr id="36" name="Picture 35" descr="A close up of a sign&#10;&#10;Description automatically generated"/>
          <p:cNvPicPr/>
          <p:nvPr/>
        </p:nvPicPr>
        <p:blipFill>
          <a:blip r:embed="rId6">
            <a:extLst>
              <a:ext uri="{28A0092B-C50C-407E-A947-70E740481C1C}">
                <a14:useLocalDpi xmlns:a14="http://schemas.microsoft.com/office/drawing/2010/main" val="0"/>
              </a:ext>
            </a:extLst>
          </a:blip>
          <a:stretch>
            <a:fillRect/>
          </a:stretch>
        </p:blipFill>
        <p:spPr>
          <a:xfrm>
            <a:off x="1500120" y="13848710"/>
            <a:ext cx="14637561" cy="4372511"/>
          </a:xfrm>
          <a:prstGeom prst="rect">
            <a:avLst/>
          </a:prstGeom>
        </p:spPr>
      </p:pic>
      <p:pic>
        <p:nvPicPr>
          <p:cNvPr id="37" name="Picture 36" descr="A picture containing text&#10;&#10;Description automatically generated">
            <a:extLst>
              <a:ext uri="{FF2B5EF4-FFF2-40B4-BE49-F238E27FC236}">
                <a16:creationI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lc="http://schemas.openxmlformats.org/drawingml/2006/lockedCanvas" id="{59073D6A-BB5A-4C86-A16D-BDB69A38E7FA}"/>
              </a:ext>
            </a:extLst>
          </p:cNvPr>
          <p:cNvPicPr/>
          <p:nvPr/>
        </p:nvPicPr>
        <p:blipFill>
          <a:blip r:embed="rId7">
            <a:extLst>
              <a:ext uri="{28A0092B-C50C-407E-A947-70E740481C1C}">
                <a14:useLocalDpi xmlns:a14="http://schemas.microsoft.com/office/drawing/2010/main" val="0"/>
              </a:ext>
            </a:extLst>
          </a:blip>
          <a:stretch>
            <a:fillRect/>
          </a:stretch>
        </p:blipFill>
        <p:spPr>
          <a:xfrm>
            <a:off x="1804630" y="24197700"/>
            <a:ext cx="14637562" cy="4700205"/>
          </a:xfrm>
          <a:prstGeom prst="rect">
            <a:avLst/>
          </a:prstGeom>
        </p:spPr>
      </p:pic>
      <p:pic>
        <p:nvPicPr>
          <p:cNvPr id="38" name="Picture 37" descr="A screenshot of a cell phone&#10;&#10;Description automatically generated"/>
          <p:cNvPicPr/>
          <p:nvPr/>
        </p:nvPicPr>
        <p:blipFill>
          <a:blip r:embed="rId8">
            <a:extLst>
              <a:ext uri="{28A0092B-C50C-407E-A947-70E740481C1C}">
                <a14:useLocalDpi xmlns:a14="http://schemas.microsoft.com/office/drawing/2010/main" val="0"/>
              </a:ext>
            </a:extLst>
          </a:blip>
          <a:stretch>
            <a:fillRect/>
          </a:stretch>
        </p:blipFill>
        <p:spPr>
          <a:xfrm>
            <a:off x="26373606" y="10595541"/>
            <a:ext cx="7013602" cy="12669530"/>
          </a:xfrm>
          <a:prstGeom prst="rect">
            <a:avLst/>
          </a:prstGeom>
        </p:spPr>
      </p:pic>
      <p:pic>
        <p:nvPicPr>
          <p:cNvPr id="39" name="Picture 38" descr="A close up of a map&#10;&#10;Description automatically generated"/>
          <p:cNvPicPr/>
          <p:nvPr/>
        </p:nvPicPr>
        <p:blipFill rotWithShape="1">
          <a:blip r:embed="rId9" cstate="print">
            <a:extLst>
              <a:ext uri="{28A0092B-C50C-407E-A947-70E740481C1C}">
                <a14:useLocalDpi xmlns:a14="http://schemas.microsoft.com/office/drawing/2010/main" val="0"/>
              </a:ext>
            </a:extLst>
          </a:blip>
          <a:srcRect l="29404" r="19198"/>
          <a:stretch/>
        </p:blipFill>
        <p:spPr>
          <a:xfrm>
            <a:off x="17991488" y="10595541"/>
            <a:ext cx="8241003" cy="12669529"/>
          </a:xfrm>
          <a:prstGeom prst="rect">
            <a:avLst/>
          </a:prstGeom>
        </p:spPr>
      </p:pic>
      <p:sp>
        <p:nvSpPr>
          <p:cNvPr id="40" name="Text Placeholder 27"/>
          <p:cNvSpPr txBox="1">
            <a:spLocks/>
          </p:cNvSpPr>
          <p:nvPr/>
        </p:nvSpPr>
        <p:spPr>
          <a:xfrm>
            <a:off x="17695525" y="23340332"/>
            <a:ext cx="15833456" cy="857368"/>
          </a:xfrm>
          <a:prstGeom prst="rect">
            <a:avLst/>
          </a:prstGeom>
          <a:noFill/>
        </p:spPr>
        <p:txBody>
          <a:bodyPr wrap="square" lIns="104498" tIns="104498" rIns="104498" bIns="104498" anchor="ctr" anchorCtr="0">
            <a:spAutoFit/>
          </a:bodyPr>
          <a:lstStyle>
            <a:lvl1pPr marL="0" indent="0" algn="ctr" defTabSz="5014913" rtl="0" eaLnBrk="0" fontAlgn="base" hangingPunct="0">
              <a:spcBef>
                <a:spcPct val="20000"/>
              </a:spcBef>
              <a:spcAft>
                <a:spcPct val="0"/>
              </a:spcAft>
              <a:buFont typeface="Arial" charset="0"/>
              <a:buNone/>
              <a:defRPr sz="4200" b="1" u="sng" kern="1200" baseline="0">
                <a:solidFill>
                  <a:schemeClr val="accent5">
                    <a:lumMod val="50000"/>
                  </a:schemeClr>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r>
              <a:rPr lang="en-US" dirty="0" err="1" smtClean="0"/>
              <a:t>Resullt</a:t>
            </a:r>
            <a:endParaRPr lang="en-US" dirty="0"/>
          </a:p>
        </p:txBody>
      </p:sp>
      <p:sp>
        <p:nvSpPr>
          <p:cNvPr id="9" name="Rectangle 8"/>
          <p:cNvSpPr/>
          <p:nvPr/>
        </p:nvSpPr>
        <p:spPr>
          <a:xfrm>
            <a:off x="1500120" y="18515325"/>
            <a:ext cx="15057848" cy="4031873"/>
          </a:xfrm>
          <a:prstGeom prst="rect">
            <a:avLst/>
          </a:prstGeom>
        </p:spPr>
        <p:txBody>
          <a:bodyPr wrap="square">
            <a:spAutoFit/>
          </a:bodyPr>
          <a:lstStyle/>
          <a:p>
            <a:r>
              <a:rPr lang="en-US" sz="3200" dirty="0"/>
              <a:t>Objectives</a:t>
            </a:r>
          </a:p>
          <a:p>
            <a:r>
              <a:rPr lang="en-US" sz="3200" dirty="0"/>
              <a:t>This project discusses about the churn analysis of telecom company customers and relationship between factors contributing the customer to leave the company as these factors contributing the big loss in the business. </a:t>
            </a:r>
          </a:p>
          <a:p>
            <a:r>
              <a:rPr lang="en-US" sz="3200" dirty="0"/>
              <a:t>In this project, following are the primary objectives</a:t>
            </a:r>
          </a:p>
          <a:p>
            <a:r>
              <a:rPr lang="en-US" sz="3200" dirty="0"/>
              <a:t>Finding the factors contributing the customers to Churn </a:t>
            </a:r>
          </a:p>
          <a:p>
            <a:r>
              <a:rPr lang="en-US" sz="3200" dirty="0"/>
              <a:t>Based on the categories, comparison of different algorithms</a:t>
            </a:r>
          </a:p>
          <a:p>
            <a:r>
              <a:rPr lang="en-US" sz="3200" dirty="0"/>
              <a:t>Evaluation of existed methods and new methods based on the confusion matrix</a:t>
            </a:r>
            <a:endParaRPr lang="en-US" sz="3200" dirty="0"/>
          </a:p>
        </p:txBody>
      </p:sp>
      <p:pic>
        <p:nvPicPr>
          <p:cNvPr id="41" name="Picture 40" descr="A picture containing screenshot&#10;&#10;Description automatically generated"/>
          <p:cNvPicPr/>
          <p:nvPr/>
        </p:nvPicPr>
        <p:blipFill>
          <a:blip r:embed="rId10">
            <a:extLst>
              <a:ext uri="{28A0092B-C50C-407E-A947-70E740481C1C}">
                <a14:useLocalDpi xmlns:a14="http://schemas.microsoft.com/office/drawing/2010/main" val="0"/>
              </a:ext>
            </a:extLst>
          </a:blip>
          <a:stretch>
            <a:fillRect/>
          </a:stretch>
        </p:blipFill>
        <p:spPr>
          <a:xfrm>
            <a:off x="34603046" y="15230328"/>
            <a:ext cx="15281261" cy="6569993"/>
          </a:xfrm>
          <a:prstGeom prst="rect">
            <a:avLst/>
          </a:prstGeom>
        </p:spPr>
      </p:pic>
    </p:spTree>
    <p:extLst>
      <p:ext uri="{BB962C8B-B14F-4D97-AF65-F5344CB8AC3E}">
        <p14:creationId xmlns:p14="http://schemas.microsoft.com/office/powerpoint/2010/main" val="85991623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56-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184</TotalTime>
  <Words>418</Words>
  <Application>Microsoft Macintosh PowerPoint</Application>
  <PresentationFormat>Custom</PresentationFormat>
  <Paragraphs>41</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PosterPresentations.com-36x56-Template-V3</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apple</cp:lastModifiedBy>
  <cp:revision>30</cp:revision>
  <dcterms:created xsi:type="dcterms:W3CDTF">2012-02-04T00:31:01Z</dcterms:created>
  <dcterms:modified xsi:type="dcterms:W3CDTF">2018-11-20T21:41:49Z</dcterms:modified>
</cp:coreProperties>
</file>