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79" r:id="rId2"/>
    <p:sldId id="275" r:id="rId3"/>
    <p:sldId id="280" r:id="rId4"/>
    <p:sldId id="281" r:id="rId5"/>
    <p:sldId id="282" r:id="rId6"/>
    <p:sldId id="256" r:id="rId7"/>
    <p:sldId id="257" r:id="rId8"/>
    <p:sldId id="283" r:id="rId9"/>
    <p:sldId id="284" r:id="rId10"/>
    <p:sldId id="285" r:id="rId11"/>
    <p:sldId id="286" r:id="rId12"/>
    <p:sldId id="287" r:id="rId13"/>
    <p:sldId id="273" r:id="rId14"/>
    <p:sldId id="270" r:id="rId15"/>
    <p:sldId id="276" r:id="rId16"/>
    <p:sldId id="288" r:id="rId17"/>
    <p:sldId id="289" r:id="rId18"/>
    <p:sldId id="29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0" d="100"/>
          <a:sy n="150" d="100"/>
        </p:scale>
        <p:origin x="-408" y="25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CE38E4D-051A-41E1-86A4-E56916468FD0}" type="datetimeFigureOut">
              <a:rPr lang="en-US" smtClean="0"/>
              <a:t>19/11/18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86BB73A-582F-4420-9A14-CB10A2B2E5E8}" type="slidenum">
              <a:rPr lang="en-US" smtClean="0"/>
              <a:t>‹#›</a:t>
            </a:fld>
            <a:endParaRPr lang="en-US"/>
          </a:p>
        </p:txBody>
      </p:sp>
    </p:spTree>
    <p:extLst>
      <p:ext uri="{BB962C8B-B14F-4D97-AF65-F5344CB8AC3E}">
        <p14:creationId xmlns:p14="http://schemas.microsoft.com/office/powerpoint/2010/main" val="422498542"/>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38E4D-051A-41E1-86A4-E56916468FD0}" type="datetimeFigureOut">
              <a:rPr lang="en-US" smtClean="0"/>
              <a:t>19/11/18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extLst>
      <p:ext uri="{BB962C8B-B14F-4D97-AF65-F5344CB8AC3E}">
        <p14:creationId xmlns:p14="http://schemas.microsoft.com/office/powerpoint/2010/main" val="221223863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7CE38E4D-051A-41E1-86A4-E56916468FD0}" type="datetimeFigureOut">
              <a:rPr lang="en-US" smtClean="0"/>
              <a:t>19/11/18</a:t>
            </a:fld>
            <a:endParaRPr lang="en-US"/>
          </a:p>
        </p:txBody>
      </p:sp>
      <p:sp>
        <p:nvSpPr>
          <p:cNvPr id="5" name="Footer Placeholder 4"/>
          <p:cNvSpPr>
            <a:spLocks noGrp="1"/>
          </p:cNvSpPr>
          <p:nvPr>
            <p:ph type="ftr" sz="quarter" idx="11"/>
          </p:nvPr>
        </p:nvSpPr>
        <p:spPr>
          <a:xfrm>
            <a:off x="581192" y="5951810"/>
            <a:ext cx="5922209"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86BB73A-582F-4420-9A14-CB10A2B2E5E8}" type="slidenum">
              <a:rPr lang="en-US" smtClean="0"/>
              <a:t>‹#›</a:t>
            </a:fld>
            <a:endParaRPr lang="en-US"/>
          </a:p>
        </p:txBody>
      </p:sp>
    </p:spTree>
    <p:extLst>
      <p:ext uri="{BB962C8B-B14F-4D97-AF65-F5344CB8AC3E}">
        <p14:creationId xmlns:p14="http://schemas.microsoft.com/office/powerpoint/2010/main" val="38097452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38E4D-051A-41E1-86A4-E56916468FD0}" type="datetimeFigureOut">
              <a:rPr lang="en-US" smtClean="0"/>
              <a:t>19/11/18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extLst>
      <p:ext uri="{BB962C8B-B14F-4D97-AF65-F5344CB8AC3E}">
        <p14:creationId xmlns:p14="http://schemas.microsoft.com/office/powerpoint/2010/main" val="459422886"/>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CE38E4D-051A-41E1-86A4-E56916468FD0}" type="datetimeFigureOut">
              <a:rPr lang="en-US" smtClean="0"/>
              <a:t>19/11/18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86BB73A-582F-4420-9A14-CB10A2B2E5E8}" type="slidenum">
              <a:rPr lang="en-US" smtClean="0"/>
              <a:t>‹#›</a:t>
            </a:fld>
            <a:endParaRPr lang="en-US"/>
          </a:p>
        </p:txBody>
      </p:sp>
    </p:spTree>
    <p:extLst>
      <p:ext uri="{BB962C8B-B14F-4D97-AF65-F5344CB8AC3E}">
        <p14:creationId xmlns:p14="http://schemas.microsoft.com/office/powerpoint/2010/main" val="286184390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E38E4D-051A-41E1-86A4-E56916468FD0}" type="datetimeFigureOut">
              <a:rPr lang="en-US" smtClean="0"/>
              <a:t>19/11/18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extLst>
      <p:ext uri="{BB962C8B-B14F-4D97-AF65-F5344CB8AC3E}">
        <p14:creationId xmlns:p14="http://schemas.microsoft.com/office/powerpoint/2010/main" val="4134365895"/>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E38E4D-051A-41E1-86A4-E56916468FD0}" type="datetimeFigureOut">
              <a:rPr lang="en-US" smtClean="0"/>
              <a:t>19/11/18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t>‹#›</a:t>
            </a:fld>
            <a:endParaRPr lang="en-US"/>
          </a:p>
        </p:txBody>
      </p:sp>
    </p:spTree>
    <p:extLst>
      <p:ext uri="{BB962C8B-B14F-4D97-AF65-F5344CB8AC3E}">
        <p14:creationId xmlns:p14="http://schemas.microsoft.com/office/powerpoint/2010/main" val="3710213702"/>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E38E4D-051A-41E1-86A4-E56916468FD0}" type="datetimeFigureOut">
              <a:rPr lang="en-US" smtClean="0"/>
              <a:t>19/11/18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t>‹#›</a:t>
            </a:fld>
            <a:endParaRPr lang="en-US"/>
          </a:p>
        </p:txBody>
      </p:sp>
    </p:spTree>
    <p:extLst>
      <p:ext uri="{BB962C8B-B14F-4D97-AF65-F5344CB8AC3E}">
        <p14:creationId xmlns:p14="http://schemas.microsoft.com/office/powerpoint/2010/main" val="222528885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19/11/18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Tree>
    <p:extLst>
      <p:ext uri="{BB962C8B-B14F-4D97-AF65-F5344CB8AC3E}">
        <p14:creationId xmlns:p14="http://schemas.microsoft.com/office/powerpoint/2010/main" val="149434932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CE38E4D-051A-41E1-86A4-E56916468FD0}" type="datetimeFigureOut">
              <a:rPr lang="en-US" smtClean="0"/>
              <a:t>19/11/18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86BB73A-582F-4420-9A14-CB10A2B2E5E8}" type="slidenum">
              <a:rPr lang="en-US" smtClean="0"/>
              <a:t>‹#›</a:t>
            </a:fld>
            <a:endParaRPr lang="en-US"/>
          </a:p>
        </p:txBody>
      </p:sp>
    </p:spTree>
    <p:extLst>
      <p:ext uri="{BB962C8B-B14F-4D97-AF65-F5344CB8AC3E}">
        <p14:creationId xmlns:p14="http://schemas.microsoft.com/office/powerpoint/2010/main" val="385705485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19/11/18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extLst>
      <p:ext uri="{BB962C8B-B14F-4D97-AF65-F5344CB8AC3E}">
        <p14:creationId xmlns:p14="http://schemas.microsoft.com/office/powerpoint/2010/main" val="4125016528"/>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7CE38E4D-051A-41E1-86A4-E56916468FD0}" type="datetimeFigureOut">
              <a:rPr lang="en-US" smtClean="0"/>
              <a:t>19/11/18</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886BB73A-582F-4420-9A14-CB10A2B2E5E8}" type="slidenum">
              <a:rPr lang="en-US" smtClean="0"/>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3862532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993F09C6-4F57-4B05-9592-E253D8BC62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xmlns="" id="{9ADDB9E1-AB12-462E-8E0D-83CA31C6EB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48641"/>
            <a:ext cx="9143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214040EB-4842-44D5-9380-BDF41FB7BA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6077" y="723899"/>
            <a:ext cx="277749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A6AF346D-63D2-4D62-BC09-DD131713587F}"/>
              </a:ext>
            </a:extLst>
          </p:cNvPr>
          <p:cNvSpPr>
            <a:spLocks noGrp="1"/>
          </p:cNvSpPr>
          <p:nvPr>
            <p:ph type="title"/>
          </p:nvPr>
        </p:nvSpPr>
        <p:spPr>
          <a:xfrm>
            <a:off x="602391" y="1209184"/>
            <a:ext cx="2316892" cy="4734416"/>
          </a:xfrm>
        </p:spPr>
        <p:txBody>
          <a:bodyPr vert="horz" lIns="91440" tIns="45720" rIns="91440" bIns="45720" rtlCol="0" anchor="ctr">
            <a:normAutofit/>
          </a:bodyPr>
          <a:lstStyle/>
          <a:p>
            <a:r>
              <a:rPr lang="en-US">
                <a:solidFill>
                  <a:srgbClr val="FFFFFF"/>
                </a:solidFill>
              </a:rPr>
              <a:t>Customer Churn Analysis</a:t>
            </a:r>
          </a:p>
        </p:txBody>
      </p:sp>
      <p:sp>
        <p:nvSpPr>
          <p:cNvPr id="24" name="Rectangle 23">
            <a:extLst>
              <a:ext uri="{FF2B5EF4-FFF2-40B4-BE49-F238E27FC236}">
                <a16:creationId xmlns:a16="http://schemas.microsoft.com/office/drawing/2014/main" xmlns="" id="{0C076E08-C160-41E7-8D09-E2436B5917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xmlns="" id="{25A65B62-07C4-4876-A101-9C85F48A02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xmlns="" id="{D02BCE7C-4E97-4627-9FD1-DD7B633E55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xmlns="" id="{A9588769-2F7D-4E64-918D-CDF5A3011DA7}"/>
              </a:ext>
            </a:extLst>
          </p:cNvPr>
          <p:cNvSpPr txBox="1"/>
          <p:nvPr/>
        </p:nvSpPr>
        <p:spPr>
          <a:xfrm>
            <a:off x="3421402" y="723900"/>
            <a:ext cx="5387698" cy="3252678"/>
          </a:xfrm>
          <a:prstGeom prst="rect">
            <a:avLst/>
          </a:prstGeom>
        </p:spPr>
        <p:txBody>
          <a:bodyPr vert="horz" lIns="91440" tIns="45720" rIns="91440" bIns="45720" rtlCol="0" anchor="ctr">
            <a:normAutofit/>
          </a:bodyPr>
          <a:lstStyle/>
          <a:p>
            <a:pPr indent="-2286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Saad Hasan Khan</a:t>
            </a:r>
          </a:p>
          <a:p>
            <a:pPr indent="-2286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(Systems and Computer Engineering)</a:t>
            </a:r>
          </a:p>
          <a:p>
            <a:pPr indent="-2286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Carleton ID: 101057121</a:t>
            </a:r>
          </a:p>
        </p:txBody>
      </p:sp>
      <p:pic>
        <p:nvPicPr>
          <p:cNvPr id="3" name="Picture 2">
            <a:extLst>
              <a:ext uri="{FF2B5EF4-FFF2-40B4-BE49-F238E27FC236}">
                <a16:creationId xmlns:a16="http://schemas.microsoft.com/office/drawing/2014/main" xmlns="" id="{BCDDC2E0-AC7C-4421-9B4C-BFD34F2136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1402" y="4253024"/>
            <a:ext cx="5387698" cy="1550057"/>
          </a:xfrm>
          <a:prstGeom prst="rect">
            <a:avLst/>
          </a:prstGeom>
        </p:spPr>
      </p:pic>
    </p:spTree>
    <p:extLst>
      <p:ext uri="{BB962C8B-B14F-4D97-AF65-F5344CB8AC3E}">
        <p14:creationId xmlns:p14="http://schemas.microsoft.com/office/powerpoint/2010/main" val="138557819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636F6DB7-CF8D-494A-82F6-13B58DCA98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14406"/>
            <a:ext cx="9144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0B7E5194-6E82-4A44-99C3-FE7D87F341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72B5D496-90DC-476E-8E05-7D615FBDF659}"/>
              </a:ext>
            </a:extLst>
          </p:cNvPr>
          <p:cNvSpPr>
            <a:spLocks noGrp="1"/>
          </p:cNvSpPr>
          <p:nvPr>
            <p:ph type="title"/>
          </p:nvPr>
        </p:nvSpPr>
        <p:spPr>
          <a:xfrm>
            <a:off x="573082" y="826346"/>
            <a:ext cx="2378929" cy="1013800"/>
          </a:xfrm>
        </p:spPr>
        <p:txBody>
          <a:bodyPr>
            <a:normAutofit/>
          </a:bodyPr>
          <a:lstStyle/>
          <a:p>
            <a:pPr>
              <a:lnSpc>
                <a:spcPct val="90000"/>
              </a:lnSpc>
            </a:pPr>
            <a:r>
              <a:rPr lang="en-US" sz="2100" dirty="0">
                <a:solidFill>
                  <a:srgbClr val="FFFFFF"/>
                </a:solidFill>
              </a:rPr>
              <a:t>Methodology:</a:t>
            </a:r>
            <a:br>
              <a:rPr lang="en-US" sz="2100" dirty="0">
                <a:solidFill>
                  <a:srgbClr val="FFFFFF"/>
                </a:solidFill>
              </a:rPr>
            </a:br>
            <a:r>
              <a:rPr lang="en-US" sz="2100" dirty="0">
                <a:solidFill>
                  <a:srgbClr val="FFFFFF"/>
                </a:solidFill>
              </a:rPr>
              <a:t>logistic regression</a:t>
            </a:r>
          </a:p>
        </p:txBody>
      </p:sp>
      <p:sp>
        <p:nvSpPr>
          <p:cNvPr id="3" name="Content Placeholder 2">
            <a:extLst>
              <a:ext uri="{FF2B5EF4-FFF2-40B4-BE49-F238E27FC236}">
                <a16:creationId xmlns:a16="http://schemas.microsoft.com/office/drawing/2014/main" xmlns="" id="{4393A850-B32F-4CFA-A112-A8C560794EF6}"/>
              </a:ext>
            </a:extLst>
          </p:cNvPr>
          <p:cNvSpPr>
            <a:spLocks noGrp="1"/>
          </p:cNvSpPr>
          <p:nvPr>
            <p:ph idx="1"/>
          </p:nvPr>
        </p:nvSpPr>
        <p:spPr>
          <a:xfrm>
            <a:off x="573082" y="2052084"/>
            <a:ext cx="2274937" cy="3856229"/>
          </a:xfrm>
        </p:spPr>
        <p:txBody>
          <a:bodyPr anchor="t">
            <a:normAutofit/>
          </a:bodyPr>
          <a:lstStyle/>
          <a:p>
            <a:r>
              <a:rPr lang="en-US" dirty="0">
                <a:solidFill>
                  <a:srgbClr val="FFFFFF"/>
                </a:solidFill>
              </a:rPr>
              <a:t>In this project, we are using logistic Regression as our evaluation method for the dataset.</a:t>
            </a:r>
          </a:p>
          <a:p>
            <a:r>
              <a:rPr lang="en-US" dirty="0">
                <a:solidFill>
                  <a:srgbClr val="FFFFFF"/>
                </a:solidFill>
              </a:rPr>
              <a:t> 𝑃 Churn = 𝑒^v / 1+𝑒^v</a:t>
            </a:r>
          </a:p>
          <a:p>
            <a:r>
              <a:rPr lang="en-US" dirty="0">
                <a:solidFill>
                  <a:srgbClr val="FFFFFF"/>
                </a:solidFill>
              </a:rPr>
              <a:t> Where, Churn = 1 for leaving the service provider &amp; 0 for not leaving service provider</a:t>
            </a:r>
          </a:p>
          <a:p>
            <a:endParaRPr lang="en-US" sz="1400" dirty="0">
              <a:solidFill>
                <a:srgbClr val="FFFFFF"/>
              </a:solidFill>
            </a:endParaRPr>
          </a:p>
        </p:txBody>
      </p:sp>
      <p:sp>
        <p:nvSpPr>
          <p:cNvPr id="32" name="Rectangle 31">
            <a:extLst>
              <a:ext uri="{FF2B5EF4-FFF2-40B4-BE49-F238E27FC236}">
                <a16:creationId xmlns:a16="http://schemas.microsoft.com/office/drawing/2014/main" xmlns="" id="{880E5C91-3840-45CD-9550-6827663152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83775" y="619125"/>
            <a:ext cx="5624468"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xmlns="" id="{FEE69E61-D855-4E3F-9198-541C114F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600" y="619125"/>
            <a:ext cx="5149879" cy="5619749"/>
          </a:xfrm>
          <a:prstGeom prst="rect">
            <a:avLst/>
          </a:prstGeom>
        </p:spPr>
      </p:pic>
    </p:spTree>
    <p:extLst>
      <p:ext uri="{BB962C8B-B14F-4D97-AF65-F5344CB8AC3E}">
        <p14:creationId xmlns:p14="http://schemas.microsoft.com/office/powerpoint/2010/main" val="3263238825"/>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36F6DB7-CF8D-494A-82F6-13B58DCA98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14406"/>
            <a:ext cx="9144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B7E5194-6E82-4A44-99C3-FE7D87F341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E300BC25-EDC8-43F7-8BEF-BAD3D4B223B8}"/>
              </a:ext>
            </a:extLst>
          </p:cNvPr>
          <p:cNvSpPr>
            <a:spLocks noGrp="1"/>
          </p:cNvSpPr>
          <p:nvPr>
            <p:ph type="title"/>
          </p:nvPr>
        </p:nvSpPr>
        <p:spPr>
          <a:xfrm>
            <a:off x="573082" y="826346"/>
            <a:ext cx="2378929" cy="1013800"/>
          </a:xfrm>
        </p:spPr>
        <p:txBody>
          <a:bodyPr>
            <a:normAutofit/>
          </a:bodyPr>
          <a:lstStyle/>
          <a:p>
            <a:pPr>
              <a:lnSpc>
                <a:spcPct val="90000"/>
              </a:lnSpc>
            </a:pPr>
            <a:r>
              <a:rPr lang="en-US" sz="2100">
                <a:solidFill>
                  <a:srgbClr val="FFFFFF"/>
                </a:solidFill>
              </a:rPr>
              <a:t>Methodology:</a:t>
            </a:r>
            <a:br>
              <a:rPr lang="en-US" sz="2100">
                <a:solidFill>
                  <a:srgbClr val="FFFFFF"/>
                </a:solidFill>
              </a:rPr>
            </a:br>
            <a:r>
              <a:rPr lang="en-US" sz="2100">
                <a:solidFill>
                  <a:srgbClr val="FFFFFF"/>
                </a:solidFill>
              </a:rPr>
              <a:t>Gradient boost machine</a:t>
            </a:r>
          </a:p>
        </p:txBody>
      </p:sp>
      <p:sp>
        <p:nvSpPr>
          <p:cNvPr id="10" name="Content Placeholder 9">
            <a:extLst>
              <a:ext uri="{FF2B5EF4-FFF2-40B4-BE49-F238E27FC236}">
                <a16:creationId xmlns:a16="http://schemas.microsoft.com/office/drawing/2014/main" xmlns="" id="{03C891D3-94C8-4D2E-9F4A-63E823D034BE}"/>
              </a:ext>
            </a:extLst>
          </p:cNvPr>
          <p:cNvSpPr>
            <a:spLocks noGrp="1"/>
          </p:cNvSpPr>
          <p:nvPr>
            <p:ph idx="1"/>
          </p:nvPr>
        </p:nvSpPr>
        <p:spPr>
          <a:xfrm>
            <a:off x="573082" y="2052084"/>
            <a:ext cx="2274937" cy="3856229"/>
          </a:xfrm>
        </p:spPr>
        <p:txBody>
          <a:bodyPr anchor="t">
            <a:normAutofit/>
          </a:bodyPr>
          <a:lstStyle/>
          <a:p>
            <a:r>
              <a:rPr lang="en-US" i="1" dirty="0">
                <a:solidFill>
                  <a:schemeClr val="bg1"/>
                </a:solidFill>
              </a:rPr>
              <a:t>It produces a prediction model in the form of an ensemble of weak prediction models, typically decision trees.</a:t>
            </a:r>
            <a:endParaRPr lang="en-US" sz="1400" dirty="0">
              <a:solidFill>
                <a:schemeClr val="bg1"/>
              </a:solidFill>
            </a:endParaRPr>
          </a:p>
        </p:txBody>
      </p:sp>
      <p:sp>
        <p:nvSpPr>
          <p:cNvPr id="17" name="Rectangle 16">
            <a:extLst>
              <a:ext uri="{FF2B5EF4-FFF2-40B4-BE49-F238E27FC236}">
                <a16:creationId xmlns:a16="http://schemas.microsoft.com/office/drawing/2014/main" xmlns="" id="{880E5C91-3840-45CD-9550-6827663152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83775" y="619125"/>
            <a:ext cx="5624468"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xmlns="" id="{FF05ED1C-BFA5-40DA-BA3F-4AEC3B92A7C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26600" y="1709591"/>
            <a:ext cx="5149879" cy="3437544"/>
          </a:xfrm>
          <a:prstGeom prst="rect">
            <a:avLst/>
          </a:prstGeom>
        </p:spPr>
      </p:pic>
    </p:spTree>
    <p:extLst>
      <p:ext uri="{BB962C8B-B14F-4D97-AF65-F5344CB8AC3E}">
        <p14:creationId xmlns:p14="http://schemas.microsoft.com/office/powerpoint/2010/main" val="1632052925"/>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36F6DB7-CF8D-494A-82F6-13B58DCA98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14406"/>
            <a:ext cx="9144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B7E5194-6E82-4A44-99C3-FE7D87F341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A1DFCA42-FF7F-45F1-B2E1-442EF3FCB614}"/>
              </a:ext>
            </a:extLst>
          </p:cNvPr>
          <p:cNvSpPr>
            <a:spLocks noGrp="1"/>
          </p:cNvSpPr>
          <p:nvPr>
            <p:ph type="title"/>
          </p:nvPr>
        </p:nvSpPr>
        <p:spPr>
          <a:xfrm>
            <a:off x="573082" y="826346"/>
            <a:ext cx="2378929" cy="1013800"/>
          </a:xfrm>
        </p:spPr>
        <p:txBody>
          <a:bodyPr>
            <a:normAutofit/>
          </a:bodyPr>
          <a:lstStyle/>
          <a:p>
            <a:pPr>
              <a:lnSpc>
                <a:spcPct val="90000"/>
              </a:lnSpc>
            </a:pPr>
            <a:r>
              <a:rPr lang="en-US" sz="2100">
                <a:solidFill>
                  <a:srgbClr val="FFFFFF"/>
                </a:solidFill>
              </a:rPr>
              <a:t>Gradient boost machine(cont.)</a:t>
            </a:r>
          </a:p>
        </p:txBody>
      </p:sp>
      <p:sp>
        <p:nvSpPr>
          <p:cNvPr id="10" name="Content Placeholder 9">
            <a:extLst>
              <a:ext uri="{FF2B5EF4-FFF2-40B4-BE49-F238E27FC236}">
                <a16:creationId xmlns:a16="http://schemas.microsoft.com/office/drawing/2014/main" xmlns="" id="{D56D6D6E-E649-42B0-8818-C8840EAF62BB}"/>
              </a:ext>
            </a:extLst>
          </p:cNvPr>
          <p:cNvSpPr>
            <a:spLocks noGrp="1"/>
          </p:cNvSpPr>
          <p:nvPr>
            <p:ph idx="1"/>
          </p:nvPr>
        </p:nvSpPr>
        <p:spPr>
          <a:xfrm>
            <a:off x="573082" y="2052084"/>
            <a:ext cx="2274937" cy="3856229"/>
          </a:xfrm>
        </p:spPr>
        <p:txBody>
          <a:bodyPr anchor="t">
            <a:normAutofit/>
          </a:bodyPr>
          <a:lstStyle/>
          <a:p>
            <a:r>
              <a:rPr lang="en-US" sz="1400" dirty="0">
                <a:solidFill>
                  <a:srgbClr val="FFFFFF"/>
                </a:solidFill>
              </a:rPr>
              <a:t>Features Selection</a:t>
            </a:r>
          </a:p>
          <a:p>
            <a:endParaRPr lang="en-US" sz="1400" dirty="0">
              <a:solidFill>
                <a:srgbClr val="FFFFFF"/>
              </a:solidFill>
            </a:endParaRPr>
          </a:p>
        </p:txBody>
      </p:sp>
      <p:sp>
        <p:nvSpPr>
          <p:cNvPr id="17" name="Rectangle 16">
            <a:extLst>
              <a:ext uri="{FF2B5EF4-FFF2-40B4-BE49-F238E27FC236}">
                <a16:creationId xmlns:a16="http://schemas.microsoft.com/office/drawing/2014/main" xmlns="" id="{880E5C91-3840-45CD-9550-6827663152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83775" y="619125"/>
            <a:ext cx="5624468"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xmlns="" id="{204B5C75-08B4-48B5-BDB8-E5A9D695E67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26600" y="631822"/>
            <a:ext cx="5149879" cy="2969508"/>
          </a:xfrm>
          <a:prstGeom prst="rect">
            <a:avLst/>
          </a:prstGeom>
        </p:spPr>
      </p:pic>
      <p:pic>
        <p:nvPicPr>
          <p:cNvPr id="7" name="Picture 6" descr="A screenshot of text&#10;&#10;Description automatically generated">
            <a:extLst>
              <a:ext uri="{FF2B5EF4-FFF2-40B4-BE49-F238E27FC236}">
                <a16:creationId xmlns:a16="http://schemas.microsoft.com/office/drawing/2014/main" xmlns="" id="{70FC36C1-352E-4012-8862-D8689BE1D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172" y="3614027"/>
            <a:ext cx="5126746" cy="2463216"/>
          </a:xfrm>
          <a:prstGeom prst="rect">
            <a:avLst/>
          </a:prstGeom>
        </p:spPr>
      </p:pic>
    </p:spTree>
    <p:extLst>
      <p:ext uri="{BB962C8B-B14F-4D97-AF65-F5344CB8AC3E}">
        <p14:creationId xmlns:p14="http://schemas.microsoft.com/office/powerpoint/2010/main" val="65800407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 </a:t>
            </a:r>
          </a:p>
        </p:txBody>
      </p:sp>
      <p:sp>
        <p:nvSpPr>
          <p:cNvPr id="4" name="TextBox 3"/>
          <p:cNvSpPr txBox="1"/>
          <p:nvPr/>
        </p:nvSpPr>
        <p:spPr>
          <a:xfrm>
            <a:off x="581192" y="1885071"/>
            <a:ext cx="7989752" cy="2585323"/>
          </a:xfrm>
          <a:prstGeom prst="rect">
            <a:avLst/>
          </a:prstGeom>
          <a:noFill/>
        </p:spPr>
        <p:txBody>
          <a:bodyPr wrap="square" rtlCol="0">
            <a:spAutoFit/>
          </a:bodyPr>
          <a:lstStyle/>
          <a:p>
            <a:r>
              <a:rPr lang="en-US" dirty="0"/>
              <a:t>Random Forests are similar to a famous Ensemble technique called Bagging but</a:t>
            </a:r>
          </a:p>
          <a:p>
            <a:r>
              <a:rPr lang="en-US" dirty="0"/>
              <a:t> have a different tweak in it. </a:t>
            </a:r>
          </a:p>
          <a:p>
            <a:r>
              <a:rPr lang="en-US" dirty="0"/>
              <a:t>In Random Forests </a:t>
            </a:r>
          </a:p>
          <a:p>
            <a:r>
              <a:rPr lang="en-US" dirty="0"/>
              <a:t>the idea is to correlate the several trees which are generated by the different bootstrapped </a:t>
            </a:r>
          </a:p>
          <a:p>
            <a:r>
              <a:rPr lang="en-US" dirty="0"/>
              <a:t>samples from training Data. </a:t>
            </a:r>
          </a:p>
          <a:p>
            <a:r>
              <a:rPr lang="en-US" dirty="0"/>
              <a:t>And then we simply reduce the Variance in the Trees by averaging them.</a:t>
            </a:r>
          </a:p>
          <a:p>
            <a:r>
              <a:rPr lang="en-US" dirty="0"/>
              <a:t>Averaging the Trees helps us to reduce the variance and also improve the </a:t>
            </a:r>
          </a:p>
          <a:p>
            <a:r>
              <a:rPr lang="en-US" dirty="0"/>
              <a:t>Performance of Decision Trees on Test Set and eventually avoid Overfitting.</a:t>
            </a:r>
          </a:p>
        </p:txBody>
      </p:sp>
    </p:spTree>
    <p:extLst>
      <p:ext uri="{BB962C8B-B14F-4D97-AF65-F5344CB8AC3E}">
        <p14:creationId xmlns:p14="http://schemas.microsoft.com/office/powerpoint/2010/main" val="220736654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Evaluation: Confusion Matrix </a:t>
            </a:r>
            <a:r>
              <a:rPr lang="en-US" dirty="0" err="1"/>
              <a:t>gbm</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44834303"/>
              </p:ext>
            </p:extLst>
          </p:nvPr>
        </p:nvGraphicFramePr>
        <p:xfrm>
          <a:off x="1524000" y="4070606"/>
          <a:ext cx="6096000" cy="74168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xmlns="" val="10000"/>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68147172"/>
              </p:ext>
            </p:extLst>
          </p:nvPr>
        </p:nvGraphicFramePr>
        <p:xfrm>
          <a:off x="3620846" y="5473677"/>
          <a:ext cx="4093462" cy="1112520"/>
        </p:xfrm>
        <a:graphic>
          <a:graphicData uri="http://schemas.openxmlformats.org/drawingml/2006/table">
            <a:tbl>
              <a:tblPr firstRow="1" bandRow="1">
                <a:tableStyleId>{2D5ABB26-0587-4C30-8999-92F81FD0307C}</a:tableStyleId>
              </a:tblPr>
              <a:tblGrid>
                <a:gridCol w="2046731">
                  <a:extLst>
                    <a:ext uri="{9D8B030D-6E8A-4147-A177-3AD203B41FA5}">
                      <a16:colId xmlns:a16="http://schemas.microsoft.com/office/drawing/2014/main" xmlns="" val="20000"/>
                    </a:ext>
                  </a:extLst>
                </a:gridCol>
                <a:gridCol w="2046731">
                  <a:extLst>
                    <a:ext uri="{9D8B030D-6E8A-4147-A177-3AD203B41FA5}">
                      <a16:colId xmlns:a16="http://schemas.microsoft.com/office/drawing/2014/main" xmlns="" val="20001"/>
                    </a:ext>
                  </a:extLst>
                </a:gridCol>
              </a:tblGrid>
              <a:tr h="370840">
                <a:tc>
                  <a:txBody>
                    <a:bodyPr/>
                    <a:lstStyle/>
                    <a:p>
                      <a:pPr algn="ctr"/>
                      <a:r>
                        <a:rPr lang="en-US" dirty="0"/>
                        <a:t>YES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a:t>NO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dirty="0"/>
                        <a:t>915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a:t>99</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dirty="0"/>
                        <a:t>187</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a:t>190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5546877"/>
              </p:ext>
            </p:extLst>
          </p:nvPr>
        </p:nvGraphicFramePr>
        <p:xfrm>
          <a:off x="2053778" y="5854677"/>
          <a:ext cx="1567068" cy="731520"/>
        </p:xfrm>
        <a:graphic>
          <a:graphicData uri="http://schemas.openxmlformats.org/drawingml/2006/table">
            <a:tbl>
              <a:tblPr firstRow="1" bandRow="1">
                <a:tableStyleId>{2D5ABB26-0587-4C30-8999-92F81FD0307C}</a:tableStyleId>
              </a:tblPr>
              <a:tblGrid>
                <a:gridCol w="1567068">
                  <a:extLst>
                    <a:ext uri="{9D8B030D-6E8A-4147-A177-3AD203B41FA5}">
                      <a16:colId xmlns:a16="http://schemas.microsoft.com/office/drawing/2014/main" xmlns="" val="20000"/>
                    </a:ext>
                  </a:extLst>
                </a:gridCol>
              </a:tblGrid>
              <a:tr h="0">
                <a:tc>
                  <a:txBody>
                    <a:bodyPr/>
                    <a:lstStyle/>
                    <a:p>
                      <a:r>
                        <a:rPr lang="en-US" dirty="0"/>
                        <a:t>YES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US" dirty="0"/>
                        <a:t>NO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31764191"/>
              </p:ext>
            </p:extLst>
          </p:nvPr>
        </p:nvGraphicFramePr>
        <p:xfrm>
          <a:off x="632244" y="5858012"/>
          <a:ext cx="1421534" cy="731520"/>
        </p:xfrm>
        <a:graphic>
          <a:graphicData uri="http://schemas.openxmlformats.org/drawingml/2006/table">
            <a:tbl>
              <a:tblPr firstRow="1" bandRow="1">
                <a:tableStyleId>{2D5ABB26-0587-4C30-8999-92F81FD0307C}</a:tableStyleId>
              </a:tblPr>
              <a:tblGrid>
                <a:gridCol w="1421534">
                  <a:extLst>
                    <a:ext uri="{9D8B030D-6E8A-4147-A177-3AD203B41FA5}">
                      <a16:colId xmlns:a16="http://schemas.microsoft.com/office/drawing/2014/main" xmlns="" val="20000"/>
                    </a:ext>
                  </a:extLst>
                </a:gridCol>
              </a:tblGrid>
              <a:tr h="731520">
                <a:tc>
                  <a:txBody>
                    <a:bodyPr/>
                    <a:lstStyle/>
                    <a:p>
                      <a:pPr algn="ctr">
                        <a:spcAft>
                          <a:spcPts val="2400"/>
                        </a:spcAft>
                      </a:pPr>
                      <a:r>
                        <a:rPr lang="en-US" sz="2000" dirty="0"/>
                        <a:t> ACTUAL</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494507"/>
              </p:ext>
            </p:extLst>
          </p:nvPr>
        </p:nvGraphicFramePr>
        <p:xfrm>
          <a:off x="3620846" y="4919768"/>
          <a:ext cx="4093462" cy="563155"/>
        </p:xfrm>
        <a:graphic>
          <a:graphicData uri="http://schemas.openxmlformats.org/drawingml/2006/table">
            <a:tbl>
              <a:tblPr firstRow="1" bandRow="1">
                <a:tableStyleId>{2D5ABB26-0587-4C30-8999-92F81FD0307C}</a:tableStyleId>
              </a:tblPr>
              <a:tblGrid>
                <a:gridCol w="4093462">
                  <a:extLst>
                    <a:ext uri="{9D8B030D-6E8A-4147-A177-3AD203B41FA5}">
                      <a16:colId xmlns:a16="http://schemas.microsoft.com/office/drawing/2014/main" xmlns="" val="20000"/>
                    </a:ext>
                  </a:extLst>
                </a:gridCol>
              </a:tblGrid>
              <a:tr h="563155">
                <a:tc>
                  <a:txBody>
                    <a:bodyPr/>
                    <a:lstStyle/>
                    <a:p>
                      <a:r>
                        <a:rPr lang="en-US" dirty="0"/>
                        <a:t>                              PREDICTED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pic>
        <p:nvPicPr>
          <p:cNvPr id="13" name="Picture 12" descr="Screen Shot 2018-11-07 at 6.13.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02359"/>
            <a:ext cx="7762456" cy="2296251"/>
          </a:xfrm>
          <a:prstGeom prst="rect">
            <a:avLst/>
          </a:prstGeom>
        </p:spPr>
      </p:pic>
    </p:spTree>
    <p:extLst>
      <p:ext uri="{BB962C8B-B14F-4D97-AF65-F5344CB8AC3E}">
        <p14:creationId xmlns:p14="http://schemas.microsoft.com/office/powerpoint/2010/main" val="3946637488"/>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xmlns="" id="{F9CD4BEB-C391-4F7E-9838-95411A832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23900"/>
            <a:ext cx="9144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35893" y="723901"/>
            <a:ext cx="8245162" cy="1428750"/>
          </a:xfrm>
          <a:prstGeom prst="rect">
            <a:avLst/>
          </a:prstGeom>
        </p:spPr>
        <p:txBody>
          <a:bodyPr vert="horz" lIns="91440" tIns="45720" rIns="91440" bIns="45720" rtlCol="0" anchor="b">
            <a:normAutofit/>
          </a:bodyPr>
          <a:lstStyle/>
          <a:p>
            <a:pPr>
              <a:spcBef>
                <a:spcPct val="0"/>
              </a:spcBef>
              <a:spcAft>
                <a:spcPts val="600"/>
              </a:spcAft>
            </a:pPr>
            <a:r>
              <a:rPr lang="en-US" sz="3600" cap="all">
                <a:solidFill>
                  <a:schemeClr val="accent1"/>
                </a:solidFill>
                <a:latin typeface="+mj-lt"/>
                <a:ea typeface="+mj-ea"/>
                <a:cs typeface="+mj-cs"/>
              </a:rPr>
              <a:t>TABLE</a:t>
            </a:r>
          </a:p>
        </p:txBody>
      </p:sp>
      <p:graphicFrame>
        <p:nvGraphicFramePr>
          <p:cNvPr id="4" name="Table 3"/>
          <p:cNvGraphicFramePr>
            <a:graphicFrameLocks noGrp="1"/>
          </p:cNvGraphicFramePr>
          <p:nvPr>
            <p:extLst>
              <p:ext uri="{D42A27DB-BD31-4B8C-83A1-F6EECF244321}">
                <p14:modId xmlns:p14="http://schemas.microsoft.com/office/powerpoint/2010/main" val="3948649562"/>
              </p:ext>
            </p:extLst>
          </p:nvPr>
        </p:nvGraphicFramePr>
        <p:xfrm>
          <a:off x="392651" y="2989125"/>
          <a:ext cx="8389399" cy="3188045"/>
        </p:xfrm>
        <a:graphic>
          <a:graphicData uri="http://schemas.openxmlformats.org/drawingml/2006/table">
            <a:tbl>
              <a:tblPr firstRow="1" bandRow="1">
                <a:tableStyleId>{3B4B98B0-60AC-42C2-AFA5-B58CD77FA1E5}</a:tableStyleId>
              </a:tblPr>
              <a:tblGrid>
                <a:gridCol w="1777454">
                  <a:extLst>
                    <a:ext uri="{9D8B030D-6E8A-4147-A177-3AD203B41FA5}">
                      <a16:colId xmlns:a16="http://schemas.microsoft.com/office/drawing/2014/main" xmlns="" val="20000"/>
                    </a:ext>
                  </a:extLst>
                </a:gridCol>
                <a:gridCol w="1426106">
                  <a:extLst>
                    <a:ext uri="{9D8B030D-6E8A-4147-A177-3AD203B41FA5}">
                      <a16:colId xmlns:a16="http://schemas.microsoft.com/office/drawing/2014/main" xmlns="" val="20001"/>
                    </a:ext>
                  </a:extLst>
                </a:gridCol>
                <a:gridCol w="1555751">
                  <a:extLst>
                    <a:ext uri="{9D8B030D-6E8A-4147-A177-3AD203B41FA5}">
                      <a16:colId xmlns:a16="http://schemas.microsoft.com/office/drawing/2014/main" xmlns="" val="20002"/>
                    </a:ext>
                  </a:extLst>
                </a:gridCol>
                <a:gridCol w="1815044"/>
                <a:gridCol w="1815044">
                  <a:extLst>
                    <a:ext uri="{9D8B030D-6E8A-4147-A177-3AD203B41FA5}">
                      <a16:colId xmlns:a16="http://schemas.microsoft.com/office/drawing/2014/main" xmlns="" val="20003"/>
                    </a:ext>
                  </a:extLst>
                </a:gridCol>
              </a:tblGrid>
              <a:tr h="771590">
                <a:tc>
                  <a:txBody>
                    <a:bodyPr/>
                    <a:lstStyle/>
                    <a:p>
                      <a:endParaRPr lang="en-US" sz="2100"/>
                    </a:p>
                  </a:txBody>
                  <a:tcPr marL="104269" marR="104269" marT="52134" marB="52134"/>
                </a:tc>
                <a:tc>
                  <a:txBody>
                    <a:bodyPr/>
                    <a:lstStyle/>
                    <a:p>
                      <a:r>
                        <a:rPr lang="it-IT" sz="2100"/>
                        <a:t>Logistic</a:t>
                      </a:r>
                    </a:p>
                    <a:p>
                      <a:r>
                        <a:rPr lang="it-IT" sz="2100"/>
                        <a:t>Regression</a:t>
                      </a:r>
                      <a:endParaRPr lang="en-US" sz="2100"/>
                    </a:p>
                  </a:txBody>
                  <a:tcPr marL="104269" marR="104269" marT="52134" marB="52134"/>
                </a:tc>
                <a:tc>
                  <a:txBody>
                    <a:bodyPr/>
                    <a:lstStyle/>
                    <a:p>
                      <a:r>
                        <a:rPr lang="da-DK" sz="2100" dirty="0"/>
                        <a:t>Gradient Boost Machine</a:t>
                      </a:r>
                    </a:p>
                  </a:txBody>
                  <a:tcPr marL="104269" marR="104269" marT="52134" marB="52134"/>
                </a:tc>
                <a:tc>
                  <a:txBody>
                    <a:bodyPr/>
                    <a:lstStyle/>
                    <a:p>
                      <a:r>
                        <a:rPr lang="en-US" sz="2100" dirty="0" smtClean="0"/>
                        <a:t>Neural</a:t>
                      </a:r>
                    </a:p>
                    <a:p>
                      <a:r>
                        <a:rPr lang="en-US" sz="2100" dirty="0" smtClean="0"/>
                        <a:t>Network</a:t>
                      </a:r>
                      <a:endParaRPr lang="en-US" sz="2100" dirty="0"/>
                    </a:p>
                  </a:txBody>
                  <a:tcPr marL="104269" marR="104269" marT="52134" marB="52134"/>
                </a:tc>
                <a:tc>
                  <a:txBody>
                    <a:bodyPr/>
                    <a:lstStyle/>
                    <a:p>
                      <a:r>
                        <a:rPr lang="en-US" sz="2100" dirty="0"/>
                        <a:t>Random Forest</a:t>
                      </a:r>
                    </a:p>
                  </a:txBody>
                  <a:tcPr marL="104269" marR="104269" marT="52134" marB="52134"/>
                </a:tc>
                <a:extLst>
                  <a:ext uri="{0D108BD9-81ED-4DB2-BD59-A6C34878D82A}">
                    <a16:rowId xmlns:a16="http://schemas.microsoft.com/office/drawing/2014/main" xmlns="" val="10000"/>
                  </a:ext>
                </a:extLst>
              </a:tr>
              <a:tr h="458783">
                <a:tc>
                  <a:txBody>
                    <a:bodyPr/>
                    <a:lstStyle/>
                    <a:p>
                      <a:r>
                        <a:rPr lang="it-IT" sz="2100"/>
                        <a:t>Accuracy</a:t>
                      </a:r>
                      <a:endParaRPr lang="en-US" sz="2100"/>
                    </a:p>
                  </a:txBody>
                  <a:tcPr marL="104269" marR="104269" marT="52134" marB="52134"/>
                </a:tc>
                <a:tc>
                  <a:txBody>
                    <a:bodyPr/>
                    <a:lstStyle/>
                    <a:p>
                      <a:r>
                        <a:rPr lang="en-US" sz="2100" dirty="0"/>
                        <a:t>0.77</a:t>
                      </a:r>
                    </a:p>
                  </a:txBody>
                  <a:tcPr marL="104269" marR="104269" marT="52134" marB="52134"/>
                </a:tc>
                <a:tc>
                  <a:txBody>
                    <a:bodyPr/>
                    <a:lstStyle/>
                    <a:p>
                      <a:r>
                        <a:rPr lang="en-US" sz="2100" dirty="0"/>
                        <a:t>0.80</a:t>
                      </a:r>
                    </a:p>
                  </a:txBody>
                  <a:tcPr marL="104269" marR="104269" marT="52134" marB="52134"/>
                </a:tc>
                <a:tc>
                  <a:txBody>
                    <a:bodyPr/>
                    <a:lstStyle/>
                    <a:p>
                      <a:r>
                        <a:rPr lang="en-US" sz="2100" dirty="0" smtClean="0"/>
                        <a:t>0.79</a:t>
                      </a:r>
                      <a:endParaRPr lang="en-US" sz="2100" dirty="0"/>
                    </a:p>
                  </a:txBody>
                  <a:tcPr marL="104269" marR="104269" marT="52134" marB="52134"/>
                </a:tc>
                <a:tc>
                  <a:txBody>
                    <a:bodyPr/>
                    <a:lstStyle/>
                    <a:p>
                      <a:r>
                        <a:rPr lang="en-US" sz="2100" dirty="0"/>
                        <a:t>0.78</a:t>
                      </a:r>
                    </a:p>
                  </a:txBody>
                  <a:tcPr marL="104269" marR="104269" marT="52134" marB="52134"/>
                </a:tc>
                <a:extLst>
                  <a:ext uri="{0D108BD9-81ED-4DB2-BD59-A6C34878D82A}">
                    <a16:rowId xmlns:a16="http://schemas.microsoft.com/office/drawing/2014/main" xmlns="" val="10001"/>
                  </a:ext>
                </a:extLst>
              </a:tr>
              <a:tr h="434501">
                <a:tc>
                  <a:txBody>
                    <a:bodyPr/>
                    <a:lstStyle/>
                    <a:p>
                      <a:r>
                        <a:rPr lang="en-US" sz="2100" dirty="0"/>
                        <a:t>Precision</a:t>
                      </a:r>
                    </a:p>
                  </a:txBody>
                  <a:tcPr marL="104269" marR="104269" marT="52134" marB="52134"/>
                </a:tc>
                <a:tc>
                  <a:txBody>
                    <a:bodyPr/>
                    <a:lstStyle/>
                    <a:p>
                      <a:r>
                        <a:rPr lang="en-US" sz="2100" dirty="0"/>
                        <a:t>0.62</a:t>
                      </a:r>
                    </a:p>
                  </a:txBody>
                  <a:tcPr marL="104269" marR="104269" marT="52134" marB="52134"/>
                </a:tc>
                <a:tc>
                  <a:txBody>
                    <a:bodyPr/>
                    <a:lstStyle/>
                    <a:p>
                      <a:r>
                        <a:rPr lang="en-US" sz="2100" dirty="0"/>
                        <a:t>0.65</a:t>
                      </a:r>
                    </a:p>
                  </a:txBody>
                  <a:tcPr marL="104269" marR="104269" marT="52134" marB="52134"/>
                </a:tc>
                <a:tc>
                  <a:txBody>
                    <a:bodyPr/>
                    <a:lstStyle/>
                    <a:p>
                      <a:r>
                        <a:rPr lang="en-US" sz="2100" dirty="0" smtClean="0"/>
                        <a:t>0.40</a:t>
                      </a:r>
                      <a:endParaRPr lang="en-US" sz="2100" dirty="0"/>
                    </a:p>
                  </a:txBody>
                  <a:tcPr marL="104269" marR="104269" marT="52134" marB="52134"/>
                </a:tc>
                <a:tc>
                  <a:txBody>
                    <a:bodyPr/>
                    <a:lstStyle/>
                    <a:p>
                      <a:r>
                        <a:rPr lang="en-US" sz="2100" dirty="0"/>
                        <a:t>0.72</a:t>
                      </a:r>
                    </a:p>
                  </a:txBody>
                  <a:tcPr marL="104269" marR="104269" marT="52134" marB="52134"/>
                </a:tc>
                <a:extLst>
                  <a:ext uri="{0D108BD9-81ED-4DB2-BD59-A6C34878D82A}">
                    <a16:rowId xmlns:a16="http://schemas.microsoft.com/office/drawing/2014/main" xmlns="" val="10002"/>
                  </a:ext>
                </a:extLst>
              </a:tr>
              <a:tr h="458783">
                <a:tc>
                  <a:txBody>
                    <a:bodyPr/>
                    <a:lstStyle/>
                    <a:p>
                      <a:r>
                        <a:rPr lang="it-IT" sz="2100" dirty="0"/>
                        <a:t>Recall</a:t>
                      </a:r>
                      <a:endParaRPr lang="en-US" sz="2100" dirty="0"/>
                    </a:p>
                  </a:txBody>
                  <a:tcPr marL="104269" marR="104269" marT="52134" marB="52134"/>
                </a:tc>
                <a:tc>
                  <a:txBody>
                    <a:bodyPr/>
                    <a:lstStyle/>
                    <a:p>
                      <a:r>
                        <a:rPr lang="en-US" sz="2100" dirty="0"/>
                        <a:t>0.44</a:t>
                      </a:r>
                    </a:p>
                  </a:txBody>
                  <a:tcPr marL="104269" marR="104269" marT="52134" marB="52134"/>
                </a:tc>
                <a:tc>
                  <a:txBody>
                    <a:bodyPr/>
                    <a:lstStyle/>
                    <a:p>
                      <a:r>
                        <a:rPr lang="en-US" sz="2100" dirty="0" smtClean="0"/>
                        <a:t>0.50</a:t>
                      </a:r>
                      <a:endParaRPr lang="en-US" sz="2100" dirty="0"/>
                    </a:p>
                  </a:txBody>
                  <a:tcPr marL="104269" marR="104269" marT="52134" marB="52134"/>
                </a:tc>
                <a:tc>
                  <a:txBody>
                    <a:bodyPr/>
                    <a:lstStyle/>
                    <a:p>
                      <a:r>
                        <a:rPr lang="en-US" sz="2100" dirty="0" smtClean="0"/>
                        <a:t>0.70</a:t>
                      </a:r>
                      <a:endParaRPr lang="en-US" sz="2100" dirty="0"/>
                    </a:p>
                  </a:txBody>
                  <a:tcPr marL="104269" marR="104269" marT="52134" marB="52134"/>
                </a:tc>
                <a:tc>
                  <a:txBody>
                    <a:bodyPr/>
                    <a:lstStyle/>
                    <a:p>
                      <a:r>
                        <a:rPr lang="en-US" sz="2100" dirty="0"/>
                        <a:t>0.33</a:t>
                      </a:r>
                    </a:p>
                  </a:txBody>
                  <a:tcPr marL="104269" marR="104269" marT="52134" marB="52134"/>
                </a:tc>
                <a:extLst>
                  <a:ext uri="{0D108BD9-81ED-4DB2-BD59-A6C34878D82A}">
                    <a16:rowId xmlns:a16="http://schemas.microsoft.com/office/drawing/2014/main" xmlns="" val="10003"/>
                  </a:ext>
                </a:extLst>
              </a:tr>
              <a:tr h="7715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2100" dirty="0"/>
                        <a:t>Specificity</a:t>
                      </a:r>
                      <a:endParaRPr lang="en-US" sz="2100" dirty="0"/>
                    </a:p>
                    <a:p>
                      <a:endParaRPr lang="en-US" sz="2100" dirty="0"/>
                    </a:p>
                  </a:txBody>
                  <a:tcPr marL="104269" marR="104269" marT="52134" marB="52134"/>
                </a:tc>
                <a:tc>
                  <a:txBody>
                    <a:bodyPr/>
                    <a:lstStyle/>
                    <a:p>
                      <a:r>
                        <a:rPr lang="en-US" sz="2100" dirty="0"/>
                        <a:t>0.90</a:t>
                      </a:r>
                    </a:p>
                  </a:txBody>
                  <a:tcPr marL="104269" marR="104269" marT="52134" marB="52134"/>
                </a:tc>
                <a:tc>
                  <a:txBody>
                    <a:bodyPr/>
                    <a:lstStyle/>
                    <a:p>
                      <a:r>
                        <a:rPr lang="en-US" sz="2100" dirty="0"/>
                        <a:t>0.90</a:t>
                      </a:r>
                    </a:p>
                  </a:txBody>
                  <a:tcPr marL="104269" marR="104269" marT="52134" marB="52134"/>
                </a:tc>
                <a:tc>
                  <a:txBody>
                    <a:bodyPr/>
                    <a:lstStyle/>
                    <a:p>
                      <a:r>
                        <a:rPr lang="en-US" sz="2100" dirty="0" smtClean="0"/>
                        <a:t>0.80</a:t>
                      </a:r>
                      <a:endParaRPr lang="en-US" sz="2100" dirty="0"/>
                    </a:p>
                  </a:txBody>
                  <a:tcPr marL="104269" marR="104269" marT="52134" marB="52134"/>
                </a:tc>
                <a:tc>
                  <a:txBody>
                    <a:bodyPr/>
                    <a:lstStyle/>
                    <a:p>
                      <a:r>
                        <a:rPr lang="en-US" sz="2100" dirty="0"/>
                        <a:t>0.95</a:t>
                      </a:r>
                    </a:p>
                  </a:txBody>
                  <a:tcPr marL="104269" marR="104269" marT="52134" marB="52134"/>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175357183"/>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xmlns="" id="{DB691D59-8F51-4DD8-AD41-D568D29B08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0">
            <a:extLst>
              <a:ext uri="{FF2B5EF4-FFF2-40B4-BE49-F238E27FC236}">
                <a16:creationId xmlns:a16="http://schemas.microsoft.com/office/drawing/2014/main" xmlns="" id="{204AEF18-0627-48F3-9B3D-F7E8F050B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2">
            <a:extLst>
              <a:ext uri="{FF2B5EF4-FFF2-40B4-BE49-F238E27FC236}">
                <a16:creationId xmlns:a16="http://schemas.microsoft.com/office/drawing/2014/main" xmlns="" id="{CEAEE08A-C572-438F-9753-B0D527A51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4">
            <a:extLst>
              <a:ext uri="{FF2B5EF4-FFF2-40B4-BE49-F238E27FC236}">
                <a16:creationId xmlns:a16="http://schemas.microsoft.com/office/drawing/2014/main" xmlns="" id="{DB93146F-62ED-4C59-844C-0935D0FB50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B9013508-9FC8-4D8D-A4C7-7F26A1DE3B36}"/>
              </a:ext>
            </a:extLst>
          </p:cNvPr>
          <p:cNvSpPr>
            <a:spLocks noGrp="1"/>
          </p:cNvSpPr>
          <p:nvPr>
            <p:ph type="title"/>
          </p:nvPr>
        </p:nvSpPr>
        <p:spPr>
          <a:xfrm>
            <a:off x="435893" y="4610099"/>
            <a:ext cx="8245162" cy="1066801"/>
          </a:xfrm>
        </p:spPr>
        <p:txBody>
          <a:bodyPr vert="horz" lIns="91440" tIns="45720" rIns="91440" bIns="45720" rtlCol="0" anchor="b">
            <a:normAutofit/>
          </a:bodyPr>
          <a:lstStyle/>
          <a:p>
            <a:pPr>
              <a:lnSpc>
                <a:spcPct val="90000"/>
              </a:lnSpc>
            </a:pPr>
            <a:r>
              <a:rPr lang="en-US" sz="3300" dirty="0">
                <a:solidFill>
                  <a:srgbClr val="FFFFFF"/>
                </a:solidFill>
              </a:rPr>
              <a:t>Roc curves for logistics regression and gradient boost machine </a:t>
            </a:r>
          </a:p>
        </p:txBody>
      </p:sp>
      <p:sp useBgFill="1">
        <p:nvSpPr>
          <p:cNvPr id="29" name="Rectangle 16">
            <a:extLst>
              <a:ext uri="{FF2B5EF4-FFF2-40B4-BE49-F238E27FC236}">
                <a16:creationId xmlns:a16="http://schemas.microsoft.com/office/drawing/2014/main" xmlns="" id="{B1A515B1-A9B3-49B0-AE0D-D038D42C21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23900"/>
            <a:ext cx="9144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30344624-3C21-4160-9A47-5CB4ABFA19C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55077" y="723899"/>
            <a:ext cx="7754023" cy="3566161"/>
          </a:xfrm>
          <a:prstGeom prst="rect">
            <a:avLst/>
          </a:prstGeom>
        </p:spPr>
      </p:pic>
    </p:spTree>
    <p:extLst>
      <p:ext uri="{BB962C8B-B14F-4D97-AF65-F5344CB8AC3E}">
        <p14:creationId xmlns:p14="http://schemas.microsoft.com/office/powerpoint/2010/main" val="126143718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215AE-6054-4965-9776-26E564E838F8}"/>
              </a:ext>
            </a:extLst>
          </p:cNvPr>
          <p:cNvSpPr>
            <a:spLocks noGrp="1"/>
          </p:cNvSpPr>
          <p:nvPr>
            <p:ph type="title"/>
          </p:nvPr>
        </p:nvSpPr>
        <p:spPr/>
        <p:txBody>
          <a:bodyPr/>
          <a:lstStyle/>
          <a:p>
            <a:r>
              <a:rPr lang="en-US" dirty="0"/>
              <a:t>Remaining work in the project</a:t>
            </a:r>
          </a:p>
        </p:txBody>
      </p:sp>
      <p:sp>
        <p:nvSpPr>
          <p:cNvPr id="3" name="Content Placeholder 2">
            <a:extLst>
              <a:ext uri="{FF2B5EF4-FFF2-40B4-BE49-F238E27FC236}">
                <a16:creationId xmlns:a16="http://schemas.microsoft.com/office/drawing/2014/main" xmlns="" id="{3FDECF8D-E65B-41B2-8BBD-646F77A16A75}"/>
              </a:ext>
            </a:extLst>
          </p:cNvPr>
          <p:cNvSpPr>
            <a:spLocks noGrp="1"/>
          </p:cNvSpPr>
          <p:nvPr>
            <p:ph idx="1"/>
          </p:nvPr>
        </p:nvSpPr>
        <p:spPr/>
        <p:txBody>
          <a:bodyPr>
            <a:normAutofit/>
          </a:bodyPr>
          <a:lstStyle/>
          <a:p>
            <a:r>
              <a:rPr lang="en-US" sz="2400" dirty="0"/>
              <a:t>Implementation of  Artificial Neural Networks; Forward feed using R Library “</a:t>
            </a:r>
            <a:r>
              <a:rPr lang="en-US" sz="2400" dirty="0" err="1"/>
              <a:t>Neuralnet</a:t>
            </a:r>
            <a:r>
              <a:rPr lang="en-US" sz="2400" dirty="0"/>
              <a:t>,” “</a:t>
            </a:r>
            <a:r>
              <a:rPr lang="en-US" sz="2400" dirty="0" err="1"/>
              <a:t>nnet</a:t>
            </a:r>
            <a:r>
              <a:rPr lang="en-US" sz="2400" dirty="0"/>
              <a:t>” and “MASS”</a:t>
            </a:r>
          </a:p>
          <a:p>
            <a:r>
              <a:rPr lang="en-US" sz="2400" dirty="0"/>
              <a:t>Clustering of Customer using K-Means algorithm between 2 continuous variables, Monthly Charges and tenure using Library “cluster”</a:t>
            </a:r>
          </a:p>
        </p:txBody>
      </p:sp>
    </p:spTree>
    <p:extLst>
      <p:ext uri="{BB962C8B-B14F-4D97-AF65-F5344CB8AC3E}">
        <p14:creationId xmlns:p14="http://schemas.microsoft.com/office/powerpoint/2010/main" val="227920618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9AA9F65-94B8-41A5-A7FF-23D2CFB116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7E8B0F8E-3F6C-4541-B9C1-774D80A088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xmlns="" id="{7A45F5BC-32D1-41CD-B270-C46F18CA1A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xmlns="" id="{CE57EE13-72B0-4FFA-ACE1-EBDE89340E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xmlns="" id="{DA182162-B517-4B41-B039-339F87FAE1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319DAE6-60D6-44F2-ADE9-17A8E8FE485A}"/>
              </a:ext>
            </a:extLst>
          </p:cNvPr>
          <p:cNvSpPr>
            <a:spLocks noGrp="1"/>
          </p:cNvSpPr>
          <p:nvPr>
            <p:ph type="title"/>
          </p:nvPr>
        </p:nvSpPr>
        <p:spPr>
          <a:xfrm>
            <a:off x="3600857" y="1005839"/>
            <a:ext cx="5204478" cy="4805025"/>
          </a:xfrm>
        </p:spPr>
        <p:txBody>
          <a:bodyPr vert="horz" lIns="91440" tIns="45720" rIns="91440" bIns="45720" rtlCol="0" anchor="ctr">
            <a:normAutofit/>
          </a:bodyPr>
          <a:lstStyle/>
          <a:p>
            <a:r>
              <a:rPr lang="en-US" sz="5200">
                <a:solidFill>
                  <a:schemeClr val="tx2"/>
                </a:solidFill>
              </a:rPr>
              <a:t>Thank you</a:t>
            </a:r>
          </a:p>
        </p:txBody>
      </p:sp>
      <p:sp>
        <p:nvSpPr>
          <p:cNvPr id="17" name="Rectangle 16">
            <a:extLst>
              <a:ext uri="{FF2B5EF4-FFF2-40B4-BE49-F238E27FC236}">
                <a16:creationId xmlns:a16="http://schemas.microsoft.com/office/drawing/2014/main" xmlns="" id="{49B5AD54-1E68-4239-A6AF-FE0F49BB8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4900" y="457200"/>
            <a:ext cx="277749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9217065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671" y="648479"/>
            <a:ext cx="266740" cy="338554"/>
          </a:xfrm>
          <a:prstGeom prst="rect">
            <a:avLst/>
          </a:prstGeom>
          <a:noFill/>
        </p:spPr>
        <p:txBody>
          <a:bodyPr wrap="none" rtlCol="0">
            <a:spAutoFit/>
          </a:bodyPr>
          <a:lstStyle/>
          <a:p>
            <a:r>
              <a:rPr lang="en-US" sz="1600" dirty="0"/>
              <a:t>. </a:t>
            </a:r>
          </a:p>
        </p:txBody>
      </p:sp>
      <p:pic>
        <p:nvPicPr>
          <p:cNvPr id="4" name="Picture 3" descr="A picture containing text&#10;&#10;Description automatically generated">
            <a:extLst>
              <a:ext uri="{FF2B5EF4-FFF2-40B4-BE49-F238E27FC236}">
                <a16:creationId xmlns:a16="http://schemas.microsoft.com/office/drawing/2014/main" xmlns="" id="{A6D0EFE0-C592-4E0D-9B95-5EC2B87E3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0" y="590154"/>
            <a:ext cx="9030960" cy="5677692"/>
          </a:xfrm>
          <a:prstGeom prst="rect">
            <a:avLst/>
          </a:prstGeom>
        </p:spPr>
      </p:pic>
    </p:spTree>
    <p:extLst>
      <p:ext uri="{BB962C8B-B14F-4D97-AF65-F5344CB8AC3E}">
        <p14:creationId xmlns:p14="http://schemas.microsoft.com/office/powerpoint/2010/main" val="63036606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EB848F-9B52-40C0-87B9-D812A86DE95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B8B56662-D150-4BA9-B2D1-5E08CD65C629}"/>
              </a:ext>
            </a:extLst>
          </p:cNvPr>
          <p:cNvSpPr>
            <a:spLocks noGrp="1"/>
          </p:cNvSpPr>
          <p:nvPr>
            <p:ph idx="1"/>
          </p:nvPr>
        </p:nvSpPr>
        <p:spPr>
          <a:xfrm>
            <a:off x="581192" y="1927275"/>
            <a:ext cx="7989752" cy="3931524"/>
          </a:xfrm>
        </p:spPr>
        <p:txBody>
          <a:bodyPr>
            <a:normAutofit lnSpcReduction="10000"/>
          </a:bodyPr>
          <a:lstStyle/>
          <a:p>
            <a:pPr marL="0" indent="0">
              <a:buNone/>
            </a:pPr>
            <a:r>
              <a:rPr lang="en-US" sz="2000" dirty="0"/>
              <a:t>In Canada lots of telecom service providers are keep trying to make more profit by increasing numbers of customers. Giant companies include Rogers communication, BCE Inc., Tellus Corporation and others. By applying different data mining techniques on this IBM dataset will be helpful to understand the churn prediction in Canadian Telecom industry for the large datasets as real datasets are confidential. </a:t>
            </a:r>
          </a:p>
          <a:p>
            <a:pPr marL="0" indent="0">
              <a:buNone/>
            </a:pPr>
            <a:r>
              <a:rPr lang="en-US" sz="2000" dirty="0"/>
              <a:t> As the problem is to predict the telco customer churn. There are many classification algorithms could be implemented to classify whether the customer leave or not. Famous methods which includes Logistic Regression, Random forest, </a:t>
            </a:r>
            <a:r>
              <a:rPr lang="en-US" sz="2000" dirty="0" err="1"/>
              <a:t>gbm</a:t>
            </a:r>
            <a:r>
              <a:rPr lang="en-US" sz="2000" dirty="0"/>
              <a:t> and Artificial Neural Network. </a:t>
            </a:r>
          </a:p>
          <a:p>
            <a:pPr marL="0" indent="0">
              <a:buNone/>
            </a:pPr>
            <a:r>
              <a:rPr lang="en-US" sz="2000" dirty="0"/>
              <a:t>Furthermore, Unsupervised learning using k-means to cluster the customers based on the importance</a:t>
            </a:r>
          </a:p>
        </p:txBody>
      </p:sp>
    </p:spTree>
    <p:extLst>
      <p:ext uri="{BB962C8B-B14F-4D97-AF65-F5344CB8AC3E}">
        <p14:creationId xmlns:p14="http://schemas.microsoft.com/office/powerpoint/2010/main" val="2777838266"/>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6FA2C-9EE5-4D52-AFB7-264BE4AFB877}"/>
              </a:ext>
            </a:extLst>
          </p:cNvPr>
          <p:cNvSpPr>
            <a:spLocks noGrp="1"/>
          </p:cNvSpPr>
          <p:nvPr>
            <p:ph type="title"/>
          </p:nvPr>
        </p:nvSpPr>
        <p:spPr/>
        <p:txBody>
          <a:bodyPr/>
          <a:lstStyle/>
          <a:p>
            <a:r>
              <a:rPr lang="en-US" dirty="0"/>
              <a:t>Data exploration</a:t>
            </a:r>
          </a:p>
        </p:txBody>
      </p:sp>
      <p:pic>
        <p:nvPicPr>
          <p:cNvPr id="5" name="Content Placeholder 4" descr="A screen shot of a computer&#10;&#10;Description automatically generated">
            <a:extLst>
              <a:ext uri="{FF2B5EF4-FFF2-40B4-BE49-F238E27FC236}">
                <a16:creationId xmlns:a16="http://schemas.microsoft.com/office/drawing/2014/main" xmlns="" id="{4CCCDD7C-85B6-4B61-AD63-C1398B6F897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0077"/>
          <a:stretch/>
        </p:blipFill>
        <p:spPr>
          <a:xfrm>
            <a:off x="581025" y="2180493"/>
            <a:ext cx="7989888" cy="3659254"/>
          </a:xfrm>
        </p:spPr>
      </p:pic>
    </p:spTree>
    <p:extLst>
      <p:ext uri="{BB962C8B-B14F-4D97-AF65-F5344CB8AC3E}">
        <p14:creationId xmlns:p14="http://schemas.microsoft.com/office/powerpoint/2010/main" val="205069910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EF82A-74DB-4D95-8A28-395F5AC24E55}"/>
              </a:ext>
            </a:extLst>
          </p:cNvPr>
          <p:cNvSpPr>
            <a:spLocks noGrp="1"/>
          </p:cNvSpPr>
          <p:nvPr>
            <p:ph type="title"/>
          </p:nvPr>
        </p:nvSpPr>
        <p:spPr/>
        <p:txBody>
          <a:bodyPr/>
          <a:lstStyle/>
          <a:p>
            <a:r>
              <a:rPr lang="en-US" dirty="0"/>
              <a:t>Data exploration(cont.)</a:t>
            </a:r>
          </a:p>
        </p:txBody>
      </p:sp>
      <p:pic>
        <p:nvPicPr>
          <p:cNvPr id="5" name="Content Placeholder 4" descr="A screenshot of a computer screen&#10;&#10;Description automatically generated">
            <a:extLst>
              <a:ext uri="{FF2B5EF4-FFF2-40B4-BE49-F238E27FC236}">
                <a16:creationId xmlns:a16="http://schemas.microsoft.com/office/drawing/2014/main" xmlns="" id="{15609D1E-B542-4BB6-AF81-93544754D7D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0607"/>
          <a:stretch/>
        </p:blipFill>
        <p:spPr>
          <a:xfrm>
            <a:off x="581025" y="2180492"/>
            <a:ext cx="7989888" cy="3667761"/>
          </a:xfrm>
        </p:spPr>
      </p:pic>
    </p:spTree>
    <p:extLst>
      <p:ext uri="{BB962C8B-B14F-4D97-AF65-F5344CB8AC3E}">
        <p14:creationId xmlns:p14="http://schemas.microsoft.com/office/powerpoint/2010/main" val="79388776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0DBD4729-DBDF-40A6-9BA4-E4C97EF6D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55125130-F4AB-465E-8AE2-E583FCAAB2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0BA65A2-0302-4468-ADA7-9EC3F9593F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xmlns="" id="{8C266B9D-DC87-430A-8D3A-2E83639A17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xmlns="" id="{69282F36-261B-49B3-8CA9-FB857C475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4900" y="455422"/>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B87215C3-3B83-4BE7-9213-26E084BD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83255"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13A105D4-2907-419E-8223-4C266BA1E5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descr="A screenshot of a cell phone&#10;&#10;Description automatically generated">
            <a:extLst>
              <a:ext uri="{FF2B5EF4-FFF2-40B4-BE49-F238E27FC236}">
                <a16:creationId xmlns:a16="http://schemas.microsoft.com/office/drawing/2014/main" xmlns="" id="{9E678304-4871-4B77-9D68-DD2A05D020B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4899" y="1273163"/>
            <a:ext cx="8469107" cy="4133077"/>
          </a:xfrm>
          <a:prstGeom prst="rect">
            <a:avLst/>
          </a:prstGeom>
        </p:spPr>
      </p:pic>
      <p:sp>
        <p:nvSpPr>
          <p:cNvPr id="61" name="Rectangle 60">
            <a:extLst>
              <a:ext uri="{FF2B5EF4-FFF2-40B4-BE49-F238E27FC236}">
                <a16:creationId xmlns:a16="http://schemas.microsoft.com/office/drawing/2014/main" xmlns="" id="{1EEE7F17-8E08-4C69-8E22-661908E6DF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4899" y="5873675"/>
            <a:ext cx="8472550"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9040032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dirty="0"/>
              <a:t>Corelation between continous features </a:t>
            </a:r>
            <a:endParaRPr lang="en-US" dirty="0"/>
          </a:p>
        </p:txBody>
      </p:sp>
      <p:pic>
        <p:nvPicPr>
          <p:cNvPr id="5" name="Picture 4" descr="corealtion-continousvariable - 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744" y="1969477"/>
            <a:ext cx="7139773" cy="4888522"/>
          </a:xfrm>
          <a:prstGeom prst="rect">
            <a:avLst/>
          </a:prstGeom>
        </p:spPr>
      </p:pic>
    </p:spTree>
    <p:extLst>
      <p:ext uri="{BB962C8B-B14F-4D97-AF65-F5344CB8AC3E}">
        <p14:creationId xmlns:p14="http://schemas.microsoft.com/office/powerpoint/2010/main" val="131123841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9E328E-C4DC-40F4-B307-F94CD390D521}"/>
              </a:ext>
            </a:extLst>
          </p:cNvPr>
          <p:cNvSpPr>
            <a:spLocks noGrp="1"/>
          </p:cNvSpPr>
          <p:nvPr>
            <p:ph type="title"/>
          </p:nvPr>
        </p:nvSpPr>
        <p:spPr/>
        <p:txBody>
          <a:bodyPr/>
          <a:lstStyle/>
          <a:p>
            <a:r>
              <a:rPr lang="en-US" dirty="0"/>
              <a:t>Data cleaning/pre-processing</a:t>
            </a:r>
          </a:p>
        </p:txBody>
      </p:sp>
      <p:sp>
        <p:nvSpPr>
          <p:cNvPr id="3" name="Content Placeholder 2">
            <a:extLst>
              <a:ext uri="{FF2B5EF4-FFF2-40B4-BE49-F238E27FC236}">
                <a16:creationId xmlns:a16="http://schemas.microsoft.com/office/drawing/2014/main" xmlns="" id="{6D381233-4B2E-4BD2-8BAF-DAB295059817}"/>
              </a:ext>
            </a:extLst>
          </p:cNvPr>
          <p:cNvSpPr>
            <a:spLocks noGrp="1"/>
          </p:cNvSpPr>
          <p:nvPr>
            <p:ph idx="1"/>
          </p:nvPr>
        </p:nvSpPr>
        <p:spPr>
          <a:xfrm>
            <a:off x="581192" y="1927275"/>
            <a:ext cx="7989752" cy="3931524"/>
          </a:xfrm>
        </p:spPr>
        <p:txBody>
          <a:bodyPr/>
          <a:lstStyle/>
          <a:p>
            <a:r>
              <a:rPr lang="en-US" sz="2000" dirty="0"/>
              <a:t>Omitted the missing values</a:t>
            </a:r>
          </a:p>
          <a:p>
            <a:r>
              <a:rPr lang="en-US" sz="2000" dirty="0"/>
              <a:t>Replaced text using correlation between features w.r.t situation</a:t>
            </a:r>
          </a:p>
          <a:p>
            <a:r>
              <a:rPr lang="en-US" sz="2000" dirty="0"/>
              <a:t>Replaced Customer duration with the help of Monthly Charges and Total Charges</a:t>
            </a:r>
          </a:p>
          <a:p>
            <a:r>
              <a:rPr lang="en-US" sz="2000" dirty="0"/>
              <a:t>Conversion of all dependent categorical variables into numeric form and gave a specific number for each category in the variable</a:t>
            </a:r>
          </a:p>
          <a:p>
            <a:r>
              <a:rPr lang="en-US" sz="2000" dirty="0"/>
              <a:t>Removed unimportant features like Customer ID,  Senior Citizen</a:t>
            </a:r>
          </a:p>
          <a:p>
            <a:endParaRPr lang="en-US" dirty="0"/>
          </a:p>
        </p:txBody>
      </p:sp>
    </p:spTree>
    <p:extLst>
      <p:ext uri="{BB962C8B-B14F-4D97-AF65-F5344CB8AC3E}">
        <p14:creationId xmlns:p14="http://schemas.microsoft.com/office/powerpoint/2010/main" val="367303447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E5B9F-649E-49DF-8A8A-DE757FDAEB2E}"/>
              </a:ext>
            </a:extLst>
          </p:cNvPr>
          <p:cNvSpPr>
            <a:spLocks noGrp="1"/>
          </p:cNvSpPr>
          <p:nvPr>
            <p:ph type="title"/>
          </p:nvPr>
        </p:nvSpPr>
        <p:spPr/>
        <p:txBody>
          <a:bodyPr/>
          <a:lstStyle/>
          <a:p>
            <a:r>
              <a:rPr lang="en-US" dirty="0"/>
              <a:t>Data partitioning</a:t>
            </a:r>
          </a:p>
        </p:txBody>
      </p:sp>
      <p:sp>
        <p:nvSpPr>
          <p:cNvPr id="3" name="Content Placeholder 2">
            <a:extLst>
              <a:ext uri="{FF2B5EF4-FFF2-40B4-BE49-F238E27FC236}">
                <a16:creationId xmlns:a16="http://schemas.microsoft.com/office/drawing/2014/main" xmlns="" id="{2D1A66D1-736B-4707-A798-EF5003FE2088}"/>
              </a:ext>
            </a:extLst>
          </p:cNvPr>
          <p:cNvSpPr>
            <a:spLocks noGrp="1"/>
          </p:cNvSpPr>
          <p:nvPr>
            <p:ph idx="1"/>
          </p:nvPr>
        </p:nvSpPr>
        <p:spPr/>
        <p:txBody>
          <a:bodyPr/>
          <a:lstStyle/>
          <a:p>
            <a:r>
              <a:rPr lang="en-US" sz="3200" dirty="0"/>
              <a:t>Training Set is 80 percent for training the algorithm</a:t>
            </a:r>
          </a:p>
          <a:p>
            <a:r>
              <a:rPr lang="en-US" sz="3200" dirty="0"/>
              <a:t>Test Set is 20 percent for checking the strength of algorithm includes Accuracy, Precision, Recall and Specificity using decision matrix</a:t>
            </a:r>
          </a:p>
          <a:p>
            <a:pPr marL="0" indent="0">
              <a:buNone/>
            </a:pPr>
            <a:endParaRPr lang="en-US" dirty="0"/>
          </a:p>
        </p:txBody>
      </p:sp>
    </p:spTree>
    <p:extLst>
      <p:ext uri="{BB962C8B-B14F-4D97-AF65-F5344CB8AC3E}">
        <p14:creationId xmlns:p14="http://schemas.microsoft.com/office/powerpoint/2010/main" val="235652295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61</TotalTime>
  <Words>524</Words>
  <Application>Microsoft Macintosh PowerPoint</Application>
  <PresentationFormat>On-screen Show (4:3)</PresentationFormat>
  <Paragraphs>81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lpstr>
      <vt:lpstr>Customer Churn Analysis</vt:lpstr>
      <vt:lpstr>PowerPoint Presentation</vt:lpstr>
      <vt:lpstr>Problem statement</vt:lpstr>
      <vt:lpstr>Data exploration</vt:lpstr>
      <vt:lpstr>Data exploration(cont.)</vt:lpstr>
      <vt:lpstr>PowerPoint Presentation</vt:lpstr>
      <vt:lpstr>Corelation between continous features </vt:lpstr>
      <vt:lpstr>Data cleaning/pre-processing</vt:lpstr>
      <vt:lpstr>Data partitioning</vt:lpstr>
      <vt:lpstr>Methodology: logistic regression</vt:lpstr>
      <vt:lpstr>Methodology: Gradient boost machine</vt:lpstr>
      <vt:lpstr>Gradient boost machine(cont.)</vt:lpstr>
      <vt:lpstr>Random Forests </vt:lpstr>
      <vt:lpstr>Model Evaluation: Confusion Matrix gbm</vt:lpstr>
      <vt:lpstr>PowerPoint Presentation</vt:lpstr>
      <vt:lpstr>Roc curves for logistics regression and gradient boost machine </vt:lpstr>
      <vt:lpstr>Remaining work in the project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dc:creator>saadhasan094@outlook.com</dc:creator>
  <cp:lastModifiedBy>apple</cp:lastModifiedBy>
  <cp:revision>5</cp:revision>
  <dcterms:created xsi:type="dcterms:W3CDTF">2018-11-08T06:43:22Z</dcterms:created>
  <dcterms:modified xsi:type="dcterms:W3CDTF">2018-11-19T20:15:50Z</dcterms:modified>
</cp:coreProperties>
</file>