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66" r:id="rId7"/>
    <p:sldId id="272" r:id="rId8"/>
    <p:sldId id="273" r:id="rId9"/>
    <p:sldId id="274" r:id="rId10"/>
    <p:sldId id="275" r:id="rId11"/>
    <p:sldId id="267" r:id="rId12"/>
    <p:sldId id="268" r:id="rId13"/>
    <p:sldId id="269" r:id="rId14"/>
    <p:sldId id="278" r:id="rId15"/>
    <p:sldId id="279" r:id="rId16"/>
    <p:sldId id="271" r:id="rId17"/>
    <p:sldId id="276" r:id="rId18"/>
    <p:sldId id="277" r:id="rId19"/>
  </p:sldIdLst>
  <p:sldSz cx="12192000" cy="6858000"/>
  <p:notesSz cx="6858000" cy="9144000"/>
  <p:embeddedFontLst>
    <p:embeddedFont>
      <p:font typeface="MS Gothic" panose="020B0609070205080204" pitchFamily="49" charset="-128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ill Sans" panose="020B0604020202020204" charset="0"/>
      <p:regular r:id="rId26"/>
      <p:bold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E82DA1-CD8F-4547-BA43-D369B2E36101}">
  <a:tblStyle styleId="{A8E82DA1-CD8F-4547-BA43-D369B2E361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DF6"/>
          </a:solidFill>
        </a:fill>
      </a:tcStyle>
    </a:wholeTbl>
    <a:band1H>
      <a:tcTxStyle/>
      <a:tcStyle>
        <a:tcBdr/>
        <a:fill>
          <a:solidFill>
            <a:srgbClr val="CBD8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8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xp\Complete%20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Complete%20Filech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Complete%20Filechan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Sheet2!$D$1</c:f>
              <c:strCache>
                <c:ptCount val="1"/>
                <c:pt idx="0">
                  <c:v>Very Unsatisfied / Strongly Disagree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Sheet2!$A$2:$B$13</c:f>
              <c:multiLvlStrCache>
                <c:ptCount val="12"/>
                <c:lvl>
                  <c:pt idx="0">
                    <c:v>Satisfaction Level</c:v>
                  </c:pt>
                  <c:pt idx="1">
                    <c:v>Ease of Use</c:v>
                  </c:pt>
                  <c:pt idx="2">
                    <c:v>Easy to Learn</c:v>
                  </c:pt>
                  <c:pt idx="3">
                    <c:v>During use, I feel confident</c:v>
                  </c:pt>
                  <c:pt idx="4">
                    <c:v>Willingness to use the system in future</c:v>
                  </c:pt>
                  <c:pt idx="5">
                    <c:v>Recommend to others</c:v>
                  </c:pt>
                  <c:pt idx="6">
                    <c:v>Satisfaction Level</c:v>
                  </c:pt>
                  <c:pt idx="7">
                    <c:v>Ease of Use</c:v>
                  </c:pt>
                  <c:pt idx="8">
                    <c:v>Easy to Learn</c:v>
                  </c:pt>
                  <c:pt idx="9">
                    <c:v>During use, I feel confident</c:v>
                  </c:pt>
                  <c:pt idx="10">
                    <c:v>Willingness to use the system in future</c:v>
                  </c:pt>
                  <c:pt idx="11">
                    <c:v>Recommend to others</c:v>
                  </c:pt>
                </c:lvl>
                <c:lvl>
                  <c:pt idx="0">
                    <c:v>TAP</c:v>
                  </c:pt>
                  <c:pt idx="6">
                    <c:v>PRESS</c:v>
                  </c:pt>
                </c:lvl>
              </c:multiLvlStrCache>
            </c:multiLvlStrRef>
          </c:cat>
          <c:val>
            <c:numRef>
              <c:f>Sheet2!$D$2:$D$13</c:f>
              <c:numCache>
                <c:formatCode>0%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84-4AC1-9332-B86EBD4D8F72}"/>
            </c:ext>
          </c:extLst>
        </c:ser>
        <c:ser>
          <c:idx val="2"/>
          <c:order val="2"/>
          <c:tx>
            <c:strRef>
              <c:f>Sheet2!$E$1</c:f>
              <c:strCache>
                <c:ptCount val="1"/>
                <c:pt idx="0">
                  <c:v>Unsatisfied / Disagree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Sheet2!$A$2:$B$13</c:f>
              <c:multiLvlStrCache>
                <c:ptCount val="12"/>
                <c:lvl>
                  <c:pt idx="0">
                    <c:v>Satisfaction Level</c:v>
                  </c:pt>
                  <c:pt idx="1">
                    <c:v>Ease of Use</c:v>
                  </c:pt>
                  <c:pt idx="2">
                    <c:v>Easy to Learn</c:v>
                  </c:pt>
                  <c:pt idx="3">
                    <c:v>During use, I feel confident</c:v>
                  </c:pt>
                  <c:pt idx="4">
                    <c:v>Willingness to use the system in future</c:v>
                  </c:pt>
                  <c:pt idx="5">
                    <c:v>Recommend to others</c:v>
                  </c:pt>
                  <c:pt idx="6">
                    <c:v>Satisfaction Level</c:v>
                  </c:pt>
                  <c:pt idx="7">
                    <c:v>Ease of Use</c:v>
                  </c:pt>
                  <c:pt idx="8">
                    <c:v>Easy to Learn</c:v>
                  </c:pt>
                  <c:pt idx="9">
                    <c:v>During use, I feel confident</c:v>
                  </c:pt>
                  <c:pt idx="10">
                    <c:v>Willingness to use the system in future</c:v>
                  </c:pt>
                  <c:pt idx="11">
                    <c:v>Recommend to others</c:v>
                  </c:pt>
                </c:lvl>
                <c:lvl>
                  <c:pt idx="0">
                    <c:v>TAP</c:v>
                  </c:pt>
                  <c:pt idx="6">
                    <c:v>PRESS</c:v>
                  </c:pt>
                </c:lvl>
              </c:multiLvlStrCache>
            </c:multiLvlStrRef>
          </c:cat>
          <c:val>
            <c:numRef>
              <c:f>Sheet2!$E$2:$E$13</c:f>
              <c:numCache>
                <c:formatCode>0%</c:formatCode>
                <c:ptCount val="12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0.1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84-4AC1-9332-B86EBD4D8F72}"/>
            </c:ext>
          </c:extLst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Sheet2!$A$2:$B$13</c:f>
              <c:multiLvlStrCache>
                <c:ptCount val="12"/>
                <c:lvl>
                  <c:pt idx="0">
                    <c:v>Satisfaction Level</c:v>
                  </c:pt>
                  <c:pt idx="1">
                    <c:v>Ease of Use</c:v>
                  </c:pt>
                  <c:pt idx="2">
                    <c:v>Easy to Learn</c:v>
                  </c:pt>
                  <c:pt idx="3">
                    <c:v>During use, I feel confident</c:v>
                  </c:pt>
                  <c:pt idx="4">
                    <c:v>Willingness to use the system in future</c:v>
                  </c:pt>
                  <c:pt idx="5">
                    <c:v>Recommend to others</c:v>
                  </c:pt>
                  <c:pt idx="6">
                    <c:v>Satisfaction Level</c:v>
                  </c:pt>
                  <c:pt idx="7">
                    <c:v>Ease of Use</c:v>
                  </c:pt>
                  <c:pt idx="8">
                    <c:v>Easy to Learn</c:v>
                  </c:pt>
                  <c:pt idx="9">
                    <c:v>During use, I feel confident</c:v>
                  </c:pt>
                  <c:pt idx="10">
                    <c:v>Willingness to use the system in future</c:v>
                  </c:pt>
                  <c:pt idx="11">
                    <c:v>Recommend to others</c:v>
                  </c:pt>
                </c:lvl>
                <c:lvl>
                  <c:pt idx="0">
                    <c:v>TAP</c:v>
                  </c:pt>
                  <c:pt idx="6">
                    <c:v>PRESS</c:v>
                  </c:pt>
                </c:lvl>
              </c:multiLvlStrCache>
            </c:multiLvlStrRef>
          </c:cat>
          <c:val>
            <c:numRef>
              <c:f>Sheet2!$F$2:$F$13</c:f>
              <c:numCache>
                <c:formatCode>0%</c:formatCode>
                <c:ptCount val="12"/>
                <c:pt idx="0">
                  <c:v>0.1</c:v>
                </c:pt>
                <c:pt idx="1">
                  <c:v>0.1</c:v>
                </c:pt>
                <c:pt idx="2">
                  <c:v>0</c:v>
                </c:pt>
                <c:pt idx="3">
                  <c:v>0.1</c:v>
                </c:pt>
                <c:pt idx="4">
                  <c:v>0.3</c:v>
                </c:pt>
                <c:pt idx="5">
                  <c:v>0.2</c:v>
                </c:pt>
                <c:pt idx="6">
                  <c:v>0</c:v>
                </c:pt>
                <c:pt idx="7">
                  <c:v>0.1</c:v>
                </c:pt>
                <c:pt idx="8">
                  <c:v>0</c:v>
                </c:pt>
                <c:pt idx="9">
                  <c:v>0.1</c:v>
                </c:pt>
                <c:pt idx="10">
                  <c:v>0.2</c:v>
                </c:pt>
                <c:pt idx="1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84-4AC1-9332-B86EBD4D8F72}"/>
            </c:ext>
          </c:extLst>
        </c:ser>
        <c:ser>
          <c:idx val="4"/>
          <c:order val="4"/>
          <c:tx>
            <c:strRef>
              <c:f>Sheet2!$G$1</c:f>
              <c:strCache>
                <c:ptCount val="1"/>
                <c:pt idx="0">
                  <c:v>Satisfied /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Sheet2!$A$2:$B$13</c:f>
              <c:multiLvlStrCache>
                <c:ptCount val="12"/>
                <c:lvl>
                  <c:pt idx="0">
                    <c:v>Satisfaction Level</c:v>
                  </c:pt>
                  <c:pt idx="1">
                    <c:v>Ease of Use</c:v>
                  </c:pt>
                  <c:pt idx="2">
                    <c:v>Easy to Learn</c:v>
                  </c:pt>
                  <c:pt idx="3">
                    <c:v>During use, I feel confident</c:v>
                  </c:pt>
                  <c:pt idx="4">
                    <c:v>Willingness to use the system in future</c:v>
                  </c:pt>
                  <c:pt idx="5">
                    <c:v>Recommend to others</c:v>
                  </c:pt>
                  <c:pt idx="6">
                    <c:v>Satisfaction Level</c:v>
                  </c:pt>
                  <c:pt idx="7">
                    <c:v>Ease of Use</c:v>
                  </c:pt>
                  <c:pt idx="8">
                    <c:v>Easy to Learn</c:v>
                  </c:pt>
                  <c:pt idx="9">
                    <c:v>During use, I feel confident</c:v>
                  </c:pt>
                  <c:pt idx="10">
                    <c:v>Willingness to use the system in future</c:v>
                  </c:pt>
                  <c:pt idx="11">
                    <c:v>Recommend to others</c:v>
                  </c:pt>
                </c:lvl>
                <c:lvl>
                  <c:pt idx="0">
                    <c:v>TAP</c:v>
                  </c:pt>
                  <c:pt idx="6">
                    <c:v>PRESS</c:v>
                  </c:pt>
                </c:lvl>
              </c:multiLvlStrCache>
            </c:multiLvlStrRef>
          </c:cat>
          <c:val>
            <c:numRef>
              <c:f>Sheet2!$G$2:$G$13</c:f>
              <c:numCache>
                <c:formatCode>0%</c:formatCode>
                <c:ptCount val="12"/>
                <c:pt idx="0">
                  <c:v>0.4</c:v>
                </c:pt>
                <c:pt idx="1">
                  <c:v>0.2</c:v>
                </c:pt>
                <c:pt idx="2">
                  <c:v>0.2</c:v>
                </c:pt>
                <c:pt idx="3">
                  <c:v>0.5</c:v>
                </c:pt>
                <c:pt idx="4">
                  <c:v>0.2</c:v>
                </c:pt>
                <c:pt idx="5">
                  <c:v>0.3</c:v>
                </c:pt>
                <c:pt idx="6">
                  <c:v>0.5</c:v>
                </c:pt>
                <c:pt idx="7">
                  <c:v>0.5</c:v>
                </c:pt>
                <c:pt idx="8">
                  <c:v>0.3</c:v>
                </c:pt>
                <c:pt idx="9">
                  <c:v>0.4</c:v>
                </c:pt>
                <c:pt idx="10">
                  <c:v>0.3</c:v>
                </c:pt>
                <c:pt idx="1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84-4AC1-9332-B86EBD4D8F72}"/>
            </c:ext>
          </c:extLst>
        </c:ser>
        <c:ser>
          <c:idx val="5"/>
          <c:order val="5"/>
          <c:tx>
            <c:strRef>
              <c:f>Sheet2!$H$1</c:f>
              <c:strCache>
                <c:ptCount val="1"/>
                <c:pt idx="0">
                  <c:v>Very Satisfied / Strongly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Sheet2!$A$2:$B$13</c:f>
              <c:multiLvlStrCache>
                <c:ptCount val="12"/>
                <c:lvl>
                  <c:pt idx="0">
                    <c:v>Satisfaction Level</c:v>
                  </c:pt>
                  <c:pt idx="1">
                    <c:v>Ease of Use</c:v>
                  </c:pt>
                  <c:pt idx="2">
                    <c:v>Easy to Learn</c:v>
                  </c:pt>
                  <c:pt idx="3">
                    <c:v>During use, I feel confident</c:v>
                  </c:pt>
                  <c:pt idx="4">
                    <c:v>Willingness to use the system in future</c:v>
                  </c:pt>
                  <c:pt idx="5">
                    <c:v>Recommend to others</c:v>
                  </c:pt>
                  <c:pt idx="6">
                    <c:v>Satisfaction Level</c:v>
                  </c:pt>
                  <c:pt idx="7">
                    <c:v>Ease of Use</c:v>
                  </c:pt>
                  <c:pt idx="8">
                    <c:v>Easy to Learn</c:v>
                  </c:pt>
                  <c:pt idx="9">
                    <c:v>During use, I feel confident</c:v>
                  </c:pt>
                  <c:pt idx="10">
                    <c:v>Willingness to use the system in future</c:v>
                  </c:pt>
                  <c:pt idx="11">
                    <c:v>Recommend to others</c:v>
                  </c:pt>
                </c:lvl>
                <c:lvl>
                  <c:pt idx="0">
                    <c:v>TAP</c:v>
                  </c:pt>
                  <c:pt idx="6">
                    <c:v>PRESS</c:v>
                  </c:pt>
                </c:lvl>
              </c:multiLvlStrCache>
            </c:multiLvlStrRef>
          </c:cat>
          <c:val>
            <c:numRef>
              <c:f>Sheet2!$H$2:$H$13</c:f>
              <c:numCache>
                <c:formatCode>0%</c:formatCode>
                <c:ptCount val="12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0.7</c:v>
                </c:pt>
                <c:pt idx="9">
                  <c:v>0.5</c:v>
                </c:pt>
                <c:pt idx="10">
                  <c:v>0.4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84-4AC1-9332-B86EBD4D8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576146952"/>
        <c:axId val="57614564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Sheet2!$C$1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Sheet2!$A$2:$B$13</c15:sqref>
                        </c15:formulaRef>
                      </c:ext>
                    </c:extLst>
                    <c:multiLvlStrCache>
                      <c:ptCount val="12"/>
                      <c:lvl>
                        <c:pt idx="0">
                          <c:v>Satisfaction Level</c:v>
                        </c:pt>
                        <c:pt idx="1">
                          <c:v>Ease of Use</c:v>
                        </c:pt>
                        <c:pt idx="2">
                          <c:v>Easy to Learn</c:v>
                        </c:pt>
                        <c:pt idx="3">
                          <c:v>During use, I feel confident</c:v>
                        </c:pt>
                        <c:pt idx="4">
                          <c:v>Willingness to use the system in future</c:v>
                        </c:pt>
                        <c:pt idx="5">
                          <c:v>Recommend to others</c:v>
                        </c:pt>
                        <c:pt idx="6">
                          <c:v>Satisfaction Level</c:v>
                        </c:pt>
                        <c:pt idx="7">
                          <c:v>Ease of Use</c:v>
                        </c:pt>
                        <c:pt idx="8">
                          <c:v>Easy to Learn</c:v>
                        </c:pt>
                        <c:pt idx="9">
                          <c:v>During use, I feel confident</c:v>
                        </c:pt>
                        <c:pt idx="10">
                          <c:v>Willingness to use the system in future</c:v>
                        </c:pt>
                        <c:pt idx="11">
                          <c:v>Recommend to others</c:v>
                        </c:pt>
                      </c:lvl>
                      <c:lvl>
                        <c:pt idx="0">
                          <c:v>TAP</c:v>
                        </c:pt>
                        <c:pt idx="6">
                          <c:v>PRESS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Sheet2!$C$2:$C$13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</c:v>
                      </c:pt>
                      <c:pt idx="1">
                        <c:v>10</c:v>
                      </c:pt>
                      <c:pt idx="2">
                        <c:v>10</c:v>
                      </c:pt>
                      <c:pt idx="3">
                        <c:v>10</c:v>
                      </c:pt>
                      <c:pt idx="4">
                        <c:v>10</c:v>
                      </c:pt>
                      <c:pt idx="5">
                        <c:v>10</c:v>
                      </c:pt>
                      <c:pt idx="6">
                        <c:v>10</c:v>
                      </c:pt>
                      <c:pt idx="7">
                        <c:v>10</c:v>
                      </c:pt>
                      <c:pt idx="8">
                        <c:v>10</c:v>
                      </c:pt>
                      <c:pt idx="9">
                        <c:v>10</c:v>
                      </c:pt>
                      <c:pt idx="10">
                        <c:v>10</c:v>
                      </c:pt>
                      <c:pt idx="11">
                        <c:v>10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D984-4AC1-9332-B86EBD4D8F72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Sheet2!$I$1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Sheet2!$A$2:$B$13</c15:sqref>
                        </c15:formulaRef>
                      </c:ext>
                    </c:extLst>
                    <c:multiLvlStrCache>
                      <c:ptCount val="12"/>
                      <c:lvl>
                        <c:pt idx="0">
                          <c:v>Satisfaction Level</c:v>
                        </c:pt>
                        <c:pt idx="1">
                          <c:v>Ease of Use</c:v>
                        </c:pt>
                        <c:pt idx="2">
                          <c:v>Easy to Learn</c:v>
                        </c:pt>
                        <c:pt idx="3">
                          <c:v>During use, I feel confident</c:v>
                        </c:pt>
                        <c:pt idx="4">
                          <c:v>Willingness to use the system in future</c:v>
                        </c:pt>
                        <c:pt idx="5">
                          <c:v>Recommend to others</c:v>
                        </c:pt>
                        <c:pt idx="6">
                          <c:v>Satisfaction Level</c:v>
                        </c:pt>
                        <c:pt idx="7">
                          <c:v>Ease of Use</c:v>
                        </c:pt>
                        <c:pt idx="8">
                          <c:v>Easy to Learn</c:v>
                        </c:pt>
                        <c:pt idx="9">
                          <c:v>During use, I feel confident</c:v>
                        </c:pt>
                        <c:pt idx="10">
                          <c:v>Willingness to use the system in future</c:v>
                        </c:pt>
                        <c:pt idx="11">
                          <c:v>Recommend to others</c:v>
                        </c:pt>
                      </c:lvl>
                      <c:lvl>
                        <c:pt idx="0">
                          <c:v>TAP</c:v>
                        </c:pt>
                        <c:pt idx="6">
                          <c:v>PRESS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Sheet2!$I$2:$I$13</c15:sqref>
                        </c15:formulaRef>
                      </c:ext>
                    </c:extLst>
                    <c:numCache>
                      <c:formatCode>0%</c:formatCode>
                      <c:ptCount val="1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984-4AC1-9332-B86EBD4D8F72}"/>
                  </c:ext>
                </c:extLst>
              </c15:ser>
            </c15:filteredBarSeries>
          </c:ext>
        </c:extLst>
      </c:barChart>
      <c:catAx>
        <c:axId val="576146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145640"/>
        <c:crosses val="autoZero"/>
        <c:auto val="1"/>
        <c:lblAlgn val="ctr"/>
        <c:lblOffset val="100"/>
        <c:noMultiLvlLbl val="0"/>
      </c:catAx>
      <c:valAx>
        <c:axId val="57614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146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Sheet2!$D$1</c:f>
              <c:strCache>
                <c:ptCount val="1"/>
                <c:pt idx="0">
                  <c:v>Very Unsatisfied / Strongly Disagree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Sheet2!$A$2:$B$13</c:f>
              <c:multiLvlStrCache>
                <c:ptCount val="12"/>
                <c:lvl>
                  <c:pt idx="0">
                    <c:v>Satisfaction Level</c:v>
                  </c:pt>
                  <c:pt idx="1">
                    <c:v>Ease of Use</c:v>
                  </c:pt>
                  <c:pt idx="2">
                    <c:v>Easy to Learn</c:v>
                  </c:pt>
                  <c:pt idx="3">
                    <c:v>During use, I feel confident</c:v>
                  </c:pt>
                  <c:pt idx="4">
                    <c:v>Willingness to use the system in future</c:v>
                  </c:pt>
                  <c:pt idx="5">
                    <c:v>Recommend to others</c:v>
                  </c:pt>
                  <c:pt idx="6">
                    <c:v>Satisfaction Level</c:v>
                  </c:pt>
                  <c:pt idx="7">
                    <c:v>Ease of Use</c:v>
                  </c:pt>
                  <c:pt idx="8">
                    <c:v>Easy to Learn</c:v>
                  </c:pt>
                  <c:pt idx="9">
                    <c:v>During use, I feel confident</c:v>
                  </c:pt>
                  <c:pt idx="10">
                    <c:v>Willingness to use the system in future</c:v>
                  </c:pt>
                  <c:pt idx="11">
                    <c:v>Recommend to others</c:v>
                  </c:pt>
                </c:lvl>
                <c:lvl>
                  <c:pt idx="0">
                    <c:v>TAP</c:v>
                  </c:pt>
                  <c:pt idx="6">
                    <c:v>PRESS</c:v>
                  </c:pt>
                </c:lvl>
              </c:multiLvlStrCache>
            </c:multiLvlStrRef>
          </c:cat>
          <c:val>
            <c:numRef>
              <c:f>Sheet2!$D$2:$D$13</c:f>
              <c:numCache>
                <c:formatCode>0.00%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4-4DC6-AAB1-D397473E189A}"/>
            </c:ext>
          </c:extLst>
        </c:ser>
        <c:ser>
          <c:idx val="2"/>
          <c:order val="2"/>
          <c:tx>
            <c:strRef>
              <c:f>Sheet2!$E$1</c:f>
              <c:strCache>
                <c:ptCount val="1"/>
                <c:pt idx="0">
                  <c:v>Unsatisfied / Disagree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Sheet2!$A$2:$B$13</c:f>
              <c:multiLvlStrCache>
                <c:ptCount val="12"/>
                <c:lvl>
                  <c:pt idx="0">
                    <c:v>Satisfaction Level</c:v>
                  </c:pt>
                  <c:pt idx="1">
                    <c:v>Ease of Use</c:v>
                  </c:pt>
                  <c:pt idx="2">
                    <c:v>Easy to Learn</c:v>
                  </c:pt>
                  <c:pt idx="3">
                    <c:v>During use, I feel confident</c:v>
                  </c:pt>
                  <c:pt idx="4">
                    <c:v>Willingness to use the system in future</c:v>
                  </c:pt>
                  <c:pt idx="5">
                    <c:v>Recommend to others</c:v>
                  </c:pt>
                  <c:pt idx="6">
                    <c:v>Satisfaction Level</c:v>
                  </c:pt>
                  <c:pt idx="7">
                    <c:v>Ease of Use</c:v>
                  </c:pt>
                  <c:pt idx="8">
                    <c:v>Easy to Learn</c:v>
                  </c:pt>
                  <c:pt idx="9">
                    <c:v>During use, I feel confident</c:v>
                  </c:pt>
                  <c:pt idx="10">
                    <c:v>Willingness to use the system in future</c:v>
                  </c:pt>
                  <c:pt idx="11">
                    <c:v>Recommend to others</c:v>
                  </c:pt>
                </c:lvl>
                <c:lvl>
                  <c:pt idx="0">
                    <c:v>TAP</c:v>
                  </c:pt>
                  <c:pt idx="6">
                    <c:v>PRESS</c:v>
                  </c:pt>
                </c:lvl>
              </c:multiLvlStrCache>
            </c:multiLvlStrRef>
          </c:cat>
          <c:val>
            <c:numRef>
              <c:f>Sheet2!$E$2:$E$13</c:f>
              <c:numCache>
                <c:formatCode>0.00%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0.14285714285714285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0.14285714285714285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34-4DC6-AAB1-D397473E189A}"/>
            </c:ext>
          </c:extLst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Sheet2!$A$2:$B$13</c:f>
              <c:multiLvlStrCache>
                <c:ptCount val="12"/>
                <c:lvl>
                  <c:pt idx="0">
                    <c:v>Satisfaction Level</c:v>
                  </c:pt>
                  <c:pt idx="1">
                    <c:v>Ease of Use</c:v>
                  </c:pt>
                  <c:pt idx="2">
                    <c:v>Easy to Learn</c:v>
                  </c:pt>
                  <c:pt idx="3">
                    <c:v>During use, I feel confident</c:v>
                  </c:pt>
                  <c:pt idx="4">
                    <c:v>Willingness to use the system in future</c:v>
                  </c:pt>
                  <c:pt idx="5">
                    <c:v>Recommend to others</c:v>
                  </c:pt>
                  <c:pt idx="6">
                    <c:v>Satisfaction Level</c:v>
                  </c:pt>
                  <c:pt idx="7">
                    <c:v>Ease of Use</c:v>
                  </c:pt>
                  <c:pt idx="8">
                    <c:v>Easy to Learn</c:v>
                  </c:pt>
                  <c:pt idx="9">
                    <c:v>During use, I feel confident</c:v>
                  </c:pt>
                  <c:pt idx="10">
                    <c:v>Willingness to use the system in future</c:v>
                  </c:pt>
                  <c:pt idx="11">
                    <c:v>Recommend to others</c:v>
                  </c:pt>
                </c:lvl>
                <c:lvl>
                  <c:pt idx="0">
                    <c:v>TAP</c:v>
                  </c:pt>
                  <c:pt idx="6">
                    <c:v>PRESS</c:v>
                  </c:pt>
                </c:lvl>
              </c:multiLvlStrCache>
            </c:multiLvlStrRef>
          </c:cat>
          <c:val>
            <c:numRef>
              <c:f>Sheet2!$F$2:$F$13</c:f>
              <c:numCache>
                <c:formatCode>0.00%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0.14285714285714285</c:v>
                </c:pt>
                <c:pt idx="5">
                  <c:v>0.14285714285714285</c:v>
                </c:pt>
                <c:pt idx="6">
                  <c:v>0</c:v>
                </c:pt>
                <c:pt idx="7">
                  <c:v>0.14285714285714285</c:v>
                </c:pt>
                <c:pt idx="8">
                  <c:v>0</c:v>
                </c:pt>
                <c:pt idx="9">
                  <c:v>0.14285714285714285</c:v>
                </c:pt>
                <c:pt idx="10">
                  <c:v>0.2857142857142857</c:v>
                </c:pt>
                <c:pt idx="11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34-4DC6-AAB1-D397473E189A}"/>
            </c:ext>
          </c:extLst>
        </c:ser>
        <c:ser>
          <c:idx val="4"/>
          <c:order val="4"/>
          <c:tx>
            <c:strRef>
              <c:f>Sheet2!$G$1</c:f>
              <c:strCache>
                <c:ptCount val="1"/>
                <c:pt idx="0">
                  <c:v>Satisfied /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Sheet2!$A$2:$B$13</c:f>
              <c:multiLvlStrCache>
                <c:ptCount val="12"/>
                <c:lvl>
                  <c:pt idx="0">
                    <c:v>Satisfaction Level</c:v>
                  </c:pt>
                  <c:pt idx="1">
                    <c:v>Ease of Use</c:v>
                  </c:pt>
                  <c:pt idx="2">
                    <c:v>Easy to Learn</c:v>
                  </c:pt>
                  <c:pt idx="3">
                    <c:v>During use, I feel confident</c:v>
                  </c:pt>
                  <c:pt idx="4">
                    <c:v>Willingness to use the system in future</c:v>
                  </c:pt>
                  <c:pt idx="5">
                    <c:v>Recommend to others</c:v>
                  </c:pt>
                  <c:pt idx="6">
                    <c:v>Satisfaction Level</c:v>
                  </c:pt>
                  <c:pt idx="7">
                    <c:v>Ease of Use</c:v>
                  </c:pt>
                  <c:pt idx="8">
                    <c:v>Easy to Learn</c:v>
                  </c:pt>
                  <c:pt idx="9">
                    <c:v>During use, I feel confident</c:v>
                  </c:pt>
                  <c:pt idx="10">
                    <c:v>Willingness to use the system in future</c:v>
                  </c:pt>
                  <c:pt idx="11">
                    <c:v>Recommend to others</c:v>
                  </c:pt>
                </c:lvl>
                <c:lvl>
                  <c:pt idx="0">
                    <c:v>TAP</c:v>
                  </c:pt>
                  <c:pt idx="6">
                    <c:v>PRESS</c:v>
                  </c:pt>
                </c:lvl>
              </c:multiLvlStrCache>
            </c:multiLvlStrRef>
          </c:cat>
          <c:val>
            <c:numRef>
              <c:f>Sheet2!$G$2:$G$13</c:f>
              <c:numCache>
                <c:formatCode>0.00%</c:formatCode>
                <c:ptCount val="12"/>
                <c:pt idx="0">
                  <c:v>0.2857142857142857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0.42857142857142855</c:v>
                </c:pt>
                <c:pt idx="4">
                  <c:v>0.2857142857142857</c:v>
                </c:pt>
                <c:pt idx="5">
                  <c:v>0.2857142857142857</c:v>
                </c:pt>
                <c:pt idx="6">
                  <c:v>0.42857142857142855</c:v>
                </c:pt>
                <c:pt idx="7">
                  <c:v>0.42857142857142855</c:v>
                </c:pt>
                <c:pt idx="8">
                  <c:v>0.2857142857142857</c:v>
                </c:pt>
                <c:pt idx="9">
                  <c:v>0.2857142857142857</c:v>
                </c:pt>
                <c:pt idx="10">
                  <c:v>0.14285714285714285</c:v>
                </c:pt>
                <c:pt idx="11">
                  <c:v>0.14285714285714285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34-4DC6-AAB1-D397473E189A}"/>
            </c:ext>
          </c:extLst>
        </c:ser>
        <c:ser>
          <c:idx val="5"/>
          <c:order val="5"/>
          <c:tx>
            <c:strRef>
              <c:f>Sheet2!$H$1</c:f>
              <c:strCache>
                <c:ptCount val="1"/>
                <c:pt idx="0">
                  <c:v>Very Satisfied / Strongly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Sheet2!$A$2:$B$13</c:f>
              <c:multiLvlStrCache>
                <c:ptCount val="12"/>
                <c:lvl>
                  <c:pt idx="0">
                    <c:v>Satisfaction Level</c:v>
                  </c:pt>
                  <c:pt idx="1">
                    <c:v>Ease of Use</c:v>
                  </c:pt>
                  <c:pt idx="2">
                    <c:v>Easy to Learn</c:v>
                  </c:pt>
                  <c:pt idx="3">
                    <c:v>During use, I feel confident</c:v>
                  </c:pt>
                  <c:pt idx="4">
                    <c:v>Willingness to use the system in future</c:v>
                  </c:pt>
                  <c:pt idx="5">
                    <c:v>Recommend to others</c:v>
                  </c:pt>
                  <c:pt idx="6">
                    <c:v>Satisfaction Level</c:v>
                  </c:pt>
                  <c:pt idx="7">
                    <c:v>Ease of Use</c:v>
                  </c:pt>
                  <c:pt idx="8">
                    <c:v>Easy to Learn</c:v>
                  </c:pt>
                  <c:pt idx="9">
                    <c:v>During use, I feel confident</c:v>
                  </c:pt>
                  <c:pt idx="10">
                    <c:v>Willingness to use the system in future</c:v>
                  </c:pt>
                  <c:pt idx="11">
                    <c:v>Recommend to others</c:v>
                  </c:pt>
                </c:lvl>
                <c:lvl>
                  <c:pt idx="0">
                    <c:v>TAP</c:v>
                  </c:pt>
                  <c:pt idx="6">
                    <c:v>PRESS</c:v>
                  </c:pt>
                </c:lvl>
              </c:multiLvlStrCache>
            </c:multiLvlStrRef>
          </c:cat>
          <c:val>
            <c:numRef>
              <c:f>Sheet2!$H$2:$H$13</c:f>
              <c:numCache>
                <c:formatCode>0.00%</c:formatCode>
                <c:ptCount val="12"/>
                <c:pt idx="0">
                  <c:v>0.7142857142857143</c:v>
                </c:pt>
                <c:pt idx="1">
                  <c:v>0.8571428571428571</c:v>
                </c:pt>
                <c:pt idx="2">
                  <c:v>0.8571428571428571</c:v>
                </c:pt>
                <c:pt idx="3">
                  <c:v>0.5714285714285714</c:v>
                </c:pt>
                <c:pt idx="4">
                  <c:v>0.5714285714285714</c:v>
                </c:pt>
                <c:pt idx="5">
                  <c:v>0.5714285714285714</c:v>
                </c:pt>
                <c:pt idx="6">
                  <c:v>0.42857142857142855</c:v>
                </c:pt>
                <c:pt idx="7">
                  <c:v>0.42857142857142855</c:v>
                </c:pt>
                <c:pt idx="8">
                  <c:v>0.7142857142857143</c:v>
                </c:pt>
                <c:pt idx="9">
                  <c:v>0.5714285714285714</c:v>
                </c:pt>
                <c:pt idx="10">
                  <c:v>0.42857142857142855</c:v>
                </c:pt>
                <c:pt idx="11">
                  <c:v>0.5714285714285714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34-4DC6-AAB1-D397473E1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81046584"/>
        <c:axId val="68105150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Sheet2!$C$1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Sheet2!$A$2:$B$13</c15:sqref>
                        </c15:formulaRef>
                      </c:ext>
                    </c:extLst>
                    <c:multiLvlStrCache>
                      <c:ptCount val="12"/>
                      <c:lvl>
                        <c:pt idx="0">
                          <c:v>Satisfaction Level</c:v>
                        </c:pt>
                        <c:pt idx="1">
                          <c:v>Ease of Use</c:v>
                        </c:pt>
                        <c:pt idx="2">
                          <c:v>Easy to Learn</c:v>
                        </c:pt>
                        <c:pt idx="3">
                          <c:v>During use, I feel confident</c:v>
                        </c:pt>
                        <c:pt idx="4">
                          <c:v>Willingness to use the system in future</c:v>
                        </c:pt>
                        <c:pt idx="5">
                          <c:v>Recommend to others</c:v>
                        </c:pt>
                        <c:pt idx="6">
                          <c:v>Satisfaction Level</c:v>
                        </c:pt>
                        <c:pt idx="7">
                          <c:v>Ease of Use</c:v>
                        </c:pt>
                        <c:pt idx="8">
                          <c:v>Easy to Learn</c:v>
                        </c:pt>
                        <c:pt idx="9">
                          <c:v>During use, I feel confident</c:v>
                        </c:pt>
                        <c:pt idx="10">
                          <c:v>Willingness to use the system in future</c:v>
                        </c:pt>
                        <c:pt idx="11">
                          <c:v>Recommend to others</c:v>
                        </c:pt>
                      </c:lvl>
                      <c:lvl>
                        <c:pt idx="0">
                          <c:v>TAP</c:v>
                        </c:pt>
                        <c:pt idx="6">
                          <c:v>PRESS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Sheet2!$C$2:$C$13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</c:v>
                      </c:pt>
                      <c:pt idx="1">
                        <c:v>10</c:v>
                      </c:pt>
                      <c:pt idx="2">
                        <c:v>10</c:v>
                      </c:pt>
                      <c:pt idx="3">
                        <c:v>10</c:v>
                      </c:pt>
                      <c:pt idx="4">
                        <c:v>10</c:v>
                      </c:pt>
                      <c:pt idx="5">
                        <c:v>10</c:v>
                      </c:pt>
                      <c:pt idx="6">
                        <c:v>10</c:v>
                      </c:pt>
                      <c:pt idx="7">
                        <c:v>10</c:v>
                      </c:pt>
                      <c:pt idx="8">
                        <c:v>10</c:v>
                      </c:pt>
                      <c:pt idx="9">
                        <c:v>10</c:v>
                      </c:pt>
                      <c:pt idx="10">
                        <c:v>10</c:v>
                      </c:pt>
                      <c:pt idx="11">
                        <c:v>10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A434-4DC6-AAB1-D397473E189A}"/>
                  </c:ext>
                </c:extLst>
              </c15:ser>
            </c15:filteredBarSeries>
          </c:ext>
        </c:extLst>
      </c:barChart>
      <c:catAx>
        <c:axId val="68104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051504"/>
        <c:crosses val="autoZero"/>
        <c:auto val="1"/>
        <c:lblAlgn val="ctr"/>
        <c:lblOffset val="100"/>
        <c:noMultiLvlLbl val="0"/>
      </c:catAx>
      <c:valAx>
        <c:axId val="68105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04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Sheet2!$D$1</c:f>
              <c:strCache>
                <c:ptCount val="1"/>
                <c:pt idx="0">
                  <c:v>Very Unsatisfied / Strongly Disagree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Sheet2!$A$2:$B$13</c:f>
              <c:multiLvlStrCache>
                <c:ptCount val="12"/>
                <c:lvl>
                  <c:pt idx="0">
                    <c:v>Satisfaction Level</c:v>
                  </c:pt>
                  <c:pt idx="1">
                    <c:v>Ease of Use</c:v>
                  </c:pt>
                  <c:pt idx="2">
                    <c:v>Easy to Learn</c:v>
                  </c:pt>
                  <c:pt idx="3">
                    <c:v>During use, I feel confident</c:v>
                  </c:pt>
                  <c:pt idx="4">
                    <c:v>Willingness to use the system in future</c:v>
                  </c:pt>
                  <c:pt idx="5">
                    <c:v>Recommend to others</c:v>
                  </c:pt>
                  <c:pt idx="6">
                    <c:v>Satisfaction Level</c:v>
                  </c:pt>
                  <c:pt idx="7">
                    <c:v>Ease of Use</c:v>
                  </c:pt>
                  <c:pt idx="8">
                    <c:v>Easy to Learn</c:v>
                  </c:pt>
                  <c:pt idx="9">
                    <c:v>During use, I feel confident</c:v>
                  </c:pt>
                  <c:pt idx="10">
                    <c:v>Willingness to use the system in future</c:v>
                  </c:pt>
                  <c:pt idx="11">
                    <c:v>Recommend to others</c:v>
                  </c:pt>
                </c:lvl>
                <c:lvl>
                  <c:pt idx="0">
                    <c:v>TAP</c:v>
                  </c:pt>
                  <c:pt idx="6">
                    <c:v>PRESS</c:v>
                  </c:pt>
                </c:lvl>
              </c:multiLvlStrCache>
            </c:multiLvlStrRef>
          </c:cat>
          <c:val>
            <c:numRef>
              <c:f>Sheet2!$D$2:$D$13</c:f>
              <c:numCache>
                <c:formatCode>0.00%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33-46DA-8EC2-BAB68E8A9677}"/>
            </c:ext>
          </c:extLst>
        </c:ser>
        <c:ser>
          <c:idx val="2"/>
          <c:order val="2"/>
          <c:tx>
            <c:strRef>
              <c:f>Sheet2!$E$1</c:f>
              <c:strCache>
                <c:ptCount val="1"/>
                <c:pt idx="0">
                  <c:v>Unsatisfied / Disagree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Sheet2!$A$2:$B$13</c:f>
              <c:multiLvlStrCache>
                <c:ptCount val="12"/>
                <c:lvl>
                  <c:pt idx="0">
                    <c:v>Satisfaction Level</c:v>
                  </c:pt>
                  <c:pt idx="1">
                    <c:v>Ease of Use</c:v>
                  </c:pt>
                  <c:pt idx="2">
                    <c:v>Easy to Learn</c:v>
                  </c:pt>
                  <c:pt idx="3">
                    <c:v>During use, I feel confident</c:v>
                  </c:pt>
                  <c:pt idx="4">
                    <c:v>Willingness to use the system in future</c:v>
                  </c:pt>
                  <c:pt idx="5">
                    <c:v>Recommend to others</c:v>
                  </c:pt>
                  <c:pt idx="6">
                    <c:v>Satisfaction Level</c:v>
                  </c:pt>
                  <c:pt idx="7">
                    <c:v>Ease of Use</c:v>
                  </c:pt>
                  <c:pt idx="8">
                    <c:v>Easy to Learn</c:v>
                  </c:pt>
                  <c:pt idx="9">
                    <c:v>During use, I feel confident</c:v>
                  </c:pt>
                  <c:pt idx="10">
                    <c:v>Willingness to use the system in future</c:v>
                  </c:pt>
                  <c:pt idx="11">
                    <c:v>Recommend to others</c:v>
                  </c:pt>
                </c:lvl>
                <c:lvl>
                  <c:pt idx="0">
                    <c:v>TAP</c:v>
                  </c:pt>
                  <c:pt idx="6">
                    <c:v>PRESS</c:v>
                  </c:pt>
                </c:lvl>
              </c:multiLvlStrCache>
            </c:multiLvlStrRef>
          </c:cat>
          <c:val>
            <c:numRef>
              <c:f>Sheet2!$E$2:$E$13</c:f>
              <c:numCache>
                <c:formatCode>0.00%</c:formatCode>
                <c:ptCount val="12"/>
                <c:pt idx="0">
                  <c:v>0</c:v>
                </c:pt>
                <c:pt idx="1">
                  <c:v>0.33333333333333331</c:v>
                </c:pt>
                <c:pt idx="2">
                  <c:v>0.33333333333333331</c:v>
                </c:pt>
                <c:pt idx="3">
                  <c:v>0</c:v>
                </c:pt>
                <c:pt idx="4">
                  <c:v>0.33333333333333331</c:v>
                </c:pt>
                <c:pt idx="5">
                  <c:v>0.33333333333333331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0.33333333333333331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33-46DA-8EC2-BAB68E8A9677}"/>
            </c:ext>
          </c:extLst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Sheet2!$A$2:$B$13</c:f>
              <c:multiLvlStrCache>
                <c:ptCount val="12"/>
                <c:lvl>
                  <c:pt idx="0">
                    <c:v>Satisfaction Level</c:v>
                  </c:pt>
                  <c:pt idx="1">
                    <c:v>Ease of Use</c:v>
                  </c:pt>
                  <c:pt idx="2">
                    <c:v>Easy to Learn</c:v>
                  </c:pt>
                  <c:pt idx="3">
                    <c:v>During use, I feel confident</c:v>
                  </c:pt>
                  <c:pt idx="4">
                    <c:v>Willingness to use the system in future</c:v>
                  </c:pt>
                  <c:pt idx="5">
                    <c:v>Recommend to others</c:v>
                  </c:pt>
                  <c:pt idx="6">
                    <c:v>Satisfaction Level</c:v>
                  </c:pt>
                  <c:pt idx="7">
                    <c:v>Ease of Use</c:v>
                  </c:pt>
                  <c:pt idx="8">
                    <c:v>Easy to Learn</c:v>
                  </c:pt>
                  <c:pt idx="9">
                    <c:v>During use, I feel confident</c:v>
                  </c:pt>
                  <c:pt idx="10">
                    <c:v>Willingness to use the system in future</c:v>
                  </c:pt>
                  <c:pt idx="11">
                    <c:v>Recommend to others</c:v>
                  </c:pt>
                </c:lvl>
                <c:lvl>
                  <c:pt idx="0">
                    <c:v>TAP</c:v>
                  </c:pt>
                  <c:pt idx="6">
                    <c:v>PRESS</c:v>
                  </c:pt>
                </c:lvl>
              </c:multiLvlStrCache>
            </c:multiLvlStrRef>
          </c:cat>
          <c:val>
            <c:numRef>
              <c:f>Sheet2!$F$2:$F$13</c:f>
              <c:numCache>
                <c:formatCode>0.00%</c:formatCode>
                <c:ptCount val="12"/>
                <c:pt idx="0">
                  <c:v>0.33333333333333331</c:v>
                </c:pt>
                <c:pt idx="1">
                  <c:v>0.33333333333333331</c:v>
                </c:pt>
                <c:pt idx="2">
                  <c:v>0</c:v>
                </c:pt>
                <c:pt idx="3">
                  <c:v>0.33333333333333331</c:v>
                </c:pt>
                <c:pt idx="4">
                  <c:v>0.66666666666666663</c:v>
                </c:pt>
                <c:pt idx="5">
                  <c:v>0.33333333333333331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33-46DA-8EC2-BAB68E8A9677}"/>
            </c:ext>
          </c:extLst>
        </c:ser>
        <c:ser>
          <c:idx val="4"/>
          <c:order val="4"/>
          <c:tx>
            <c:strRef>
              <c:f>Sheet2!$G$1</c:f>
              <c:strCache>
                <c:ptCount val="1"/>
                <c:pt idx="0">
                  <c:v>Satisfied /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Sheet2!$A$2:$B$13</c:f>
              <c:multiLvlStrCache>
                <c:ptCount val="12"/>
                <c:lvl>
                  <c:pt idx="0">
                    <c:v>Satisfaction Level</c:v>
                  </c:pt>
                  <c:pt idx="1">
                    <c:v>Ease of Use</c:v>
                  </c:pt>
                  <c:pt idx="2">
                    <c:v>Easy to Learn</c:v>
                  </c:pt>
                  <c:pt idx="3">
                    <c:v>During use, I feel confident</c:v>
                  </c:pt>
                  <c:pt idx="4">
                    <c:v>Willingness to use the system in future</c:v>
                  </c:pt>
                  <c:pt idx="5">
                    <c:v>Recommend to others</c:v>
                  </c:pt>
                  <c:pt idx="6">
                    <c:v>Satisfaction Level</c:v>
                  </c:pt>
                  <c:pt idx="7">
                    <c:v>Ease of Use</c:v>
                  </c:pt>
                  <c:pt idx="8">
                    <c:v>Easy to Learn</c:v>
                  </c:pt>
                  <c:pt idx="9">
                    <c:v>During use, I feel confident</c:v>
                  </c:pt>
                  <c:pt idx="10">
                    <c:v>Willingness to use the system in future</c:v>
                  </c:pt>
                  <c:pt idx="11">
                    <c:v>Recommend to others</c:v>
                  </c:pt>
                </c:lvl>
                <c:lvl>
                  <c:pt idx="0">
                    <c:v>TAP</c:v>
                  </c:pt>
                  <c:pt idx="6">
                    <c:v>PRESS</c:v>
                  </c:pt>
                </c:lvl>
              </c:multiLvlStrCache>
            </c:multiLvlStrRef>
          </c:cat>
          <c:val>
            <c:numRef>
              <c:f>Sheet2!$G$2:$G$13</c:f>
              <c:numCache>
                <c:formatCode>0.00%</c:formatCode>
                <c:ptCount val="12"/>
                <c:pt idx="0">
                  <c:v>0.66666666666666663</c:v>
                </c:pt>
                <c:pt idx="1">
                  <c:v>0.33333333333333331</c:v>
                </c:pt>
                <c:pt idx="2">
                  <c:v>0.33333333333333331</c:v>
                </c:pt>
                <c:pt idx="3">
                  <c:v>0.66666666666666663</c:v>
                </c:pt>
                <c:pt idx="4">
                  <c:v>0</c:v>
                </c:pt>
                <c:pt idx="5">
                  <c:v>0.33333333333333331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0.33333333333333331</c:v>
                </c:pt>
                <c:pt idx="9">
                  <c:v>0.66666666666666663</c:v>
                </c:pt>
                <c:pt idx="10">
                  <c:v>0.66666666666666663</c:v>
                </c:pt>
                <c:pt idx="11">
                  <c:v>0.66666666666666663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33-46DA-8EC2-BAB68E8A9677}"/>
            </c:ext>
          </c:extLst>
        </c:ser>
        <c:ser>
          <c:idx val="5"/>
          <c:order val="5"/>
          <c:tx>
            <c:strRef>
              <c:f>Sheet2!$H$1</c:f>
              <c:strCache>
                <c:ptCount val="1"/>
                <c:pt idx="0">
                  <c:v>Very Satisfied / Strongly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Sheet2!$A$2:$B$13</c:f>
              <c:multiLvlStrCache>
                <c:ptCount val="12"/>
                <c:lvl>
                  <c:pt idx="0">
                    <c:v>Satisfaction Level</c:v>
                  </c:pt>
                  <c:pt idx="1">
                    <c:v>Ease of Use</c:v>
                  </c:pt>
                  <c:pt idx="2">
                    <c:v>Easy to Learn</c:v>
                  </c:pt>
                  <c:pt idx="3">
                    <c:v>During use, I feel confident</c:v>
                  </c:pt>
                  <c:pt idx="4">
                    <c:v>Willingness to use the system in future</c:v>
                  </c:pt>
                  <c:pt idx="5">
                    <c:v>Recommend to others</c:v>
                  </c:pt>
                  <c:pt idx="6">
                    <c:v>Satisfaction Level</c:v>
                  </c:pt>
                  <c:pt idx="7">
                    <c:v>Ease of Use</c:v>
                  </c:pt>
                  <c:pt idx="8">
                    <c:v>Easy to Learn</c:v>
                  </c:pt>
                  <c:pt idx="9">
                    <c:v>During use, I feel confident</c:v>
                  </c:pt>
                  <c:pt idx="10">
                    <c:v>Willingness to use the system in future</c:v>
                  </c:pt>
                  <c:pt idx="11">
                    <c:v>Recommend to others</c:v>
                  </c:pt>
                </c:lvl>
                <c:lvl>
                  <c:pt idx="0">
                    <c:v>TAP</c:v>
                  </c:pt>
                  <c:pt idx="6">
                    <c:v>PRESS</c:v>
                  </c:pt>
                </c:lvl>
              </c:multiLvlStrCache>
            </c:multiLvlStrRef>
          </c:cat>
          <c:val>
            <c:numRef>
              <c:f>Sheet2!$H$2:$H$13</c:f>
              <c:numCache>
                <c:formatCode>0.00%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0.33333333333333331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0.33333333333333331</c:v>
                </c:pt>
                <c:pt idx="7">
                  <c:v>0.33333333333333331</c:v>
                </c:pt>
                <c:pt idx="8">
                  <c:v>0.66666666666666663</c:v>
                </c:pt>
                <c:pt idx="9">
                  <c:v>0.33333333333333331</c:v>
                </c:pt>
                <c:pt idx="10">
                  <c:v>0.33333333333333331</c:v>
                </c:pt>
                <c:pt idx="11">
                  <c:v>0.33333333333333331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33-46DA-8EC2-BAB68E8A9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88046504"/>
        <c:axId val="5305616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Sheet2!$C$1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Sheet2!$A$2:$B$13</c15:sqref>
                        </c15:formulaRef>
                      </c:ext>
                    </c:extLst>
                    <c:multiLvlStrCache>
                      <c:ptCount val="12"/>
                      <c:lvl>
                        <c:pt idx="0">
                          <c:v>Satisfaction Level</c:v>
                        </c:pt>
                        <c:pt idx="1">
                          <c:v>Ease of Use</c:v>
                        </c:pt>
                        <c:pt idx="2">
                          <c:v>Easy to Learn</c:v>
                        </c:pt>
                        <c:pt idx="3">
                          <c:v>During use, I feel confident</c:v>
                        </c:pt>
                        <c:pt idx="4">
                          <c:v>Willingness to use the system in future</c:v>
                        </c:pt>
                        <c:pt idx="5">
                          <c:v>Recommend to others</c:v>
                        </c:pt>
                        <c:pt idx="6">
                          <c:v>Satisfaction Level</c:v>
                        </c:pt>
                        <c:pt idx="7">
                          <c:v>Ease of Use</c:v>
                        </c:pt>
                        <c:pt idx="8">
                          <c:v>Easy to Learn</c:v>
                        </c:pt>
                        <c:pt idx="9">
                          <c:v>During use, I feel confident</c:v>
                        </c:pt>
                        <c:pt idx="10">
                          <c:v>Willingness to use the system in future</c:v>
                        </c:pt>
                        <c:pt idx="11">
                          <c:v>Recommend to others</c:v>
                        </c:pt>
                      </c:lvl>
                      <c:lvl>
                        <c:pt idx="0">
                          <c:v>TAP</c:v>
                        </c:pt>
                        <c:pt idx="6">
                          <c:v>PRESS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Sheet2!$C$2:$C$13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</c:v>
                      </c:pt>
                      <c:pt idx="1">
                        <c:v>10</c:v>
                      </c:pt>
                      <c:pt idx="2">
                        <c:v>10</c:v>
                      </c:pt>
                      <c:pt idx="3">
                        <c:v>10</c:v>
                      </c:pt>
                      <c:pt idx="4">
                        <c:v>10</c:v>
                      </c:pt>
                      <c:pt idx="5">
                        <c:v>10</c:v>
                      </c:pt>
                      <c:pt idx="6">
                        <c:v>10</c:v>
                      </c:pt>
                      <c:pt idx="7">
                        <c:v>10</c:v>
                      </c:pt>
                      <c:pt idx="8">
                        <c:v>10</c:v>
                      </c:pt>
                      <c:pt idx="9">
                        <c:v>10</c:v>
                      </c:pt>
                      <c:pt idx="10">
                        <c:v>10</c:v>
                      </c:pt>
                      <c:pt idx="11">
                        <c:v>10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1733-46DA-8EC2-BAB68E8A9677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Sheet2!$I$1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Sheet2!$A$2:$B$13</c15:sqref>
                        </c15:formulaRef>
                      </c:ext>
                    </c:extLst>
                    <c:multiLvlStrCache>
                      <c:ptCount val="12"/>
                      <c:lvl>
                        <c:pt idx="0">
                          <c:v>Satisfaction Level</c:v>
                        </c:pt>
                        <c:pt idx="1">
                          <c:v>Ease of Use</c:v>
                        </c:pt>
                        <c:pt idx="2">
                          <c:v>Easy to Learn</c:v>
                        </c:pt>
                        <c:pt idx="3">
                          <c:v>During use, I feel confident</c:v>
                        </c:pt>
                        <c:pt idx="4">
                          <c:v>Willingness to use the system in future</c:v>
                        </c:pt>
                        <c:pt idx="5">
                          <c:v>Recommend to others</c:v>
                        </c:pt>
                        <c:pt idx="6">
                          <c:v>Satisfaction Level</c:v>
                        </c:pt>
                        <c:pt idx="7">
                          <c:v>Ease of Use</c:v>
                        </c:pt>
                        <c:pt idx="8">
                          <c:v>Easy to Learn</c:v>
                        </c:pt>
                        <c:pt idx="9">
                          <c:v>During use, I feel confident</c:v>
                        </c:pt>
                        <c:pt idx="10">
                          <c:v>Willingness to use the system in future</c:v>
                        </c:pt>
                        <c:pt idx="11">
                          <c:v>Recommend to others</c:v>
                        </c:pt>
                      </c:lvl>
                      <c:lvl>
                        <c:pt idx="0">
                          <c:v>TAP</c:v>
                        </c:pt>
                        <c:pt idx="6">
                          <c:v>PRESS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Sheet2!$I$2:$I$13</c15:sqref>
                        </c15:formulaRef>
                      </c:ext>
                    </c:extLst>
                    <c:numCache>
                      <c:formatCode>0%</c:formatCode>
                      <c:ptCount val="1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1733-46DA-8EC2-BAB68E8A9677}"/>
                  </c:ext>
                </c:extLst>
              </c15:ser>
            </c15:filteredBarSeries>
          </c:ext>
        </c:extLst>
      </c:barChart>
      <c:catAx>
        <c:axId val="688046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561672"/>
        <c:crosses val="autoZero"/>
        <c:auto val="1"/>
        <c:lblAlgn val="ctr"/>
        <c:lblOffset val="100"/>
        <c:noMultiLvlLbl val="0"/>
      </c:catAx>
      <c:valAx>
        <c:axId val="53056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046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325dcaca_3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56325dcaca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2169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289096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2890968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562890968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1509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2890968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28909687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5628909687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4511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62890968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62890968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62890968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67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957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18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030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99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44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98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356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46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900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05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1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>
            <a:off x="440683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3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2000"/>
              <a:buFont typeface="Gill Sans"/>
              <a:buNone/>
              <a:defRPr sz="2000" b="0"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9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701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00" cy="3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5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334608" y="-1417297"/>
            <a:ext cx="3522900" cy="11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7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7249665" y="2265126"/>
            <a:ext cx="5183100" cy="20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2131502" y="-680874"/>
            <a:ext cx="5183100" cy="78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500" cy="3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DYG-1_KVTUQ?feature=oembed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991525" y="919725"/>
            <a:ext cx="10964400" cy="1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800" dirty="0"/>
              <a:t>Evaluation of Input Modes for BSAFE: Women’s Wearable Safety Device</a:t>
            </a:r>
            <a:endParaRPr sz="4800"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627975" y="4169875"/>
            <a:ext cx="105927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 dirty="0" err="1"/>
              <a:t>Y</a:t>
            </a:r>
            <a:r>
              <a:rPr lang="en-US" sz="3000" dirty="0" err="1">
                <a:latin typeface="Times New Roman"/>
                <a:ea typeface="Times New Roman"/>
                <a:cs typeface="Times New Roman"/>
                <a:sym typeface="Times New Roman"/>
              </a:rPr>
              <a:t>assaman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  <a:cs typeface="Times New Roman"/>
                <a:sym typeface="Times New Roman"/>
              </a:rPr>
              <a:t>Rezvani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 dirty="0" err="1">
                <a:latin typeface="Times New Roman"/>
                <a:ea typeface="Times New Roman"/>
                <a:cs typeface="Times New Roman"/>
                <a:sym typeface="Times New Roman"/>
              </a:rPr>
              <a:t>Siju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 M. Philip		 </a:t>
            </a:r>
            <a:r>
              <a:rPr lang="en-US" sz="3000" dirty="0" err="1">
                <a:latin typeface="Times New Roman"/>
                <a:ea typeface="Times New Roman"/>
                <a:cs typeface="Times New Roman"/>
                <a:sym typeface="Times New Roman"/>
              </a:rPr>
              <a:t>Chanpreet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 Singh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0" lvl="0" indent="4572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0" lvl="0" indent="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School of Information Technology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0" lvl="0" indent="4572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000" dirty="0"/>
          </a:p>
          <a:p>
            <a:pPr marL="3200400" lvl="0" indent="4572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454582" y="1913210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is divided into 2 Groups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 – Having 7 females participants 3 of them are sitting and next 4 of them are standing.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2  - Having 7 females participants 4 of them are sitting and next 3 of them are standing.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Group 1 tests the “press” mode (10 times)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post experiment questionnaire (Linkert Scale)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Group 2 tests the “tap” mode (10 times)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post experiment questionnaire 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Questions 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5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1" name="Google Shape;171;p24"/>
          <p:cNvGraphicFramePr/>
          <p:nvPr>
            <p:extLst/>
          </p:nvPr>
        </p:nvGraphicFramePr>
        <p:xfrm>
          <a:off x="447367" y="1827344"/>
          <a:ext cx="11313224" cy="4868877"/>
        </p:xfrm>
        <a:graphic>
          <a:graphicData uri="http://schemas.openxmlformats.org/drawingml/2006/table">
            <a:tbl>
              <a:tblPr firstRow="1" bandRow="1">
                <a:noFill/>
                <a:tableStyleId>{A8E82DA1-CD8F-4547-BA43-D369B2E36101}</a:tableStyleId>
              </a:tblPr>
              <a:tblGrid>
                <a:gridCol w="156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8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318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Serial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UX T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ype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S</a:t>
                      </a:r>
                      <a:r>
                        <a:rPr lang="en-US" sz="1800" b="1"/>
                        <a:t>core</a:t>
                      </a:r>
                      <a:r>
                        <a:rPr lang="en-US" sz="1800" b="1" u="none" strike="noStrike" cap="none"/>
                        <a:t> (M</a:t>
                      </a:r>
                      <a:r>
                        <a:rPr lang="en-US" sz="1800" b="1" i="0" u="none" strike="noStrike" cap="none">
                          <a:latin typeface="MS Gothic"/>
                          <a:ea typeface="MS Gothic"/>
                          <a:cs typeface="MS Gothic"/>
                          <a:sym typeface="MS Gothic"/>
                        </a:rPr>
                        <a:t> </a:t>
                      </a:r>
                      <a:r>
                        <a:rPr lang="en-US" sz="1800" b="1" u="none" strike="noStrike" cap="none"/>
                        <a:t>± SD)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ress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3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Satisfaction Level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4.4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 0.69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 </a:t>
                      </a:r>
                      <a:r>
                        <a:rPr lang="en-US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0.9</a:t>
                      </a: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3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Ease of Use 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 </a:t>
                      </a:r>
                      <a:r>
                        <a:rPr lang="en-US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1.06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 </a:t>
                      </a:r>
                      <a:r>
                        <a:rPr lang="en-US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0.67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3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Easy </a:t>
                      </a:r>
                      <a:r>
                        <a:rPr lang="en-US" sz="18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Learn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4.5 </a:t>
                      </a:r>
                      <a:r>
                        <a:rPr lang="en-US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0.97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4.7 </a:t>
                      </a:r>
                      <a:r>
                        <a:rPr lang="en-US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0.48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3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During use, I feel confident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 ± 0.67 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4.4 ± 0.69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7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Willingness to Use the System in Future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1.10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 </a:t>
                      </a:r>
                      <a:r>
                        <a:rPr lang="en-US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1.05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3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Recommend to Others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1.05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0.82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26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8;p22">
            <a:extLst>
              <a:ext uri="{FF2B5EF4-FFF2-40B4-BE49-F238E27FC236}">
                <a16:creationId xmlns:a16="http://schemas.microsoft.com/office/drawing/2014/main" id="{7AA98646-FB3A-4C31-9FF2-CE89CBC881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BSAFE – Complete File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0F6A334-7C51-4094-97CC-569A9C6B601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12315" y="1865778"/>
          <a:ext cx="11198377" cy="4731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159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A83D02-C542-4527-B5B9-41ECFD2C00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303465"/>
              </p:ext>
            </p:extLst>
          </p:nvPr>
        </p:nvGraphicFramePr>
        <p:xfrm>
          <a:off x="450166" y="1843927"/>
          <a:ext cx="11268221" cy="4627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Google Shape;158;p22">
            <a:extLst>
              <a:ext uri="{FF2B5EF4-FFF2-40B4-BE49-F238E27FC236}">
                <a16:creationId xmlns:a16="http://schemas.microsoft.com/office/drawing/2014/main" id="{A8BA6AC0-66B5-4C45-85AD-BFCB76DB85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BSAFE – Age 18 between 30</a:t>
            </a:r>
          </a:p>
        </p:txBody>
      </p:sp>
    </p:spTree>
    <p:extLst>
      <p:ext uri="{BB962C8B-B14F-4D97-AF65-F5344CB8AC3E}">
        <p14:creationId xmlns:p14="http://schemas.microsoft.com/office/powerpoint/2010/main" val="405192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5C90-CF53-409C-9EB2-0941EB6C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500" cy="831222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BSAFE – Age 30 between 50</a:t>
            </a:r>
            <a:endParaRPr lang="en-US" sz="3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C8C24A-3FC0-4236-97FB-D92DC1139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867553"/>
              </p:ext>
            </p:extLst>
          </p:nvPr>
        </p:nvGraphicFramePr>
        <p:xfrm>
          <a:off x="450166" y="1871003"/>
          <a:ext cx="11366696" cy="4783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2242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C716-CEB3-4CBC-A8B5-1C3DADF4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 Age Comparison)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2C4A55-2819-42C7-825F-B688F9EF3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55706"/>
              </p:ext>
            </p:extLst>
          </p:nvPr>
        </p:nvGraphicFramePr>
        <p:xfrm>
          <a:off x="470484" y="1971690"/>
          <a:ext cx="11346376" cy="4626057"/>
        </p:xfrm>
        <a:graphic>
          <a:graphicData uri="http://schemas.openxmlformats.org/drawingml/2006/table">
            <a:tbl>
              <a:tblPr firstRow="1" bandRow="1">
                <a:tableStyleId>{A8E82DA1-CD8F-4547-BA43-D369B2E36101}</a:tableStyleId>
              </a:tblPr>
              <a:tblGrid>
                <a:gridCol w="900782">
                  <a:extLst>
                    <a:ext uri="{9D8B030D-6E8A-4147-A177-3AD203B41FA5}">
                      <a16:colId xmlns:a16="http://schemas.microsoft.com/office/drawing/2014/main" val="3127988679"/>
                    </a:ext>
                  </a:extLst>
                </a:gridCol>
                <a:gridCol w="3685013">
                  <a:extLst>
                    <a:ext uri="{9D8B030D-6E8A-4147-A177-3AD203B41FA5}">
                      <a16:colId xmlns:a16="http://schemas.microsoft.com/office/drawing/2014/main" val="983270831"/>
                    </a:ext>
                  </a:extLst>
                </a:gridCol>
                <a:gridCol w="1573217">
                  <a:extLst>
                    <a:ext uri="{9D8B030D-6E8A-4147-A177-3AD203B41FA5}">
                      <a16:colId xmlns:a16="http://schemas.microsoft.com/office/drawing/2014/main" val="3276475967"/>
                    </a:ext>
                  </a:extLst>
                </a:gridCol>
                <a:gridCol w="1799987">
                  <a:extLst>
                    <a:ext uri="{9D8B030D-6E8A-4147-A177-3AD203B41FA5}">
                      <a16:colId xmlns:a16="http://schemas.microsoft.com/office/drawing/2014/main" val="224628230"/>
                    </a:ext>
                  </a:extLst>
                </a:gridCol>
                <a:gridCol w="1714949">
                  <a:extLst>
                    <a:ext uri="{9D8B030D-6E8A-4147-A177-3AD203B41FA5}">
                      <a16:colId xmlns:a16="http://schemas.microsoft.com/office/drawing/2014/main" val="2030366605"/>
                    </a:ext>
                  </a:extLst>
                </a:gridCol>
                <a:gridCol w="1672428">
                  <a:extLst>
                    <a:ext uri="{9D8B030D-6E8A-4147-A177-3AD203B41FA5}">
                      <a16:colId xmlns:a16="http://schemas.microsoft.com/office/drawing/2014/main" val="1339292535"/>
                    </a:ext>
                  </a:extLst>
                </a:gridCol>
              </a:tblGrid>
              <a:tr h="530143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Serial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UX T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ype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Age (18-30) S</a:t>
                      </a:r>
                      <a:r>
                        <a:rPr lang="en-US" sz="1800" b="1" dirty="0"/>
                        <a:t>core</a:t>
                      </a:r>
                      <a:r>
                        <a:rPr lang="en-US" sz="1800" b="1" u="none" strike="noStrike" cap="none" dirty="0"/>
                        <a:t> (M</a:t>
                      </a:r>
                      <a:r>
                        <a:rPr lang="en-US" sz="1800" b="1" i="0" u="none" strike="noStrike" cap="none" dirty="0">
                          <a:latin typeface="MS Gothic"/>
                          <a:ea typeface="MS Gothic"/>
                          <a:cs typeface="MS Gothic"/>
                          <a:sym typeface="MS Gothic"/>
                        </a:rPr>
                        <a:t> </a:t>
                      </a:r>
                      <a:r>
                        <a:rPr lang="en-US" sz="1800" b="1" u="none" strike="noStrike" cap="none" dirty="0"/>
                        <a:t>± SD)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Age (30-50) S</a:t>
                      </a:r>
                      <a:r>
                        <a:rPr lang="en-US" sz="1800" b="1" dirty="0"/>
                        <a:t>core</a:t>
                      </a:r>
                      <a:r>
                        <a:rPr lang="en-US" sz="1800" b="1" u="none" strike="noStrike" cap="none" dirty="0"/>
                        <a:t> (M</a:t>
                      </a:r>
                      <a:r>
                        <a:rPr lang="en-US" sz="1800" b="1" i="0" u="none" strike="noStrike" cap="none" dirty="0">
                          <a:latin typeface="MS Gothic"/>
                          <a:ea typeface="MS Gothic"/>
                          <a:cs typeface="MS Gothic"/>
                          <a:sym typeface="MS Gothic"/>
                        </a:rPr>
                        <a:t> </a:t>
                      </a:r>
                      <a:r>
                        <a:rPr lang="en-US" sz="1800" b="1" u="none" strike="noStrike" cap="none" dirty="0"/>
                        <a:t>± SD)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276"/>
                  </a:ext>
                </a:extLst>
              </a:tr>
              <a:tr h="530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</a:t>
                      </a:r>
                      <a:endParaRPr sz="18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ress</a:t>
                      </a:r>
                      <a:endParaRPr sz="18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</a:t>
                      </a:r>
                      <a:endParaRPr sz="18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ress</a:t>
                      </a:r>
                      <a:endParaRPr sz="18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389241435"/>
                  </a:ext>
                </a:extLst>
              </a:tr>
              <a:tr h="5301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Satisfaction Level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4.71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 0.48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4.14 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1.06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3.66 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0.57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4.33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0.57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02211361"/>
                  </a:ext>
                </a:extLst>
              </a:tr>
              <a:tr h="5301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Ease of Use 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4.85 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0.38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4.28 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0.76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3.0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±1.0 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4.33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0.57</a:t>
                      </a:r>
                      <a:endParaRPr lang="en-US"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320046682"/>
                  </a:ext>
                </a:extLst>
              </a:tr>
              <a:tr h="5301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Easy </a:t>
                      </a:r>
                      <a:r>
                        <a:rPr lang="en-US" sz="18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Learn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4.85 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0.38 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4.71 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0.48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3.66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1.52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4.66 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0.57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335272429"/>
                  </a:ext>
                </a:extLst>
              </a:tr>
              <a:tr h="5301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During use, I feel confident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4.57 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0.53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4.43 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0.78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3.66 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0.57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4.33 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0.57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519268614"/>
                  </a:ext>
                </a:extLst>
              </a:tr>
              <a:tr h="9150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Willingness to Use the System in Future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4.23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0.78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3.86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1.21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2.66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0.57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4.33 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0.57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287829359"/>
                  </a:ext>
                </a:extLst>
              </a:tr>
              <a:tr h="5301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Recommend to Others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4.42 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0.78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4.28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0.95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 3.0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1.0 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4.33 </a:t>
                      </a:r>
                      <a:r>
                        <a:rPr lang="en-US" sz="1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± 0.57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00994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66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859358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	</a:t>
            </a:r>
          </a:p>
        </p:txBody>
      </p:sp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33756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10 participants (Pilot Study),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Noto Sans Symbols"/>
              <a:buChar char="○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participants between ages 18 - 30 preferred TAP while the participants over 30 preferred Press.</a:t>
            </a:r>
          </a:p>
          <a:p>
            <a:pPr marL="914400" lvl="1" indent="-3337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Char char="○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user errors have been recorded with the TAP interaction mode.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337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Char char="○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 participants found the device to be reliable.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337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Char char="○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participants found the device to be helpful.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7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questions">
            <a:extLst>
              <a:ext uri="{FF2B5EF4-FFF2-40B4-BE49-F238E27FC236}">
                <a16:creationId xmlns:a16="http://schemas.microsoft.com/office/drawing/2014/main" id="{342DED93-5543-4B8F-B871-6AEE849E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69" y="2233016"/>
            <a:ext cx="5941402" cy="383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41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ank you">
            <a:extLst>
              <a:ext uri="{FF2B5EF4-FFF2-40B4-BE49-F238E27FC236}">
                <a16:creationId xmlns:a16="http://schemas.microsoft.com/office/drawing/2014/main" id="{67109F32-1D5E-4502-81C3-4D6A8C555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60" y="3559126"/>
            <a:ext cx="3449505" cy="229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7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838200" y="773723"/>
            <a:ext cx="10515600" cy="90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ABSTRACT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1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◼"/>
            </a:pPr>
            <a:r>
              <a:rPr lang="en-US" sz="2400" dirty="0">
                <a:latin typeface="Times New Roman"/>
                <a:cs typeface="Times New Roman"/>
                <a:sym typeface="Verdana"/>
              </a:rPr>
              <a:t>The primary goal of this study is to identify and evaluate the preferred mode of input, ‘press’ or ‘tap’, that women use to interact with a wearable safety device. </a:t>
            </a:r>
          </a:p>
          <a:p>
            <a:pPr marL="228600" lvl="0" indent="-241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◼"/>
            </a:pPr>
            <a:endParaRPr sz="2400" dirty="0"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lang="en-US"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Research Question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lang="en-US"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66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◼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What would be the preferred mode of input that women use to interact with a wearable safety device?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50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932612" y="2384080"/>
            <a:ext cx="3751929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ABHAYA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Suraksha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Foot Device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13;p15">
            <a:extLst>
              <a:ext uri="{FF2B5EF4-FFF2-40B4-BE49-F238E27FC236}">
                <a16:creationId xmlns:a16="http://schemas.microsoft.com/office/drawing/2014/main" id="{C4AFFD6E-2864-4444-970D-2A36860A114D}"/>
              </a:ext>
            </a:extLst>
          </p:cNvPr>
          <p:cNvSpPr txBox="1">
            <a:spLocks/>
          </p:cNvSpPr>
          <p:nvPr/>
        </p:nvSpPr>
        <p:spPr>
          <a:xfrm>
            <a:off x="6880901" y="2384080"/>
            <a:ext cx="3751929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RAKSHA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FEMME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SafeBand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63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STUDY METHODOLOGY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407964" y="2180495"/>
            <a:ext cx="6146482" cy="4178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 order to evaluate the interaction methods, we</a:t>
            </a:r>
          </a:p>
          <a:p>
            <a:pPr marL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designed a prototype with two input modes: a “press” button, and a “tap” surface,</a:t>
            </a:r>
          </a:p>
          <a:p>
            <a:pPr marL="45720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●"/>
            </a:pP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defined a set of criteria for evaluation,</a:t>
            </a: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performed pilot usability studies.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446" y="2642521"/>
            <a:ext cx="5510943" cy="321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8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</p:txBody>
      </p:sp>
      <p:pic>
        <p:nvPicPr>
          <p:cNvPr id="2" name="Online Media 1" title="BSAFE  - Women Safety Device">
            <a:hlinkClick r:id="" action="ppaction://media"/>
            <a:extLst>
              <a:ext uri="{FF2B5EF4-FFF2-40B4-BE49-F238E27FC236}">
                <a16:creationId xmlns:a16="http://schemas.microsoft.com/office/drawing/2014/main" id="{85E1457F-D5C9-4529-9A56-83183657F2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69308" y="1835833"/>
            <a:ext cx="8853268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4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HARDWARE &amp; SOFTWARE REQUIREMENTS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454583" y="1814736"/>
            <a:ext cx="7282648" cy="476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Software:</a:t>
            </a:r>
          </a:p>
          <a:p>
            <a:pPr marL="914400" lvl="0" indent="-355600">
              <a:lnSpc>
                <a:spcPct val="120000"/>
              </a:lnSpc>
              <a:spcBef>
                <a:spcPts val="600"/>
              </a:spcBef>
              <a:buSzPts val="2000"/>
              <a:buFont typeface="Arial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Arduino version 1.8.8</a:t>
            </a:r>
          </a:p>
          <a:p>
            <a:pPr marL="914400" lvl="0" indent="-355600">
              <a:lnSpc>
                <a:spcPct val="120000"/>
              </a:lnSpc>
              <a:spcBef>
                <a:spcPts val="600"/>
              </a:spcBef>
              <a:buSzPts val="2000"/>
              <a:buFont typeface="Arial"/>
              <a:buChar char="●"/>
            </a:pPr>
            <a:endParaRPr lang="en-US"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Hardware components: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Arduino Uno R3 USB Microcontroller kit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Adapter – 5V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Mini vibration motor 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Led, Cables and Connectors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PCB and Breadboards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parkFun RedBoard Qwiic">
            <a:extLst>
              <a:ext uri="{FF2B5EF4-FFF2-40B4-BE49-F238E27FC236}">
                <a16:creationId xmlns:a16="http://schemas.microsoft.com/office/drawing/2014/main" id="{BD4102A2-38E4-432E-8292-978627AD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1978583"/>
            <a:ext cx="4605097" cy="460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7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8C54-A51A-4C20-9494-146A398D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500" cy="85935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44F25-7803-4C37-922B-D1CB8DCC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63" y="1941342"/>
            <a:ext cx="11662117" cy="438912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Participants  - 14 Female </a:t>
            </a:r>
          </a:p>
          <a:p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Age above 18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Pre-questionnaire - to collect participants’ demographics,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Post-questionnaire -  to collect user’s subjective satisfaction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Interview questions</a:t>
            </a:r>
          </a:p>
          <a:p>
            <a:endParaRPr lang="en-US" sz="2400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</a:p>
          <a:p>
            <a:pPr lvl="1"/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“PRESS” then “TAP”</a:t>
            </a:r>
          </a:p>
          <a:p>
            <a:pPr lvl="1"/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“TAP” then “PRESS”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3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</a:t>
            </a:r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H1: Pressing is women’s preferred mode of input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2800"/>
              <a:buChar char="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H2: Pressing results in less errors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2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ILOT STUDY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(WITHIN-SUBJECTS)</a:t>
            </a:r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478302" y="1997611"/>
            <a:ext cx="10875497" cy="47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653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◼"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Our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ilot study had 10 participants between ages 18 - 40</a:t>
            </a:r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68580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chemeClr val="dk1"/>
              </a:buClr>
              <a:buSzPts val="222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38;p19">
            <a:extLst>
              <a:ext uri="{FF2B5EF4-FFF2-40B4-BE49-F238E27FC236}">
                <a16:creationId xmlns:a16="http://schemas.microsoft.com/office/drawing/2014/main" id="{241E7622-5E3D-442B-B38F-8F8B74BF678F}"/>
              </a:ext>
            </a:extLst>
          </p:cNvPr>
          <p:cNvSpPr txBox="1">
            <a:spLocks/>
          </p:cNvSpPr>
          <p:nvPr/>
        </p:nvSpPr>
        <p:spPr>
          <a:xfrm>
            <a:off x="5701244" y="2221476"/>
            <a:ext cx="5221457" cy="196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685800" indent="0">
              <a:lnSpc>
                <a:spcPct val="80000"/>
              </a:lnSpc>
              <a:spcBef>
                <a:spcPts val="500"/>
              </a:spcBef>
              <a:buFont typeface="Noto Sans Symbols"/>
              <a:buNone/>
            </a:pPr>
            <a:endParaRPr lang="en-US" sz="2400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118871" lvl="1" indent="-152400">
              <a:lnSpc>
                <a:spcPct val="80000"/>
              </a:lnSpc>
              <a:spcBef>
                <a:spcPts val="500"/>
              </a:spcBef>
              <a:buSzPts val="2400"/>
              <a:buFont typeface="Verdana"/>
              <a:buChar char="◼"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Dependent Variables</a:t>
            </a:r>
          </a:p>
          <a:p>
            <a:pPr marL="685800" lvl="1" indent="-24003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Verdana"/>
              <a:buChar char="◼"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Satisfaction, Error Rate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220"/>
              <a:buFont typeface="Noto Sans Symbols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8763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220"/>
              <a:buFont typeface="Noto Sans Symbols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87630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chemeClr val="dk1"/>
              </a:buClr>
              <a:buSzPts val="2220"/>
              <a:buFont typeface="Noto Sans Symbols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145;p20" title="Chart">
            <a:extLst>
              <a:ext uri="{FF2B5EF4-FFF2-40B4-BE49-F238E27FC236}">
                <a16:creationId xmlns:a16="http://schemas.microsoft.com/office/drawing/2014/main" id="{D6B3FA4A-0945-4695-A66A-99A10213A0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402" y="3739361"/>
            <a:ext cx="3311143" cy="2526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6;p20" title="Chart">
            <a:extLst>
              <a:ext uri="{FF2B5EF4-FFF2-40B4-BE49-F238E27FC236}">
                <a16:creationId xmlns:a16="http://schemas.microsoft.com/office/drawing/2014/main" id="{ABA735C4-8300-4E4C-BB58-2442CD96E11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493" y="3739361"/>
            <a:ext cx="3475304" cy="26004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8;p19">
            <a:extLst>
              <a:ext uri="{FF2B5EF4-FFF2-40B4-BE49-F238E27FC236}">
                <a16:creationId xmlns:a16="http://schemas.microsoft.com/office/drawing/2014/main" id="{8CE0F93D-4C96-4C3D-8C17-591C7AF6E0C3}"/>
              </a:ext>
            </a:extLst>
          </p:cNvPr>
          <p:cNvSpPr txBox="1">
            <a:spLocks/>
          </p:cNvSpPr>
          <p:nvPr/>
        </p:nvSpPr>
        <p:spPr>
          <a:xfrm>
            <a:off x="1533380" y="6102699"/>
            <a:ext cx="2883876" cy="59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18871" lvl="1" indent="-152400">
              <a:lnSpc>
                <a:spcPct val="80000"/>
              </a:lnSpc>
              <a:spcBef>
                <a:spcPts val="500"/>
              </a:spcBef>
              <a:buSzPts val="2400"/>
              <a:buFont typeface="Verdana"/>
              <a:buChar char="◼"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Age Distribution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220"/>
              <a:buFont typeface="Noto Sans Symbols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8763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220"/>
              <a:buFont typeface="Noto Sans Symbols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87630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chemeClr val="dk1"/>
              </a:buClr>
              <a:buSzPts val="2220"/>
              <a:buFont typeface="Noto Sans Symbols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38;p19">
            <a:extLst>
              <a:ext uri="{FF2B5EF4-FFF2-40B4-BE49-F238E27FC236}">
                <a16:creationId xmlns:a16="http://schemas.microsoft.com/office/drawing/2014/main" id="{4532637F-9155-4EB7-A7B3-EEA9AEFC5710}"/>
              </a:ext>
            </a:extLst>
          </p:cNvPr>
          <p:cNvSpPr txBox="1">
            <a:spLocks/>
          </p:cNvSpPr>
          <p:nvPr/>
        </p:nvSpPr>
        <p:spPr>
          <a:xfrm>
            <a:off x="7284722" y="6106028"/>
            <a:ext cx="2883876" cy="59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18871" lvl="1" indent="-152400">
              <a:lnSpc>
                <a:spcPct val="80000"/>
              </a:lnSpc>
              <a:spcBef>
                <a:spcPts val="500"/>
              </a:spcBef>
              <a:buSzPts val="2400"/>
              <a:buFont typeface="Verdana"/>
              <a:buChar char="◼"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Dominant Hand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220"/>
              <a:buFont typeface="Noto Sans Symbols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8763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220"/>
              <a:buFont typeface="Noto Sans Symbols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87630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chemeClr val="dk1"/>
              </a:buClr>
              <a:buSzPts val="2220"/>
              <a:buFont typeface="Noto Sans Symbols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38;p19">
            <a:extLst>
              <a:ext uri="{FF2B5EF4-FFF2-40B4-BE49-F238E27FC236}">
                <a16:creationId xmlns:a16="http://schemas.microsoft.com/office/drawing/2014/main" id="{99B2AECD-979F-4DE5-9DDC-B98753BBD764}"/>
              </a:ext>
            </a:extLst>
          </p:cNvPr>
          <p:cNvSpPr txBox="1">
            <a:spLocks/>
          </p:cNvSpPr>
          <p:nvPr/>
        </p:nvSpPr>
        <p:spPr>
          <a:xfrm>
            <a:off x="493540" y="2185213"/>
            <a:ext cx="5221457" cy="1823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685800" indent="0">
              <a:lnSpc>
                <a:spcPct val="80000"/>
              </a:lnSpc>
              <a:spcBef>
                <a:spcPts val="500"/>
              </a:spcBef>
              <a:buFont typeface="Noto Sans Symbols"/>
              <a:buNone/>
            </a:pPr>
            <a:endParaRPr lang="en-US" sz="2400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118871" lvl="1" indent="-152400">
              <a:lnSpc>
                <a:spcPct val="80000"/>
              </a:lnSpc>
              <a:spcBef>
                <a:spcPts val="500"/>
              </a:spcBef>
              <a:buSzPts val="2400"/>
              <a:buFont typeface="Verdana"/>
              <a:buChar char="◼"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Independent Variables</a:t>
            </a:r>
          </a:p>
          <a:p>
            <a:pPr marL="685800" lvl="1" indent="-24003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Verdana"/>
              <a:buChar char="◼"/>
            </a:pPr>
            <a:r>
              <a:rPr lang="en-US" sz="2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Press, Tap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220"/>
              <a:buFont typeface="Noto Sans Symbols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8763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220"/>
              <a:buFont typeface="Noto Sans Symbols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87630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chemeClr val="dk1"/>
              </a:buClr>
              <a:buSzPts val="2220"/>
              <a:buFont typeface="Noto Sans Symbols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073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630</Words>
  <Application>Microsoft Office PowerPoint</Application>
  <PresentationFormat>Widescreen</PresentationFormat>
  <Paragraphs>171</Paragraphs>
  <Slides>18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Noto Sans Symbols</vt:lpstr>
      <vt:lpstr>Calibri</vt:lpstr>
      <vt:lpstr>Arial</vt:lpstr>
      <vt:lpstr>Times New Roman</vt:lpstr>
      <vt:lpstr>MS Gothic</vt:lpstr>
      <vt:lpstr>Gill Sans</vt:lpstr>
      <vt:lpstr>Verdana</vt:lpstr>
      <vt:lpstr>Dividend</vt:lpstr>
      <vt:lpstr>Evaluation of Input Modes for BSAFE: Women’s Wearable Safety Device</vt:lpstr>
      <vt:lpstr>ABSTRACT</vt:lpstr>
      <vt:lpstr>RELATED WORK</vt:lpstr>
      <vt:lpstr>STUDY METHODOLOGY</vt:lpstr>
      <vt:lpstr>PROTOTYPE</vt:lpstr>
      <vt:lpstr>HARDWARE &amp; SOFTWARE REQUIREMENTS </vt:lpstr>
      <vt:lpstr>EXPERIMENT DESIGN</vt:lpstr>
      <vt:lpstr>HYPOTHESES</vt:lpstr>
      <vt:lpstr>PILOT STUDY (WITHIN-SUBJECTS)</vt:lpstr>
      <vt:lpstr>TASKS</vt:lpstr>
      <vt:lpstr>RESULTS</vt:lpstr>
      <vt:lpstr>BSAFE – Complete File </vt:lpstr>
      <vt:lpstr>BSAFE – Age 18 between 30</vt:lpstr>
      <vt:lpstr>BSAFE – Age 30 between 50</vt:lpstr>
      <vt:lpstr>RESULTS ( Age Comparison)</vt:lpstr>
      <vt:lpstr>FINDINGS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Input Modes for BSAFE: Women’s Wearable Safety Device</dc:title>
  <dc:creator>Siju M Philip</dc:creator>
  <cp:lastModifiedBy>Windows User</cp:lastModifiedBy>
  <cp:revision>21</cp:revision>
  <dcterms:modified xsi:type="dcterms:W3CDTF">2019-04-10T05:51:42Z</dcterms:modified>
</cp:coreProperties>
</file>