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06-09-2025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 smtClean="0"/>
              <a:t>Raja.R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US" sz="2400" dirty="0" smtClean="0"/>
              <a:t>24131060500121047</a:t>
            </a:r>
            <a:endParaRPr lang="en-US" sz="2400" dirty="0" smtClean="0">
              <a:cs typeface="Calibri"/>
            </a:endParaRPr>
          </a:p>
          <a:p>
            <a:r>
              <a:rPr lang="en-US" sz="2400" dirty="0" smtClean="0"/>
              <a:t>DEPARTMENT: Bachelor of Computer Application</a:t>
            </a:r>
          </a:p>
          <a:p>
            <a:r>
              <a:rPr lang="en-US" sz="2400" dirty="0" smtClean="0"/>
              <a:t>COLLEGE: Shree </a:t>
            </a:r>
            <a:r>
              <a:rPr lang="en-US" sz="2400" dirty="0" err="1" smtClean="0"/>
              <a:t>Raghvendra</a:t>
            </a:r>
            <a:r>
              <a:rPr lang="en-US" sz="2400" dirty="0" smtClean="0"/>
              <a:t> Arts and Science </a:t>
            </a:r>
            <a:r>
              <a:rPr lang="en-US" sz="2400" dirty="0" smtClean="0"/>
              <a:t>college    </a:t>
            </a:r>
            <a:r>
              <a:rPr lang="en-US" sz="2400" dirty="0" smtClean="0"/>
              <a:t>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53256" y="57148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 smtClean="0"/>
              <a:t>RESULTS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81224" y="1857364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/>
              <a:t>Agile improves adaptability and client </a:t>
            </a:r>
            <a:r>
              <a:rPr lang="en-US" sz="2800" dirty="0" smtClean="0"/>
              <a:t>satisfaction</a:t>
            </a:r>
          </a:p>
          <a:p>
            <a:endParaRPr lang="en-US" sz="2800" dirty="0" smtClean="0"/>
          </a:p>
          <a:p>
            <a:r>
              <a:rPr lang="en-US" sz="2800" dirty="0" smtClean="0"/>
              <a:t>Waterfall </a:t>
            </a:r>
            <a:r>
              <a:rPr lang="en-US" sz="2800" dirty="0" smtClean="0"/>
              <a:t>provides clarity and predictability for fixed-scope </a:t>
            </a:r>
            <a:r>
              <a:rPr lang="en-US" sz="2800" dirty="0" smtClean="0"/>
              <a:t>projects</a:t>
            </a:r>
          </a:p>
          <a:p>
            <a:endParaRPr lang="en-US" sz="2800" dirty="0" smtClean="0"/>
          </a:p>
          <a:p>
            <a:r>
              <a:rPr lang="en-US" sz="2800" dirty="0" smtClean="0"/>
              <a:t>Choosing </a:t>
            </a:r>
            <a:r>
              <a:rPr lang="en-US" sz="2800" dirty="0" smtClean="0"/>
              <a:t>the right method depends on project complexity and requirements</a:t>
            </a:r>
            <a:endParaRPr 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5274" y="1714488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/>
              <a:t>No single “best” methodology—depends on project </a:t>
            </a:r>
            <a:r>
              <a:rPr lang="en-US" sz="2800" dirty="0" smtClean="0"/>
              <a:t>needs</a:t>
            </a:r>
          </a:p>
          <a:p>
            <a:endParaRPr lang="en-US" sz="2800" dirty="0" smtClean="0"/>
          </a:p>
          <a:p>
            <a:r>
              <a:rPr lang="en-US" sz="2800" dirty="0" smtClean="0"/>
              <a:t>Agile </a:t>
            </a:r>
            <a:r>
              <a:rPr lang="en-US" sz="2800" dirty="0" smtClean="0"/>
              <a:t>for dynamic projects, Waterfall for stable and well-defined </a:t>
            </a:r>
            <a:r>
              <a:rPr lang="en-US" sz="2800" dirty="0" smtClean="0"/>
              <a:t>projects</a:t>
            </a:r>
          </a:p>
          <a:p>
            <a:endParaRPr lang="en-US" sz="2800" dirty="0" smtClean="0"/>
          </a:p>
          <a:p>
            <a:r>
              <a:rPr lang="en-US" sz="2800" dirty="0" smtClean="0"/>
              <a:t>Hybrid </a:t>
            </a:r>
            <a:r>
              <a:rPr lang="en-US" sz="2800" dirty="0" smtClean="0"/>
              <a:t>models (Agile-Waterfall mix) are becoming popular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US" sz="5400" dirty="0" smtClean="0">
              <a:latin typeface="Aharoni" pitchFamily="2" charset="-79"/>
              <a:cs typeface="Aharoni" pitchFamily="2" charset="-79"/>
            </a:endParaRPr>
          </a:p>
          <a:p>
            <a:endParaRPr lang="en-US" sz="5400" dirty="0" smtClean="0">
              <a:latin typeface="Aharoni" pitchFamily="2" charset="-79"/>
              <a:cs typeface="Aharoni" pitchFamily="2" charset="-79"/>
            </a:endParaRPr>
          </a:p>
          <a:p>
            <a:endParaRPr lang="en-US" sz="5400" dirty="0" smtClean="0">
              <a:latin typeface="Aharoni" pitchFamily="2" charset="-79"/>
              <a:cs typeface="Aharoni" pitchFamily="2" charset="-79"/>
            </a:endParaRPr>
          </a:p>
          <a:p>
            <a:r>
              <a:rPr lang="en-US" sz="54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5400" dirty="0" smtClean="0">
                <a:latin typeface="Aharoni" pitchFamily="2" charset="-79"/>
                <a:cs typeface="Aharoni" pitchFamily="2" charset="-79"/>
              </a:rPr>
              <a:t>   Agile Vs </a:t>
            </a:r>
            <a:r>
              <a:rPr lang="en-US" sz="5400" dirty="0" err="1" smtClean="0">
                <a:latin typeface="Aharoni" pitchFamily="2" charset="-79"/>
                <a:cs typeface="Aharoni" pitchFamily="2" charset="-79"/>
              </a:rPr>
              <a:t>WaterFall</a:t>
            </a:r>
            <a:r>
              <a:rPr lang="en-US" sz="5400" dirty="0" smtClean="0">
                <a:latin typeface="Aharoni" pitchFamily="2" charset="-79"/>
                <a:cs typeface="Aharoni" pitchFamily="2" charset="-79"/>
              </a:rPr>
              <a:t>: Choosing</a:t>
            </a:r>
          </a:p>
          <a:p>
            <a:r>
              <a:rPr lang="en-US" sz="54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5400" dirty="0" smtClean="0">
                <a:latin typeface="Aharoni" pitchFamily="2" charset="-79"/>
                <a:cs typeface="Aharoni" pitchFamily="2" charset="-79"/>
              </a:rPr>
              <a:t>             The Right Methodology</a:t>
            </a:r>
            <a:endParaRPr sz="5400" dirty="0">
              <a:latin typeface="Aharoni" pitchFamily="2" charset="-79"/>
              <a:cs typeface="Aharoni" pitchFamily="2" charset="-79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881950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595274" y="1714488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 smtClean="0"/>
              <a:t>Organizations face challenges in selecting the right development </a:t>
            </a:r>
            <a:r>
              <a:rPr lang="en-US" sz="3200" dirty="0" smtClean="0"/>
              <a:t>methodology</a:t>
            </a:r>
          </a:p>
          <a:p>
            <a:endParaRPr lang="en-US" sz="3200" dirty="0" smtClean="0"/>
          </a:p>
          <a:p>
            <a:r>
              <a:rPr lang="en-US" sz="3200" dirty="0" smtClean="0"/>
              <a:t>Project </a:t>
            </a:r>
            <a:r>
              <a:rPr lang="en-US" sz="3200" dirty="0" smtClean="0"/>
              <a:t>failures due to poor methodology </a:t>
            </a:r>
            <a:r>
              <a:rPr lang="en-US" sz="3200" dirty="0" smtClean="0"/>
              <a:t>alignment</a:t>
            </a:r>
          </a:p>
          <a:p>
            <a:endParaRPr lang="en-US" sz="3200" dirty="0" smtClean="0"/>
          </a:p>
          <a:p>
            <a:r>
              <a:rPr lang="en-US" sz="3200" dirty="0" smtClean="0"/>
              <a:t>Need </a:t>
            </a:r>
            <a:r>
              <a:rPr lang="en-US" sz="3200" dirty="0" smtClean="0"/>
              <a:t>for flexibility </a:t>
            </a:r>
            <a:r>
              <a:rPr lang="en-US" sz="3200" dirty="0" err="1" smtClean="0"/>
              <a:t>vs</a:t>
            </a:r>
            <a:r>
              <a:rPr lang="en-US" sz="3200" dirty="0" smtClean="0"/>
              <a:t> structured planning</a:t>
            </a: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309522" y="1785926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/>
              <a:t>Agile: Iterative, flexible, and adaptive approach to software </a:t>
            </a:r>
            <a:r>
              <a:rPr lang="en-US" sz="2800" dirty="0" smtClean="0"/>
              <a:t>development</a:t>
            </a:r>
          </a:p>
          <a:p>
            <a:endParaRPr lang="en-US" sz="2800" dirty="0" smtClean="0"/>
          </a:p>
          <a:p>
            <a:r>
              <a:rPr lang="en-US" sz="2800" dirty="0" smtClean="0"/>
              <a:t>Waterfall</a:t>
            </a:r>
            <a:r>
              <a:rPr lang="en-US" sz="2800" dirty="0" smtClean="0"/>
              <a:t>: Linear, structured, and sequential </a:t>
            </a:r>
            <a:r>
              <a:rPr lang="en-US" sz="2800" dirty="0" smtClean="0"/>
              <a:t>model</a:t>
            </a:r>
          </a:p>
          <a:p>
            <a:endParaRPr lang="en-US" sz="2800" dirty="0" smtClean="0"/>
          </a:p>
          <a:p>
            <a:r>
              <a:rPr lang="en-US" sz="2800" dirty="0" smtClean="0"/>
              <a:t>Each </a:t>
            </a:r>
            <a:r>
              <a:rPr lang="en-US" sz="2800" dirty="0" smtClean="0"/>
              <a:t>method has strengths and weaknesses depending on project type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452398" y="1785926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/>
              <a:t>Software development </a:t>
            </a:r>
            <a:r>
              <a:rPr lang="en-US" sz="2800" dirty="0" smtClean="0"/>
              <a:t>teams</a:t>
            </a:r>
          </a:p>
          <a:p>
            <a:endParaRPr lang="en-US" sz="2800" dirty="0" smtClean="0"/>
          </a:p>
          <a:p>
            <a:r>
              <a:rPr lang="en-US" sz="2800" dirty="0" smtClean="0"/>
              <a:t>Project managers</a:t>
            </a:r>
          </a:p>
          <a:p>
            <a:endParaRPr lang="en-US" sz="2800" dirty="0" smtClean="0"/>
          </a:p>
          <a:p>
            <a:r>
              <a:rPr lang="en-US" sz="2800" dirty="0" smtClean="0"/>
              <a:t>IT </a:t>
            </a:r>
            <a:r>
              <a:rPr lang="en-US" sz="2800" dirty="0" smtClean="0"/>
              <a:t>companies and </a:t>
            </a:r>
            <a:r>
              <a:rPr lang="en-US" sz="2800" dirty="0" smtClean="0"/>
              <a:t>startups</a:t>
            </a:r>
          </a:p>
          <a:p>
            <a:endParaRPr lang="en-US" sz="2800" dirty="0" smtClean="0"/>
          </a:p>
          <a:p>
            <a:r>
              <a:rPr lang="en-US" sz="2800" dirty="0" smtClean="0"/>
              <a:t>Clients </a:t>
            </a:r>
            <a:r>
              <a:rPr lang="en-US" sz="2800" dirty="0" smtClean="0"/>
              <a:t>and </a:t>
            </a:r>
            <a:r>
              <a:rPr lang="en-US" sz="2800" dirty="0" smtClean="0"/>
              <a:t>stake</a:t>
            </a:r>
          </a:p>
          <a:p>
            <a:endParaRPr lang="en-US" sz="2800" dirty="0" smtClean="0"/>
          </a:p>
          <a:p>
            <a:r>
              <a:rPr lang="en-US" sz="2800" dirty="0" smtClean="0"/>
              <a:t>holders </a:t>
            </a:r>
            <a:r>
              <a:rPr lang="en-US" sz="2800" dirty="0" smtClean="0"/>
              <a:t>involved in product development</a:t>
            </a: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24694" y="85723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Rectangle 9"/>
          <p:cNvSpPr/>
          <p:nvPr/>
        </p:nvSpPr>
        <p:spPr>
          <a:xfrm>
            <a:off x="2595538" y="2143116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/>
              <a:t>Agile Tools: </a:t>
            </a:r>
            <a:r>
              <a:rPr lang="en-US" sz="2800" dirty="0" err="1" smtClean="0"/>
              <a:t>Jira</a:t>
            </a:r>
            <a:r>
              <a:rPr lang="en-US" sz="2800" dirty="0" smtClean="0"/>
              <a:t>, </a:t>
            </a:r>
            <a:r>
              <a:rPr lang="en-US" sz="2800" dirty="0" err="1" smtClean="0"/>
              <a:t>Trello</a:t>
            </a:r>
            <a:r>
              <a:rPr lang="en-US" sz="2800" dirty="0" smtClean="0"/>
              <a:t>, Scrum boards, </a:t>
            </a:r>
            <a:r>
              <a:rPr lang="en-US" sz="2800" dirty="0" err="1" smtClean="0"/>
              <a:t>Kanban</a:t>
            </a:r>
            <a:r>
              <a:rPr lang="en-US" sz="2800" dirty="0" smtClean="0"/>
              <a:t> </a:t>
            </a:r>
            <a:r>
              <a:rPr lang="en-US" sz="2800" dirty="0" smtClean="0"/>
              <a:t>boards</a:t>
            </a:r>
          </a:p>
          <a:p>
            <a:endParaRPr lang="en-US" sz="2800" dirty="0" smtClean="0"/>
          </a:p>
          <a:p>
            <a:r>
              <a:rPr lang="en-US" sz="2800" dirty="0" smtClean="0"/>
              <a:t>Waterfall </a:t>
            </a:r>
            <a:r>
              <a:rPr lang="en-US" sz="2800" dirty="0" smtClean="0"/>
              <a:t>Tools: Microsoft Project, Gantt </a:t>
            </a:r>
            <a:r>
              <a:rPr lang="en-US" sz="2800" dirty="0" smtClean="0"/>
              <a:t>charts</a:t>
            </a:r>
          </a:p>
          <a:p>
            <a:endParaRPr lang="en-US" sz="2800" dirty="0" smtClean="0"/>
          </a:p>
          <a:p>
            <a:r>
              <a:rPr lang="en-US" sz="2800" dirty="0" smtClean="0"/>
              <a:t>Collaboration </a:t>
            </a:r>
            <a:r>
              <a:rPr lang="en-US" sz="2800" dirty="0" smtClean="0"/>
              <a:t>tools: Slack, </a:t>
            </a:r>
            <a:r>
              <a:rPr lang="en-US" sz="2800" dirty="0" smtClean="0"/>
              <a:t>Confluence</a:t>
            </a:r>
          </a:p>
          <a:p>
            <a:endParaRPr lang="en-US" sz="2800" dirty="0" smtClean="0"/>
          </a:p>
          <a:p>
            <a:r>
              <a:rPr lang="en-US" sz="2800" dirty="0" smtClean="0"/>
              <a:t>Version </a:t>
            </a:r>
            <a:r>
              <a:rPr lang="en-US" sz="2800" dirty="0" smtClean="0"/>
              <a:t>control: </a:t>
            </a:r>
            <a:r>
              <a:rPr lang="en-US" sz="2800" dirty="0" err="1" smtClean="0"/>
              <a:t>Git</a:t>
            </a:r>
            <a:r>
              <a:rPr lang="en-US" sz="2800" dirty="0" smtClean="0"/>
              <a:t>, </a:t>
            </a:r>
            <a:r>
              <a:rPr lang="en-US" sz="2800" dirty="0" err="1" smtClean="0"/>
              <a:t>GitHub</a:t>
            </a: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666712" y="1643050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/>
              <a:t>Clean, professional theme with a dual-color scheme (e.g., Blue for Waterfall, Green for Agile</a:t>
            </a:r>
            <a:r>
              <a:rPr lang="en-US" sz="2800" dirty="0" smtClean="0"/>
              <a:t>)</a:t>
            </a:r>
          </a:p>
          <a:p>
            <a:endParaRPr lang="en-US" sz="2800" dirty="0" smtClean="0"/>
          </a:p>
          <a:p>
            <a:r>
              <a:rPr lang="en-US" sz="2800" dirty="0" smtClean="0"/>
              <a:t>Use </a:t>
            </a:r>
            <a:r>
              <a:rPr lang="en-US" sz="2800" dirty="0" smtClean="0"/>
              <a:t>comparison charts and </a:t>
            </a:r>
            <a:r>
              <a:rPr lang="en-US" sz="2800" dirty="0" err="1" smtClean="0"/>
              <a:t>infographics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Flow </a:t>
            </a:r>
            <a:r>
              <a:rPr lang="en-US" sz="2800" dirty="0" smtClean="0"/>
              <a:t>diagrams for both </a:t>
            </a:r>
            <a:r>
              <a:rPr lang="en-US" sz="2800" dirty="0" smtClean="0"/>
              <a:t>methodologies</a:t>
            </a:r>
          </a:p>
          <a:p>
            <a:endParaRPr lang="en-US" sz="2800" dirty="0" smtClean="0"/>
          </a:p>
          <a:p>
            <a:r>
              <a:rPr lang="en-US" sz="2800" dirty="0" smtClean="0"/>
              <a:t>Icons </a:t>
            </a:r>
            <a:r>
              <a:rPr lang="en-US" sz="2800" dirty="0" smtClean="0"/>
              <a:t>for planning, sprints, delivery stages</a:t>
            </a:r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595274" y="1785926"/>
            <a:ext cx="6096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/>
              <a:t>Agile: Flexibility, continuous feedback, incremental </a:t>
            </a:r>
            <a:r>
              <a:rPr lang="en-US" sz="2800" dirty="0" smtClean="0"/>
              <a:t>delivery</a:t>
            </a:r>
          </a:p>
          <a:p>
            <a:endParaRPr lang="en-US" sz="2800" dirty="0" smtClean="0"/>
          </a:p>
          <a:p>
            <a:r>
              <a:rPr lang="en-US" sz="2800" dirty="0" smtClean="0"/>
              <a:t>Waterfall</a:t>
            </a:r>
            <a:r>
              <a:rPr lang="en-US" sz="2800" dirty="0" smtClean="0"/>
              <a:t>: Clear structure, well-defined stages, predictable </a:t>
            </a:r>
            <a:r>
              <a:rPr lang="en-US" sz="2800" dirty="0" smtClean="0"/>
              <a:t>timelines</a:t>
            </a:r>
          </a:p>
          <a:p>
            <a:endParaRPr lang="en-US" sz="2800" dirty="0" smtClean="0"/>
          </a:p>
          <a:p>
            <a:r>
              <a:rPr lang="en-US" sz="2800" dirty="0" smtClean="0"/>
              <a:t>Key </a:t>
            </a:r>
            <a:r>
              <a:rPr lang="en-US" sz="2800" dirty="0" smtClean="0"/>
              <a:t>differences in cost, time, and </a:t>
            </a:r>
            <a:r>
              <a:rPr lang="en-US" sz="2800" dirty="0" smtClean="0"/>
              <a:t>adaptability</a:t>
            </a:r>
          </a:p>
          <a:p>
            <a:endParaRPr lang="en-US" sz="2800" dirty="0" smtClean="0"/>
          </a:p>
          <a:p>
            <a:r>
              <a:rPr lang="en-US" sz="2800" dirty="0" smtClean="0"/>
              <a:t>Real-world </a:t>
            </a:r>
            <a:r>
              <a:rPr lang="en-US" sz="2800" dirty="0" smtClean="0"/>
              <a:t>use cases for each methodology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</TotalTime>
  <Words>320</Words>
  <Application>Microsoft Office PowerPoint</Application>
  <PresentationFormat>Custom</PresentationFormat>
  <Paragraphs>92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Slide 8</vt:lpstr>
      <vt:lpstr>FEATURES AND FUNCTIONALITY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Murugavel</cp:lastModifiedBy>
  <cp:revision>23</cp:revision>
  <dcterms:created xsi:type="dcterms:W3CDTF">2024-03-29T15:07:22Z</dcterms:created>
  <dcterms:modified xsi:type="dcterms:W3CDTF">2025-09-06T14:49:35Z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