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9" r:id="rId2"/>
    <p:sldId id="267" r:id="rId3"/>
    <p:sldId id="266" r:id="rId4"/>
    <p:sldId id="268" r:id="rId5"/>
    <p:sldId id="269" r:id="rId6"/>
    <p:sldId id="270" r:id="rId7"/>
    <p:sldId id="271" r:id="rId8"/>
    <p:sldId id="265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81BCB-439F-4875-94CA-F8F70F858A19}" v="8" dt="2024-06-29T05:50:32.316"/>
    <p1510:client id="{C9D7F8A2-1D13-42FA-83BE-CCF0F6810F6E}" v="356" dt="2024-06-29T05:45:40.193"/>
    <p1510:client id="{D08B7D41-9788-4E83-A234-FFFF8A893BB5}" v="100" dt="2024-06-28T11:25:05.532"/>
    <p1510:client id="{D2DBB4B0-F823-4038-9CD0-64DC2495F1C9}" v="28" dt="2024-06-29T05:54:49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7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0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4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4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5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4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5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6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7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78" r:id="rId6"/>
    <p:sldLayoutId id="2147483774" r:id="rId7"/>
    <p:sldLayoutId id="2147483775" r:id="rId8"/>
    <p:sldLayoutId id="2147483776" r:id="rId9"/>
    <p:sldLayoutId id="2147483777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84BD-6B6A-D7EB-585D-0A12B433A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ea typeface="+mj-lt"/>
                <a:cs typeface="+mj-lt"/>
              </a:rPr>
              <a:t>Medical Assistant Application</a:t>
            </a:r>
            <a:r>
              <a:rPr lang="en-US" sz="4400" dirty="0" err="1">
                <a:solidFill>
                  <a:srgbClr val="FFFFFF"/>
                </a:solidFill>
                <a:ea typeface="+mj-lt"/>
                <a:cs typeface="+mj-lt"/>
              </a:rPr>
              <a:t>ge</a:t>
            </a:r>
            <a:endParaRPr lang="en-US" dirty="0" err="1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1D9EF-1F12-D2F1-DEAC-28F4E572B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b="1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D54954-8723-327D-0CC1-523F31CC6AE1}"/>
              </a:ext>
            </a:extLst>
          </p:cNvPr>
          <p:cNvSpPr txBox="1"/>
          <p:nvPr/>
        </p:nvSpPr>
        <p:spPr>
          <a:xfrm>
            <a:off x="489284" y="2753946"/>
            <a:ext cx="11413957" cy="4062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000" b="1" dirty="0"/>
              <a:t>Short User Stories</a:t>
            </a:r>
          </a:p>
          <a:p>
            <a:pPr marL="742950" lvl="1" indent="-285750">
              <a:buFont typeface="Arial,Sans-Serif"/>
              <a:buChar char="•"/>
            </a:pPr>
            <a:endParaRPr lang="en-GB" sz="2000" dirty="0">
              <a:latin typeface="Arial"/>
              <a:cs typeface="Arial"/>
            </a:endParaRPr>
          </a:p>
          <a:p>
            <a:pPr marL="742950" lvl="1" indent="-285750">
              <a:buFont typeface="Arial,Sans-Serif"/>
              <a:buChar char="•"/>
            </a:pPr>
            <a:endParaRPr lang="en-GB" sz="2000" dirty="0">
              <a:latin typeface="Arial"/>
              <a:ea typeface="+mn-lt"/>
              <a:cs typeface="Arial"/>
            </a:endParaRPr>
          </a:p>
          <a:p>
            <a:pPr marL="742950" lvl="1" indent="-285750">
              <a:buFont typeface="Arial,Sans-Serif"/>
              <a:buChar char="•"/>
            </a:pPr>
            <a:endParaRPr lang="en-GB" sz="2000" dirty="0">
              <a:latin typeface="Arial"/>
              <a:ea typeface="+mn-lt"/>
              <a:cs typeface="Arial"/>
            </a:endParaRPr>
          </a:p>
          <a:p>
            <a:pPr marL="742950" lvl="1" indent="-285750">
              <a:buFont typeface="Arial,Sans-Serif"/>
              <a:buChar char="•"/>
            </a:pPr>
            <a:endParaRPr lang="en-GB" sz="2000" dirty="0">
              <a:latin typeface="Arial"/>
              <a:ea typeface="+mn-lt"/>
              <a:cs typeface="Arial"/>
            </a:endParaRPr>
          </a:p>
          <a:p>
            <a:pPr marL="742950" lvl="1" indent="-285750">
              <a:buFont typeface="Arial,Sans-Serif"/>
              <a:buChar char="•"/>
            </a:pPr>
            <a:endParaRPr lang="en-GB" sz="2000" dirty="0">
              <a:latin typeface="Arial"/>
              <a:ea typeface="+mn-lt"/>
              <a:cs typeface="Arial"/>
            </a:endParaRPr>
          </a:p>
          <a:p>
            <a:pPr marL="742950" lvl="1" indent="-285750">
              <a:buFont typeface="Arial,Sans-Serif"/>
              <a:buChar char="•"/>
            </a:pPr>
            <a:endParaRPr lang="en-GB" sz="2000" dirty="0">
              <a:latin typeface="Arial"/>
              <a:ea typeface="+mn-lt"/>
              <a:cs typeface="Arial"/>
            </a:endParaRPr>
          </a:p>
          <a:p>
            <a:r>
              <a:rPr lang="en-GB" i="1" dirty="0">
                <a:ea typeface="+mn-lt"/>
                <a:cs typeface="+mn-lt"/>
              </a:rPr>
              <a:t>Disclaimer ::</a:t>
            </a:r>
            <a:r>
              <a:rPr lang="en-GB" dirty="0">
                <a:ea typeface="+mn-lt"/>
                <a:cs typeface="+mn-lt"/>
              </a:rPr>
              <a:t> </a:t>
            </a:r>
            <a:r>
              <a:rPr lang="en-GB" sz="1100" dirty="0">
                <a:ea typeface="+mn-lt"/>
                <a:cs typeface="+mn-lt"/>
              </a:rPr>
              <a:t>Accurate measurement from image is not possible.</a:t>
            </a:r>
          </a:p>
          <a:p>
            <a:r>
              <a:rPr lang="en-GB" sz="1100" dirty="0">
                <a:ea typeface="+mn-lt"/>
                <a:cs typeface="+mn-lt"/>
              </a:rPr>
              <a:t>Requires further investigation by a qualified physician.</a:t>
            </a:r>
          </a:p>
          <a:p>
            <a:r>
              <a:rPr lang="en-GB" sz="1100" dirty="0">
                <a:ea typeface="+mn-lt"/>
                <a:cs typeface="+mn-lt"/>
              </a:rPr>
              <a:t>Information generated is only to assist and may have error(s).</a:t>
            </a:r>
          </a:p>
          <a:p>
            <a:r>
              <a:rPr lang="en-GB" sz="1100" dirty="0">
                <a:ea typeface="+mn-lt"/>
                <a:cs typeface="+mn-lt"/>
              </a:rPr>
              <a:t>Information should not be a substitute for professional medical advice.</a:t>
            </a:r>
          </a:p>
          <a:p>
            <a:r>
              <a:rPr lang="en-GB" sz="1100" dirty="0">
                <a:ea typeface="+mn-lt"/>
                <a:cs typeface="+mn-lt"/>
              </a:rPr>
              <a:t>Always consult with a doctor for diagnosis and treatment of a medical condition.</a:t>
            </a:r>
            <a:endParaRPr lang="en-GB" dirty="0">
              <a:ea typeface="+mn-lt"/>
              <a:cs typeface="+mn-lt"/>
            </a:endParaRPr>
          </a:p>
          <a:p>
            <a:endParaRPr lang="en-GB" i="1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686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88FC-14AE-99E0-F182-2DB1BEAC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b="0" dirty="0">
                <a:ea typeface="+mj-lt"/>
                <a:cs typeface="+mj-lt"/>
              </a:rPr>
              <a:t>Model to be loaded only once during app execution (tech NFR)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ACC40-888B-C1BC-553A-37410668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ea typeface="+mn-lt"/>
                <a:cs typeface="+mn-lt"/>
              </a:rPr>
              <a:t>As a developer, I want the model to be loaded only once during app execution to improve performance.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Acceptance criteria:</a:t>
            </a:r>
            <a:r>
              <a:rPr lang="en-GB" dirty="0">
                <a:ea typeface="+mn-lt"/>
                <a:cs typeface="+mn-lt"/>
              </a:rPr>
              <a:t> </a:t>
            </a:r>
            <a:endParaRPr lang="en-GB"/>
          </a:p>
          <a:p>
            <a:pPr lvl="1"/>
            <a:r>
              <a:rPr lang="en-GB" dirty="0">
                <a:ea typeface="+mn-lt"/>
                <a:cs typeface="+mn-lt"/>
              </a:rPr>
              <a:t>The model loading logic should be wrapped in a caching mechanism like </a:t>
            </a:r>
            <a:r>
              <a:rPr lang="en-GB" dirty="0" err="1">
                <a:ea typeface="+mn-lt"/>
                <a:cs typeface="+mn-lt"/>
              </a:rPr>
              <a:t>cache_data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pPr lvl="1"/>
            <a:r>
              <a:rPr lang="en-GB" dirty="0">
                <a:ea typeface="+mn-lt"/>
                <a:cs typeface="+mn-lt"/>
              </a:rPr>
              <a:t>The model should be loaded only on the first app run and reused throughout the session.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8269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6D043-6AB0-7BAA-31C8-FFE86924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0" dirty="0">
                <a:ea typeface="+mj-lt"/>
                <a:cs typeface="+mj-lt"/>
              </a:rPr>
              <a:t>Save chat history in JSON file periodically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63B0-83C4-FF62-A201-C304E7AF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ea typeface="+mn-lt"/>
                <a:cs typeface="+mn-lt"/>
              </a:rPr>
              <a:t>As a developer, I want the chat history to be saved to a JSON file periodically to maintain the conversation context.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Acceptance criteria:</a:t>
            </a:r>
            <a:r>
              <a:rPr lang="en-GB" dirty="0">
                <a:ea typeface="+mn-lt"/>
                <a:cs typeface="+mn-lt"/>
              </a:rPr>
              <a:t> </a:t>
            </a:r>
            <a:endParaRPr lang="en-GB"/>
          </a:p>
          <a:p>
            <a:pPr lvl="1"/>
            <a:r>
              <a:rPr lang="en-GB" dirty="0">
                <a:ea typeface="+mn-lt"/>
                <a:cs typeface="+mn-lt"/>
              </a:rPr>
              <a:t>The app should define a function to write the current chat history to a JSON file.</a:t>
            </a:r>
            <a:endParaRPr lang="en-GB" dirty="0"/>
          </a:p>
          <a:p>
            <a:pPr lvl="1"/>
            <a:r>
              <a:rPr lang="en-GB" dirty="0">
                <a:ea typeface="+mn-lt"/>
                <a:cs typeface="+mn-lt"/>
              </a:rPr>
              <a:t>The chat history should be saved when the conversation length exceeds a certain threshold or at specific intervals.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4576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E70A-224A-5482-63B8-4E2B98A25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dirty="0">
                <a:ea typeface="+mj-lt"/>
                <a:cs typeface="+mj-lt"/>
              </a:rPr>
              <a:t>Handle potential errors gracefully (tech NFR)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23FCA-E884-A38B-B6B0-A54C62E85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ea typeface="+mn-lt"/>
                <a:cs typeface="+mn-lt"/>
              </a:rPr>
              <a:t>As a developer, I want the app to handle potential errors gracefully and display informative messages to the user.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Acceptance criteria:</a:t>
            </a:r>
            <a:r>
              <a:rPr lang="en-GB" dirty="0">
                <a:ea typeface="+mn-lt"/>
                <a:cs typeface="+mn-lt"/>
              </a:rPr>
              <a:t> </a:t>
            </a:r>
            <a:endParaRPr lang="en-GB"/>
          </a:p>
          <a:p>
            <a:pPr lvl="1"/>
            <a:r>
              <a:rPr lang="en-GB" dirty="0">
                <a:ea typeface="+mn-lt"/>
                <a:cs typeface="+mn-lt"/>
              </a:rPr>
              <a:t>The app should use exception handling (try-except blocks) to catch errors during model generation or other operations.</a:t>
            </a:r>
            <a:endParaRPr lang="en-GB" dirty="0"/>
          </a:p>
          <a:p>
            <a:pPr lvl="1"/>
            <a:r>
              <a:rPr lang="en-GB" dirty="0">
                <a:ea typeface="+mn-lt"/>
                <a:cs typeface="+mn-lt"/>
              </a:rPr>
              <a:t>User-friendly error messages should be displayed in case of issues.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7769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5A08-DB47-C365-2583-12CFE6C7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b="0" dirty="0">
                <a:ea typeface="+mj-lt"/>
                <a:cs typeface="+mj-lt"/>
              </a:rPr>
              <a:t>Clear the user input field and chat history when the user exits the app (tech NFR)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B6234-5FE6-5A3B-7A17-D5B8FE95D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ea typeface="+mn-lt"/>
                <a:cs typeface="+mn-lt"/>
              </a:rPr>
              <a:t>As a developer, I want the app to clear the user input field and chat history when the user exits the app.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Acceptance criteria:</a:t>
            </a:r>
            <a:r>
              <a:rPr lang="en-GB" dirty="0">
                <a:ea typeface="+mn-lt"/>
                <a:cs typeface="+mn-lt"/>
              </a:rPr>
              <a:t> </a:t>
            </a:r>
            <a:endParaRPr lang="en-GB"/>
          </a:p>
          <a:p>
            <a:pPr lvl="1"/>
            <a:r>
              <a:rPr lang="en-GB" dirty="0">
                <a:ea typeface="+mn-lt"/>
                <a:cs typeface="+mn-lt"/>
              </a:rPr>
              <a:t>The app should have a button or functionality to reset the session state.</a:t>
            </a:r>
            <a:endParaRPr lang="en-GB" dirty="0"/>
          </a:p>
          <a:p>
            <a:pPr lvl="1"/>
            <a:r>
              <a:rPr lang="en-GB" dirty="0">
                <a:ea typeface="+mn-lt"/>
                <a:cs typeface="+mn-lt"/>
              </a:rPr>
              <a:t>Clicking the button should clear the user input field, chat history, and potentially any temporary files.</a:t>
            </a:r>
            <a:endParaRPr lang="en-GB" dirty="0"/>
          </a:p>
          <a:p>
            <a:pPr lvl="1"/>
            <a:r>
              <a:rPr lang="en-GB" dirty="0">
                <a:ea typeface="+mn-lt"/>
                <a:cs typeface="+mn-lt"/>
              </a:rPr>
              <a:t>Consider using </a:t>
            </a:r>
            <a:r>
              <a:rPr lang="en-GB" dirty="0" err="1">
                <a:ea typeface="+mn-lt"/>
                <a:cs typeface="+mn-lt"/>
              </a:rPr>
              <a:t>st.rerun</a:t>
            </a:r>
            <a:r>
              <a:rPr lang="en-GB" dirty="0">
                <a:ea typeface="+mn-lt"/>
                <a:cs typeface="+mn-lt"/>
              </a:rPr>
              <a:t>() and </a:t>
            </a:r>
            <a:r>
              <a:rPr lang="en-GB" dirty="0" err="1">
                <a:ea typeface="+mn-lt"/>
                <a:cs typeface="+mn-lt"/>
              </a:rPr>
              <a:t>st.stop</a:t>
            </a:r>
            <a:r>
              <a:rPr lang="en-GB" dirty="0">
                <a:ea typeface="+mn-lt"/>
                <a:cs typeface="+mn-lt"/>
              </a:rPr>
              <a:t>() functions strategically for app restart and termination.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54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84BD-6B6A-D7EB-585D-0A12B433A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ea typeface="+mj-lt"/>
                <a:cs typeface="+mj-lt"/>
              </a:rPr>
              <a:t>Upload </a:t>
            </a:r>
            <a:r>
              <a:rPr lang="en-US" sz="4400" dirty="0" err="1">
                <a:ea typeface="+mj-lt"/>
                <a:cs typeface="+mj-lt"/>
              </a:rPr>
              <a:t>image</a:t>
            </a:r>
            <a:r>
              <a:rPr lang="en-US" sz="4400" dirty="0" err="1">
                <a:solidFill>
                  <a:srgbClr val="FFFFFF"/>
                </a:solidFill>
                <a:ea typeface="+mj-lt"/>
                <a:cs typeface="+mj-lt"/>
              </a:rPr>
              <a:t>ge</a:t>
            </a:r>
            <a:endParaRPr lang="en-US" dirty="0" err="1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1D9EF-1F12-D2F1-DEAC-28F4E572B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b="1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D54954-8723-327D-0CC1-523F31CC6AE1}"/>
              </a:ext>
            </a:extLst>
          </p:cNvPr>
          <p:cNvSpPr txBox="1"/>
          <p:nvPr/>
        </p:nvSpPr>
        <p:spPr>
          <a:xfrm>
            <a:off x="489284" y="2753946"/>
            <a:ext cx="11413957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2000" b="1" dirty="0">
              <a:ea typeface="+mn-lt"/>
              <a:cs typeface="+mn-lt"/>
            </a:endParaRPr>
          </a:p>
          <a:p>
            <a:r>
              <a:rPr lang="en-GB" sz="2000" b="1" dirty="0">
                <a:ea typeface="+mn-lt"/>
                <a:cs typeface="+mn-lt"/>
              </a:rPr>
              <a:t>As a patient, I want to upload a medical image so that the assistant can </a:t>
            </a:r>
            <a:r>
              <a:rPr lang="en-GB" sz="2000" b="1" dirty="0" err="1">
                <a:ea typeface="+mn-lt"/>
                <a:cs typeface="+mn-lt"/>
              </a:rPr>
              <a:t>analyze</a:t>
            </a:r>
            <a:r>
              <a:rPr lang="en-GB" sz="2000" b="1" dirty="0">
                <a:ea typeface="+mn-lt"/>
                <a:cs typeface="+mn-lt"/>
              </a:rPr>
              <a:t> it and provide insights.</a:t>
            </a: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2000" b="1" dirty="0">
                <a:latin typeface="Arial"/>
                <a:cs typeface="Arial"/>
              </a:rPr>
              <a:t>Acceptance criteria:</a:t>
            </a:r>
            <a:r>
              <a:rPr lang="en-GB" sz="2000" dirty="0">
                <a:latin typeface="Arial"/>
                <a:cs typeface="Arial"/>
              </a:rPr>
              <a:t> </a:t>
            </a:r>
          </a:p>
          <a:p>
            <a:pPr marL="742950" lvl="1" indent="-285750">
              <a:buFont typeface="Arial,Sans-Serif"/>
              <a:buChar char="•"/>
            </a:pPr>
            <a:r>
              <a:rPr lang="en-GB" sz="2000" dirty="0">
                <a:latin typeface="Arial"/>
                <a:cs typeface="Arial"/>
              </a:rPr>
              <a:t>The app should support uploading images in common formats like JPG, PNG, and TIF.</a:t>
            </a:r>
          </a:p>
          <a:p>
            <a:pPr marL="742950" lvl="1" indent="-285750">
              <a:buFont typeface="Arial,Sans-Serif"/>
              <a:buChar char="•"/>
            </a:pPr>
            <a:r>
              <a:rPr lang="en-GB" sz="2000" dirty="0">
                <a:latin typeface="Arial"/>
                <a:cs typeface="Arial"/>
              </a:rPr>
              <a:t>The assistant should be able to understand the uploaded image and potentially identify medical conditions or related objects.</a:t>
            </a:r>
          </a:p>
          <a:p>
            <a:pPr marL="742950" lvl="1" indent="-285750">
              <a:buFont typeface="Arial,Sans-Serif"/>
              <a:buChar char="•"/>
            </a:pPr>
            <a:r>
              <a:rPr lang="en-GB" sz="2000" dirty="0">
                <a:latin typeface="Arial"/>
                <a:cs typeface="Arial"/>
              </a:rPr>
              <a:t>The assistant should provide a response related to the uploaded image.</a:t>
            </a:r>
          </a:p>
          <a:p>
            <a:endParaRPr lang="en-GB" dirty="0">
              <a:solidFill>
                <a:srgbClr val="FFFFFF"/>
              </a:solidFill>
              <a:ea typeface="+mn-lt"/>
              <a:cs typeface="+mn-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509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84BD-6B6A-D7EB-585D-0A12B433A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600" b="0" dirty="0">
                <a:ea typeface="+mj-lt"/>
                <a:cs typeface="+mj-lt"/>
              </a:rPr>
              <a:t>Ask questions about my health using natural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1D9EF-1F12-D2F1-DEAC-28F4E572B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b="1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D54954-8723-327D-0CC1-523F31CC6AE1}"/>
              </a:ext>
            </a:extLst>
          </p:cNvPr>
          <p:cNvSpPr txBox="1"/>
          <p:nvPr/>
        </p:nvSpPr>
        <p:spPr>
          <a:xfrm>
            <a:off x="489284" y="2753946"/>
            <a:ext cx="11413957" cy="34470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2000" b="1" dirty="0">
              <a:ea typeface="+mn-lt"/>
              <a:cs typeface="+mn-lt"/>
            </a:endParaRPr>
          </a:p>
          <a:p>
            <a:r>
              <a:rPr lang="en-GB" sz="2000" b="1" dirty="0">
                <a:ea typeface="+mn-lt"/>
                <a:cs typeface="+mn-lt"/>
              </a:rPr>
              <a:t>As a patient, I want to ask questions about my health using natural language so that the assistant can understand and respond in a helpful way.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2000" b="1" dirty="0">
                <a:ea typeface="+mn-lt"/>
                <a:cs typeface="+mn-lt"/>
              </a:rPr>
              <a:t>Acceptance criteria:</a:t>
            </a:r>
            <a:r>
              <a:rPr lang="en-GB" sz="2000" dirty="0">
                <a:ea typeface="+mn-lt"/>
                <a:cs typeface="+mn-lt"/>
              </a:rPr>
              <a:t> </a:t>
            </a:r>
            <a:endParaRPr lang="en-GB"/>
          </a:p>
          <a:p>
            <a:pPr marL="742950" lvl="1" indent="-285750">
              <a:buFont typeface="Arial"/>
              <a:buChar char="•"/>
            </a:pPr>
            <a:r>
              <a:rPr lang="en-GB" sz="2000" dirty="0">
                <a:ea typeface="+mn-lt"/>
                <a:cs typeface="+mn-lt"/>
              </a:rPr>
              <a:t>The app should provide a text area for users to type their questions.</a:t>
            </a:r>
            <a:endParaRPr lang="en-GB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2000" dirty="0">
                <a:ea typeface="+mn-lt"/>
                <a:cs typeface="+mn-lt"/>
              </a:rPr>
              <a:t>The assistant should understand natural language queries (prompts) related to the uploaded image or general medical topics.</a:t>
            </a:r>
            <a:endParaRPr lang="en-GB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2000" b="1" dirty="0">
                <a:ea typeface="+mn-lt"/>
                <a:cs typeface="+mn-lt"/>
              </a:rPr>
              <a:t>The assistant should generate informative responses to user questions, considering safety and avoiding harmful content.</a:t>
            </a:r>
            <a:endParaRPr lang="en-GB" b="1" dirty="0">
              <a:ea typeface="+mn-lt"/>
              <a:cs typeface="+mn-lt"/>
            </a:endParaRPr>
          </a:p>
          <a:p>
            <a:endParaRPr lang="en-GB" sz="2000" b="1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8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84BD-6B6A-D7EB-585D-0A12B433A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385883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n-US" sz="4600" b="0" dirty="0"/>
              <a:t>Application - 1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1D9EF-1F12-D2F1-DEAC-28F4E572B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b="1" dirty="0"/>
          </a:p>
          <a:p>
            <a:endParaRPr lang="en-GB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7D178C0-422B-40E9-CA56-57F464884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806" y="2061410"/>
            <a:ext cx="6954936" cy="479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41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84BD-6B6A-D7EB-585D-0A12B433A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385883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n-US" sz="4600" b="0" dirty="0"/>
              <a:t>Application - 2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1D9EF-1F12-D2F1-DEAC-28F4E572B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b="1" dirty="0"/>
          </a:p>
          <a:p>
            <a:endParaRPr lang="en-GB" dirty="0"/>
          </a:p>
        </p:txBody>
      </p:sp>
      <p:pic>
        <p:nvPicPr>
          <p:cNvPr id="5" name="Picture 4" descr="Screens screenshot of a medical device&#10;&#10;Description automatically generated">
            <a:extLst>
              <a:ext uri="{FF2B5EF4-FFF2-40B4-BE49-F238E27FC236}">
                <a16:creationId xmlns:a16="http://schemas.microsoft.com/office/drawing/2014/main" id="{648C7013-D550-5366-72D9-73849FA5C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493" y="1945688"/>
            <a:ext cx="5954568" cy="474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2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84BD-6B6A-D7EB-585D-0A12B433A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385883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n-US" sz="4600" b="0" dirty="0"/>
              <a:t>Application - 3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1D9EF-1F12-D2F1-DEAC-28F4E572B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b="1" dirty="0"/>
          </a:p>
          <a:p>
            <a:endParaRPr lang="en-GB" dirty="0"/>
          </a:p>
        </p:txBody>
      </p:sp>
      <p:pic>
        <p:nvPicPr>
          <p:cNvPr id="4" name="Picture 3" descr="A screenshot of a medical image&#10;&#10;Description automatically generated">
            <a:extLst>
              <a:ext uri="{FF2B5EF4-FFF2-40B4-BE49-F238E27FC236}">
                <a16:creationId xmlns:a16="http://schemas.microsoft.com/office/drawing/2014/main" id="{CD890596-5A21-965E-E53A-B773F8458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46" y="1717963"/>
            <a:ext cx="6259852" cy="462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9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84BD-6B6A-D7EB-585D-0A12B433A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385883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n-US" sz="4600" b="0" dirty="0"/>
              <a:t>Application - 4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1D9EF-1F12-D2F1-DEAC-28F4E572B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b="1" dirty="0"/>
          </a:p>
          <a:p>
            <a:endParaRPr lang="en-GB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7EEEDAF-8247-9B24-BC2B-2C236ACB3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425" y="1960418"/>
            <a:ext cx="4068787" cy="488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2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84BD-6B6A-D7EB-585D-0A12B433A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Read Aloud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1D9EF-1F12-D2F1-DEAC-28F4E572B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ea typeface="+mn-lt"/>
                <a:cs typeface="+mn-lt"/>
              </a:rPr>
              <a:t>As a patient, I want the assistant </a:t>
            </a: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   to read the response aloud so that I can listen to it.</a:t>
            </a:r>
            <a:endParaRPr lang="en-GB"/>
          </a:p>
          <a:p>
            <a:r>
              <a:rPr lang="en-GB" b="1" dirty="0">
                <a:ea typeface="+mn-lt"/>
                <a:cs typeface="+mn-lt"/>
              </a:rPr>
              <a:t>Acceptance criteria:</a:t>
            </a:r>
            <a:r>
              <a:rPr lang="en-GB" dirty="0">
                <a:ea typeface="+mn-lt"/>
                <a:cs typeface="+mn-lt"/>
              </a:rPr>
              <a:t> </a:t>
            </a:r>
            <a:endParaRPr lang="en-GB" dirty="0"/>
          </a:p>
          <a:p>
            <a:pPr lvl="1"/>
            <a:r>
              <a:rPr lang="en-GB" dirty="0">
                <a:ea typeface="+mn-lt"/>
                <a:cs typeface="+mn-lt"/>
              </a:rPr>
              <a:t>The app should have a button to play audio of the assistant's latest response.</a:t>
            </a:r>
            <a:endParaRPr lang="en-GB" dirty="0"/>
          </a:p>
          <a:p>
            <a:pPr lvl="1"/>
            <a:r>
              <a:rPr lang="en-GB" dirty="0">
                <a:ea typeface="+mn-lt"/>
                <a:cs typeface="+mn-lt"/>
              </a:rPr>
              <a:t>The response should be converted to speech using Text-to-Speech  </a:t>
            </a:r>
            <a:endParaRPr lang="en-GB" dirty="0"/>
          </a:p>
          <a:p>
            <a:pPr lvl="1"/>
            <a:r>
              <a:rPr lang="en-GB" dirty="0">
                <a:ea typeface="+mn-lt"/>
                <a:cs typeface="+mn-lt"/>
              </a:rPr>
              <a:t>The audio should be played through the user's device speakers.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ECE9458-A6B2-45DB-E235-95F361E48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958" y="2994314"/>
            <a:ext cx="2400301" cy="107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55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EAE3-B39D-C0A6-8C0F-CE716FE8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0" dirty="0">
                <a:ea typeface="+mj-lt"/>
                <a:cs typeface="+mj-lt"/>
              </a:rPr>
              <a:t>Clear the audio file after listening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7475F0-79BC-B20A-D50D-3F615F2E7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ea typeface="+mn-lt"/>
                <a:cs typeface="+mn-lt"/>
              </a:rPr>
              <a:t>As a patient, I want to clear </a:t>
            </a: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  the audio file after listening to it so that it doesn't take up storage space.</a:t>
            </a:r>
            <a:endParaRPr lang="en-GB"/>
          </a:p>
          <a:p>
            <a:r>
              <a:rPr lang="en-GB" b="1" dirty="0">
                <a:ea typeface="+mn-lt"/>
                <a:cs typeface="+mn-lt"/>
              </a:rPr>
              <a:t>Acceptance criteria:</a:t>
            </a:r>
            <a:r>
              <a:rPr lang="en-GB" dirty="0">
                <a:ea typeface="+mn-lt"/>
                <a:cs typeface="+mn-lt"/>
              </a:rPr>
              <a:t> </a:t>
            </a:r>
            <a:endParaRPr lang="en-GB"/>
          </a:p>
          <a:p>
            <a:pPr lvl="1"/>
            <a:r>
              <a:rPr lang="en-GB" dirty="0">
                <a:ea typeface="+mn-lt"/>
                <a:cs typeface="+mn-lt"/>
              </a:rPr>
              <a:t>The app should have a button to remove the temporary audio file generated for the latest response.</a:t>
            </a:r>
            <a:endParaRPr lang="en-GB" dirty="0"/>
          </a:p>
          <a:p>
            <a:pPr lvl="1"/>
            <a:r>
              <a:rPr lang="en-GB" dirty="0">
                <a:ea typeface="+mn-lt"/>
                <a:cs typeface="+mn-lt"/>
              </a:rPr>
              <a:t>Clicking the button should delete the audio file if it exists.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 descr="A black rectangle with white text&#10;&#10;Description automatically generated">
            <a:extLst>
              <a:ext uri="{FF2B5EF4-FFF2-40B4-BE49-F238E27FC236}">
                <a16:creationId xmlns:a16="http://schemas.microsoft.com/office/drawing/2014/main" id="{4DE66D2E-AA11-6BB1-6CDE-05207F71F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039" y="3426226"/>
            <a:ext cx="2529397" cy="73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9341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AccentBoxVTI</vt:lpstr>
      <vt:lpstr>Medical Assistant Applicationge</vt:lpstr>
      <vt:lpstr>Upload imagege</vt:lpstr>
      <vt:lpstr>Ask questions about my health using natural language</vt:lpstr>
      <vt:lpstr>Application - 1</vt:lpstr>
      <vt:lpstr>Application - 2</vt:lpstr>
      <vt:lpstr>Application - 3</vt:lpstr>
      <vt:lpstr>Application - 4</vt:lpstr>
      <vt:lpstr>Read Aloud</vt:lpstr>
      <vt:lpstr>Clear the audio file after listening</vt:lpstr>
      <vt:lpstr>Model to be loaded only once during app execution (tech NFR)</vt:lpstr>
      <vt:lpstr>Save chat history in JSON file periodically</vt:lpstr>
      <vt:lpstr>Handle potential errors gracefully (tech NFR)</vt:lpstr>
      <vt:lpstr>Clear the user input field and chat history when the user exits the app (tech NFR)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245</cp:revision>
  <dcterms:created xsi:type="dcterms:W3CDTF">2013-07-15T20:26:40Z</dcterms:created>
  <dcterms:modified xsi:type="dcterms:W3CDTF">2024-06-29T05:54:56Z</dcterms:modified>
</cp:coreProperties>
</file>