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8" r:id="rId6"/>
    <p:sldId id="265" r:id="rId7"/>
    <p:sldId id="261"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2718E6"/>
    <a:srgbClr val="FF3399"/>
    <a:srgbClr val="948D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31E357-427A-4E8A-9AB6-53239C1106E2}"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C386D-67E0-443A-9550-294754B223B8}" type="slidenum">
              <a:rPr lang="en-IN" smtClean="0"/>
              <a:t>‹#›</a:t>
            </a:fld>
            <a:endParaRPr lang="en-IN"/>
          </a:p>
        </p:txBody>
      </p:sp>
    </p:spTree>
    <p:extLst>
      <p:ext uri="{BB962C8B-B14F-4D97-AF65-F5344CB8AC3E}">
        <p14:creationId xmlns:p14="http://schemas.microsoft.com/office/powerpoint/2010/main" val="167272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31E357-427A-4E8A-9AB6-53239C1106E2}"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C386D-67E0-443A-9550-294754B223B8}" type="slidenum">
              <a:rPr lang="en-IN" smtClean="0"/>
              <a:t>‹#›</a:t>
            </a:fld>
            <a:endParaRPr lang="en-IN"/>
          </a:p>
        </p:txBody>
      </p:sp>
    </p:spTree>
    <p:extLst>
      <p:ext uri="{BB962C8B-B14F-4D97-AF65-F5344CB8AC3E}">
        <p14:creationId xmlns:p14="http://schemas.microsoft.com/office/powerpoint/2010/main" val="1167781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31E357-427A-4E8A-9AB6-53239C1106E2}"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C386D-67E0-443A-9550-294754B223B8}" type="slidenum">
              <a:rPr lang="en-IN" smtClean="0"/>
              <a:t>‹#›</a:t>
            </a:fld>
            <a:endParaRPr lang="en-IN"/>
          </a:p>
        </p:txBody>
      </p:sp>
    </p:spTree>
    <p:extLst>
      <p:ext uri="{BB962C8B-B14F-4D97-AF65-F5344CB8AC3E}">
        <p14:creationId xmlns:p14="http://schemas.microsoft.com/office/powerpoint/2010/main" val="267408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31E357-427A-4E8A-9AB6-53239C1106E2}"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C386D-67E0-443A-9550-294754B223B8}" type="slidenum">
              <a:rPr lang="en-IN" smtClean="0"/>
              <a:t>‹#›</a:t>
            </a:fld>
            <a:endParaRPr lang="en-IN"/>
          </a:p>
        </p:txBody>
      </p:sp>
    </p:spTree>
    <p:extLst>
      <p:ext uri="{BB962C8B-B14F-4D97-AF65-F5344CB8AC3E}">
        <p14:creationId xmlns:p14="http://schemas.microsoft.com/office/powerpoint/2010/main" val="166081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31E357-427A-4E8A-9AB6-53239C1106E2}"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C386D-67E0-443A-9550-294754B223B8}" type="slidenum">
              <a:rPr lang="en-IN" smtClean="0"/>
              <a:t>‹#›</a:t>
            </a:fld>
            <a:endParaRPr lang="en-IN"/>
          </a:p>
        </p:txBody>
      </p:sp>
    </p:spTree>
    <p:extLst>
      <p:ext uri="{BB962C8B-B14F-4D97-AF65-F5344CB8AC3E}">
        <p14:creationId xmlns:p14="http://schemas.microsoft.com/office/powerpoint/2010/main" val="242839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31E357-427A-4E8A-9AB6-53239C1106E2}"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C386D-67E0-443A-9550-294754B223B8}" type="slidenum">
              <a:rPr lang="en-IN" smtClean="0"/>
              <a:t>‹#›</a:t>
            </a:fld>
            <a:endParaRPr lang="en-IN"/>
          </a:p>
        </p:txBody>
      </p:sp>
    </p:spTree>
    <p:extLst>
      <p:ext uri="{BB962C8B-B14F-4D97-AF65-F5344CB8AC3E}">
        <p14:creationId xmlns:p14="http://schemas.microsoft.com/office/powerpoint/2010/main" val="73115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31E357-427A-4E8A-9AB6-53239C1106E2}" type="datetimeFigureOut">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5C386D-67E0-443A-9550-294754B223B8}" type="slidenum">
              <a:rPr lang="en-IN" smtClean="0"/>
              <a:t>‹#›</a:t>
            </a:fld>
            <a:endParaRPr lang="en-IN"/>
          </a:p>
        </p:txBody>
      </p:sp>
    </p:spTree>
    <p:extLst>
      <p:ext uri="{BB962C8B-B14F-4D97-AF65-F5344CB8AC3E}">
        <p14:creationId xmlns:p14="http://schemas.microsoft.com/office/powerpoint/2010/main" val="174714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31E357-427A-4E8A-9AB6-53239C1106E2}" type="datetimeFigureOut">
              <a:rPr lang="en-IN" smtClean="0"/>
              <a:t>23-03-2022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5C386D-67E0-443A-9550-294754B223B8}" type="slidenum">
              <a:rPr lang="en-IN" smtClean="0"/>
              <a:t>‹#›</a:t>
            </a:fld>
            <a:endParaRPr lang="en-IN"/>
          </a:p>
        </p:txBody>
      </p:sp>
    </p:spTree>
    <p:extLst>
      <p:ext uri="{BB962C8B-B14F-4D97-AF65-F5344CB8AC3E}">
        <p14:creationId xmlns:p14="http://schemas.microsoft.com/office/powerpoint/2010/main" val="365949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1E357-427A-4E8A-9AB6-53239C1106E2}" type="datetimeFigureOut">
              <a:rPr lang="en-IN" smtClean="0"/>
              <a:t>23-03-2022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5C386D-67E0-443A-9550-294754B223B8}" type="slidenum">
              <a:rPr lang="en-IN" smtClean="0"/>
              <a:t>‹#›</a:t>
            </a:fld>
            <a:endParaRPr lang="en-IN"/>
          </a:p>
        </p:txBody>
      </p:sp>
    </p:spTree>
    <p:extLst>
      <p:ext uri="{BB962C8B-B14F-4D97-AF65-F5344CB8AC3E}">
        <p14:creationId xmlns:p14="http://schemas.microsoft.com/office/powerpoint/2010/main" val="195070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31E357-427A-4E8A-9AB6-53239C1106E2}"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C386D-67E0-443A-9550-294754B223B8}" type="slidenum">
              <a:rPr lang="en-IN" smtClean="0"/>
              <a:t>‹#›</a:t>
            </a:fld>
            <a:endParaRPr lang="en-IN"/>
          </a:p>
        </p:txBody>
      </p:sp>
    </p:spTree>
    <p:extLst>
      <p:ext uri="{BB962C8B-B14F-4D97-AF65-F5344CB8AC3E}">
        <p14:creationId xmlns:p14="http://schemas.microsoft.com/office/powerpoint/2010/main" val="340743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31E357-427A-4E8A-9AB6-53239C1106E2}"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C386D-67E0-443A-9550-294754B223B8}" type="slidenum">
              <a:rPr lang="en-IN" smtClean="0"/>
              <a:t>‹#›</a:t>
            </a:fld>
            <a:endParaRPr lang="en-IN"/>
          </a:p>
        </p:txBody>
      </p:sp>
    </p:spTree>
    <p:extLst>
      <p:ext uri="{BB962C8B-B14F-4D97-AF65-F5344CB8AC3E}">
        <p14:creationId xmlns:p14="http://schemas.microsoft.com/office/powerpoint/2010/main" val="315324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1E357-427A-4E8A-9AB6-53239C1106E2}" type="datetimeFigureOut">
              <a:rPr lang="en-IN" smtClean="0"/>
              <a:t>23-03-2022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C386D-67E0-443A-9550-294754B223B8}" type="slidenum">
              <a:rPr lang="en-IN" smtClean="0"/>
              <a:t>‹#›</a:t>
            </a:fld>
            <a:endParaRPr lang="en-IN"/>
          </a:p>
        </p:txBody>
      </p:sp>
    </p:spTree>
    <p:extLst>
      <p:ext uri="{BB962C8B-B14F-4D97-AF65-F5344CB8AC3E}">
        <p14:creationId xmlns:p14="http://schemas.microsoft.com/office/powerpoint/2010/main" val="647194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bhuvanes_v@yahoo.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iro.com/app/board/uXjVODBRmAo=/?track=true&amp;utm_source=notification&amp;utm_medium=email&amp;utm_campaign=approve-request&amp;utm_content=go-to-mir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hehindu.com/news/cities/Kochi/water-hyacinth-poses-threat-to-cage-fish-farming/article38139894.ece" TargetMode="External"/><Relationship Id="rId2" Type="http://schemas.openxmlformats.org/officeDocument/2006/relationships/hyperlink" Target="https://www.lakerestoration.com/t-water-hyacinth-control.aspx" TargetMode="External"/><Relationship Id="rId1" Type="http://schemas.openxmlformats.org/officeDocument/2006/relationships/slideLayout" Target="../slideLayouts/slideLayout2.xml"/><Relationship Id="rId4" Type="http://schemas.openxmlformats.org/officeDocument/2006/relationships/hyperlink" Target="https://www.feedipedia.org/node/16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762750"/>
            <a:ext cx="12192000" cy="95250"/>
          </a:xfrm>
          <a:prstGeom prst="rect">
            <a:avLst/>
          </a:prstGeom>
          <a:solidFill>
            <a:srgbClr val="948DF3"/>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9" name="Rectangle 8"/>
          <p:cNvSpPr/>
          <p:nvPr/>
        </p:nvSpPr>
        <p:spPr>
          <a:xfrm>
            <a:off x="0" y="-10343"/>
            <a:ext cx="12192000" cy="95250"/>
          </a:xfrm>
          <a:prstGeom prst="rect">
            <a:avLst/>
          </a:prstGeom>
          <a:solidFill>
            <a:srgbClr val="948DF3"/>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628775" y="1691393"/>
            <a:ext cx="9144000" cy="1643063"/>
          </a:xfrm>
        </p:spPr>
        <p:txBody>
          <a:bodyPr>
            <a:normAutofit fontScale="90000"/>
          </a:bodyPr>
          <a:lstStyle/>
          <a:p>
            <a:r>
              <a:rPr lang="en-US" b="1" dirty="0">
                <a:solidFill>
                  <a:srgbClr val="FF0000"/>
                </a:solidFill>
              </a:rPr>
              <a:t>Uncontrolled growth of Water Hyacinth(crassipes) in Lakes</a:t>
            </a:r>
            <a:endParaRPr lang="en-IN" b="1" dirty="0">
              <a:solidFill>
                <a:srgbClr val="FF0000"/>
              </a:solidFill>
            </a:endParaRPr>
          </a:p>
        </p:txBody>
      </p:sp>
      <p:sp>
        <p:nvSpPr>
          <p:cNvPr id="4" name="Rectangle 3"/>
          <p:cNvSpPr/>
          <p:nvPr/>
        </p:nvSpPr>
        <p:spPr>
          <a:xfrm>
            <a:off x="1790700" y="299772"/>
            <a:ext cx="8982075" cy="1384995"/>
          </a:xfrm>
          <a:prstGeom prst="rect">
            <a:avLst/>
          </a:prstGeom>
        </p:spPr>
        <p:txBody>
          <a:bodyPr wrap="square">
            <a:spAutoFit/>
          </a:bodyPr>
          <a:lstStyle/>
          <a:p>
            <a:pPr algn="ctr">
              <a:buClrTx/>
              <a:buFontTx/>
              <a:buNone/>
            </a:pPr>
            <a:r>
              <a:rPr lang="en-US" sz="2800" b="1" kern="1200" dirty="0">
                <a:solidFill>
                  <a:srgbClr val="002060"/>
                </a:solidFill>
                <a:latin typeface="Arial" panose="020B0604020202020204" pitchFamily="34" charset="0"/>
                <a:ea typeface="+mn-ea"/>
                <a:cs typeface="+mn-cs"/>
              </a:rPr>
              <a:t>BHARATHIAR UNIVERSITY</a:t>
            </a:r>
          </a:p>
          <a:p>
            <a:pPr algn="ctr">
              <a:buClrTx/>
              <a:buFontTx/>
              <a:buNone/>
            </a:pPr>
            <a:r>
              <a:rPr lang="en-US" sz="2800" b="1" kern="1200" dirty="0">
                <a:solidFill>
                  <a:srgbClr val="002060"/>
                </a:solidFill>
                <a:latin typeface="Arial" panose="020B0604020202020204" pitchFamily="34" charset="0"/>
                <a:ea typeface="+mn-ea"/>
                <a:cs typeface="+mn-cs"/>
              </a:rPr>
              <a:t>Internal Hackathon - SIH 2022</a:t>
            </a:r>
            <a:endParaRPr lang="en-IN" sz="2800" kern="1200" dirty="0">
              <a:solidFill>
                <a:srgbClr val="2718E6"/>
              </a:solidFill>
              <a:latin typeface="Calibri" panose="020F0502020204030204"/>
              <a:ea typeface="+mn-ea"/>
              <a:cs typeface="+mn-cs"/>
            </a:endParaRPr>
          </a:p>
          <a:p>
            <a:pPr algn="ctr"/>
            <a:endParaRPr lang="en-IN" sz="2800" dirty="0">
              <a:solidFill>
                <a:srgbClr val="2718E6"/>
              </a:solidFill>
            </a:endParaRPr>
          </a:p>
        </p:txBody>
      </p:sp>
      <p:sp>
        <p:nvSpPr>
          <p:cNvPr id="5" name="Rectangle 4"/>
          <p:cNvSpPr/>
          <p:nvPr/>
        </p:nvSpPr>
        <p:spPr>
          <a:xfrm>
            <a:off x="5138045" y="1237869"/>
            <a:ext cx="1915909" cy="369332"/>
          </a:xfrm>
          <a:prstGeom prst="rect">
            <a:avLst/>
          </a:prstGeom>
        </p:spPr>
        <p:txBody>
          <a:bodyPr wrap="none">
            <a:spAutoFit/>
          </a:bodyPr>
          <a:lstStyle/>
          <a:p>
            <a:r>
              <a:rPr lang="en-US" b="1" i="1" dirty="0">
                <a:solidFill>
                  <a:srgbClr val="002060"/>
                </a:solidFill>
                <a:effectLst/>
                <a:latin typeface="Arial" panose="020B0604020202020204" pitchFamily="34" charset="0"/>
              </a:rPr>
              <a:t>23</a:t>
            </a:r>
            <a:r>
              <a:rPr lang="en-US" b="1" i="1" baseline="30000" dirty="0">
                <a:solidFill>
                  <a:srgbClr val="002060"/>
                </a:solidFill>
                <a:effectLst/>
                <a:latin typeface="Arial" panose="020B0604020202020204" pitchFamily="34" charset="0"/>
              </a:rPr>
              <a:t>rd</a:t>
            </a:r>
            <a:r>
              <a:rPr lang="en-US" b="1" i="1" dirty="0">
                <a:solidFill>
                  <a:srgbClr val="002060"/>
                </a:solidFill>
                <a:effectLst/>
                <a:latin typeface="Arial" panose="020B0604020202020204" pitchFamily="34" charset="0"/>
              </a:rPr>
              <a:t> M</a:t>
            </a:r>
            <a:r>
              <a:rPr lang="en-US" b="1" i="1" dirty="0">
                <a:solidFill>
                  <a:srgbClr val="002060"/>
                </a:solidFill>
                <a:latin typeface="Arial" panose="020B0604020202020204" pitchFamily="34" charset="0"/>
              </a:rPr>
              <a:t>arch</a:t>
            </a:r>
            <a:r>
              <a:rPr lang="en-US" b="1" i="1" dirty="0">
                <a:solidFill>
                  <a:srgbClr val="002060"/>
                </a:solidFill>
                <a:effectLst/>
                <a:latin typeface="Arial" panose="020B0604020202020204" pitchFamily="34" charset="0"/>
              </a:rPr>
              <a:t> 2022</a:t>
            </a:r>
            <a:endParaRPr lang="en-IN" b="1" i="1" dirty="0">
              <a:solidFill>
                <a:srgbClr val="002060"/>
              </a:solidFill>
            </a:endParaRPr>
          </a:p>
        </p:txBody>
      </p:sp>
      <p:sp>
        <p:nvSpPr>
          <p:cNvPr id="6" name="Rectangle 5"/>
          <p:cNvSpPr/>
          <p:nvPr/>
        </p:nvSpPr>
        <p:spPr>
          <a:xfrm>
            <a:off x="978164" y="4142182"/>
            <a:ext cx="2279791" cy="2523768"/>
          </a:xfrm>
          <a:prstGeom prst="rect">
            <a:avLst/>
          </a:prstGeom>
        </p:spPr>
        <p:txBody>
          <a:bodyPr wrap="none">
            <a:spAutoFit/>
          </a:bodyPr>
          <a:lstStyle/>
          <a:p>
            <a:r>
              <a:rPr lang="en-US" sz="2000" b="1" i="0" dirty="0">
                <a:solidFill>
                  <a:srgbClr val="002060"/>
                </a:solidFill>
                <a:effectLst/>
                <a:latin typeface="Arial" panose="020B0604020202020204" pitchFamily="34" charset="0"/>
              </a:rPr>
              <a:t>Team members</a:t>
            </a:r>
          </a:p>
          <a:p>
            <a:r>
              <a:rPr lang="en-US" sz="2000" i="0" dirty="0">
                <a:effectLst/>
                <a:latin typeface="Arial" panose="020B0604020202020204" pitchFamily="34" charset="0"/>
              </a:rPr>
              <a:t>Ms. Lissa M.</a:t>
            </a:r>
            <a:endParaRPr lang="en-US" sz="2000" dirty="0">
              <a:latin typeface="Arial" panose="020B0604020202020204" pitchFamily="34" charset="0"/>
            </a:endParaRPr>
          </a:p>
          <a:p>
            <a:r>
              <a:rPr lang="en-US" sz="2000" dirty="0">
                <a:latin typeface="Arial" panose="020B0604020202020204" pitchFamily="34" charset="0"/>
              </a:rPr>
              <a:t>Arasu S.S.</a:t>
            </a:r>
          </a:p>
          <a:p>
            <a:r>
              <a:rPr lang="en-US" sz="2000" i="0" dirty="0">
                <a:effectLst/>
                <a:latin typeface="Arial" panose="020B0604020202020204" pitchFamily="34" charset="0"/>
              </a:rPr>
              <a:t>Balamurugan K.</a:t>
            </a:r>
            <a:r>
              <a:rPr lang="en-US" sz="2000" dirty="0">
                <a:latin typeface="Arial" panose="020B0604020202020204" pitchFamily="34" charset="0"/>
              </a:rPr>
              <a:t>U.</a:t>
            </a:r>
          </a:p>
          <a:p>
            <a:r>
              <a:rPr lang="en-US" sz="2000" i="0" dirty="0" err="1">
                <a:effectLst/>
                <a:latin typeface="Arial" panose="020B0604020202020204" pitchFamily="34" charset="0"/>
              </a:rPr>
              <a:t>Govindaraj</a:t>
            </a:r>
            <a:r>
              <a:rPr lang="en-US" sz="2000" i="0" dirty="0">
                <a:effectLst/>
                <a:latin typeface="Arial" panose="020B0604020202020204" pitchFamily="34" charset="0"/>
              </a:rPr>
              <a:t> C.</a:t>
            </a:r>
          </a:p>
          <a:p>
            <a:r>
              <a:rPr lang="en-US" sz="2000" i="0" dirty="0" err="1">
                <a:effectLst/>
                <a:latin typeface="Arial" panose="020B0604020202020204" pitchFamily="34" charset="0"/>
              </a:rPr>
              <a:t>Raghul</a:t>
            </a:r>
            <a:r>
              <a:rPr lang="en-US" sz="2000" i="0" dirty="0">
                <a:effectLst/>
                <a:latin typeface="Arial" panose="020B0604020202020204" pitchFamily="34" charset="0"/>
              </a:rPr>
              <a:t> D.</a:t>
            </a:r>
          </a:p>
          <a:p>
            <a:r>
              <a:rPr lang="en-US" sz="2000" dirty="0">
                <a:latin typeface="Arial" panose="020B0604020202020204" pitchFamily="34" charset="0"/>
              </a:rPr>
              <a:t>Rajagopal S.</a:t>
            </a:r>
            <a:endParaRPr lang="en-US" sz="2000" i="0" dirty="0">
              <a:effectLst/>
              <a:latin typeface="Arial" panose="020B0604020202020204" pitchFamily="34" charset="0"/>
            </a:endParaRPr>
          </a:p>
          <a:p>
            <a:endParaRPr lang="en-US" b="1" i="0" dirty="0">
              <a:solidFill>
                <a:srgbClr val="002060"/>
              </a:solidFill>
              <a:effectLst/>
              <a:latin typeface="Arial" panose="020B0604020202020204" pitchFamily="34" charset="0"/>
            </a:endParaRPr>
          </a:p>
        </p:txBody>
      </p:sp>
      <p:sp>
        <p:nvSpPr>
          <p:cNvPr id="7" name="Rectangle 6"/>
          <p:cNvSpPr/>
          <p:nvPr/>
        </p:nvSpPr>
        <p:spPr>
          <a:xfrm>
            <a:off x="7204005" y="4434570"/>
            <a:ext cx="4804649" cy="1938992"/>
          </a:xfrm>
          <a:prstGeom prst="rect">
            <a:avLst/>
          </a:prstGeom>
        </p:spPr>
        <p:txBody>
          <a:bodyPr wrap="none">
            <a:spAutoFit/>
          </a:bodyPr>
          <a:lstStyle/>
          <a:p>
            <a:r>
              <a:rPr lang="en-US" sz="2000" b="1" i="0" dirty="0">
                <a:solidFill>
                  <a:schemeClr val="accent2"/>
                </a:solidFill>
                <a:effectLst/>
                <a:latin typeface="Arial" panose="020B0604020202020204" pitchFamily="34" charset="0"/>
              </a:rPr>
              <a:t>Mentor (Academic</a:t>
            </a:r>
            <a:r>
              <a:rPr lang="en-US" sz="2000" b="1" i="0" dirty="0">
                <a:solidFill>
                  <a:srgbClr val="002060"/>
                </a:solidFill>
                <a:effectLst/>
                <a:latin typeface="Arial" panose="020B0604020202020204" pitchFamily="34" charset="0"/>
              </a:rPr>
              <a:t>)</a:t>
            </a:r>
          </a:p>
          <a:p>
            <a:r>
              <a:rPr lang="en-US" sz="2000" b="1" dirty="0">
                <a:solidFill>
                  <a:srgbClr val="002060"/>
                </a:solidFill>
                <a:latin typeface="Arial" panose="020B0604020202020204" pitchFamily="34" charset="0"/>
              </a:rPr>
              <a:t>Dr. V. Bhuvaneswari</a:t>
            </a:r>
          </a:p>
          <a:p>
            <a:r>
              <a:rPr lang="en-US" sz="2000" b="1" dirty="0">
                <a:solidFill>
                  <a:srgbClr val="002060"/>
                </a:solidFill>
                <a:latin typeface="Arial" panose="020B0604020202020204" pitchFamily="34" charset="0"/>
              </a:rPr>
              <a:t>Associate Professor</a:t>
            </a:r>
          </a:p>
          <a:p>
            <a:r>
              <a:rPr lang="en-US" sz="2000" b="1" dirty="0">
                <a:solidFill>
                  <a:srgbClr val="002060"/>
                </a:solidFill>
                <a:latin typeface="Arial" panose="020B0604020202020204" pitchFamily="34" charset="0"/>
              </a:rPr>
              <a:t>Department of Computer Applications</a:t>
            </a:r>
          </a:p>
          <a:p>
            <a:r>
              <a:rPr lang="en-US" sz="2000" b="1" dirty="0">
                <a:solidFill>
                  <a:srgbClr val="002060"/>
                </a:solidFill>
                <a:latin typeface="Arial" panose="020B0604020202020204" pitchFamily="34" charset="0"/>
              </a:rPr>
              <a:t>Bharathiar University, Coimbatore</a:t>
            </a:r>
          </a:p>
          <a:p>
            <a:r>
              <a:rPr lang="en-US" sz="2000" b="1" dirty="0">
                <a:solidFill>
                  <a:srgbClr val="002060"/>
                </a:solidFill>
                <a:latin typeface="Arial" panose="020B0604020202020204" pitchFamily="34" charset="0"/>
                <a:hlinkClick r:id="rId2"/>
              </a:rPr>
              <a:t>bhuvanes_v@yahoo.com</a:t>
            </a:r>
            <a:r>
              <a:rPr lang="en-US" sz="2000" b="1" dirty="0">
                <a:solidFill>
                  <a:srgbClr val="002060"/>
                </a:solidFill>
                <a:latin typeface="Arial" panose="020B0604020202020204" pitchFamily="34" charset="0"/>
              </a:rPr>
              <a:t> </a:t>
            </a:r>
            <a:endParaRPr lang="en-IN" sz="2000" dirty="0"/>
          </a:p>
        </p:txBody>
      </p:sp>
      <p:pic>
        <p:nvPicPr>
          <p:cNvPr id="10" name="Picture 9">
            <a:extLst>
              <a:ext uri="{FF2B5EF4-FFF2-40B4-BE49-F238E27FC236}">
                <a16:creationId xmlns:a16="http://schemas.microsoft.com/office/drawing/2014/main" id="{92C8E066-9272-468F-8633-D93C5DC98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29" y="169099"/>
            <a:ext cx="2158295" cy="1836163"/>
          </a:xfrm>
          <a:prstGeom prst="rect">
            <a:avLst/>
          </a:prstGeom>
        </p:spPr>
      </p:pic>
      <p:pic>
        <p:nvPicPr>
          <p:cNvPr id="11" name="Picture 10">
            <a:extLst>
              <a:ext uri="{FF2B5EF4-FFF2-40B4-BE49-F238E27FC236}">
                <a16:creationId xmlns:a16="http://schemas.microsoft.com/office/drawing/2014/main" id="{09F3520E-62E8-4001-8799-5953E80E0C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2062" y="231034"/>
            <a:ext cx="2588443" cy="1643063"/>
          </a:xfrm>
          <a:prstGeom prst="rect">
            <a:avLst/>
          </a:prstGeom>
        </p:spPr>
      </p:pic>
    </p:spTree>
    <p:extLst>
      <p:ext uri="{BB962C8B-B14F-4D97-AF65-F5344CB8AC3E}">
        <p14:creationId xmlns:p14="http://schemas.microsoft.com/office/powerpoint/2010/main" val="123213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Significance of the Problem</a:t>
            </a:r>
            <a:endParaRPr lang="en-IN" dirty="0">
              <a:solidFill>
                <a:srgbClr val="FF0000"/>
              </a:solidFill>
            </a:endParaRPr>
          </a:p>
        </p:txBody>
      </p:sp>
      <p:sp>
        <p:nvSpPr>
          <p:cNvPr id="3" name="Content Placeholder 2"/>
          <p:cNvSpPr>
            <a:spLocks noGrp="1"/>
          </p:cNvSpPr>
          <p:nvPr>
            <p:ph idx="1"/>
          </p:nvPr>
        </p:nvSpPr>
        <p:spPr>
          <a:xfrm>
            <a:off x="838200" y="1476375"/>
            <a:ext cx="10515600" cy="4351338"/>
          </a:xfrm>
        </p:spPr>
        <p:txBody>
          <a:bodyPr>
            <a:noAutofit/>
          </a:bodyPr>
          <a:lstStyle/>
          <a:p>
            <a:pPr marL="0" indent="0" rtl="0">
              <a:spcBef>
                <a:spcPts val="0"/>
              </a:spcBef>
              <a:spcAft>
                <a:spcPts val="1200"/>
              </a:spcAft>
              <a:buNone/>
            </a:pPr>
            <a:r>
              <a:rPr lang="en-US" sz="2400" b="1" i="0" u="none" strike="noStrike" dirty="0">
                <a:solidFill>
                  <a:srgbClr val="595959"/>
                </a:solidFill>
                <a:effectLst/>
                <a:latin typeface="Arial" panose="020B0604020202020204" pitchFamily="34" charset="0"/>
              </a:rPr>
              <a:t>Uncontrolled growth of Water Hyacinth leads to following troubles</a:t>
            </a:r>
            <a:r>
              <a:rPr lang="en-US" sz="2400" b="0" i="0" u="none" strike="noStrike" dirty="0">
                <a:solidFill>
                  <a:srgbClr val="595959"/>
                </a:solidFill>
                <a:effectLst/>
                <a:latin typeface="Arial" panose="020B0604020202020204" pitchFamily="34" charset="0"/>
              </a:rPr>
              <a:t>:</a:t>
            </a:r>
            <a:endParaRPr lang="en-US" sz="2400" b="0" dirty="0">
              <a:effectLst/>
            </a:endParaRPr>
          </a:p>
          <a:p>
            <a:pPr rtl="0" fontAlgn="base">
              <a:spcBef>
                <a:spcPts val="0"/>
              </a:spcBef>
              <a:spcAft>
                <a:spcPts val="0"/>
              </a:spcAft>
              <a:buFont typeface="Arial" panose="020B0604020202020204" pitchFamily="34" charset="0"/>
              <a:buChar char="•"/>
            </a:pPr>
            <a:r>
              <a:rPr lang="en-US" sz="2400" b="0" i="0" u="none" strike="noStrike" dirty="0">
                <a:solidFill>
                  <a:srgbClr val="595959"/>
                </a:solidFill>
                <a:effectLst/>
                <a:latin typeface="Arial" panose="020B0604020202020204" pitchFamily="34" charset="0"/>
              </a:rPr>
              <a:t>Invasive amount of increasing population of water hyacinth.</a:t>
            </a:r>
          </a:p>
          <a:p>
            <a:pPr rtl="0" fontAlgn="base">
              <a:spcBef>
                <a:spcPts val="0"/>
              </a:spcBef>
              <a:spcAft>
                <a:spcPts val="0"/>
              </a:spcAft>
              <a:buFont typeface="Arial" panose="020B0604020202020204" pitchFamily="34" charset="0"/>
              <a:buChar char="•"/>
            </a:pPr>
            <a:r>
              <a:rPr lang="en-US" sz="2400" b="0" i="0" u="none" strike="noStrike" dirty="0">
                <a:solidFill>
                  <a:srgbClr val="595959"/>
                </a:solidFill>
                <a:effectLst/>
                <a:latin typeface="Arial" panose="020B0604020202020204" pitchFamily="34" charset="0"/>
              </a:rPr>
              <a:t>Decrease oxygen level in water.</a:t>
            </a:r>
          </a:p>
          <a:p>
            <a:pPr rtl="0" fontAlgn="base">
              <a:spcBef>
                <a:spcPts val="0"/>
              </a:spcBef>
              <a:spcAft>
                <a:spcPts val="0"/>
              </a:spcAft>
              <a:buFont typeface="Arial" panose="020B0604020202020204" pitchFamily="34" charset="0"/>
              <a:buChar char="•"/>
            </a:pPr>
            <a:r>
              <a:rPr lang="en-US" sz="2400" b="0" i="0" u="none" strike="noStrike" dirty="0">
                <a:solidFill>
                  <a:srgbClr val="595959"/>
                </a:solidFill>
                <a:effectLst/>
                <a:latin typeface="Arial" panose="020B0604020202020204" pitchFamily="34" charset="0"/>
              </a:rPr>
              <a:t>Totally affects the aquatic system. </a:t>
            </a:r>
            <a:r>
              <a:rPr lang="en-US" sz="2400" b="1" i="0" u="none" strike="noStrike" dirty="0">
                <a:solidFill>
                  <a:srgbClr val="595959"/>
                </a:solidFill>
                <a:effectLst/>
                <a:latin typeface="Arial" panose="020B0604020202020204" pitchFamily="34" charset="0"/>
              </a:rPr>
              <a:t> </a:t>
            </a:r>
          </a:p>
          <a:p>
            <a:pPr rtl="0" fontAlgn="base">
              <a:spcBef>
                <a:spcPts val="0"/>
              </a:spcBef>
              <a:spcAft>
                <a:spcPts val="0"/>
              </a:spcAft>
              <a:buFont typeface="Arial" panose="020B0604020202020204" pitchFamily="34" charset="0"/>
              <a:buChar char="•"/>
            </a:pPr>
            <a:r>
              <a:rPr lang="en-US" sz="2400" b="0" i="0" u="none" strike="noStrike" dirty="0">
                <a:solidFill>
                  <a:srgbClr val="595959"/>
                </a:solidFill>
                <a:effectLst/>
                <a:latin typeface="Arial" panose="020B0604020202020204" pitchFamily="34" charset="0"/>
              </a:rPr>
              <a:t>Water quality depletion </a:t>
            </a:r>
          </a:p>
          <a:p>
            <a:pPr rtl="0" fontAlgn="base">
              <a:spcBef>
                <a:spcPts val="0"/>
              </a:spcBef>
              <a:spcAft>
                <a:spcPts val="0"/>
              </a:spcAft>
              <a:buFont typeface="Arial" panose="020B0604020202020204" pitchFamily="34" charset="0"/>
              <a:buChar char="•"/>
            </a:pPr>
            <a:r>
              <a:rPr lang="en-US" sz="2400" b="0" i="0" u="none" strike="noStrike" dirty="0">
                <a:solidFill>
                  <a:srgbClr val="595959"/>
                </a:solidFill>
                <a:effectLst/>
                <a:latin typeface="Arial" panose="020B0604020202020204" pitchFamily="34" charset="0"/>
              </a:rPr>
              <a:t>Loss of biodiversity</a:t>
            </a:r>
          </a:p>
          <a:p>
            <a:pPr rtl="0" fontAlgn="base">
              <a:spcBef>
                <a:spcPts val="0"/>
              </a:spcBef>
              <a:spcAft>
                <a:spcPts val="1200"/>
              </a:spcAft>
              <a:buFont typeface="Arial" panose="020B0604020202020204" pitchFamily="34" charset="0"/>
              <a:buChar char="•"/>
            </a:pPr>
            <a:r>
              <a:rPr lang="en-US" sz="2400" b="0" i="0" u="none" strike="noStrike" dirty="0">
                <a:solidFill>
                  <a:srgbClr val="595959"/>
                </a:solidFill>
                <a:effectLst/>
                <a:latin typeface="Arial" panose="020B0604020202020204" pitchFamily="34" charset="0"/>
              </a:rPr>
              <a:t>Water loss by evapotranspiration</a:t>
            </a:r>
          </a:p>
          <a:p>
            <a:pPr marL="0" indent="0" rtl="0">
              <a:spcBef>
                <a:spcPts val="0"/>
              </a:spcBef>
              <a:spcAft>
                <a:spcPts val="1200"/>
              </a:spcAft>
              <a:buNone/>
            </a:pPr>
            <a:r>
              <a:rPr lang="en-US" sz="2400" b="1" i="0" u="none" strike="noStrike" dirty="0">
                <a:solidFill>
                  <a:srgbClr val="595959"/>
                </a:solidFill>
                <a:effectLst/>
                <a:latin typeface="Arial" panose="020B0604020202020204" pitchFamily="34" charset="0"/>
              </a:rPr>
              <a:t>Agricultural implications</a:t>
            </a:r>
            <a:r>
              <a:rPr lang="en-US" sz="2400" b="0" i="0" u="none" strike="noStrike" dirty="0">
                <a:solidFill>
                  <a:srgbClr val="595959"/>
                </a:solidFill>
                <a:effectLst/>
                <a:latin typeface="Arial" panose="020B0604020202020204" pitchFamily="34" charset="0"/>
              </a:rPr>
              <a:t>: </a:t>
            </a:r>
            <a:endParaRPr lang="en-US" sz="2400" b="0" dirty="0">
              <a:effectLst/>
            </a:endParaRPr>
          </a:p>
          <a:p>
            <a:pPr rtl="0" fontAlgn="base">
              <a:spcBef>
                <a:spcPts val="0"/>
              </a:spcBef>
              <a:spcAft>
                <a:spcPts val="0"/>
              </a:spcAft>
              <a:buFont typeface="Arial" panose="020B0604020202020204" pitchFamily="34" charset="0"/>
              <a:buChar char="•"/>
            </a:pPr>
            <a:r>
              <a:rPr lang="en-US" sz="2400" b="0" i="0" u="none" strike="noStrike" dirty="0">
                <a:solidFill>
                  <a:srgbClr val="595959"/>
                </a:solidFill>
                <a:effectLst/>
                <a:latin typeface="Arial" panose="020B0604020202020204" pitchFamily="34" charset="0"/>
              </a:rPr>
              <a:t>Blocking of pump stations</a:t>
            </a:r>
          </a:p>
          <a:p>
            <a:pPr rtl="0" fontAlgn="base">
              <a:spcBef>
                <a:spcPts val="0"/>
              </a:spcBef>
              <a:spcAft>
                <a:spcPts val="1200"/>
              </a:spcAft>
              <a:buFont typeface="Arial" panose="020B0604020202020204" pitchFamily="34" charset="0"/>
              <a:buChar char="•"/>
            </a:pPr>
            <a:r>
              <a:rPr lang="en-US" sz="2400" b="0" i="0" u="none" strike="noStrike" dirty="0">
                <a:solidFill>
                  <a:srgbClr val="595959"/>
                </a:solidFill>
                <a:effectLst/>
                <a:latin typeface="Arial" panose="020B0604020202020204" pitchFamily="34" charset="0"/>
              </a:rPr>
              <a:t>Recreation and aesthetics of water bodies</a:t>
            </a:r>
          </a:p>
          <a:p>
            <a:pPr marL="0" indent="0" rtl="0">
              <a:spcBef>
                <a:spcPts val="0"/>
              </a:spcBef>
              <a:spcAft>
                <a:spcPts val="1200"/>
              </a:spcAft>
              <a:buNone/>
            </a:pPr>
            <a:r>
              <a:rPr lang="en-US" sz="2400" b="1" i="0" u="none" strike="noStrike" dirty="0">
                <a:solidFill>
                  <a:srgbClr val="595959"/>
                </a:solidFill>
                <a:effectLst/>
                <a:latin typeface="Arial" panose="020B0604020202020204" pitchFamily="34" charset="0"/>
              </a:rPr>
              <a:t>Health and safety</a:t>
            </a:r>
            <a:r>
              <a:rPr lang="en-US" sz="2400" b="0" i="0" u="none" strike="noStrike" dirty="0">
                <a:solidFill>
                  <a:srgbClr val="595959"/>
                </a:solidFill>
                <a:effectLst/>
                <a:latin typeface="Arial" panose="020B0604020202020204" pitchFamily="34" charset="0"/>
              </a:rPr>
              <a:t>: </a:t>
            </a:r>
            <a:endParaRPr lang="en-US" sz="2400" b="0" dirty="0">
              <a:effectLst/>
            </a:endParaRPr>
          </a:p>
          <a:p>
            <a:pPr rtl="0" fontAlgn="base">
              <a:spcBef>
                <a:spcPts val="0"/>
              </a:spcBef>
              <a:spcAft>
                <a:spcPts val="1200"/>
              </a:spcAft>
              <a:buFont typeface="Arial" panose="020B0604020202020204" pitchFamily="34" charset="0"/>
              <a:buChar char="•"/>
            </a:pPr>
            <a:r>
              <a:rPr lang="en-US" sz="2400" b="0" i="0" u="none" strike="noStrike" dirty="0">
                <a:solidFill>
                  <a:srgbClr val="595959"/>
                </a:solidFill>
                <a:effectLst/>
                <a:latin typeface="Arial" panose="020B0604020202020204" pitchFamily="34" charset="0"/>
              </a:rPr>
              <a:t>Provides mosquito breeding ground and bilharzia-carrying snails</a:t>
            </a:r>
          </a:p>
          <a:p>
            <a:pPr algn="just"/>
            <a:endParaRPr lang="en-US" sz="2400" dirty="0"/>
          </a:p>
        </p:txBody>
      </p:sp>
      <p:sp>
        <p:nvSpPr>
          <p:cNvPr id="4" name="Rectangle 3"/>
          <p:cNvSpPr/>
          <p:nvPr/>
        </p:nvSpPr>
        <p:spPr>
          <a:xfrm>
            <a:off x="0" y="6762750"/>
            <a:ext cx="12192000" cy="95250"/>
          </a:xfrm>
          <a:prstGeom prst="rect">
            <a:avLst/>
          </a:prstGeom>
          <a:solidFill>
            <a:srgbClr val="948DF3"/>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5" name="Rectangle 4"/>
          <p:cNvSpPr/>
          <p:nvPr/>
        </p:nvSpPr>
        <p:spPr>
          <a:xfrm>
            <a:off x="0" y="-10343"/>
            <a:ext cx="12192000" cy="95250"/>
          </a:xfrm>
          <a:prstGeom prst="rect">
            <a:avLst/>
          </a:prstGeom>
          <a:solidFill>
            <a:srgbClr val="948DF3"/>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6" name="Rectangle 5"/>
          <p:cNvSpPr/>
          <p:nvPr/>
        </p:nvSpPr>
        <p:spPr>
          <a:xfrm>
            <a:off x="257175" y="6356351"/>
            <a:ext cx="11934825" cy="530915"/>
          </a:xfrm>
          <a:prstGeom prst="rect">
            <a:avLst/>
          </a:prstGeom>
        </p:spPr>
        <p:txBody>
          <a:bodyPr wrap="square">
            <a:spAutoFit/>
          </a:bodyPr>
          <a:lstStyle/>
          <a:p>
            <a:endParaRPr lang="en-US" sz="1050" dirty="0">
              <a:solidFill>
                <a:srgbClr val="FF3399"/>
              </a:solidFill>
            </a:endParaRPr>
          </a:p>
          <a:p>
            <a:endParaRPr lang="en-IN" dirty="0"/>
          </a:p>
        </p:txBody>
      </p:sp>
    </p:spTree>
    <p:extLst>
      <p:ext uri="{BB962C8B-B14F-4D97-AF65-F5344CB8AC3E}">
        <p14:creationId xmlns:p14="http://schemas.microsoft.com/office/powerpoint/2010/main" val="232221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18B2436-0151-4DED-9728-68C3F4460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717" y="724040"/>
            <a:ext cx="6777602" cy="5083201"/>
          </a:xfrm>
          <a:prstGeom prst="rect">
            <a:avLst/>
          </a:prstGeom>
        </p:spPr>
      </p:pic>
      <p:pic>
        <p:nvPicPr>
          <p:cNvPr id="14" name="Picture 13">
            <a:extLst>
              <a:ext uri="{FF2B5EF4-FFF2-40B4-BE49-F238E27FC236}">
                <a16:creationId xmlns:a16="http://schemas.microsoft.com/office/drawing/2014/main" id="{5B651651-E589-4F6F-920E-4F868BEE42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557" y="724041"/>
            <a:ext cx="3812401" cy="5083201"/>
          </a:xfrm>
          <a:prstGeom prst="rect">
            <a:avLst/>
          </a:prstGeom>
        </p:spPr>
      </p:pic>
    </p:spTree>
    <p:extLst>
      <p:ext uri="{BB962C8B-B14F-4D97-AF65-F5344CB8AC3E}">
        <p14:creationId xmlns:p14="http://schemas.microsoft.com/office/powerpoint/2010/main" val="386533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Objectives</a:t>
            </a:r>
          </a:p>
        </p:txBody>
      </p:sp>
      <p:sp>
        <p:nvSpPr>
          <p:cNvPr id="3" name="Content Placeholder 2"/>
          <p:cNvSpPr>
            <a:spLocks noGrp="1"/>
          </p:cNvSpPr>
          <p:nvPr>
            <p:ph idx="1"/>
          </p:nvPr>
        </p:nvSpPr>
        <p:spPr>
          <a:xfrm>
            <a:off x="838200" y="1539875"/>
            <a:ext cx="10515600" cy="4351338"/>
          </a:xfrm>
        </p:spPr>
        <p:txBody>
          <a:bodyPr>
            <a:noAutofit/>
          </a:bodyPr>
          <a:lstStyle/>
          <a:p>
            <a:pPr algn="just"/>
            <a:r>
              <a:rPr lang="en-IN" sz="3200" dirty="0"/>
              <a:t>The main objective is a prevent to the growth of water hyacinth by using sensors used to monitor water quality thereby ensuring well-being of aquatic eco-system.</a:t>
            </a:r>
          </a:p>
          <a:p>
            <a:pPr algn="just"/>
            <a:r>
              <a:rPr lang="en-IN" sz="3200" dirty="0"/>
              <a:t>Certain factor being monitored frequently in the water by using sensors to determine the pH, Salinity, Turbidity, Dissolved Oxygen and Temperature that contribute for hyacinth growth.</a:t>
            </a:r>
          </a:p>
          <a:p>
            <a:pPr algn="just"/>
            <a:r>
              <a:rPr lang="en-IN" sz="3200" dirty="0"/>
              <a:t>To give an entrepreneurial opportunities to both Governments and NGOs, by making use of certain best qualities of W.H  </a:t>
            </a:r>
          </a:p>
        </p:txBody>
      </p:sp>
      <p:sp>
        <p:nvSpPr>
          <p:cNvPr id="4" name="Rectangle 3"/>
          <p:cNvSpPr/>
          <p:nvPr/>
        </p:nvSpPr>
        <p:spPr>
          <a:xfrm>
            <a:off x="0" y="6762750"/>
            <a:ext cx="12192000" cy="95250"/>
          </a:xfrm>
          <a:prstGeom prst="rect">
            <a:avLst/>
          </a:prstGeom>
          <a:solidFill>
            <a:srgbClr val="948DF3"/>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5" name="Rectangle 4"/>
          <p:cNvSpPr/>
          <p:nvPr/>
        </p:nvSpPr>
        <p:spPr>
          <a:xfrm>
            <a:off x="0" y="-10343"/>
            <a:ext cx="12192000" cy="95250"/>
          </a:xfrm>
          <a:prstGeom prst="rect">
            <a:avLst/>
          </a:prstGeom>
          <a:solidFill>
            <a:srgbClr val="948DF3"/>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073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9906-2FE3-42E9-998E-7760C641DF22}"/>
              </a:ext>
            </a:extLst>
          </p:cNvPr>
          <p:cNvSpPr>
            <a:spLocks noGrp="1"/>
          </p:cNvSpPr>
          <p:nvPr>
            <p:ph type="title"/>
          </p:nvPr>
        </p:nvSpPr>
        <p:spPr/>
        <p:txBody>
          <a:bodyPr/>
          <a:lstStyle/>
          <a:p>
            <a:r>
              <a:rPr lang="en-IN" dirty="0">
                <a:solidFill>
                  <a:srgbClr val="FF0000"/>
                </a:solidFill>
              </a:rPr>
              <a:t>Existing Approaches</a:t>
            </a:r>
            <a:endParaRPr lang="en-IN" dirty="0"/>
          </a:p>
        </p:txBody>
      </p:sp>
      <p:sp>
        <p:nvSpPr>
          <p:cNvPr id="3" name="Content Placeholder 2">
            <a:extLst>
              <a:ext uri="{FF2B5EF4-FFF2-40B4-BE49-F238E27FC236}">
                <a16:creationId xmlns:a16="http://schemas.microsoft.com/office/drawing/2014/main" id="{8306486B-890E-4446-AA1C-3064EB560C61}"/>
              </a:ext>
            </a:extLst>
          </p:cNvPr>
          <p:cNvSpPr>
            <a:spLocks noGrp="1"/>
          </p:cNvSpPr>
          <p:nvPr>
            <p:ph idx="1"/>
          </p:nvPr>
        </p:nvSpPr>
        <p:spPr/>
        <p:txBody>
          <a:bodyPr>
            <a:normAutofit/>
          </a:bodyPr>
          <a:lstStyle/>
          <a:p>
            <a:r>
              <a:rPr lang="en-IN" sz="3200" b="1" dirty="0"/>
              <a:t>Biological Approaches:</a:t>
            </a:r>
          </a:p>
          <a:p>
            <a:pPr lvl="1"/>
            <a:r>
              <a:rPr lang="en-IN" sz="3200" dirty="0"/>
              <a:t>Use of bio agents like exotic weevils to control.</a:t>
            </a:r>
          </a:p>
          <a:p>
            <a:r>
              <a:rPr lang="en-IN" sz="3200" b="1" dirty="0"/>
              <a:t>Chemical Approaches:</a:t>
            </a:r>
          </a:p>
          <a:p>
            <a:pPr lvl="1"/>
            <a:r>
              <a:rPr lang="en-IN" sz="3200" dirty="0"/>
              <a:t>Glyphosate Herbicide</a:t>
            </a:r>
            <a:r>
              <a:rPr lang="en-IN" sz="3200" b="1" dirty="0"/>
              <a:t> </a:t>
            </a:r>
          </a:p>
          <a:p>
            <a:r>
              <a:rPr lang="en-IN" sz="3200" b="1" dirty="0"/>
              <a:t>Physical approaches :</a:t>
            </a:r>
          </a:p>
          <a:p>
            <a:pPr lvl="1"/>
            <a:r>
              <a:rPr lang="en-IN" sz="3200" dirty="0"/>
              <a:t>Removing the hyacinth plants entirely from the water bodies.</a:t>
            </a:r>
          </a:p>
          <a:p>
            <a:pPr marL="457200" lvl="1" indent="0">
              <a:buNone/>
            </a:pPr>
            <a:endParaRPr lang="en-IN" sz="3200" dirty="0"/>
          </a:p>
        </p:txBody>
      </p:sp>
    </p:spTree>
    <p:extLst>
      <p:ext uri="{BB962C8B-B14F-4D97-AF65-F5344CB8AC3E}">
        <p14:creationId xmlns:p14="http://schemas.microsoft.com/office/powerpoint/2010/main" val="204315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24074" cy="1078664"/>
          </a:xfrm>
        </p:spPr>
        <p:txBody>
          <a:bodyPr>
            <a:normAutofit/>
          </a:bodyPr>
          <a:lstStyle/>
          <a:p>
            <a:r>
              <a:rPr lang="en-IN" sz="3200" dirty="0">
                <a:solidFill>
                  <a:srgbClr val="FF0000"/>
                </a:solidFill>
              </a:rPr>
              <a:t>Our Approach</a:t>
            </a:r>
          </a:p>
        </p:txBody>
      </p:sp>
      <p:sp>
        <p:nvSpPr>
          <p:cNvPr id="8" name="Content Placeholder 7">
            <a:extLst>
              <a:ext uri="{FF2B5EF4-FFF2-40B4-BE49-F238E27FC236}">
                <a16:creationId xmlns:a16="http://schemas.microsoft.com/office/drawing/2014/main" id="{EE6A7EEF-87FD-4CB3-B348-B94872DFD1FD}"/>
              </a:ext>
            </a:extLst>
          </p:cNvPr>
          <p:cNvSpPr>
            <a:spLocks noGrp="1"/>
          </p:cNvSpPr>
          <p:nvPr>
            <p:ph idx="1"/>
          </p:nvPr>
        </p:nvSpPr>
        <p:spPr/>
        <p:txBody>
          <a:bodyPr/>
          <a:lstStyle/>
          <a:p>
            <a:r>
              <a:rPr lang="en-IN" dirty="0">
                <a:hlinkClick r:id="rId2"/>
              </a:rPr>
              <a:t>https://miro.com/app/board/uXjVODBRmAo=/?track=true&amp;utm_source=notification&amp;utm_medium=email&amp;utm_campaign=approve-request&amp;utm_content=go-to-miro</a:t>
            </a:r>
            <a:r>
              <a:rPr lang="en-IN" dirty="0"/>
              <a:t> </a:t>
            </a:r>
          </a:p>
        </p:txBody>
      </p:sp>
    </p:spTree>
    <p:extLst>
      <p:ext uri="{BB962C8B-B14F-4D97-AF65-F5344CB8AC3E}">
        <p14:creationId xmlns:p14="http://schemas.microsoft.com/office/powerpoint/2010/main" val="13167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Benefits of W.H</a:t>
            </a:r>
          </a:p>
        </p:txBody>
      </p:sp>
      <p:sp>
        <p:nvSpPr>
          <p:cNvPr id="3" name="Content Placeholder 2"/>
          <p:cNvSpPr>
            <a:spLocks noGrp="1"/>
          </p:cNvSpPr>
          <p:nvPr>
            <p:ph idx="1"/>
          </p:nvPr>
        </p:nvSpPr>
        <p:spPr/>
        <p:txBody>
          <a:bodyPr>
            <a:normAutofit fontScale="77500" lnSpcReduction="20000"/>
          </a:bodyPr>
          <a:lstStyle/>
          <a:p>
            <a:r>
              <a:rPr lang="en-US" dirty="0"/>
              <a:t>Much research has been devoted to its use as a feed material for many classes of livestock. In South-East Asia, integrated fish-pig-water hyacinth farming systems have been developed in order to increase global animal production.</a:t>
            </a:r>
          </a:p>
          <a:p>
            <a:r>
              <a:rPr lang="en-US" dirty="0"/>
              <a:t>Water hyacinths grown in fish ponds have higher nutritive value (higher protein content) and can be fed to fish and pigs in different forms</a:t>
            </a:r>
          </a:p>
          <a:p>
            <a:r>
              <a:rPr lang="en-US" dirty="0"/>
              <a:t>Water hyacinth is used as a water-clearing agent, as a substrate for mushroom production and as an ornamental species</a:t>
            </a:r>
          </a:p>
          <a:p>
            <a:r>
              <a:rPr lang="en-US" dirty="0"/>
              <a:t>Water hyacinth can be useful for the remediation of water contaminated with heavy metals, as the roots trap and remove from water large amounts of minerals, including heavy metals and radio-active elements (Hasan et al., 2009a). It has been effective in removing cadmium and zinc from moderately contaminated </a:t>
            </a:r>
            <a:r>
              <a:rPr lang="en-US" dirty="0" err="1"/>
              <a:t>wate</a:t>
            </a:r>
            <a:r>
              <a:rPr lang="en-US" dirty="0"/>
              <a:t>. However, there is still no commercial or large-scale application. Combining both water-clearing capacity and biogas production might be profitable: studies have shown that about 1 million L/d/ha of domestic sewage can be treated with water hyacinths, reducing the biochemical and chemical oxygen demand by 89 and 71% respectively</a:t>
            </a:r>
          </a:p>
        </p:txBody>
      </p:sp>
      <p:sp>
        <p:nvSpPr>
          <p:cNvPr id="4" name="Rectangle 3"/>
          <p:cNvSpPr/>
          <p:nvPr/>
        </p:nvSpPr>
        <p:spPr>
          <a:xfrm>
            <a:off x="0" y="6762750"/>
            <a:ext cx="12192000" cy="95250"/>
          </a:xfrm>
          <a:prstGeom prst="rect">
            <a:avLst/>
          </a:prstGeom>
          <a:solidFill>
            <a:srgbClr val="948DF3"/>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5" name="Rectangle 4"/>
          <p:cNvSpPr/>
          <p:nvPr/>
        </p:nvSpPr>
        <p:spPr>
          <a:xfrm>
            <a:off x="0" y="-10343"/>
            <a:ext cx="12192000" cy="95250"/>
          </a:xfrm>
          <a:prstGeom prst="rect">
            <a:avLst/>
          </a:prstGeom>
          <a:solidFill>
            <a:srgbClr val="948DF3"/>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0593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References</a:t>
            </a:r>
            <a:endParaRPr lang="en-IN" b="1" dirty="0">
              <a:solidFill>
                <a:srgbClr val="C00000"/>
              </a:solidFill>
            </a:endParaRPr>
          </a:p>
        </p:txBody>
      </p:sp>
      <p:sp>
        <p:nvSpPr>
          <p:cNvPr id="3" name="Content Placeholder 2"/>
          <p:cNvSpPr>
            <a:spLocks noGrp="1"/>
          </p:cNvSpPr>
          <p:nvPr>
            <p:ph idx="1"/>
          </p:nvPr>
        </p:nvSpPr>
        <p:spPr>
          <a:xfrm>
            <a:off x="838200" y="1473200"/>
            <a:ext cx="11087100" cy="5308600"/>
          </a:xfrm>
        </p:spPr>
        <p:txBody>
          <a:bodyPr>
            <a:normAutofit/>
          </a:bodyPr>
          <a:lstStyle/>
          <a:p>
            <a:pPr algn="just"/>
            <a:r>
              <a:rPr lang="en-IN" dirty="0">
                <a:hlinkClick r:id="rId2"/>
              </a:rPr>
              <a:t>https://www.lakerestoration.com/t-water-hyacinth-control.aspx</a:t>
            </a:r>
            <a:r>
              <a:rPr lang="en-IN" dirty="0"/>
              <a:t> </a:t>
            </a:r>
          </a:p>
          <a:p>
            <a:pPr algn="just"/>
            <a:r>
              <a:rPr lang="en-IN" dirty="0">
                <a:hlinkClick r:id="rId3"/>
              </a:rPr>
              <a:t>https://www.thehindu.com/news/cities/Kochi/water-hyacinth-poses-threat-to-cage-fish-farming/article38139894.ece</a:t>
            </a:r>
            <a:r>
              <a:rPr lang="en-IN" dirty="0"/>
              <a:t>&gt; </a:t>
            </a:r>
          </a:p>
          <a:p>
            <a:pPr algn="just"/>
            <a:r>
              <a:rPr lang="en-IN" dirty="0">
                <a:hlinkClick r:id="rId3"/>
              </a:rPr>
              <a:t>https://www.thehindu.com/news/cities/Kochi/water-hyacinth-poses-threat-to-cage-fish-farming/article38139894.ece</a:t>
            </a:r>
            <a:r>
              <a:rPr lang="en-IN" dirty="0"/>
              <a:t>&gt; </a:t>
            </a:r>
          </a:p>
          <a:p>
            <a:pPr algn="just"/>
            <a:r>
              <a:rPr lang="en-IN" dirty="0">
                <a:hlinkClick r:id="rId4"/>
              </a:rPr>
              <a:t>https://www.feedipedia.org/node/160</a:t>
            </a:r>
            <a:r>
              <a:rPr lang="en-IN" dirty="0"/>
              <a:t> </a:t>
            </a:r>
          </a:p>
        </p:txBody>
      </p:sp>
    </p:spTree>
    <p:extLst>
      <p:ext uri="{BB962C8B-B14F-4D97-AF65-F5344CB8AC3E}">
        <p14:creationId xmlns:p14="http://schemas.microsoft.com/office/powerpoint/2010/main" val="131733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7300" y="2613025"/>
            <a:ext cx="2695575" cy="1325563"/>
          </a:xfrm>
        </p:spPr>
        <p:txBody>
          <a:bodyPr/>
          <a:lstStyle/>
          <a:p>
            <a:r>
              <a:rPr lang="en-US" b="1" dirty="0">
                <a:solidFill>
                  <a:srgbClr val="2718E6"/>
                </a:solidFill>
              </a:rPr>
              <a:t>Thank You</a:t>
            </a:r>
            <a:endParaRPr lang="en-IN" b="1" dirty="0">
              <a:solidFill>
                <a:srgbClr val="2718E6"/>
              </a:solidFill>
            </a:endParaRPr>
          </a:p>
        </p:txBody>
      </p:sp>
    </p:spTree>
    <p:extLst>
      <p:ext uri="{BB962C8B-B14F-4D97-AF65-F5344CB8AC3E}">
        <p14:creationId xmlns:p14="http://schemas.microsoft.com/office/powerpoint/2010/main" val="1341213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561</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Uncontrolled growth of Water Hyacinth(crassipes) in Lakes</vt:lpstr>
      <vt:lpstr>Significance of the Problem</vt:lpstr>
      <vt:lpstr>PowerPoint Presentation</vt:lpstr>
      <vt:lpstr>Objectives</vt:lpstr>
      <vt:lpstr>Existing Approaches</vt:lpstr>
      <vt:lpstr>Our Approach</vt:lpstr>
      <vt:lpstr>Benefits of W.H</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Alam System for</dc:title>
  <dc:creator>V Bhuvaneswari</dc:creator>
  <cp:lastModifiedBy>Arasu S S</cp:lastModifiedBy>
  <cp:revision>29</cp:revision>
  <dcterms:created xsi:type="dcterms:W3CDTF">2022-02-24T17:34:58Z</dcterms:created>
  <dcterms:modified xsi:type="dcterms:W3CDTF">2022-03-23T06:38:17Z</dcterms:modified>
</cp:coreProperties>
</file>