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Tomorrow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D0D0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D1D1B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938046" y="1683990"/>
            <a:ext cx="9269909" cy="4040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37"/>
              </a:lnSpc>
            </a:pPr>
            <a:r>
              <a:rPr lang="en-US" sz="8375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MEGA MART STRATEGIC DATA INSIGHTS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938046" y="6082159"/>
            <a:ext cx="9269909" cy="1586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This presentation analyzes key data insights from MEGA MART's TP-CDS database, providing recommendations for strategic improvement.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D0D0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D1D1B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1143000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51310" y="987177"/>
            <a:ext cx="9460111" cy="877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87"/>
              </a:lnSpc>
            </a:pPr>
            <a:r>
              <a:rPr lang="en-US" sz="5312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Key Strengths of Mega Mart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51310" y="2578448"/>
            <a:ext cx="611535" cy="611535"/>
            <a:chOff x="0" y="0"/>
            <a:chExt cx="815380" cy="81538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5340" cy="815340"/>
            </a:xfrm>
            <a:custGeom>
              <a:avLst/>
              <a:gdLst/>
              <a:ahLst/>
              <a:cxnLst/>
              <a:rect r="r" b="b" t="t" l="l"/>
              <a:pathLst>
                <a:path h="815340" w="815340">
                  <a:moveTo>
                    <a:pt x="0" y="54356"/>
                  </a:moveTo>
                  <a:cubicBezTo>
                    <a:pt x="0" y="24384"/>
                    <a:pt x="24384" y="0"/>
                    <a:pt x="54356" y="0"/>
                  </a:cubicBezTo>
                  <a:lnTo>
                    <a:pt x="760984" y="0"/>
                  </a:lnTo>
                  <a:cubicBezTo>
                    <a:pt x="790956" y="0"/>
                    <a:pt x="815340" y="24384"/>
                    <a:pt x="815340" y="54356"/>
                  </a:cubicBezTo>
                  <a:lnTo>
                    <a:pt x="815340" y="760984"/>
                  </a:lnTo>
                  <a:cubicBezTo>
                    <a:pt x="815340" y="790956"/>
                    <a:pt x="790956" y="815340"/>
                    <a:pt x="760984" y="815340"/>
                  </a:cubicBezTo>
                  <a:lnTo>
                    <a:pt x="54356" y="815340"/>
                  </a:lnTo>
                  <a:cubicBezTo>
                    <a:pt x="24384" y="815340"/>
                    <a:pt x="0" y="791083"/>
                    <a:pt x="0" y="760984"/>
                  </a:cubicBezTo>
                  <a:close/>
                </a:path>
              </a:pathLst>
            </a:custGeom>
            <a:solidFill>
              <a:srgbClr val="3C3C3A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164282" y="2737396"/>
            <a:ext cx="185589" cy="350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7"/>
              </a:lnSpc>
            </a:pPr>
            <a:r>
              <a:rPr lang="en-US" sz="318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34604" y="2559398"/>
            <a:ext cx="3924151" cy="443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625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Diverse Product Range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34604" y="3089821"/>
            <a:ext cx="8644086" cy="946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Offers a wide variety of products to cater to diverse customer needs.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51310" y="4613522"/>
            <a:ext cx="611535" cy="611535"/>
            <a:chOff x="0" y="0"/>
            <a:chExt cx="815380" cy="81538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5340" cy="815340"/>
            </a:xfrm>
            <a:custGeom>
              <a:avLst/>
              <a:gdLst/>
              <a:ahLst/>
              <a:cxnLst/>
              <a:rect r="r" b="b" t="t" l="l"/>
              <a:pathLst>
                <a:path h="815340" w="815340">
                  <a:moveTo>
                    <a:pt x="0" y="54356"/>
                  </a:moveTo>
                  <a:cubicBezTo>
                    <a:pt x="0" y="24384"/>
                    <a:pt x="24384" y="0"/>
                    <a:pt x="54356" y="0"/>
                  </a:cubicBezTo>
                  <a:lnTo>
                    <a:pt x="760984" y="0"/>
                  </a:lnTo>
                  <a:cubicBezTo>
                    <a:pt x="790956" y="0"/>
                    <a:pt x="815340" y="24384"/>
                    <a:pt x="815340" y="54356"/>
                  </a:cubicBezTo>
                  <a:lnTo>
                    <a:pt x="815340" y="760984"/>
                  </a:lnTo>
                  <a:cubicBezTo>
                    <a:pt x="815340" y="790956"/>
                    <a:pt x="790956" y="815340"/>
                    <a:pt x="760984" y="815340"/>
                  </a:cubicBezTo>
                  <a:lnTo>
                    <a:pt x="54356" y="815340"/>
                  </a:lnTo>
                  <a:cubicBezTo>
                    <a:pt x="24384" y="815340"/>
                    <a:pt x="0" y="791083"/>
                    <a:pt x="0" y="760984"/>
                  </a:cubicBezTo>
                  <a:close/>
                </a:path>
              </a:pathLst>
            </a:custGeom>
            <a:solidFill>
              <a:srgbClr val="3C3C3A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120080" y="4772471"/>
            <a:ext cx="273992" cy="350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7"/>
              </a:lnSpc>
            </a:pPr>
            <a:r>
              <a:rPr lang="en-US" sz="318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34604" y="4594472"/>
            <a:ext cx="4051846" cy="443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625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Strong Online Presence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834604" y="5124896"/>
            <a:ext cx="8644086" cy="511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Provides a convenient and accessible online shopping experience.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951310" y="6213574"/>
            <a:ext cx="611535" cy="611535"/>
            <a:chOff x="0" y="0"/>
            <a:chExt cx="815380" cy="81538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5340" cy="815340"/>
            </a:xfrm>
            <a:custGeom>
              <a:avLst/>
              <a:gdLst/>
              <a:ahLst/>
              <a:cxnLst/>
              <a:rect r="r" b="b" t="t" l="l"/>
              <a:pathLst>
                <a:path h="815340" w="815340">
                  <a:moveTo>
                    <a:pt x="0" y="54356"/>
                  </a:moveTo>
                  <a:cubicBezTo>
                    <a:pt x="0" y="24384"/>
                    <a:pt x="24384" y="0"/>
                    <a:pt x="54356" y="0"/>
                  </a:cubicBezTo>
                  <a:lnTo>
                    <a:pt x="760984" y="0"/>
                  </a:lnTo>
                  <a:cubicBezTo>
                    <a:pt x="790956" y="0"/>
                    <a:pt x="815340" y="24384"/>
                    <a:pt x="815340" y="54356"/>
                  </a:cubicBezTo>
                  <a:lnTo>
                    <a:pt x="815340" y="760984"/>
                  </a:lnTo>
                  <a:cubicBezTo>
                    <a:pt x="815340" y="790956"/>
                    <a:pt x="790956" y="815340"/>
                    <a:pt x="760984" y="815340"/>
                  </a:cubicBezTo>
                  <a:lnTo>
                    <a:pt x="54356" y="815340"/>
                  </a:lnTo>
                  <a:cubicBezTo>
                    <a:pt x="24384" y="815340"/>
                    <a:pt x="0" y="791083"/>
                    <a:pt x="0" y="760984"/>
                  </a:cubicBezTo>
                  <a:close/>
                </a:path>
              </a:pathLst>
            </a:custGeom>
            <a:solidFill>
              <a:srgbClr val="3C3C3A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120825" y="6372522"/>
            <a:ext cx="272355" cy="350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7"/>
              </a:lnSpc>
            </a:pPr>
            <a:r>
              <a:rPr lang="en-US" sz="318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834604" y="6194524"/>
            <a:ext cx="4845546" cy="443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625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Customer-Centric Approach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834604" y="6724947"/>
            <a:ext cx="8644086" cy="946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Prioritizes customer satisfaction through personalized service and competitive pricing.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951310" y="8248650"/>
            <a:ext cx="611535" cy="611535"/>
            <a:chOff x="0" y="0"/>
            <a:chExt cx="815380" cy="81538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5340" cy="815340"/>
            </a:xfrm>
            <a:custGeom>
              <a:avLst/>
              <a:gdLst/>
              <a:ahLst/>
              <a:cxnLst/>
              <a:rect r="r" b="b" t="t" l="l"/>
              <a:pathLst>
                <a:path h="815340" w="815340">
                  <a:moveTo>
                    <a:pt x="0" y="54356"/>
                  </a:moveTo>
                  <a:cubicBezTo>
                    <a:pt x="0" y="24384"/>
                    <a:pt x="24384" y="0"/>
                    <a:pt x="54356" y="0"/>
                  </a:cubicBezTo>
                  <a:lnTo>
                    <a:pt x="760984" y="0"/>
                  </a:lnTo>
                  <a:cubicBezTo>
                    <a:pt x="790956" y="0"/>
                    <a:pt x="815340" y="24384"/>
                    <a:pt x="815340" y="54356"/>
                  </a:cubicBezTo>
                  <a:lnTo>
                    <a:pt x="815340" y="760984"/>
                  </a:lnTo>
                  <a:cubicBezTo>
                    <a:pt x="815340" y="790956"/>
                    <a:pt x="790956" y="815340"/>
                    <a:pt x="760984" y="815340"/>
                  </a:cubicBezTo>
                  <a:lnTo>
                    <a:pt x="54356" y="815340"/>
                  </a:lnTo>
                  <a:cubicBezTo>
                    <a:pt x="24384" y="815340"/>
                    <a:pt x="0" y="791083"/>
                    <a:pt x="0" y="760984"/>
                  </a:cubicBezTo>
                  <a:close/>
                </a:path>
              </a:pathLst>
            </a:custGeom>
            <a:solidFill>
              <a:srgbClr val="3C3C3A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120080" y="8407599"/>
            <a:ext cx="273992" cy="350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7"/>
              </a:lnSpc>
            </a:pPr>
            <a:r>
              <a:rPr lang="en-US" sz="318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4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834604" y="8229600"/>
            <a:ext cx="3778002" cy="443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625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Efficient Supply Chain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834604" y="8760024"/>
            <a:ext cx="8644086" cy="511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Ensures timely delivery and availability of products.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D0D0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D1D1B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1143000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80046" y="3166765"/>
            <a:ext cx="9156501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2"/>
              </a:lnSpc>
            </a:pPr>
            <a:r>
              <a:rPr lang="en-US" sz="6062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Competitive Advantage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80046" y="4517826"/>
            <a:ext cx="9269909" cy="2573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MEGA MART's strong foundation, diverse product range, and customer-focused approach position it as a formidable competitor in the retail industry. The company's ability to adapt to changing consumer trends and leverage technology sets it apart from its peers.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D0D0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D1D1B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80046" y="2339429"/>
            <a:ext cx="7715250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2"/>
              </a:lnSpc>
            </a:pPr>
            <a:r>
              <a:rPr lang="en-US" sz="6062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Sales Performance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80046" y="4075211"/>
            <a:ext cx="3857625" cy="510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3000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Regional Variations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80046" y="4789735"/>
            <a:ext cx="7687567" cy="1586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The map shows that sales are concentrated in certain regions, with states like GA, TX, IN, and CA having higher sales volumes.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29911" y="4075211"/>
            <a:ext cx="3857625" cy="510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3000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Customer Service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529911" y="4789735"/>
            <a:ext cx="7687567" cy="1092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Improve order fulfillment processes to ensure timely delivery and reduce customer complaints.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29911" y="6055072"/>
            <a:ext cx="7687567" cy="1586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Invest in training and support for customer service teams to provide exceptional service and address customer concerns promptly.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D0D0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D1D1B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18288000" cy="3857625"/>
          </a:xfrm>
          <a:custGeom>
            <a:avLst/>
            <a:gdLst/>
            <a:ahLst/>
            <a:cxnLst/>
            <a:rect r="r" b="b" t="t" l="l"/>
            <a:pathLst>
              <a:path h="3857625" w="18288000">
                <a:moveTo>
                  <a:pt x="0" y="0"/>
                </a:moveTo>
                <a:lnTo>
                  <a:pt x="18288000" y="0"/>
                </a:lnTo>
                <a:lnTo>
                  <a:pt x="18288000" y="3857625"/>
                </a:lnTo>
                <a:lnTo>
                  <a:pt x="0" y="38576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80046" y="4700290"/>
            <a:ext cx="9271546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2"/>
              </a:lnSpc>
            </a:pPr>
            <a:r>
              <a:rPr lang="en-US" sz="6062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Inventory Management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80046" y="6156126"/>
            <a:ext cx="5170289" cy="3259634"/>
            <a:chOff x="0" y="0"/>
            <a:chExt cx="6893718" cy="43461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893687" cy="4346194"/>
            </a:xfrm>
            <a:custGeom>
              <a:avLst/>
              <a:gdLst/>
              <a:ahLst/>
              <a:cxnLst/>
              <a:rect r="r" b="b" t="t" l="l"/>
              <a:pathLst>
                <a:path h="4346194" w="6893687">
                  <a:moveTo>
                    <a:pt x="0" y="61722"/>
                  </a:moveTo>
                  <a:cubicBezTo>
                    <a:pt x="0" y="27686"/>
                    <a:pt x="27686" y="0"/>
                    <a:pt x="61722" y="0"/>
                  </a:cubicBezTo>
                  <a:lnTo>
                    <a:pt x="6831965" y="0"/>
                  </a:lnTo>
                  <a:cubicBezTo>
                    <a:pt x="6866001" y="0"/>
                    <a:pt x="6893687" y="27686"/>
                    <a:pt x="6893687" y="61722"/>
                  </a:cubicBezTo>
                  <a:lnTo>
                    <a:pt x="6893687" y="4284472"/>
                  </a:lnTo>
                  <a:cubicBezTo>
                    <a:pt x="6893687" y="4318508"/>
                    <a:pt x="6866001" y="4346194"/>
                    <a:pt x="6831965" y="4346194"/>
                  </a:cubicBezTo>
                  <a:lnTo>
                    <a:pt x="61722" y="4346194"/>
                  </a:lnTo>
                  <a:cubicBezTo>
                    <a:pt x="27686" y="4346194"/>
                    <a:pt x="0" y="4318508"/>
                    <a:pt x="0" y="4284472"/>
                  </a:cubicBezTo>
                  <a:close/>
                </a:path>
              </a:pathLst>
            </a:custGeom>
            <a:solidFill>
              <a:srgbClr val="3C3C3A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388566" y="6436072"/>
            <a:ext cx="4553247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3000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Inventory Turnover Ratio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88566" y="7509421"/>
            <a:ext cx="4553247" cy="1586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Indicates the company sells and replaces its inventory approximately 48 times a year.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558855" y="6156126"/>
            <a:ext cx="5170289" cy="3259634"/>
            <a:chOff x="0" y="0"/>
            <a:chExt cx="6893718" cy="434617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893687" cy="4346194"/>
            </a:xfrm>
            <a:custGeom>
              <a:avLst/>
              <a:gdLst/>
              <a:ahLst/>
              <a:cxnLst/>
              <a:rect r="r" b="b" t="t" l="l"/>
              <a:pathLst>
                <a:path h="4346194" w="6893687">
                  <a:moveTo>
                    <a:pt x="0" y="61722"/>
                  </a:moveTo>
                  <a:cubicBezTo>
                    <a:pt x="0" y="27686"/>
                    <a:pt x="27686" y="0"/>
                    <a:pt x="61722" y="0"/>
                  </a:cubicBezTo>
                  <a:lnTo>
                    <a:pt x="6831965" y="0"/>
                  </a:lnTo>
                  <a:cubicBezTo>
                    <a:pt x="6866001" y="0"/>
                    <a:pt x="6893687" y="27686"/>
                    <a:pt x="6893687" y="61722"/>
                  </a:cubicBezTo>
                  <a:lnTo>
                    <a:pt x="6893687" y="4284472"/>
                  </a:lnTo>
                  <a:cubicBezTo>
                    <a:pt x="6893687" y="4318508"/>
                    <a:pt x="6866001" y="4346194"/>
                    <a:pt x="6831965" y="4346194"/>
                  </a:cubicBezTo>
                  <a:lnTo>
                    <a:pt x="61722" y="4346194"/>
                  </a:lnTo>
                  <a:cubicBezTo>
                    <a:pt x="27686" y="4346194"/>
                    <a:pt x="0" y="4318508"/>
                    <a:pt x="0" y="4284472"/>
                  </a:cubicBezTo>
                  <a:close/>
                </a:path>
              </a:pathLst>
            </a:custGeom>
            <a:solidFill>
              <a:srgbClr val="3C3C3A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6867376" y="6436072"/>
            <a:ext cx="3857625" cy="510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3000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Stockout Rate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867376" y="7027217"/>
            <a:ext cx="4553248" cy="2080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Suggests that 5.09% of customer orders cannot be fulfilled due to lack of inventory.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2037665" y="6156126"/>
            <a:ext cx="5170289" cy="3259634"/>
            <a:chOff x="0" y="0"/>
            <a:chExt cx="6893718" cy="434617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893687" cy="4346194"/>
            </a:xfrm>
            <a:custGeom>
              <a:avLst/>
              <a:gdLst/>
              <a:ahLst/>
              <a:cxnLst/>
              <a:rect r="r" b="b" t="t" l="l"/>
              <a:pathLst>
                <a:path h="4346194" w="6893687">
                  <a:moveTo>
                    <a:pt x="0" y="61722"/>
                  </a:moveTo>
                  <a:cubicBezTo>
                    <a:pt x="0" y="27686"/>
                    <a:pt x="27686" y="0"/>
                    <a:pt x="61722" y="0"/>
                  </a:cubicBezTo>
                  <a:lnTo>
                    <a:pt x="6831965" y="0"/>
                  </a:lnTo>
                  <a:cubicBezTo>
                    <a:pt x="6866001" y="0"/>
                    <a:pt x="6893687" y="27686"/>
                    <a:pt x="6893687" y="61722"/>
                  </a:cubicBezTo>
                  <a:lnTo>
                    <a:pt x="6893687" y="4284472"/>
                  </a:lnTo>
                  <a:cubicBezTo>
                    <a:pt x="6893687" y="4318508"/>
                    <a:pt x="6866001" y="4346194"/>
                    <a:pt x="6831965" y="4346194"/>
                  </a:cubicBezTo>
                  <a:lnTo>
                    <a:pt x="61722" y="4346194"/>
                  </a:lnTo>
                  <a:cubicBezTo>
                    <a:pt x="27686" y="4346194"/>
                    <a:pt x="0" y="4318508"/>
                    <a:pt x="0" y="4284472"/>
                  </a:cubicBezTo>
                  <a:close/>
                </a:path>
              </a:pathLst>
            </a:custGeom>
            <a:solidFill>
              <a:srgbClr val="3C3C3A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2346186" y="6436072"/>
            <a:ext cx="3857625" cy="510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3000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Recommendations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346186" y="7027217"/>
            <a:ext cx="4553248" cy="2080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Improve demand forecasting techniques to better predict product needs and avoid stockouts.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D0D0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D1D1B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1143000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80046" y="2252514"/>
            <a:ext cx="8073330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2"/>
              </a:lnSpc>
            </a:pPr>
            <a:r>
              <a:rPr lang="en-US" sz="6062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Customer Behaviour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80046" y="3603575"/>
            <a:ext cx="9269909" cy="2080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99K customers have made repeat purchases, indicating a strong customer loyalty base. 98.99% of customers have made repeat purchases, highlighting the company's ability to retain customers.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0046" y="5925890"/>
            <a:ext cx="9269909" cy="2080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Implement personalized marketing campaigns to target repeat customers and encourage further purchases. Consider introducing a loyalty program to reward repeat customers and incentivize additional purchases.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D0D0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D1D1B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15119" y="530870"/>
            <a:ext cx="5079355" cy="663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37"/>
              </a:lnSpc>
            </a:pPr>
            <a:r>
              <a:rPr lang="en-US" sz="3937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Overall Review</a:t>
            </a:r>
          </a:p>
        </p:txBody>
      </p:sp>
      <p:sp>
        <p:nvSpPr>
          <p:cNvPr name="Freeform 7" id="7" descr="preencoded.png"/>
          <p:cNvSpPr/>
          <p:nvPr/>
        </p:nvSpPr>
        <p:spPr>
          <a:xfrm flipH="false" flipV="false" rot="0">
            <a:off x="715119" y="1600646"/>
            <a:ext cx="1015753" cy="1625353"/>
          </a:xfrm>
          <a:custGeom>
            <a:avLst/>
            <a:gdLst/>
            <a:ahLst/>
            <a:cxnLst/>
            <a:rect r="r" b="b" t="t" l="l"/>
            <a:pathLst>
              <a:path h="1625353" w="1015753">
                <a:moveTo>
                  <a:pt x="0" y="0"/>
                </a:moveTo>
                <a:lnTo>
                  <a:pt x="1015752" y="0"/>
                </a:lnTo>
                <a:lnTo>
                  <a:pt x="1015752" y="1625353"/>
                </a:lnTo>
                <a:lnTo>
                  <a:pt x="0" y="16253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3" t="0" r="-63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35522" y="1784747"/>
            <a:ext cx="3159324" cy="336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7"/>
              </a:lnSpc>
            </a:pPr>
            <a:r>
              <a:rPr lang="en-US" sz="193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Customer Segmentation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35522" y="2185839"/>
            <a:ext cx="15537359" cy="382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There appears to be a need for more granular customer segmentation to tailor marketing and sales efforts effectively.</a:t>
            </a:r>
          </a:p>
        </p:txBody>
      </p:sp>
      <p:sp>
        <p:nvSpPr>
          <p:cNvPr name="Freeform 10" id="10" descr="preencoded.png"/>
          <p:cNvSpPr/>
          <p:nvPr/>
        </p:nvSpPr>
        <p:spPr>
          <a:xfrm flipH="false" flipV="false" rot="0">
            <a:off x="715119" y="3225999"/>
            <a:ext cx="1015753" cy="1625352"/>
          </a:xfrm>
          <a:custGeom>
            <a:avLst/>
            <a:gdLst/>
            <a:ahLst/>
            <a:cxnLst/>
            <a:rect r="r" b="b" t="t" l="l"/>
            <a:pathLst>
              <a:path h="1625352" w="1015753">
                <a:moveTo>
                  <a:pt x="0" y="0"/>
                </a:moveTo>
                <a:lnTo>
                  <a:pt x="1015752" y="0"/>
                </a:lnTo>
                <a:lnTo>
                  <a:pt x="1015752" y="1625352"/>
                </a:lnTo>
                <a:lnTo>
                  <a:pt x="0" y="16253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3" t="0" r="-63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035522" y="3410099"/>
            <a:ext cx="2995315" cy="336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7"/>
              </a:lnSpc>
            </a:pPr>
            <a:r>
              <a:rPr lang="en-US" sz="193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Inventory Optimization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35522" y="3811191"/>
            <a:ext cx="15537359" cy="382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While the overall inventory turnover ratio is good, there are specific categories and regions that may require further optimization.</a:t>
            </a:r>
          </a:p>
        </p:txBody>
      </p:sp>
      <p:sp>
        <p:nvSpPr>
          <p:cNvPr name="Freeform 13" id="13" descr="preencoded.png"/>
          <p:cNvSpPr/>
          <p:nvPr/>
        </p:nvSpPr>
        <p:spPr>
          <a:xfrm flipH="false" flipV="false" rot="0">
            <a:off x="715119" y="4851350"/>
            <a:ext cx="1015753" cy="1625353"/>
          </a:xfrm>
          <a:custGeom>
            <a:avLst/>
            <a:gdLst/>
            <a:ahLst/>
            <a:cxnLst/>
            <a:rect r="r" b="b" t="t" l="l"/>
            <a:pathLst>
              <a:path h="1625353" w="1015753">
                <a:moveTo>
                  <a:pt x="0" y="0"/>
                </a:moveTo>
                <a:lnTo>
                  <a:pt x="1015752" y="0"/>
                </a:lnTo>
                <a:lnTo>
                  <a:pt x="1015752" y="1625352"/>
                </a:lnTo>
                <a:lnTo>
                  <a:pt x="0" y="16253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3" t="0" r="-63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035522" y="5035451"/>
            <a:ext cx="2539602" cy="336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7"/>
              </a:lnSpc>
            </a:pPr>
            <a:r>
              <a:rPr lang="en-US" sz="193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Channel Synergy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35522" y="5436542"/>
            <a:ext cx="15537359" cy="707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There may be opportunities to improve synergy between different sales channels, such as online and in-store, to enhance customer experience and increase sales.</a:t>
            </a:r>
          </a:p>
        </p:txBody>
      </p:sp>
      <p:sp>
        <p:nvSpPr>
          <p:cNvPr name="Freeform 16" id="16" descr="preencoded.png"/>
          <p:cNvSpPr/>
          <p:nvPr/>
        </p:nvSpPr>
        <p:spPr>
          <a:xfrm flipH="false" flipV="false" rot="0">
            <a:off x="715119" y="6476702"/>
            <a:ext cx="1015753" cy="1625353"/>
          </a:xfrm>
          <a:custGeom>
            <a:avLst/>
            <a:gdLst/>
            <a:ahLst/>
            <a:cxnLst/>
            <a:rect r="r" b="b" t="t" l="l"/>
            <a:pathLst>
              <a:path h="1625353" w="1015753">
                <a:moveTo>
                  <a:pt x="0" y="0"/>
                </a:moveTo>
                <a:lnTo>
                  <a:pt x="1015752" y="0"/>
                </a:lnTo>
                <a:lnTo>
                  <a:pt x="1015752" y="1625353"/>
                </a:lnTo>
                <a:lnTo>
                  <a:pt x="0" y="16253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3" t="0" r="-63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035522" y="6660802"/>
            <a:ext cx="3387329" cy="336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7"/>
              </a:lnSpc>
            </a:pPr>
            <a:r>
              <a:rPr lang="en-US" sz="193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Promotional Effectiveness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035522" y="7061895"/>
            <a:ext cx="15537359" cy="382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While promotions have been effective in driving sales, there is room for improvement in targeting and personalization.</a:t>
            </a:r>
          </a:p>
        </p:txBody>
      </p:sp>
      <p:sp>
        <p:nvSpPr>
          <p:cNvPr name="Freeform 19" id="19" descr="preencoded.png"/>
          <p:cNvSpPr/>
          <p:nvPr/>
        </p:nvSpPr>
        <p:spPr>
          <a:xfrm flipH="false" flipV="false" rot="0">
            <a:off x="715119" y="8102054"/>
            <a:ext cx="1015753" cy="1625353"/>
          </a:xfrm>
          <a:custGeom>
            <a:avLst/>
            <a:gdLst/>
            <a:ahLst/>
            <a:cxnLst/>
            <a:rect r="r" b="b" t="t" l="l"/>
            <a:pathLst>
              <a:path h="1625353" w="1015753">
                <a:moveTo>
                  <a:pt x="0" y="0"/>
                </a:moveTo>
                <a:lnTo>
                  <a:pt x="1015752" y="0"/>
                </a:lnTo>
                <a:lnTo>
                  <a:pt x="1015752" y="1625352"/>
                </a:lnTo>
                <a:lnTo>
                  <a:pt x="0" y="16253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3" t="0" r="-63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035522" y="8286155"/>
            <a:ext cx="3102471" cy="336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7"/>
              </a:lnSpc>
            </a:pPr>
            <a:r>
              <a:rPr lang="en-US" sz="193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Supply Chain Resilience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035522" y="8687246"/>
            <a:ext cx="15537359" cy="382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The company should assess its supply chain's resilience to disruptions, such as natural disasters or economic downturns.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DAGRIt5ebVQ</dc:identifier>
  <dcterms:modified xsi:type="dcterms:W3CDTF">2011-08-01T06:04:30Z</dcterms:modified>
  <cp:revision>1</cp:revision>
  <dc:title>PPT(01)</dc:title>
</cp:coreProperties>
</file>