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715000" cx="9144000"/>
  <p:notesSz cx="6858000" cy="9144000"/>
  <p:embeddedFontLst>
    <p:embeddedFont>
      <p:font typeface="Courier Prime"/>
      <p:regular r:id="rId25"/>
      <p:bold r:id="rId26"/>
      <p:italic r:id="rId27"/>
      <p:boldItalic r:id="rId28"/>
    </p:embeddedFont>
    <p:embeddedFont>
      <p:font typeface="Josefin Sans Light"/>
      <p:regular r:id="rId29"/>
      <p:bold r:id="rId30"/>
      <p:italic r:id="rId31"/>
      <p:boldItalic r:id="rId32"/>
    </p:embeddedFont>
    <p:embeddedFont>
      <p:font typeface="Cambria Math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24">
          <p15:clr>
            <a:srgbClr val="9AA0A6"/>
          </p15:clr>
        </p15:guide>
        <p15:guide id="4" pos="1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B9CCBC-E206-46BA-BC79-8659CB52395C}">
  <a:tblStyle styleId="{5AB9CCBC-E206-46BA-BC79-8659CB5239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  <p:guide pos="3324" orient="horz"/>
        <p:guide pos="1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urierPrime-bold.fntdata"/><Relationship Id="rId25" Type="http://schemas.openxmlformats.org/officeDocument/2006/relationships/font" Target="fonts/CourierPrime-regular.fntdata"/><Relationship Id="rId28" Type="http://schemas.openxmlformats.org/officeDocument/2006/relationships/font" Target="fonts/CourierPrime-boldItalic.fntdata"/><Relationship Id="rId27" Type="http://schemas.openxmlformats.org/officeDocument/2006/relationships/font" Target="fonts/CourierPrim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JosefinSans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JosefinSansLight-italic.fntdata"/><Relationship Id="rId30" Type="http://schemas.openxmlformats.org/officeDocument/2006/relationships/font" Target="fonts/JosefinSansLight-bold.fntdata"/><Relationship Id="rId11" Type="http://schemas.openxmlformats.org/officeDocument/2006/relationships/slide" Target="slides/slide5.xml"/><Relationship Id="rId33" Type="http://schemas.openxmlformats.org/officeDocument/2006/relationships/font" Target="fonts/CambriaMath-regular.fntdata"/><Relationship Id="rId10" Type="http://schemas.openxmlformats.org/officeDocument/2006/relationships/slide" Target="slides/slide4.xml"/><Relationship Id="rId32" Type="http://schemas.openxmlformats.org/officeDocument/2006/relationships/font" Target="fonts/JosefinSans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0551a2882_0_1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0551a28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0551a2882_0_3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0551a288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0551a2882_0_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0551a288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0551a2882_0_5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0551a28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0551a2882_0_6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0551a28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0551a2882_0_7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0551a288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0551a2882_0_7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0551a288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219370e7b_0_6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1219370e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6c8a28ca8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6c8a28c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219370e7b_0_9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219370e7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0374b2a0c_0_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0374b2a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0374b2a0c_0_2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0374b2a0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0374b2a0c_0_3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0374b2a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0374b2a0c_0_7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0374b2a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98250449a_3_4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98250449a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ca1a0501_0_25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4ca1a050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0551a2882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0551a2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onferenc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-8675" y="3975"/>
            <a:ext cx="9143982" cy="3861486"/>
          </a:xfrm>
          <a:prstGeom prst="flowChartDocument">
            <a:avLst/>
          </a:prstGeom>
          <a:solidFill>
            <a:srgbClr val="8888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8325" y="3975"/>
            <a:ext cx="9143982" cy="3720492"/>
          </a:xfrm>
          <a:prstGeom prst="flowChartDocumen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jkdjfkjsdklfjd" id="14" name="Google Shape;14;p2" title="jhjdhfjsdh"/>
          <p:cNvSpPr txBox="1"/>
          <p:nvPr>
            <p:ph type="ctrTitle"/>
          </p:nvPr>
        </p:nvSpPr>
        <p:spPr>
          <a:xfrm>
            <a:off x="1207425" y="2839544"/>
            <a:ext cx="56934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  <a:defRPr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2" type="ctrTitle"/>
          </p:nvPr>
        </p:nvSpPr>
        <p:spPr>
          <a:xfrm>
            <a:off x="311708" y="340134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Arial"/>
              <a:buNone/>
              <a:defRPr sz="5200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16" name="Google Shape;16;p2" title="jhjdhfjsdh"/>
          <p:cNvSpPr txBox="1"/>
          <p:nvPr>
            <p:ph idx="3" type="ctrTitle"/>
          </p:nvPr>
        </p:nvSpPr>
        <p:spPr>
          <a:xfrm>
            <a:off x="313526" y="4583667"/>
            <a:ext cx="49677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986875" y="2702646"/>
            <a:ext cx="19623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-3900" y="5447825"/>
            <a:ext cx="915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synerg@cse.iitb.ac.in</a:t>
            </a:r>
            <a:endParaRPr sz="1100">
              <a:solidFill>
                <a:srgbClr val="980000"/>
              </a:solidFill>
            </a:endParaRPr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1361" y="128030"/>
            <a:ext cx="1020462" cy="9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  <p15:guide id="2" pos="565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3900" y="1789925"/>
            <a:ext cx="9144000" cy="2854700"/>
          </a:xfrm>
          <a:prstGeom prst="flowChartPunchedTap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  <a:defRPr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 flipH="1" rot="10800000">
            <a:off x="383286" y="1220828"/>
            <a:ext cx="8594700" cy="1200"/>
          </a:xfrm>
          <a:prstGeom prst="straightConnector1">
            <a:avLst/>
          </a:prstGeom>
          <a:noFill/>
          <a:ln cap="flat" cmpd="sng" w="19050">
            <a:solidFill>
              <a:srgbClr val="B222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3"/>
          <p:cNvSpPr txBox="1"/>
          <p:nvPr/>
        </p:nvSpPr>
        <p:spPr>
          <a:xfrm>
            <a:off x="4259825" y="5255639"/>
            <a:ext cx="3627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-3900" y="5447825"/>
            <a:ext cx="915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synerg@cse.iitb.ac.in</a:t>
            </a:r>
            <a:endParaRPr sz="1100">
              <a:solidFill>
                <a:srgbClr val="980000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6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AOS">
  <p:cSld name="TITLE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311700" y="1155413"/>
            <a:ext cx="8520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Arial"/>
              <a:buNone/>
              <a:defRPr sz="5200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31" name="Google Shape;31;p4" title="jhjdhfjsdh"/>
          <p:cNvSpPr txBox="1"/>
          <p:nvPr>
            <p:ph idx="2" type="ctrTitle"/>
          </p:nvPr>
        </p:nvSpPr>
        <p:spPr>
          <a:xfrm>
            <a:off x="1645609" y="3185083"/>
            <a:ext cx="61713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32" name="Google Shape;32;p4" title="jhjdhfjsdh"/>
          <p:cNvSpPr txBox="1"/>
          <p:nvPr>
            <p:ph idx="3" type="ctrTitle"/>
          </p:nvPr>
        </p:nvSpPr>
        <p:spPr>
          <a:xfrm>
            <a:off x="320125" y="5072831"/>
            <a:ext cx="3137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125" y="71056"/>
            <a:ext cx="1216730" cy="1185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  <p15:guide id="2" orient="horz" pos="45">
          <p15:clr>
            <a:srgbClr val="FA7B17"/>
          </p15:clr>
        </p15:guide>
        <p15:guide id="3" orient="horz" pos="106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81000" y="127001"/>
            <a:ext cx="8382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b="1" sz="47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81000" y="889000"/>
            <a:ext cx="83820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077200" y="5283729"/>
            <a:ext cx="6858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AD1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95183" y="512247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31361" y="128030"/>
            <a:ext cx="1020462" cy="9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-27975" y="3975"/>
            <a:ext cx="9171900" cy="571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00">
          <p15:clr>
            <a:srgbClr val="EA4335"/>
          </p15:clr>
        </p15:guide>
        <p15:guide id="2" orient="horz" pos="190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ieeexplore.ieee.org/stamp/stamp.jsp?tp=&amp;arnumber=10015193" TargetMode="External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hyperlink" Target="https://www.kernel.org/" TargetMode="External"/><Relationship Id="rId7" Type="http://schemas.openxmlformats.org/officeDocument/2006/relationships/hyperlink" Target="https://www.computeexpresslink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vtess/Pon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2" type="ctrTitle"/>
          </p:nvPr>
        </p:nvSpPr>
        <p:spPr>
          <a:xfrm>
            <a:off x="168000" y="933300"/>
            <a:ext cx="88080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100"/>
              <a:t>EMUCXL:</a:t>
            </a:r>
            <a:endParaRPr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400"/>
              <a:t>an emulation and access library for CXL</a:t>
            </a:r>
            <a:endParaRPr sz="200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0" y="529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11-05-2023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4979225" y="3795775"/>
            <a:ext cx="40494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882222"/>
                </a:solidFill>
                <a:latin typeface="Trebuchet MS"/>
                <a:ea typeface="Trebuchet MS"/>
                <a:cs typeface="Trebuchet MS"/>
                <a:sym typeface="Trebuchet MS"/>
              </a:rPr>
              <a:t>Raja Gond</a:t>
            </a:r>
            <a:endParaRPr b="1" sz="1550">
              <a:solidFill>
                <a:srgbClr val="88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under the guidance of </a:t>
            </a:r>
            <a:endParaRPr sz="17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Prof. Purushottam Kulkarni</a:t>
            </a:r>
            <a:endParaRPr sz="17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i="1" lang="en" sz="17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rajagond@cse.iitb.ac.in</a:t>
            </a:r>
            <a:endParaRPr i="1"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62150" y="4318125"/>
            <a:ext cx="2646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882222"/>
                </a:solidFill>
                <a:latin typeface="Trebuchet MS"/>
                <a:ea typeface="Trebuchet MS"/>
                <a:cs typeface="Trebuchet MS"/>
                <a:sym typeface="Trebuchet MS"/>
              </a:rPr>
              <a:t>R&amp;D2-Spring 2023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EMUCXL</a:t>
            </a:r>
            <a:endParaRPr/>
          </a:p>
        </p:txBody>
      </p:sp>
      <p:sp>
        <p:nvSpPr>
          <p:cNvPr id="182" name="Google Shape;182;p16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311700" y="1331650"/>
            <a:ext cx="5557200" cy="4617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Some APIs that was planned for implementation. 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84" name="Google Shape;184;p16"/>
          <p:cNvGraphicFramePr/>
          <p:nvPr/>
        </p:nvGraphicFramePr>
        <p:xfrm>
          <a:off x="353625" y="192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{5AB9CCBC-E206-46BA-BC79-8659CB52395C}</a:tableStyleId>
              </a:tblPr>
              <a:tblGrid>
                <a:gridCol w="3243125"/>
                <a:gridCol w="523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void emucxl_init ()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et up the device file and other configurations required for Emucxl operation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void</a:t>
                      </a:r>
                      <a:r>
                        <a:rPr b="1" lang="en"/>
                        <a:t> </a:t>
                      </a:r>
                      <a:r>
                        <a:rPr b="1" lang="en"/>
                        <a:t>emucxl_exit ()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lose the device file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void* emucxl alloc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(..., type tp , size t size 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</a:t>
                      </a:r>
                      <a:r>
                        <a:rPr lang="en"/>
                        <a:t>sed to allocate memory either remotely or locally, depending on the type specified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bool emucxl free 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(..., void* address)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free allocated memory.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void* emucxl migrate 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(..., void * address , type tp , size t new)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transfer memory between local and remote locations, depending on the type specified.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</a:t>
                      </a:r>
                      <a:r>
                        <a:rPr b="1" lang="en" sz="1200"/>
                        <a:t>ool </a:t>
                      </a:r>
                      <a:r>
                        <a:rPr b="1" lang="en" sz="1200"/>
                        <a:t>emucxl resize</a:t>
                      </a:r>
                      <a:r>
                        <a:rPr b="1" lang="en" sz="1200"/>
                        <a:t> 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(..., void* address , size t curr , size t new)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resize memory either in its original location or in the opposite location of the new size, if possible.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EMUCXL</a:t>
            </a:r>
            <a:endParaRPr/>
          </a:p>
        </p:txBody>
      </p:sp>
      <p:sp>
        <p:nvSpPr>
          <p:cNvPr id="190" name="Google Shape;190;p17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311700" y="1691000"/>
            <a:ext cx="3771900" cy="15699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The current implementation does not support any API calls or memory-mapped access.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Challenges that 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comes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along the way is discussed in next section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650" y="1616591"/>
            <a:ext cx="4755599" cy="2939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Challenges</a:t>
            </a:r>
            <a:endParaRPr/>
          </a:p>
        </p:txBody>
      </p:sp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311700" y="1691000"/>
            <a:ext cx="8520600" cy="29553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NUMA-aware memory allocation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vmalloc_node ( size , NUMA_NODE ) 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mbria"/>
              <a:buChar char="◆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malloc_node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( 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size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, GFP_KERNEL , NUMA_NODE ) 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// contiguous allocation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mbria"/>
              <a:buChar char="◆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kzalloc_node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( 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size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, GFP_KERNEL , NUMA_NODE ) ;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// contiguous allocation and initialise with zero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mbria"/>
              <a:buChar char="◆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vzalloc_node ( size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, NUMA_NODE ) ; 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// initialise with zero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Challenges</a:t>
            </a:r>
            <a:endParaRPr/>
          </a:p>
        </p:txBody>
      </p:sp>
      <p:sp>
        <p:nvSpPr>
          <p:cNvPr id="205" name="Google Shape;205;p19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311700" y="1691000"/>
            <a:ext cx="8520600" cy="15699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octl calls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mbria"/>
              <a:buChar char="◆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#define EMUCXL_ALLOCATE_MEMORY _IOWR ( ’ e ‘ , 4 , emucxl_arg_t* )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// ioctl command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copy_from_user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copy_to_user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API is used to transfer data.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Challenges</a:t>
            </a:r>
            <a:endParaRPr/>
          </a:p>
        </p:txBody>
      </p:sp>
      <p:sp>
        <p:nvSpPr>
          <p:cNvPr id="212" name="Google Shape;212;p20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311700" y="1691000"/>
            <a:ext cx="8520600" cy="21240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Challenge: Managing allocation for a combination of local and remote memory.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Another challenge was allocating memory in kernel space with </a:t>
            </a:r>
            <a:r>
              <a:rPr i="1" lang="en" sz="1800">
                <a:latin typeface="Josefin Sans Light"/>
                <a:ea typeface="Josefin Sans Light"/>
                <a:cs typeface="Josefin Sans Light"/>
                <a:sym typeface="Josefin Sans Light"/>
              </a:rPr>
              <a:t>kmalloc_node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and then mapping it to application userspace. Although I tried </a:t>
            </a:r>
            <a:r>
              <a:rPr i="1" lang="en" sz="1800">
                <a:latin typeface="Josefin Sans Light"/>
                <a:ea typeface="Josefin Sans Light"/>
                <a:cs typeface="Josefin Sans Light"/>
                <a:sym typeface="Josefin Sans Light"/>
              </a:rPr>
              <a:t>remap_pfn_range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, but it resulted in program crashes. The </a:t>
            </a:r>
            <a:r>
              <a:rPr lang="en" sz="1800">
                <a:latin typeface="Josefin Sans Light"/>
                <a:ea typeface="Josefin Sans Light"/>
                <a:cs typeface="Josefin Sans Light"/>
                <a:sym typeface="Josefin Sans Light"/>
              </a:rPr>
              <a:t>mmap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API is considered as a possible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solution, but no numa-aware allocation is found.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While </a:t>
            </a:r>
            <a:r>
              <a:rPr i="1" lang="en" sz="1800">
                <a:latin typeface="Josefin Sans Light"/>
                <a:ea typeface="Josefin Sans Light"/>
                <a:cs typeface="Josefin Sans Light"/>
                <a:sym typeface="Josefin Sans Light"/>
              </a:rPr>
              <a:t>kmalloc_node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was able to allocate memory, </a:t>
            </a:r>
            <a:r>
              <a:rPr i="1" lang="en" sz="1800">
                <a:latin typeface="Josefin Sans Light"/>
                <a:ea typeface="Josefin Sans Light"/>
                <a:cs typeface="Josefin Sans Light"/>
                <a:sym typeface="Josefin Sans Light"/>
              </a:rPr>
              <a:t>vmalloc_node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was not working in the EMUCXL setup.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311700" y="1691000"/>
            <a:ext cx="8520600" cy="10158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API implementation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Memory-mapped address space supports for user application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upport for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ore than one user application accessing emucxl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6" name="Google Shape;226;p22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311700" y="1691000"/>
            <a:ext cx="8520600" cy="24012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The emergence of CXL represents a significant technological advancement that has the potential to transform data centre architectures. CXL specification is gaining wide traction in the industry due to the simplicity of implementing </a:t>
            </a: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low-latency caching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and memory semantics.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EMUCXL provides a simplified interface for user applications to get a feel of reading / writing on emulated cxl devices. The development of EMUCXL is a non-trivial task that required significant research, experimentation, and programming expertise.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2" type="ctrTitle"/>
          </p:nvPr>
        </p:nvSpPr>
        <p:spPr>
          <a:xfrm>
            <a:off x="311700" y="470639"/>
            <a:ext cx="85206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200">
                <a:solidFill>
                  <a:srgbClr val="B22222"/>
                </a:solidFill>
                <a:latin typeface="Courier Prime"/>
                <a:ea typeface="Courier Prime"/>
                <a:cs typeface="Courier Prime"/>
                <a:sym typeface="Courier Prime"/>
              </a:rPr>
              <a:t>Thank you for listening!</a:t>
            </a:r>
            <a:endParaRPr sz="2200">
              <a:solidFill>
                <a:srgbClr val="B22222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200">
                <a:latin typeface="Courier Prime"/>
                <a:ea typeface="Courier Prime"/>
                <a:cs typeface="Courier Prime"/>
                <a:sym typeface="Courier Prime"/>
              </a:rPr>
              <a:t>Questions?</a:t>
            </a:r>
            <a:endParaRPr sz="2200"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-3900" y="5447825"/>
            <a:ext cx="915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synerg@cse.iitb.ac.in</a:t>
            </a:r>
            <a:endParaRPr sz="11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/>
          <p:nvPr/>
        </p:nvSpPr>
        <p:spPr>
          <a:xfrm>
            <a:off x="5368800" y="3760000"/>
            <a:ext cx="3318000" cy="17958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3218250" y="1719525"/>
            <a:ext cx="3318000" cy="19896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45475" y="2641126"/>
            <a:ext cx="3084000" cy="27498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Type of CXL devices</a:t>
            </a:r>
            <a:endParaRPr sz="3400"/>
          </a:p>
        </p:txBody>
      </p: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382575" y="1263550"/>
            <a:ext cx="860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812800" y="4775200"/>
            <a:ext cx="141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Type 1 device</a:t>
            </a:r>
            <a:br>
              <a:rPr b="1" lang="en">
                <a:latin typeface="Cambria"/>
                <a:ea typeface="Cambria"/>
                <a:cs typeface="Cambria"/>
                <a:sym typeface="Cambria"/>
              </a:rPr>
            </a:br>
            <a:r>
              <a:rPr b="1" lang="en">
                <a:latin typeface="Cambria"/>
                <a:ea typeface="Cambria"/>
                <a:cs typeface="Cambria"/>
                <a:sym typeface="Cambria"/>
              </a:rPr>
              <a:t>(e.g NIC)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2859300" y="1214525"/>
            <a:ext cx="279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6" name="Google Shape;2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675" y="1768625"/>
            <a:ext cx="3083998" cy="179583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>
            <a:off x="5122350" y="1817650"/>
            <a:ext cx="141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Type 2 device</a:t>
            </a:r>
            <a:br>
              <a:rPr b="1" lang="en">
                <a:latin typeface="Cambria"/>
                <a:ea typeface="Cambria"/>
                <a:cs typeface="Cambria"/>
                <a:sym typeface="Cambria"/>
              </a:rPr>
            </a:br>
            <a:r>
              <a:rPr b="1" lang="en">
                <a:latin typeface="Cambria"/>
                <a:ea typeface="Cambria"/>
                <a:cs typeface="Cambria"/>
                <a:sym typeface="Cambria"/>
              </a:rPr>
              <a:t>(e.g GPU)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350" y="3812425"/>
            <a:ext cx="3028621" cy="170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/>
        </p:nvSpPr>
        <p:spPr>
          <a:xfrm>
            <a:off x="7199075" y="2948875"/>
            <a:ext cx="17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Type 3 device</a:t>
            </a:r>
            <a:br>
              <a:rPr b="1" lang="en">
                <a:latin typeface="Cambria"/>
                <a:ea typeface="Cambria"/>
                <a:cs typeface="Cambria"/>
                <a:sym typeface="Cambria"/>
              </a:rPr>
            </a:br>
            <a:r>
              <a:rPr b="1" lang="en">
                <a:latin typeface="Cambria"/>
                <a:ea typeface="Cambria"/>
                <a:cs typeface="Cambria"/>
                <a:sym typeface="Cambria"/>
              </a:rPr>
              <a:t>(e.g memory pool)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50" name="Google Shape;250;p24"/>
          <p:cNvCxnSpPr>
            <a:stCxn id="249" idx="2"/>
          </p:cNvCxnSpPr>
          <p:nvPr/>
        </p:nvCxnSpPr>
        <p:spPr>
          <a:xfrm>
            <a:off x="8062325" y="3564475"/>
            <a:ext cx="63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4"/>
          <p:cNvSpPr txBox="1"/>
          <p:nvPr/>
        </p:nvSpPr>
        <p:spPr>
          <a:xfrm>
            <a:off x="0" y="5390925"/>
            <a:ext cx="375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https://ieeexplore.ieee.org/stamp/stamp.jsp?tp=&amp;arnumber=10015193</a:t>
            </a:r>
            <a:endParaRPr sz="9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538" y="2994775"/>
            <a:ext cx="2835874" cy="15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mbria"/>
              <a:buAutoNum type="arabicPeriod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mbria"/>
              <a:buAutoNum type="arabicPeriod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Background and Motivation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mbria"/>
              <a:buAutoNum type="arabicPeriod"/>
            </a:pPr>
            <a:r>
              <a:rPr lang="e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CXL Emulation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mbria"/>
              <a:buAutoNum type="arabicPeriod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Design of Emucxl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mbria"/>
              <a:buAutoNum type="arabicPeriod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Discussion and Challenges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mbria"/>
              <a:buAutoNum type="arabicPeriod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Future Work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mbria"/>
              <a:buAutoNum type="arabicPeriod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5545675" y="2006525"/>
            <a:ext cx="2031900" cy="2040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CXL Promises</a:t>
            </a:r>
            <a:endParaRPr sz="2100"/>
          </a:p>
        </p:txBody>
      </p:sp>
      <p:sp>
        <p:nvSpPr>
          <p:cNvPr id="65" name="Google Shape;65;p9"/>
          <p:cNvSpPr/>
          <p:nvPr/>
        </p:nvSpPr>
        <p:spPr>
          <a:xfrm>
            <a:off x="5985925" y="1348050"/>
            <a:ext cx="1151400" cy="11031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6062150" y="1483950"/>
            <a:ext cx="100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Low Latency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5731925" y="3640675"/>
            <a:ext cx="1490100" cy="12024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/>
        </p:nvSpPr>
        <p:spPr>
          <a:xfrm>
            <a:off x="5774225" y="3758750"/>
            <a:ext cx="144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New class of Open Standard Interconnect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4572000" y="2451150"/>
            <a:ext cx="1151400" cy="11031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4645500" y="2694900"/>
            <a:ext cx="100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Cache Coherent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7399875" y="2475275"/>
            <a:ext cx="1151400" cy="11031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7473375" y="2719025"/>
            <a:ext cx="10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High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Bandwidth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311700" y="1691000"/>
            <a:ext cx="3771900" cy="29553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The emergence of Compute Express Link (CXL) in the interconnects market holds great promise for transforming the architecture of host-device interconnects.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Interconnects: a pathway that allows different components within a computer system to communicate with each other.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5545675" y="2006525"/>
            <a:ext cx="2031900" cy="2040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CXL Promises</a:t>
            </a:r>
            <a:endParaRPr sz="2100"/>
          </a:p>
        </p:txBody>
      </p:sp>
      <p:sp>
        <p:nvSpPr>
          <p:cNvPr id="81" name="Google Shape;81;p10"/>
          <p:cNvSpPr/>
          <p:nvPr/>
        </p:nvSpPr>
        <p:spPr>
          <a:xfrm>
            <a:off x="5985925" y="1348050"/>
            <a:ext cx="1151400" cy="11031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6062150" y="1483950"/>
            <a:ext cx="100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Low Latency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5731925" y="3640675"/>
            <a:ext cx="1490100" cy="12024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/>
        </p:nvSpPr>
        <p:spPr>
          <a:xfrm>
            <a:off x="5774225" y="3758750"/>
            <a:ext cx="144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New class of Open Standard Interconnect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4572000" y="2451150"/>
            <a:ext cx="1151400" cy="11031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/>
        </p:nvSpPr>
        <p:spPr>
          <a:xfrm>
            <a:off x="4645500" y="2694900"/>
            <a:ext cx="100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Cache Coherent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7399875" y="2475275"/>
            <a:ext cx="1151400" cy="11031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7473375" y="2719025"/>
            <a:ext cx="10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High Bandwidth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0"/>
          <p:cNvSpPr txBox="1"/>
          <p:nvPr/>
        </p:nvSpPr>
        <p:spPr>
          <a:xfrm>
            <a:off x="311700" y="1691000"/>
            <a:ext cx="3771900" cy="24012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Emucxl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is a library that enables user applications to perform load and store operations on emulated CXL devices. It is build on the idea presented in the paper titled </a:t>
            </a: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Direct Access, High-Performance Memory Disaggregation with DirectCXL</a:t>
            </a:r>
            <a:endParaRPr i="1"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</a:t>
            </a:r>
            <a:endParaRPr/>
          </a:p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1"/>
          <p:cNvSpPr txBox="1"/>
          <p:nvPr/>
        </p:nvSpPr>
        <p:spPr>
          <a:xfrm>
            <a:off x="3796350" y="1801800"/>
            <a:ext cx="467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="1" sz="3500">
              <a:solidFill>
                <a:srgbClr val="B2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311700" y="1938800"/>
            <a:ext cx="2948100" cy="2040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mbria"/>
                <a:ea typeface="Cambria"/>
                <a:cs typeface="Cambria"/>
                <a:sym typeface="Cambria"/>
              </a:rPr>
              <a:t>Problem-1</a:t>
            </a: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:</a:t>
            </a:r>
            <a:br>
              <a:rPr lang="en" sz="1900">
                <a:latin typeface="Cambria"/>
                <a:ea typeface="Cambria"/>
                <a:cs typeface="Cambria"/>
                <a:sym typeface="Cambria"/>
              </a:rPr>
            </a:b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Commercial CXL hardware is not available in the market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at the moment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8" name="Google Shape;98;p11"/>
          <p:cNvCxnSpPr/>
          <p:nvPr/>
        </p:nvCxnSpPr>
        <p:spPr>
          <a:xfrm flipH="1" rot="10800000">
            <a:off x="3073400" y="1744275"/>
            <a:ext cx="1803600" cy="702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9" name="Google Shape;99;p11"/>
          <p:cNvSpPr/>
          <p:nvPr/>
        </p:nvSpPr>
        <p:spPr>
          <a:xfrm>
            <a:off x="4800600" y="1348050"/>
            <a:ext cx="2463900" cy="126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 txBox="1"/>
          <p:nvPr/>
        </p:nvSpPr>
        <p:spPr>
          <a:xfrm>
            <a:off x="4957810" y="1470404"/>
            <a:ext cx="2149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Build in-house prototypes of CXL hardware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1" name="Google Shape;101;p11"/>
          <p:cNvCxnSpPr/>
          <p:nvPr/>
        </p:nvCxnSpPr>
        <p:spPr>
          <a:xfrm>
            <a:off x="2616800" y="3807950"/>
            <a:ext cx="1938900" cy="39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2" name="Google Shape;102;p11"/>
          <p:cNvSpPr/>
          <p:nvPr/>
        </p:nvSpPr>
        <p:spPr>
          <a:xfrm>
            <a:off x="4398500" y="3546900"/>
            <a:ext cx="2463900" cy="126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/>
        </p:nvSpPr>
        <p:spPr>
          <a:xfrm>
            <a:off x="4555710" y="3693604"/>
            <a:ext cx="2149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software-based emulations of CXL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devices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3402800" y="3751700"/>
            <a:ext cx="467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="1" sz="3500">
              <a:solidFill>
                <a:srgbClr val="B2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5" name="Google Shape;105;p11"/>
          <p:cNvCxnSpPr/>
          <p:nvPr/>
        </p:nvCxnSpPr>
        <p:spPr>
          <a:xfrm>
            <a:off x="6705200" y="3909150"/>
            <a:ext cx="805500" cy="538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1"/>
          <p:cNvCxnSpPr/>
          <p:nvPr/>
        </p:nvCxnSpPr>
        <p:spPr>
          <a:xfrm>
            <a:off x="7259700" y="1833000"/>
            <a:ext cx="720900" cy="646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7" name="Google Shape;107;p11"/>
          <p:cNvSpPr txBox="1"/>
          <p:nvPr/>
        </p:nvSpPr>
        <p:spPr>
          <a:xfrm>
            <a:off x="5911775" y="2446875"/>
            <a:ext cx="313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CXL over Ethernet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Direct Access, High Performance Memory Disaggregation with DirectCXL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Hello Bytes, Bye Blocks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11"/>
          <p:cNvSpPr txBox="1"/>
          <p:nvPr/>
        </p:nvSpPr>
        <p:spPr>
          <a:xfrm>
            <a:off x="6705200" y="4361975"/>
            <a:ext cx="234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Pond- Microsoft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Exploiting CXL-Based Memory for Distributed Deep Learning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9" name="Google Shape;109;p11"/>
          <p:cNvCxnSpPr>
            <a:endCxn id="108" idx="1"/>
          </p:cNvCxnSpPr>
          <p:nvPr/>
        </p:nvCxnSpPr>
        <p:spPr>
          <a:xfrm flipH="1" rot="10800000">
            <a:off x="5676800" y="4993025"/>
            <a:ext cx="1028400" cy="40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" name="Google Shape;110;p11"/>
          <p:cNvSpPr txBox="1"/>
          <p:nvPr/>
        </p:nvSpPr>
        <p:spPr>
          <a:xfrm>
            <a:off x="4555700" y="4838475"/>
            <a:ext cx="11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NUMA Node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</a:t>
            </a:r>
            <a:endParaRPr/>
          </a:p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2"/>
          <p:cNvSpPr txBox="1"/>
          <p:nvPr/>
        </p:nvSpPr>
        <p:spPr>
          <a:xfrm>
            <a:off x="3796350" y="1801800"/>
            <a:ext cx="467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="1" sz="3500">
              <a:solidFill>
                <a:srgbClr val="B2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311700" y="1938800"/>
            <a:ext cx="2948100" cy="2040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Problem-2</a:t>
            </a: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:</a:t>
            </a:r>
            <a:br>
              <a:rPr lang="en" sz="1700">
                <a:latin typeface="Cambria"/>
                <a:ea typeface="Cambria"/>
                <a:cs typeface="Cambria"/>
                <a:sym typeface="Cambria"/>
              </a:rPr>
            </a:b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ow user applications can access CXL devices, such as loading or storing data on them.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9" name="Google Shape;119;p12"/>
          <p:cNvCxnSpPr/>
          <p:nvPr/>
        </p:nvCxnSpPr>
        <p:spPr>
          <a:xfrm flipH="1" rot="10800000">
            <a:off x="3073400" y="1744275"/>
            <a:ext cx="1803600" cy="702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0" name="Google Shape;120;p12"/>
          <p:cNvSpPr/>
          <p:nvPr/>
        </p:nvSpPr>
        <p:spPr>
          <a:xfrm>
            <a:off x="4800600" y="1348050"/>
            <a:ext cx="2463900" cy="126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 txBox="1"/>
          <p:nvPr/>
        </p:nvSpPr>
        <p:spPr>
          <a:xfrm>
            <a:off x="4957810" y="1744279"/>
            <a:ext cx="2149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DirectCXL software Runtime for CXL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2" name="Google Shape;122;p12"/>
          <p:cNvCxnSpPr/>
          <p:nvPr/>
        </p:nvCxnSpPr>
        <p:spPr>
          <a:xfrm>
            <a:off x="2616800" y="3807950"/>
            <a:ext cx="1938900" cy="39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3" name="Google Shape;123;p12"/>
          <p:cNvSpPr/>
          <p:nvPr/>
        </p:nvSpPr>
        <p:spPr>
          <a:xfrm>
            <a:off x="4398500" y="3546900"/>
            <a:ext cx="2463900" cy="126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4555710" y="3693604"/>
            <a:ext cx="2149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Emucxl</a:t>
            </a:r>
            <a:br>
              <a:rPr lang="en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(Open Source)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3402800" y="3751700"/>
            <a:ext cx="467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="1" sz="3500">
              <a:solidFill>
                <a:srgbClr val="B2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6" name="Google Shape;126;p12"/>
          <p:cNvCxnSpPr/>
          <p:nvPr/>
        </p:nvCxnSpPr>
        <p:spPr>
          <a:xfrm>
            <a:off x="6705200" y="3909150"/>
            <a:ext cx="805500" cy="538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2"/>
          <p:cNvCxnSpPr/>
          <p:nvPr/>
        </p:nvCxnSpPr>
        <p:spPr>
          <a:xfrm>
            <a:off x="7259700" y="1833000"/>
            <a:ext cx="720900" cy="646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8" name="Google Shape;128;p12"/>
          <p:cNvSpPr txBox="1"/>
          <p:nvPr/>
        </p:nvSpPr>
        <p:spPr>
          <a:xfrm>
            <a:off x="5911775" y="2446875"/>
            <a:ext cx="31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Direct access of CXL devices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6705200" y="4361975"/>
            <a:ext cx="23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Based on DirectCXL software Runtime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2222"/>
                </a:solidFill>
              </a:rPr>
              <a:t>CXL-Emulation</a:t>
            </a:r>
            <a:endParaRPr>
              <a:solidFill>
                <a:srgbClr val="B22222"/>
              </a:solidFill>
            </a:endParaRPr>
          </a:p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622200" y="2045525"/>
            <a:ext cx="10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Linux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3920450" y="2728150"/>
            <a:ext cx="2655600" cy="732900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CXL hardware not yet available</a:t>
            </a:r>
            <a:endParaRPr b="1">
              <a:solidFill>
                <a:srgbClr val="274E13"/>
              </a:solidFill>
            </a:endParaRPr>
          </a:p>
        </p:txBody>
      </p:sp>
      <p:cxnSp>
        <p:nvCxnSpPr>
          <p:cNvPr id="138" name="Google Shape;138;p13"/>
          <p:cNvCxnSpPr/>
          <p:nvPr/>
        </p:nvCxnSpPr>
        <p:spPr>
          <a:xfrm>
            <a:off x="3434575" y="2289725"/>
            <a:ext cx="0" cy="129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3"/>
          <p:cNvSpPr txBox="1"/>
          <p:nvPr/>
        </p:nvSpPr>
        <p:spPr>
          <a:xfrm>
            <a:off x="1222375" y="3580475"/>
            <a:ext cx="51255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Emulate CXL devices with </a:t>
            </a: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Qemu</a:t>
            </a:r>
            <a:endParaRPr b="1"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Also require support from </a:t>
            </a: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Linux</a:t>
            </a: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Kernel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Already in active development to support </a:t>
            </a: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CXL</a:t>
            </a: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devices.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Load and Store aren’t yet supported 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050" y="1415975"/>
            <a:ext cx="1740175" cy="7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/>
        </p:nvSpPr>
        <p:spPr>
          <a:xfrm>
            <a:off x="2998050" y="1822400"/>
            <a:ext cx="16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This Photo by Unknown Author is </a:t>
            </a:r>
            <a:br>
              <a:rPr lang="en" sz="700"/>
            </a:br>
            <a:r>
              <a:rPr lang="en" sz="700"/>
              <a:t>licensed under CC BY-SA</a:t>
            </a:r>
            <a:endParaRPr sz="700"/>
          </a:p>
        </p:txBody>
      </p:sp>
      <p:pic>
        <p:nvPicPr>
          <p:cNvPr id="142" name="Google Shape;14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19325"/>
            <a:ext cx="2015250" cy="5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700" y="1415975"/>
            <a:ext cx="1200700" cy="8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3"/>
          <p:cNvSpPr txBox="1"/>
          <p:nvPr/>
        </p:nvSpPr>
        <p:spPr>
          <a:xfrm>
            <a:off x="2326950" y="1503688"/>
            <a:ext cx="644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Cambria"/>
                <a:ea typeface="Cambria"/>
                <a:cs typeface="Cambria"/>
                <a:sym typeface="Cambria"/>
              </a:rPr>
              <a:t>+</a:t>
            </a:r>
            <a:endParaRPr b="1"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6622600" y="1503688"/>
            <a:ext cx="644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Cambria"/>
                <a:ea typeface="Cambria"/>
                <a:cs typeface="Cambria"/>
                <a:sym typeface="Cambria"/>
              </a:rPr>
              <a:t>=</a:t>
            </a:r>
            <a:endParaRPr b="1"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4858163" y="1466813"/>
            <a:ext cx="644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Cambria"/>
                <a:ea typeface="Cambria"/>
                <a:cs typeface="Cambria"/>
                <a:sym typeface="Cambria"/>
              </a:rPr>
              <a:t>+</a:t>
            </a:r>
            <a:endParaRPr b="1"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7548375" y="1466825"/>
            <a:ext cx="836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Cambria"/>
                <a:ea typeface="Cambria"/>
                <a:cs typeface="Cambria"/>
                <a:sym typeface="Cambria"/>
              </a:rPr>
              <a:t>YES</a:t>
            </a:r>
            <a:endParaRPr b="1"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7176325" y="2659500"/>
            <a:ext cx="1740356" cy="806593"/>
          </a:xfrm>
          <a:custGeom>
            <a:rect b="b" l="l" r="r" t="t"/>
            <a:pathLst>
              <a:path extrusionOk="0" h="35568" w="53283">
                <a:moveTo>
                  <a:pt x="4013" y="3342"/>
                </a:moveTo>
                <a:cubicBezTo>
                  <a:pt x="10466" y="-1120"/>
                  <a:pt x="37994" y="-1189"/>
                  <a:pt x="45614" y="3754"/>
                </a:cubicBezTo>
                <a:cubicBezTo>
                  <a:pt x="53234" y="8697"/>
                  <a:pt x="56186" y="28536"/>
                  <a:pt x="49733" y="32998"/>
                </a:cubicBezTo>
                <a:cubicBezTo>
                  <a:pt x="43280" y="37460"/>
                  <a:pt x="14517" y="35470"/>
                  <a:pt x="6897" y="30527"/>
                </a:cubicBezTo>
                <a:cubicBezTo>
                  <a:pt x="-723" y="25584"/>
                  <a:pt x="-2440" y="7804"/>
                  <a:pt x="4013" y="3342"/>
                </a:cubicBezTo>
                <a:close/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13"/>
          <p:cNvSpPr txBox="1"/>
          <p:nvPr/>
        </p:nvSpPr>
        <p:spPr>
          <a:xfrm>
            <a:off x="7398300" y="2678950"/>
            <a:ext cx="143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Possible but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latin typeface="Cambria"/>
                <a:ea typeface="Cambria"/>
                <a:cs typeface="Cambria"/>
                <a:sym typeface="Cambria"/>
              </a:rPr>
              <a:t>under active development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50" name="Google Shape;150;p13"/>
          <p:cNvCxnSpPr>
            <a:endCxn id="149" idx="0"/>
          </p:cNvCxnSpPr>
          <p:nvPr/>
        </p:nvCxnSpPr>
        <p:spPr>
          <a:xfrm>
            <a:off x="8104200" y="1945450"/>
            <a:ext cx="11100" cy="73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3"/>
          <p:cNvSpPr txBox="1"/>
          <p:nvPr/>
        </p:nvSpPr>
        <p:spPr>
          <a:xfrm>
            <a:off x="6869450" y="5238675"/>
            <a:ext cx="15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https://www.kernel.org/</a:t>
            </a:r>
            <a:endParaRPr sz="1000"/>
          </a:p>
        </p:txBody>
      </p:sp>
      <p:sp>
        <p:nvSpPr>
          <p:cNvPr id="152" name="Google Shape;152;p13"/>
          <p:cNvSpPr txBox="1"/>
          <p:nvPr/>
        </p:nvSpPr>
        <p:spPr>
          <a:xfrm>
            <a:off x="269925" y="5337375"/>
            <a:ext cx="23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https://www.computeexpresslink.org/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2222"/>
                </a:solidFill>
              </a:rPr>
              <a:t>CXL-Emulation</a:t>
            </a:r>
            <a:endParaRPr>
              <a:solidFill>
                <a:srgbClr val="B22222"/>
              </a:solidFill>
            </a:endParaRPr>
          </a:p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459600" y="1256688"/>
            <a:ext cx="355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Cambria"/>
                <a:ea typeface="Cambria"/>
                <a:cs typeface="Cambria"/>
                <a:sym typeface="Cambria"/>
              </a:rPr>
              <a:t>CXL Emulation on regular 2-socket (2S) server systems</a:t>
            </a:r>
            <a:endParaRPr sz="1800" u="sng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0" name="Google Shape;160;p14"/>
          <p:cNvCxnSpPr>
            <a:stCxn id="159" idx="2"/>
          </p:cNvCxnSpPr>
          <p:nvPr/>
        </p:nvCxnSpPr>
        <p:spPr>
          <a:xfrm>
            <a:off x="2238150" y="1995588"/>
            <a:ext cx="9900" cy="28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4"/>
          <p:cNvSpPr txBox="1"/>
          <p:nvPr/>
        </p:nvSpPr>
        <p:spPr>
          <a:xfrm>
            <a:off x="65150" y="2303400"/>
            <a:ext cx="4940700" cy="87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A paper called </a:t>
            </a: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Pond</a:t>
            </a: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by Microsoft emulate the following two characteristics of Compute Express Link (CXL) attached DRAM: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5889200" y="5376300"/>
            <a:ext cx="197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https://github.com/vtess/Pond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5414300" y="1256700"/>
            <a:ext cx="3366300" cy="42174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        +-----------------------------------+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        |                                                       |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        |           Guest OS / Linux            |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|                                                       |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+--------vv-----------vv-----------+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| |                 | |       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vv                vv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+---------------+   +---------------+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| 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vNode 0 DRAM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|   | 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vNode 1 DRAM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|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+---------------+   +---------------+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+---+ +---+ +---+   +----------------+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|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|  |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|  |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|   |                          |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+---+ +---+ +---+   +----------------+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══════════════════════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║║                          ║║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╔════════╗   ╔════════╗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║Host Node 0  ╠═║  Host Node 1║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╚════════╝   ╚════════╝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2331075" y="3270425"/>
            <a:ext cx="1972200" cy="87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haracteristics</a:t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134875" y="4235350"/>
            <a:ext cx="3406500" cy="127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local CPU which can directly accesses it, i.e., CXL-memory treated as a “computeless/cpuless” node</a:t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3695200" y="4235350"/>
            <a:ext cx="1430400" cy="92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Latency:~150ns</a:t>
            </a:r>
            <a:endParaRPr sz="1500"/>
          </a:p>
        </p:txBody>
      </p:sp>
      <p:cxnSp>
        <p:nvCxnSpPr>
          <p:cNvPr id="167" name="Google Shape;167;p14"/>
          <p:cNvCxnSpPr>
            <a:stCxn id="164" idx="3"/>
            <a:endCxn id="165" idx="0"/>
          </p:cNvCxnSpPr>
          <p:nvPr/>
        </p:nvCxnSpPr>
        <p:spPr>
          <a:xfrm flipH="1">
            <a:off x="1838097" y="4017370"/>
            <a:ext cx="781800" cy="2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4"/>
          <p:cNvCxnSpPr>
            <a:stCxn id="164" idx="5"/>
            <a:endCxn id="166" idx="0"/>
          </p:cNvCxnSpPr>
          <p:nvPr/>
        </p:nvCxnSpPr>
        <p:spPr>
          <a:xfrm>
            <a:off x="4014453" y="4017370"/>
            <a:ext cx="396000" cy="2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EMUCXL</a:t>
            </a:r>
            <a:endParaRPr/>
          </a:p>
        </p:txBody>
      </p:sp>
      <p:sp>
        <p:nvSpPr>
          <p:cNvPr id="174" name="Google Shape;174;p15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311700" y="1691000"/>
            <a:ext cx="3771900" cy="29553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We are using simplified approach and assume that only one user applications is using the emucxl.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kmalloc_node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vmalloc_node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to allocate memory on specific node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➔"/>
            </a:pP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remap_pfn_range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to memory mapped the allocated memory to user virtual address space.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650" y="1739229"/>
            <a:ext cx="4755599" cy="257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R3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