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715000" cx="9144000"/>
  <p:notesSz cx="6858000" cy="9144000"/>
  <p:embeddedFontLst>
    <p:embeddedFont>
      <p:font typeface="Courier Prime"/>
      <p:regular r:id="rId35"/>
      <p:bold r:id="rId36"/>
      <p:italic r:id="rId37"/>
      <p:boldItalic r:id="rId38"/>
    </p:embeddedFont>
    <p:embeddedFont>
      <p:font typeface="Cambria Math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24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  <p:guide pos="3324" orient="horz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urierPrim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urierPrime-italic.fntdata"/><Relationship Id="rId14" Type="http://schemas.openxmlformats.org/officeDocument/2006/relationships/slide" Target="slides/slide9.xml"/><Relationship Id="rId36" Type="http://schemas.openxmlformats.org/officeDocument/2006/relationships/font" Target="fonts/CourierPrime-bold.fntdata"/><Relationship Id="rId17" Type="http://schemas.openxmlformats.org/officeDocument/2006/relationships/slide" Target="slides/slide12.xml"/><Relationship Id="rId39" Type="http://schemas.openxmlformats.org/officeDocument/2006/relationships/font" Target="fonts/CambriaMath-regular.fntdata"/><Relationship Id="rId16" Type="http://schemas.openxmlformats.org/officeDocument/2006/relationships/slide" Target="slides/slide11.xml"/><Relationship Id="rId38" Type="http://schemas.openxmlformats.org/officeDocument/2006/relationships/font" Target="fonts/CourierPrim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98763f55f_0_2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98763f55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4ca1a0501_0_7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4ca1a05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8a46191fd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8a46191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4ca1a0501_0_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4ca1a050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98250449a_3_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98250449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6c8a28ca8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6c8a28c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11ed3f127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11ed3f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3a4a55114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3a4a55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098250449a_2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09825044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098250449a_3_4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098250449a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219370e7b_0_9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219370e7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4ca1a0501_0_2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4ca1a050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40b61e5c9_0_16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40b61e5c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098250449a_6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098250449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0925d811fa_0_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0925d811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4ca1a0501_0_1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4ca1a05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098250449a_5_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098250449a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0925d811fa_0_3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0925d811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096cd62c8f_0_1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096cd62c8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219370e7b_0_3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219370e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219370e7b_0_6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11219370e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219370e7b_0_20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219370e7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98763f55f_0_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98763f5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98763f55f_0_8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98763f55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8763f55f_0_17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98763f55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96cd62c8f_0_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96cd62c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98763f55f_0_12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98763f55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98250449a_0_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9825044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-8675" y="3975"/>
            <a:ext cx="9143982" cy="3861486"/>
          </a:xfrm>
          <a:prstGeom prst="flowChartDocument">
            <a:avLst/>
          </a:prstGeom>
          <a:solidFill>
            <a:srgbClr val="8888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8325" y="3975"/>
            <a:ext cx="9143982" cy="3720492"/>
          </a:xfrm>
          <a:prstGeom prst="flowChartDocumen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jkdjfkjsdklfjd" id="14" name="Google Shape;14;p2" title="jhjdhfjsdh"/>
          <p:cNvSpPr txBox="1"/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2" type="ctrTitle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  <a:defRPr sz="52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16" name="Google Shape;16;p2" title="jhjdhfjsdh"/>
          <p:cNvSpPr txBox="1"/>
          <p:nvPr>
            <p:ph idx="3" type="ctrTitle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3900" y="5447825"/>
            <a:ext cx="915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synerg@cse.iitb.ac.in</a:t>
            </a:r>
            <a:endParaRPr sz="1100">
              <a:solidFill>
                <a:srgbClr val="980000"/>
              </a:solidFill>
            </a:endParaRPr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1361" y="128030"/>
            <a:ext cx="1020462" cy="9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3900" y="1789925"/>
            <a:ext cx="9144000" cy="2854700"/>
          </a:xfrm>
          <a:prstGeom prst="flowChartPunchedTap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flipH="1" rot="10800000">
            <a:off x="383286" y="1220828"/>
            <a:ext cx="8594700" cy="1200"/>
          </a:xfrm>
          <a:prstGeom prst="straightConnector1">
            <a:avLst/>
          </a:prstGeom>
          <a:noFill/>
          <a:ln cap="flat" cmpd="sng" w="19050">
            <a:solidFill>
              <a:srgbClr val="B222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-3900" y="5447825"/>
            <a:ext cx="915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synerg@cse.iitb.ac.in</a:t>
            </a:r>
            <a:endParaRPr sz="1100">
              <a:solidFill>
                <a:srgbClr val="980000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311700" y="1155413"/>
            <a:ext cx="8520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  <a:defRPr sz="52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31" name="Google Shape;31;p4" title="jhjdhfjsdh"/>
          <p:cNvSpPr txBox="1"/>
          <p:nvPr>
            <p:ph idx="2" type="ctrTitle"/>
          </p:nvPr>
        </p:nvSpPr>
        <p:spPr>
          <a:xfrm>
            <a:off x="1645609" y="3185083"/>
            <a:ext cx="6171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32" name="Google Shape;32;p4" title="jhjdhfjsdh"/>
          <p:cNvSpPr txBox="1"/>
          <p:nvPr>
            <p:ph idx="3" type="ctrTitle"/>
          </p:nvPr>
        </p:nvSpPr>
        <p:spPr>
          <a:xfrm>
            <a:off x="320125" y="5072831"/>
            <a:ext cx="3137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125" y="71056"/>
            <a:ext cx="1216730" cy="118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orient="horz" pos="45">
          <p15:clr>
            <a:srgbClr val="FA7B17"/>
          </p15:clr>
        </p15:guide>
        <p15:guide id="3" orient="horz" pos="10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47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AD1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95183" y="512247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31361" y="128030"/>
            <a:ext cx="1020462" cy="9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27975" y="3975"/>
            <a:ext cx="9171900" cy="571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omputeexpresslink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hyperlink" Target="https://ieeexplore.ieee.org/stamp/stamp.jsp?tp=&amp;arnumber=1001519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hyperlink" Target="https://www.kernel.org/" TargetMode="External"/><Relationship Id="rId7" Type="http://schemas.openxmlformats.org/officeDocument/2006/relationships/hyperlink" Target="https://www.computeexpresslink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vtess/Pon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vtess/Pond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s://dl.acm.org/doi/10.1145/3533737.353509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computeexpresslink.org/_files/ugd/0c1418_998df4f459734f319e7a12cc2163b943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computeexpresslink.org/" TargetMode="External"/><Relationship Id="rId4" Type="http://schemas.openxmlformats.org/officeDocument/2006/relationships/hyperlink" Target="https://gestaltit.com/category/sponsored/intel/intel-2021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mputeexpresslink.org/_files/ugd/0c1418_8c010eed2bac49438e2168ec71bbff34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2" type="ctrTitle"/>
          </p:nvPr>
        </p:nvSpPr>
        <p:spPr>
          <a:xfrm>
            <a:off x="168000" y="933300"/>
            <a:ext cx="88080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100"/>
              <a:t>Compute Express Link (CXL)</a:t>
            </a:r>
            <a:endParaRPr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400"/>
              <a:t>The Interconnect Revolution</a:t>
            </a:r>
            <a:endParaRPr sz="200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0" y="529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23-03-2023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772775" y="3795775"/>
            <a:ext cx="3255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882222"/>
                </a:solidFill>
                <a:latin typeface="Trebuchet MS"/>
                <a:ea typeface="Trebuchet MS"/>
                <a:cs typeface="Trebuchet MS"/>
                <a:sym typeface="Trebuchet MS"/>
              </a:rPr>
              <a:t>Raja Gond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rajagond@cse.iitb.ac.in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474575" y="4480663"/>
            <a:ext cx="4188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882222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 - RnD - Spring 2023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452450" y="3795775"/>
            <a:ext cx="3952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882222"/>
                </a:solidFill>
                <a:latin typeface="Trebuchet MS"/>
                <a:ea typeface="Trebuchet MS"/>
                <a:cs typeface="Trebuchet MS"/>
                <a:sym typeface="Trebuchet MS"/>
              </a:rPr>
              <a:t>Sameer Ahmad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sameerahmad</a:t>
            </a:r>
            <a:r>
              <a:rPr lang="en" sz="17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@cse.iitb.ac.in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CXL?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1735675" y="2476900"/>
            <a:ext cx="5444100" cy="10158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industry needs open standards that can comprehensively address next-gen interconnect challenges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CXL-101</a:t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382575" y="1263550"/>
            <a:ext cx="8602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mbria"/>
                <a:ea typeface="Cambria"/>
                <a:cs typeface="Cambria"/>
                <a:sym typeface="Cambria"/>
              </a:rPr>
              <a:t>CXL: A new class of open standard interconnect</a:t>
            </a:r>
            <a:endParaRPr i="1"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Industry Open Standard for High Speed Communications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150+ Member Companies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All CPU, GPU and memory vendors in consortium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CXL has a bright future and will be a game-changer in the industry!!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https://www.computeexpresslink.org/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CXL-101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382575" y="1783225"/>
            <a:ext cx="4140300" cy="32325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Processor Interconnect: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Open industry standard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High-bandwidth, low-latency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Coherent interface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Leverages PCI Express®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Targets high-performance computational workloads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Artificial Intelligence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Machine Learning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HPC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Comms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1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5113875" y="1265750"/>
            <a:ext cx="3718500" cy="42714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5172787" y="3598177"/>
            <a:ext cx="3598200" cy="1886400"/>
          </a:xfrm>
          <a:prstGeom prst="rect">
            <a:avLst/>
          </a:prstGeom>
          <a:solidFill>
            <a:srgbClr val="EADF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5319182" y="4692514"/>
            <a:ext cx="1156800" cy="46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Modules</a:t>
            </a:r>
            <a:endParaRPr sz="1100"/>
          </a:p>
        </p:txBody>
      </p:sp>
      <p:sp>
        <p:nvSpPr>
          <p:cNvPr id="283" name="Google Shape;283;p18"/>
          <p:cNvSpPr/>
          <p:nvPr/>
        </p:nvSpPr>
        <p:spPr>
          <a:xfrm>
            <a:off x="5319357" y="4184502"/>
            <a:ext cx="3279300" cy="226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CXL Controller</a:t>
            </a:r>
            <a:endParaRPr sz="1100"/>
          </a:p>
        </p:txBody>
      </p:sp>
      <p:sp>
        <p:nvSpPr>
          <p:cNvPr id="284" name="Google Shape;284;p18"/>
          <p:cNvSpPr/>
          <p:nvPr/>
        </p:nvSpPr>
        <p:spPr>
          <a:xfrm>
            <a:off x="5172787" y="3598175"/>
            <a:ext cx="3598200" cy="226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PCIe PHY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285" name="Google Shape;285;p18"/>
          <p:cNvCxnSpPr/>
          <p:nvPr/>
        </p:nvCxnSpPr>
        <p:spPr>
          <a:xfrm>
            <a:off x="5796900" y="3825300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18"/>
          <p:cNvSpPr txBox="1"/>
          <p:nvPr/>
        </p:nvSpPr>
        <p:spPr>
          <a:xfrm>
            <a:off x="5328308" y="3821511"/>
            <a:ext cx="57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CXL.io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7" name="Google Shape;287;p18"/>
          <p:cNvCxnSpPr/>
          <p:nvPr/>
        </p:nvCxnSpPr>
        <p:spPr>
          <a:xfrm>
            <a:off x="6955900" y="3825300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8" name="Google Shape;288;p18"/>
          <p:cNvSpPr txBox="1"/>
          <p:nvPr/>
        </p:nvSpPr>
        <p:spPr>
          <a:xfrm>
            <a:off x="6312301" y="3821517"/>
            <a:ext cx="7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CXL.mem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9" name="Google Shape;289;p18"/>
          <p:cNvCxnSpPr/>
          <p:nvPr/>
        </p:nvCxnSpPr>
        <p:spPr>
          <a:xfrm>
            <a:off x="8114900" y="3827424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0" name="Google Shape;290;p18"/>
          <p:cNvSpPr txBox="1"/>
          <p:nvPr/>
        </p:nvSpPr>
        <p:spPr>
          <a:xfrm>
            <a:off x="7426637" y="3824148"/>
            <a:ext cx="7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CXL.cache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6766824" y="4692514"/>
            <a:ext cx="1156800" cy="46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Modules</a:t>
            </a:r>
            <a:endParaRPr sz="1100"/>
          </a:p>
        </p:txBody>
      </p:sp>
      <p:cxnSp>
        <p:nvCxnSpPr>
          <p:cNvPr id="292" name="Google Shape;292;p18"/>
          <p:cNvCxnSpPr>
            <a:stCxn id="282" idx="3"/>
            <a:endCxn id="291" idx="1"/>
          </p:cNvCxnSpPr>
          <p:nvPr/>
        </p:nvCxnSpPr>
        <p:spPr>
          <a:xfrm>
            <a:off x="6475982" y="4925014"/>
            <a:ext cx="29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18"/>
          <p:cNvCxnSpPr>
            <a:stCxn id="294" idx="2"/>
            <a:endCxn id="284" idx="0"/>
          </p:cNvCxnSpPr>
          <p:nvPr/>
        </p:nvCxnSpPr>
        <p:spPr>
          <a:xfrm>
            <a:off x="6971926" y="3200611"/>
            <a:ext cx="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5" name="Google Shape;295;p18"/>
          <p:cNvSpPr txBox="1"/>
          <p:nvPr/>
        </p:nvSpPr>
        <p:spPr>
          <a:xfrm>
            <a:off x="6928101" y="3215248"/>
            <a:ext cx="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CXL Link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5172826" y="1314016"/>
            <a:ext cx="3598200" cy="188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5319397" y="1631111"/>
            <a:ext cx="1721100" cy="46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Internal IO Devices</a:t>
            </a:r>
            <a:endParaRPr sz="1100"/>
          </a:p>
        </p:txBody>
      </p:sp>
      <p:sp>
        <p:nvSpPr>
          <p:cNvPr id="298" name="Google Shape;298;p18"/>
          <p:cNvSpPr/>
          <p:nvPr/>
        </p:nvSpPr>
        <p:spPr>
          <a:xfrm>
            <a:off x="5319396" y="2396037"/>
            <a:ext cx="3279300" cy="226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CXL Controller</a:t>
            </a:r>
            <a:endParaRPr sz="1100"/>
          </a:p>
        </p:txBody>
      </p:sp>
      <p:sp>
        <p:nvSpPr>
          <p:cNvPr id="299" name="Google Shape;299;p18"/>
          <p:cNvSpPr/>
          <p:nvPr/>
        </p:nvSpPr>
        <p:spPr>
          <a:xfrm>
            <a:off x="7421388" y="1814854"/>
            <a:ext cx="508800" cy="28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CPU</a:t>
            </a:r>
            <a:endParaRPr sz="1000"/>
          </a:p>
        </p:txBody>
      </p:sp>
      <p:sp>
        <p:nvSpPr>
          <p:cNvPr id="300" name="Google Shape;300;p18"/>
          <p:cNvSpPr/>
          <p:nvPr/>
        </p:nvSpPr>
        <p:spPr>
          <a:xfrm>
            <a:off x="8090149" y="1814854"/>
            <a:ext cx="508800" cy="28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CPU</a:t>
            </a:r>
            <a:endParaRPr sz="1000"/>
          </a:p>
        </p:txBody>
      </p:sp>
      <p:cxnSp>
        <p:nvCxnSpPr>
          <p:cNvPr id="301" name="Google Shape;301;p18"/>
          <p:cNvCxnSpPr>
            <a:stCxn id="299" idx="3"/>
            <a:endCxn id="300" idx="1"/>
          </p:cNvCxnSpPr>
          <p:nvPr/>
        </p:nvCxnSpPr>
        <p:spPr>
          <a:xfrm>
            <a:off x="7930188" y="1955404"/>
            <a:ext cx="15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4" name="Google Shape;294;p18"/>
          <p:cNvSpPr/>
          <p:nvPr/>
        </p:nvSpPr>
        <p:spPr>
          <a:xfrm>
            <a:off x="5172826" y="2974411"/>
            <a:ext cx="3598200" cy="226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PCIe PHY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302" name="Google Shape;302;p18"/>
          <p:cNvCxnSpPr/>
          <p:nvPr/>
        </p:nvCxnSpPr>
        <p:spPr>
          <a:xfrm>
            <a:off x="5796925" y="2609576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3" name="Google Shape;303;p18"/>
          <p:cNvSpPr txBox="1"/>
          <p:nvPr/>
        </p:nvSpPr>
        <p:spPr>
          <a:xfrm>
            <a:off x="5306066" y="2621571"/>
            <a:ext cx="57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CXL.io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4" name="Google Shape;304;p18"/>
          <p:cNvCxnSpPr/>
          <p:nvPr/>
        </p:nvCxnSpPr>
        <p:spPr>
          <a:xfrm>
            <a:off x="6955938" y="2609576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5" name="Google Shape;305;p18"/>
          <p:cNvSpPr txBox="1"/>
          <p:nvPr/>
        </p:nvSpPr>
        <p:spPr>
          <a:xfrm>
            <a:off x="6245498" y="2621577"/>
            <a:ext cx="7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CXL.mem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6" name="Google Shape;306;p18"/>
          <p:cNvCxnSpPr/>
          <p:nvPr/>
        </p:nvCxnSpPr>
        <p:spPr>
          <a:xfrm>
            <a:off x="8114950" y="2611700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7" name="Google Shape;307;p18"/>
          <p:cNvSpPr txBox="1"/>
          <p:nvPr/>
        </p:nvSpPr>
        <p:spPr>
          <a:xfrm>
            <a:off x="7404395" y="2624209"/>
            <a:ext cx="7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CXL.cache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8" name="Google Shape;308;p18"/>
          <p:cNvCxnSpPr>
            <a:stCxn id="297" idx="2"/>
          </p:cNvCxnSpPr>
          <p:nvPr/>
        </p:nvCxnSpPr>
        <p:spPr>
          <a:xfrm>
            <a:off x="6179947" y="2096111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9" name="Google Shape;309;p18"/>
          <p:cNvCxnSpPr/>
          <p:nvPr/>
        </p:nvCxnSpPr>
        <p:spPr>
          <a:xfrm>
            <a:off x="7675789" y="2099761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0" name="Google Shape;310;p18"/>
          <p:cNvCxnSpPr/>
          <p:nvPr/>
        </p:nvCxnSpPr>
        <p:spPr>
          <a:xfrm>
            <a:off x="8344539" y="2095974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1" name="Google Shape;311;p18"/>
          <p:cNvCxnSpPr/>
          <p:nvPr/>
        </p:nvCxnSpPr>
        <p:spPr>
          <a:xfrm>
            <a:off x="5897582" y="469251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8"/>
          <p:cNvCxnSpPr/>
          <p:nvPr/>
        </p:nvCxnSpPr>
        <p:spPr>
          <a:xfrm rot="10800000">
            <a:off x="5897582" y="4411714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3" name="Google Shape;313;p18"/>
          <p:cNvCxnSpPr/>
          <p:nvPr/>
        </p:nvCxnSpPr>
        <p:spPr>
          <a:xfrm rot="10800000">
            <a:off x="7345232" y="4401014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CXL-101</a:t>
            </a:r>
            <a:endParaRPr sz="3400"/>
          </a:p>
        </p:txBody>
      </p:sp>
      <p:sp>
        <p:nvSpPr>
          <p:cNvPr id="319" name="Google Shape;319;p1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382575" y="1263550"/>
            <a:ext cx="8602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CXL is a new class of </a:t>
            </a:r>
            <a:r>
              <a:rPr b="1" lang="en" sz="2400">
                <a:latin typeface="Cambria"/>
                <a:ea typeface="Cambria"/>
                <a:cs typeface="Cambria"/>
                <a:sym typeface="Cambria"/>
              </a:rPr>
              <a:t>interconnect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for device connectivity and cache coherent interface using PCIe, enabling memory expansion and heterogeneous memory for disaggregated computing platforms.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i="1" lang="en" sz="2400">
                <a:latin typeface="Cambria"/>
                <a:ea typeface="Cambria"/>
                <a:cs typeface="Cambria"/>
                <a:sym typeface="Cambria"/>
              </a:rPr>
              <a:t>Disaggregated computing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is a computing architecture that separates compute, memory, and storage resources into distinct physical devices connected by a high-speed network.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CXL-101</a:t>
            </a:r>
            <a:endParaRPr sz="3400"/>
          </a:p>
        </p:txBody>
      </p:sp>
      <p:sp>
        <p:nvSpPr>
          <p:cNvPr id="326" name="Google Shape;326;p2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382575" y="1263550"/>
            <a:ext cx="4223400" cy="42792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CXL has an alternate </a:t>
            </a:r>
            <a:r>
              <a:rPr b="1"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protocol</a:t>
            </a: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that runs across the standard PCIe 5.0 physical layer, consisting of  three protocols; 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CXL.io</a:t>
            </a: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discovery, configuration, register access, and interrupt.</a:t>
            </a:r>
            <a:b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CXL.cache</a:t>
            </a: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device access to processor memory, and</a:t>
            </a:r>
            <a:b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CXL.memory</a:t>
            </a: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processor access to device attached memory. 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5113875" y="1265750"/>
            <a:ext cx="3718500" cy="42714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5172787" y="3598177"/>
            <a:ext cx="3598326" cy="1886486"/>
          </a:xfrm>
          <a:prstGeom prst="rect">
            <a:avLst/>
          </a:prstGeom>
          <a:solidFill>
            <a:srgbClr val="EADF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</a:t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5319182" y="4692514"/>
            <a:ext cx="1156800" cy="46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Modules</a:t>
            </a:r>
            <a:endParaRPr sz="1100"/>
          </a:p>
        </p:txBody>
      </p:sp>
      <p:sp>
        <p:nvSpPr>
          <p:cNvPr id="331" name="Google Shape;331;p20"/>
          <p:cNvSpPr/>
          <p:nvPr/>
        </p:nvSpPr>
        <p:spPr>
          <a:xfrm>
            <a:off x="5319357" y="4184502"/>
            <a:ext cx="3279300" cy="226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CXL Controller</a:t>
            </a:r>
            <a:endParaRPr sz="1100"/>
          </a:p>
        </p:txBody>
      </p:sp>
      <p:sp>
        <p:nvSpPr>
          <p:cNvPr id="332" name="Google Shape;332;p20"/>
          <p:cNvSpPr/>
          <p:nvPr/>
        </p:nvSpPr>
        <p:spPr>
          <a:xfrm>
            <a:off x="5172787" y="3598175"/>
            <a:ext cx="3598326" cy="226091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PCIe PHY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333" name="Google Shape;333;p20"/>
          <p:cNvCxnSpPr/>
          <p:nvPr/>
        </p:nvCxnSpPr>
        <p:spPr>
          <a:xfrm>
            <a:off x="5796900" y="3825300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4" name="Google Shape;334;p20"/>
          <p:cNvSpPr txBox="1"/>
          <p:nvPr/>
        </p:nvSpPr>
        <p:spPr>
          <a:xfrm>
            <a:off x="5328308" y="3821511"/>
            <a:ext cx="57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CXL.io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5" name="Google Shape;335;p20"/>
          <p:cNvCxnSpPr/>
          <p:nvPr/>
        </p:nvCxnSpPr>
        <p:spPr>
          <a:xfrm>
            <a:off x="6955900" y="3825300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6" name="Google Shape;336;p20"/>
          <p:cNvSpPr txBox="1"/>
          <p:nvPr/>
        </p:nvSpPr>
        <p:spPr>
          <a:xfrm>
            <a:off x="6312301" y="3821517"/>
            <a:ext cx="7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CXL.mem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7" name="Google Shape;337;p20"/>
          <p:cNvCxnSpPr/>
          <p:nvPr/>
        </p:nvCxnSpPr>
        <p:spPr>
          <a:xfrm>
            <a:off x="8114900" y="3827424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8" name="Google Shape;338;p20"/>
          <p:cNvSpPr txBox="1"/>
          <p:nvPr/>
        </p:nvSpPr>
        <p:spPr>
          <a:xfrm>
            <a:off x="7426637" y="3824148"/>
            <a:ext cx="7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CXL.cache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6766824" y="4692514"/>
            <a:ext cx="1156800" cy="46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Modules</a:t>
            </a:r>
            <a:endParaRPr sz="1100"/>
          </a:p>
        </p:txBody>
      </p:sp>
      <p:cxnSp>
        <p:nvCxnSpPr>
          <p:cNvPr id="340" name="Google Shape;340;p20"/>
          <p:cNvCxnSpPr>
            <a:stCxn id="330" idx="3"/>
            <a:endCxn id="339" idx="1"/>
          </p:cNvCxnSpPr>
          <p:nvPr/>
        </p:nvCxnSpPr>
        <p:spPr>
          <a:xfrm>
            <a:off x="6475982" y="4925014"/>
            <a:ext cx="29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0"/>
          <p:cNvCxnSpPr>
            <a:stCxn id="342" idx="2"/>
            <a:endCxn id="332" idx="0"/>
          </p:cNvCxnSpPr>
          <p:nvPr/>
        </p:nvCxnSpPr>
        <p:spPr>
          <a:xfrm>
            <a:off x="6971989" y="3200502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20"/>
          <p:cNvSpPr txBox="1"/>
          <p:nvPr/>
        </p:nvSpPr>
        <p:spPr>
          <a:xfrm>
            <a:off x="6928101" y="3215248"/>
            <a:ext cx="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CXL Link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5172826" y="1314016"/>
            <a:ext cx="3598326" cy="188648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5319397" y="1631111"/>
            <a:ext cx="1721185" cy="464863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Internal IO Devices</a:t>
            </a:r>
            <a:endParaRPr sz="1100"/>
          </a:p>
        </p:txBody>
      </p:sp>
      <p:sp>
        <p:nvSpPr>
          <p:cNvPr id="346" name="Google Shape;346;p20"/>
          <p:cNvSpPr/>
          <p:nvPr/>
        </p:nvSpPr>
        <p:spPr>
          <a:xfrm>
            <a:off x="5319396" y="2396037"/>
            <a:ext cx="3279300" cy="226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CXL Controller</a:t>
            </a:r>
            <a:endParaRPr sz="1100"/>
          </a:p>
        </p:txBody>
      </p:sp>
      <p:sp>
        <p:nvSpPr>
          <p:cNvPr id="347" name="Google Shape;347;p20"/>
          <p:cNvSpPr/>
          <p:nvPr/>
        </p:nvSpPr>
        <p:spPr>
          <a:xfrm>
            <a:off x="7421388" y="1814854"/>
            <a:ext cx="508800" cy="28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CPU</a:t>
            </a:r>
            <a:endParaRPr sz="1000"/>
          </a:p>
        </p:txBody>
      </p:sp>
      <p:sp>
        <p:nvSpPr>
          <p:cNvPr id="348" name="Google Shape;348;p20"/>
          <p:cNvSpPr/>
          <p:nvPr/>
        </p:nvSpPr>
        <p:spPr>
          <a:xfrm>
            <a:off x="8090149" y="1814854"/>
            <a:ext cx="508800" cy="28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CPU</a:t>
            </a:r>
            <a:endParaRPr sz="1000"/>
          </a:p>
        </p:txBody>
      </p:sp>
      <p:cxnSp>
        <p:nvCxnSpPr>
          <p:cNvPr id="349" name="Google Shape;349;p20"/>
          <p:cNvCxnSpPr>
            <a:stCxn id="347" idx="3"/>
            <a:endCxn id="348" idx="1"/>
          </p:cNvCxnSpPr>
          <p:nvPr/>
        </p:nvCxnSpPr>
        <p:spPr>
          <a:xfrm>
            <a:off x="7930188" y="1955404"/>
            <a:ext cx="15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2" name="Google Shape;342;p20"/>
          <p:cNvSpPr/>
          <p:nvPr/>
        </p:nvSpPr>
        <p:spPr>
          <a:xfrm>
            <a:off x="5172826" y="2974411"/>
            <a:ext cx="3598326" cy="226091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PCIe PHY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350" name="Google Shape;350;p20"/>
          <p:cNvCxnSpPr/>
          <p:nvPr/>
        </p:nvCxnSpPr>
        <p:spPr>
          <a:xfrm>
            <a:off x="5796925" y="2609576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1" name="Google Shape;351;p20"/>
          <p:cNvSpPr txBox="1"/>
          <p:nvPr/>
        </p:nvSpPr>
        <p:spPr>
          <a:xfrm>
            <a:off x="5306066" y="2621571"/>
            <a:ext cx="57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CXL.io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52" name="Google Shape;352;p20"/>
          <p:cNvCxnSpPr/>
          <p:nvPr/>
        </p:nvCxnSpPr>
        <p:spPr>
          <a:xfrm>
            <a:off x="6955938" y="2609576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3" name="Google Shape;353;p20"/>
          <p:cNvSpPr txBox="1"/>
          <p:nvPr/>
        </p:nvSpPr>
        <p:spPr>
          <a:xfrm>
            <a:off x="6245498" y="2621577"/>
            <a:ext cx="7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CXL.mem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54" name="Google Shape;354;p20"/>
          <p:cNvCxnSpPr/>
          <p:nvPr/>
        </p:nvCxnSpPr>
        <p:spPr>
          <a:xfrm>
            <a:off x="8114950" y="2611700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5" name="Google Shape;355;p20"/>
          <p:cNvSpPr txBox="1"/>
          <p:nvPr/>
        </p:nvSpPr>
        <p:spPr>
          <a:xfrm>
            <a:off x="7404395" y="2624209"/>
            <a:ext cx="7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CXL.cache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56" name="Google Shape;356;p20"/>
          <p:cNvCxnSpPr>
            <a:stCxn id="345" idx="2"/>
          </p:cNvCxnSpPr>
          <p:nvPr/>
        </p:nvCxnSpPr>
        <p:spPr>
          <a:xfrm>
            <a:off x="6179989" y="2095974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7" name="Google Shape;357;p20"/>
          <p:cNvCxnSpPr/>
          <p:nvPr/>
        </p:nvCxnSpPr>
        <p:spPr>
          <a:xfrm>
            <a:off x="7675789" y="2099761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8344539" y="2095974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5897582" y="469251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0"/>
          <p:cNvCxnSpPr/>
          <p:nvPr/>
        </p:nvCxnSpPr>
        <p:spPr>
          <a:xfrm rot="10800000">
            <a:off x="5897582" y="4411714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1" name="Google Shape;361;p20"/>
          <p:cNvCxnSpPr/>
          <p:nvPr/>
        </p:nvCxnSpPr>
        <p:spPr>
          <a:xfrm rot="10800000">
            <a:off x="7345232" y="4401014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/>
          <p:nvPr/>
        </p:nvSpPr>
        <p:spPr>
          <a:xfrm>
            <a:off x="5368800" y="3760000"/>
            <a:ext cx="3318000" cy="17958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3218250" y="1719525"/>
            <a:ext cx="3318000" cy="19896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45475" y="2641126"/>
            <a:ext cx="3084000" cy="27498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CXL-101</a:t>
            </a:r>
            <a:endParaRPr sz="3400"/>
          </a:p>
        </p:txBody>
      </p:sp>
      <p:sp>
        <p:nvSpPr>
          <p:cNvPr id="370" name="Google Shape;370;p2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382575" y="1263550"/>
            <a:ext cx="86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2" name="Google Shape;3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38" y="2994775"/>
            <a:ext cx="2835874" cy="15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 txBox="1"/>
          <p:nvPr/>
        </p:nvSpPr>
        <p:spPr>
          <a:xfrm>
            <a:off x="812800" y="4775200"/>
            <a:ext cx="14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Type 1 device</a:t>
            </a:r>
            <a:br>
              <a:rPr b="1" lang="en">
                <a:latin typeface="Cambria"/>
                <a:ea typeface="Cambria"/>
                <a:cs typeface="Cambria"/>
                <a:sym typeface="Cambria"/>
              </a:rPr>
            </a:br>
            <a:r>
              <a:rPr b="1" lang="en">
                <a:latin typeface="Cambria"/>
                <a:ea typeface="Cambria"/>
                <a:cs typeface="Cambria"/>
                <a:sym typeface="Cambria"/>
              </a:rPr>
              <a:t>(e.g NIC)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859300" y="1214525"/>
            <a:ext cx="279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Cambria"/>
                <a:ea typeface="Cambria"/>
                <a:cs typeface="Cambria"/>
                <a:sym typeface="Cambria"/>
              </a:rPr>
              <a:t>Type of CXL devices</a:t>
            </a:r>
            <a:endParaRPr sz="2400" u="sng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5" name="Google Shape;3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675" y="1768625"/>
            <a:ext cx="3083998" cy="179583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 txBox="1"/>
          <p:nvPr/>
        </p:nvSpPr>
        <p:spPr>
          <a:xfrm>
            <a:off x="5122350" y="1817650"/>
            <a:ext cx="14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Type 2 device</a:t>
            </a:r>
            <a:br>
              <a:rPr b="1" lang="en">
                <a:latin typeface="Cambria"/>
                <a:ea typeface="Cambria"/>
                <a:cs typeface="Cambria"/>
                <a:sym typeface="Cambria"/>
              </a:rPr>
            </a:br>
            <a:r>
              <a:rPr b="1" lang="en">
                <a:latin typeface="Cambria"/>
                <a:ea typeface="Cambria"/>
                <a:cs typeface="Cambria"/>
                <a:sym typeface="Cambria"/>
              </a:rPr>
              <a:t>(e.g GPU)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350" y="3812425"/>
            <a:ext cx="3028621" cy="17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7199075" y="2948875"/>
            <a:ext cx="17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Type 3 device</a:t>
            </a:r>
            <a:br>
              <a:rPr b="1" lang="en">
                <a:latin typeface="Cambria"/>
                <a:ea typeface="Cambria"/>
                <a:cs typeface="Cambria"/>
                <a:sym typeface="Cambria"/>
              </a:rPr>
            </a:br>
            <a:r>
              <a:rPr b="1" lang="en">
                <a:latin typeface="Cambria"/>
                <a:ea typeface="Cambria"/>
                <a:cs typeface="Cambria"/>
                <a:sym typeface="Cambria"/>
              </a:rPr>
              <a:t>(e.g memory pool)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79" name="Google Shape;379;p21"/>
          <p:cNvCxnSpPr>
            <a:stCxn id="378" idx="2"/>
          </p:cNvCxnSpPr>
          <p:nvPr/>
        </p:nvCxnSpPr>
        <p:spPr>
          <a:xfrm>
            <a:off x="8062325" y="3564475"/>
            <a:ext cx="6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1"/>
          <p:cNvSpPr txBox="1"/>
          <p:nvPr/>
        </p:nvSpPr>
        <p:spPr>
          <a:xfrm>
            <a:off x="0" y="5390925"/>
            <a:ext cx="375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https://ieeexplore.ieee.org/stamp/stamp.jsp?tp=&amp;arnumber=10015193</a:t>
            </a:r>
            <a:endParaRPr sz="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CXL-101</a:t>
            </a:r>
            <a:endParaRPr sz="3400"/>
          </a:p>
        </p:txBody>
      </p:sp>
      <p:sp>
        <p:nvSpPr>
          <p:cNvPr id="386" name="Google Shape;386;p2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360425" y="1263550"/>
            <a:ext cx="5000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CXL is a cache coherent interconnect technology.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device types of CXL compatible with most existing PCIe devices, including SSDs.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Even though CXL is built upon PCIe, it basically guarantees that all the caches across different computing complexes in the same CXL hierarchy are coherent. 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5748225" y="1378625"/>
            <a:ext cx="2968200" cy="1571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5991901" y="1868600"/>
            <a:ext cx="2493000" cy="92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0" name="Google Shape;390;p22"/>
          <p:cNvSpPr txBox="1"/>
          <p:nvPr/>
        </p:nvSpPr>
        <p:spPr>
          <a:xfrm>
            <a:off x="5914371" y="1606100"/>
            <a:ext cx="8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Host Cache</a:t>
            </a:r>
            <a:endParaRPr sz="1000"/>
          </a:p>
        </p:txBody>
      </p:sp>
      <p:sp>
        <p:nvSpPr>
          <p:cNvPr id="391" name="Google Shape;391;p22"/>
          <p:cNvSpPr/>
          <p:nvPr/>
        </p:nvSpPr>
        <p:spPr>
          <a:xfrm>
            <a:off x="5754300" y="3585775"/>
            <a:ext cx="2968200" cy="1571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</a:t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5997976" y="4075750"/>
            <a:ext cx="2493000" cy="929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3" name="Google Shape;393;p22"/>
          <p:cNvSpPr txBox="1"/>
          <p:nvPr/>
        </p:nvSpPr>
        <p:spPr>
          <a:xfrm>
            <a:off x="5920450" y="3813250"/>
            <a:ext cx="12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Device Memory</a:t>
            </a:r>
            <a:endParaRPr sz="1000"/>
          </a:p>
        </p:txBody>
      </p:sp>
      <p:sp>
        <p:nvSpPr>
          <p:cNvPr id="394" name="Google Shape;394;p22"/>
          <p:cNvSpPr/>
          <p:nvPr/>
        </p:nvSpPr>
        <p:spPr>
          <a:xfrm>
            <a:off x="7487100" y="2957175"/>
            <a:ext cx="383825" cy="636850"/>
          </a:xfrm>
          <a:custGeom>
            <a:rect b="b" l="l" r="r" t="t"/>
            <a:pathLst>
              <a:path extrusionOk="0" h="25474" w="15353">
                <a:moveTo>
                  <a:pt x="0" y="0"/>
                </a:moveTo>
                <a:cubicBezTo>
                  <a:pt x="2547" y="1698"/>
                  <a:pt x="14730" y="5944"/>
                  <a:pt x="15284" y="10190"/>
                </a:cubicBezTo>
                <a:cubicBezTo>
                  <a:pt x="15838" y="14436"/>
                  <a:pt x="5316" y="22927"/>
                  <a:pt x="3322" y="2547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sp>
      <p:sp>
        <p:nvSpPr>
          <p:cNvPr id="395" name="Google Shape;395;p22"/>
          <p:cNvSpPr/>
          <p:nvPr/>
        </p:nvSpPr>
        <p:spPr>
          <a:xfrm>
            <a:off x="6830100" y="4538275"/>
            <a:ext cx="1654800" cy="20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123456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5997975" y="4538275"/>
            <a:ext cx="832200" cy="202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0xAFF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7830425" y="3026825"/>
            <a:ext cx="11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2222"/>
                </a:solidFill>
              </a:rPr>
              <a:t>Load 0xAFF</a:t>
            </a:r>
            <a:endParaRPr sz="1100">
              <a:solidFill>
                <a:srgbClr val="882222"/>
              </a:solidFill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6820988" y="2273250"/>
            <a:ext cx="1654800" cy="20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123456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5988863" y="2273250"/>
            <a:ext cx="832200" cy="202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0xAFF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5746379" y="2381250"/>
            <a:ext cx="345200" cy="1218325"/>
          </a:xfrm>
          <a:custGeom>
            <a:rect b="b" l="l" r="r" t="t"/>
            <a:pathLst>
              <a:path extrusionOk="0" h="48733" w="13808">
                <a:moveTo>
                  <a:pt x="13808" y="48733"/>
                </a:moveTo>
                <a:cubicBezTo>
                  <a:pt x="11519" y="42014"/>
                  <a:pt x="665" y="16539"/>
                  <a:pt x="74" y="8417"/>
                </a:cubicBezTo>
                <a:cubicBezTo>
                  <a:pt x="-517" y="295"/>
                  <a:pt x="8566" y="1403"/>
                  <a:pt x="1026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sp>
      <p:sp>
        <p:nvSpPr>
          <p:cNvPr id="401" name="Google Shape;401;p22"/>
          <p:cNvSpPr/>
          <p:nvPr/>
        </p:nvSpPr>
        <p:spPr>
          <a:xfrm>
            <a:off x="6830100" y="4538275"/>
            <a:ext cx="1654800" cy="20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654321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7289898" y="4169903"/>
            <a:ext cx="430125" cy="365550"/>
          </a:xfrm>
          <a:custGeom>
            <a:rect b="b" l="l" r="r" t="t"/>
            <a:pathLst>
              <a:path extrusionOk="0" h="14622" w="17205">
                <a:moveTo>
                  <a:pt x="799" y="14401"/>
                </a:moveTo>
                <a:cubicBezTo>
                  <a:pt x="762" y="12740"/>
                  <a:pt x="-825" y="6832"/>
                  <a:pt x="578" y="4432"/>
                </a:cubicBezTo>
                <a:cubicBezTo>
                  <a:pt x="1981" y="2032"/>
                  <a:pt x="6485" y="-72"/>
                  <a:pt x="9217" y="2"/>
                </a:cubicBezTo>
                <a:cubicBezTo>
                  <a:pt x="11949" y="76"/>
                  <a:pt x="15973" y="2439"/>
                  <a:pt x="16970" y="4876"/>
                </a:cubicBezTo>
                <a:cubicBezTo>
                  <a:pt x="17967" y="7313"/>
                  <a:pt x="15493" y="12998"/>
                  <a:pt x="15198" y="1462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403" name="Google Shape;403;p22"/>
          <p:cNvSpPr txBox="1"/>
          <p:nvPr/>
        </p:nvSpPr>
        <p:spPr>
          <a:xfrm>
            <a:off x="7678025" y="4151950"/>
            <a:ext cx="8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783F04"/>
                </a:solidFill>
              </a:rPr>
              <a:t>Device Processing</a:t>
            </a:r>
            <a:endParaRPr b="1" sz="600">
              <a:solidFill>
                <a:srgbClr val="783F04"/>
              </a:solidFill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5996075" y="2967350"/>
            <a:ext cx="119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2222"/>
                </a:solidFill>
              </a:rPr>
              <a:t>Invalidate</a:t>
            </a:r>
            <a:endParaRPr sz="1100">
              <a:solidFill>
                <a:srgbClr val="88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2222"/>
                </a:solidFill>
              </a:rPr>
              <a:t>Cache Line</a:t>
            </a:r>
            <a:endParaRPr sz="1100">
              <a:solidFill>
                <a:srgbClr val="882222"/>
              </a:solidFill>
            </a:endParaRPr>
          </a:p>
        </p:txBody>
      </p:sp>
      <p:grpSp>
        <p:nvGrpSpPr>
          <p:cNvPr id="405" name="Google Shape;405;p22"/>
          <p:cNvGrpSpPr/>
          <p:nvPr/>
        </p:nvGrpSpPr>
        <p:grpSpPr>
          <a:xfrm>
            <a:off x="6082845" y="2187438"/>
            <a:ext cx="2306876" cy="376500"/>
            <a:chOff x="6082845" y="2187438"/>
            <a:chExt cx="2306876" cy="376500"/>
          </a:xfrm>
        </p:grpSpPr>
        <p:cxnSp>
          <p:nvCxnSpPr>
            <p:cNvPr id="406" name="Google Shape;406;p22"/>
            <p:cNvCxnSpPr/>
            <p:nvPr/>
          </p:nvCxnSpPr>
          <p:spPr>
            <a:xfrm>
              <a:off x="6086022" y="2187438"/>
              <a:ext cx="2303700" cy="376500"/>
            </a:xfrm>
            <a:prstGeom prst="straightConnector1">
              <a:avLst/>
            </a:prstGeom>
            <a:noFill/>
            <a:ln cap="flat" cmpd="sng" w="19050">
              <a:solidFill>
                <a:srgbClr val="A61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22"/>
            <p:cNvCxnSpPr/>
            <p:nvPr/>
          </p:nvCxnSpPr>
          <p:spPr>
            <a:xfrm flipH="1">
              <a:off x="6082845" y="2187438"/>
              <a:ext cx="2303700" cy="376500"/>
            </a:xfrm>
            <a:prstGeom prst="straightConnector1">
              <a:avLst/>
            </a:prstGeom>
            <a:noFill/>
            <a:ln cap="flat" cmpd="sng" w="19050">
              <a:solidFill>
                <a:srgbClr val="A61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meme :)</a:t>
            </a:r>
            <a:endParaRPr/>
          </a:p>
        </p:txBody>
      </p:sp>
      <p:sp>
        <p:nvSpPr>
          <p:cNvPr id="413" name="Google Shape;413;p2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75" y="1579048"/>
            <a:ext cx="4288200" cy="33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650" y="1348749"/>
            <a:ext cx="3016250" cy="383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311700" y="1280528"/>
            <a:ext cx="85206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TOOLSET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Memory Pooling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Memory Expansion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Memory Sharing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Potential works with CXL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2" name="Google Shape;422;p2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TOOLSET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25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25"/>
          <p:cNvSpPr txBox="1"/>
          <p:nvPr/>
        </p:nvSpPr>
        <p:spPr>
          <a:xfrm>
            <a:off x="5622200" y="2045525"/>
            <a:ext cx="10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Linux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3920450" y="2728150"/>
            <a:ext cx="2655600" cy="7329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CXL hardware not yet available</a:t>
            </a:r>
            <a:endParaRPr b="1">
              <a:solidFill>
                <a:srgbClr val="274E13"/>
              </a:solidFill>
            </a:endParaRPr>
          </a:p>
        </p:txBody>
      </p:sp>
      <p:cxnSp>
        <p:nvCxnSpPr>
          <p:cNvPr id="431" name="Google Shape;431;p25"/>
          <p:cNvCxnSpPr/>
          <p:nvPr/>
        </p:nvCxnSpPr>
        <p:spPr>
          <a:xfrm>
            <a:off x="3434575" y="2289725"/>
            <a:ext cx="0" cy="129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25"/>
          <p:cNvSpPr txBox="1"/>
          <p:nvPr/>
        </p:nvSpPr>
        <p:spPr>
          <a:xfrm>
            <a:off x="1222375" y="3580475"/>
            <a:ext cx="51255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Emulate CXL devices with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Qemu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Also require support from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Linux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Kernel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Already in active development to support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CXL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devices.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Load and Store aren’t yet supported 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33" name="Google Shape;4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050" y="1415975"/>
            <a:ext cx="1740175" cy="7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5"/>
          <p:cNvSpPr txBox="1"/>
          <p:nvPr/>
        </p:nvSpPr>
        <p:spPr>
          <a:xfrm>
            <a:off x="2998050" y="1822400"/>
            <a:ext cx="1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This Photo by Unknown Author is </a:t>
            </a:r>
            <a:br>
              <a:rPr lang="en" sz="700"/>
            </a:br>
            <a:r>
              <a:rPr lang="en" sz="700"/>
              <a:t>licensed under CC BY-SA</a:t>
            </a:r>
            <a:endParaRPr sz="700"/>
          </a:p>
        </p:txBody>
      </p:sp>
      <p:pic>
        <p:nvPicPr>
          <p:cNvPr id="435" name="Google Shape;4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9325"/>
            <a:ext cx="2015250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700" y="1415975"/>
            <a:ext cx="1200700" cy="8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5"/>
          <p:cNvSpPr txBox="1"/>
          <p:nvPr/>
        </p:nvSpPr>
        <p:spPr>
          <a:xfrm>
            <a:off x="2326950" y="1503688"/>
            <a:ext cx="644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6622600" y="1503688"/>
            <a:ext cx="644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mbria"/>
                <a:ea typeface="Cambria"/>
                <a:cs typeface="Cambria"/>
                <a:sym typeface="Cambria"/>
              </a:rPr>
              <a:t>=</a:t>
            </a:r>
            <a:endParaRPr b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4858163" y="1466813"/>
            <a:ext cx="644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7548375" y="1466825"/>
            <a:ext cx="836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mbria"/>
                <a:ea typeface="Cambria"/>
                <a:cs typeface="Cambria"/>
                <a:sym typeface="Cambria"/>
              </a:rPr>
              <a:t>YES</a:t>
            </a:r>
            <a:endParaRPr b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7176325" y="2659500"/>
            <a:ext cx="1740356" cy="806593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2" name="Google Shape;442;p25"/>
          <p:cNvSpPr txBox="1"/>
          <p:nvPr/>
        </p:nvSpPr>
        <p:spPr>
          <a:xfrm>
            <a:off x="7266700" y="2678950"/>
            <a:ext cx="17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Possible but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under development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43" name="Google Shape;443;p25"/>
          <p:cNvCxnSpPr>
            <a:endCxn id="442" idx="0"/>
          </p:cNvCxnSpPr>
          <p:nvPr/>
        </p:nvCxnSpPr>
        <p:spPr>
          <a:xfrm>
            <a:off x="8125750" y="1945450"/>
            <a:ext cx="11100" cy="73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25"/>
          <p:cNvSpPr txBox="1"/>
          <p:nvPr/>
        </p:nvSpPr>
        <p:spPr>
          <a:xfrm>
            <a:off x="6869450" y="5238675"/>
            <a:ext cx="15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https://www.kernel.org/</a:t>
            </a:r>
            <a:endParaRPr sz="1000"/>
          </a:p>
        </p:txBody>
      </p:sp>
      <p:sp>
        <p:nvSpPr>
          <p:cNvPr id="445" name="Google Shape;445;p25"/>
          <p:cNvSpPr txBox="1"/>
          <p:nvPr/>
        </p:nvSpPr>
        <p:spPr>
          <a:xfrm>
            <a:off x="269925" y="5337375"/>
            <a:ext cx="23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https://www.computeexpresslink.org/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Life before CXL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Why CXL?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CXL-101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Use Cases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TOOLSET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26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26"/>
          <p:cNvSpPr txBox="1"/>
          <p:nvPr/>
        </p:nvSpPr>
        <p:spPr>
          <a:xfrm>
            <a:off x="459600" y="1256688"/>
            <a:ext cx="355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Cambria"/>
                <a:ea typeface="Cambria"/>
                <a:cs typeface="Cambria"/>
                <a:sym typeface="Cambria"/>
              </a:rPr>
              <a:t>CXL Emulation on regular 2-socket (2S) server systems</a:t>
            </a:r>
            <a:endParaRPr sz="1800" u="sng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53" name="Google Shape;453;p26"/>
          <p:cNvCxnSpPr>
            <a:stCxn id="452" idx="2"/>
          </p:cNvCxnSpPr>
          <p:nvPr/>
        </p:nvCxnSpPr>
        <p:spPr>
          <a:xfrm>
            <a:off x="2238150" y="1995588"/>
            <a:ext cx="9900" cy="28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6"/>
          <p:cNvSpPr txBox="1"/>
          <p:nvPr/>
        </p:nvSpPr>
        <p:spPr>
          <a:xfrm>
            <a:off x="65150" y="2303400"/>
            <a:ext cx="4940700" cy="8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A paper called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Pond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by Microsoft emulate the following two characteristics of Compute Express Link (CXL) attached DRAM: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5" name="Google Shape;455;p26"/>
          <p:cNvSpPr txBox="1"/>
          <p:nvPr/>
        </p:nvSpPr>
        <p:spPr>
          <a:xfrm>
            <a:off x="5889200" y="5376300"/>
            <a:ext cx="197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https://github.com/vtess/Pond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5414300" y="1256700"/>
            <a:ext cx="3366300" cy="42174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        +-----------------------------------+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        |                                                       |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        |           Guest OS / Linux            |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|                                                       |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+--------vv-----------vv-----------+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| |                 | |       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vv                vv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+---------------+   +---------------+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| 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vNode 0 DRAM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|   | 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vNode 1 DRAM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|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+---------------+   +---------------+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+---+ +---+ +---+   +----------------+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|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 |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 |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  |                          |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+---+ +---+ +---+   +----------------+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══════════════════════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║║                          ║║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╔════════╗   ╔════════╗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║Host Node 0  ╠═║  Host Node 1║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╚════════╝   ╚════════╝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2331075" y="3270425"/>
            <a:ext cx="1972200" cy="87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haracteristics</a:t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>
            <a:off x="134875" y="4235350"/>
            <a:ext cx="3406500" cy="127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local CPU which can directly accesses it, i.e., CXL-memory treated as a “computeless/cpuless” node</a:t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3695200" y="4235350"/>
            <a:ext cx="1430400" cy="92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Latency:~150ns</a:t>
            </a:r>
            <a:endParaRPr sz="1500"/>
          </a:p>
        </p:txBody>
      </p:sp>
      <p:cxnSp>
        <p:nvCxnSpPr>
          <p:cNvPr id="460" name="Google Shape;460;p26"/>
          <p:cNvCxnSpPr>
            <a:stCxn id="457" idx="3"/>
            <a:endCxn id="458" idx="0"/>
          </p:cNvCxnSpPr>
          <p:nvPr/>
        </p:nvCxnSpPr>
        <p:spPr>
          <a:xfrm flipH="1">
            <a:off x="1838097" y="4017370"/>
            <a:ext cx="781800" cy="2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6"/>
          <p:cNvCxnSpPr>
            <a:stCxn id="457" idx="5"/>
            <a:endCxn id="459" idx="0"/>
          </p:cNvCxnSpPr>
          <p:nvPr/>
        </p:nvCxnSpPr>
        <p:spPr>
          <a:xfrm>
            <a:off x="4014453" y="4017370"/>
            <a:ext cx="396000" cy="2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emory Pooling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7" name="Google Shape;467;p27"/>
          <p:cNvSpPr txBox="1"/>
          <p:nvPr/>
        </p:nvSpPr>
        <p:spPr>
          <a:xfrm>
            <a:off x="167750" y="3852475"/>
            <a:ext cx="4260300" cy="15699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Memory is becoming the largest portion of server costs for cloud datacenters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DRAM can account for upto 50% of server costs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8" name="Google Shape;4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800" y="1351625"/>
            <a:ext cx="3952393" cy="21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279" y="3888725"/>
            <a:ext cx="3697971" cy="117810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7"/>
          <p:cNvSpPr/>
          <p:nvPr/>
        </p:nvSpPr>
        <p:spPr>
          <a:xfrm>
            <a:off x="2595800" y="1273563"/>
            <a:ext cx="4140300" cy="24636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924125" y="3852475"/>
            <a:ext cx="3737400" cy="11781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7"/>
          <p:cNvCxnSpPr/>
          <p:nvPr/>
        </p:nvCxnSpPr>
        <p:spPr>
          <a:xfrm flipH="1" rot="-5400000">
            <a:off x="6596000" y="2345700"/>
            <a:ext cx="1638300" cy="1358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Memory Pooling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8" name="Google Shape;478;p28"/>
          <p:cNvSpPr txBox="1"/>
          <p:nvPr>
            <p:ph idx="12" type="sldNum"/>
          </p:nvPr>
        </p:nvSpPr>
        <p:spPr>
          <a:xfrm>
            <a:off x="8173403" y="475131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28"/>
          <p:cNvSpPr txBox="1"/>
          <p:nvPr/>
        </p:nvSpPr>
        <p:spPr>
          <a:xfrm>
            <a:off x="438700" y="5288025"/>
            <a:ext cx="307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https://github.com/vtess/Pond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3796350" y="1801800"/>
            <a:ext cx="467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b="1" sz="3500">
              <a:solidFill>
                <a:srgbClr val="B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1" name="Google Shape;4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950" y="4419200"/>
            <a:ext cx="4335901" cy="7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8"/>
          <p:cNvSpPr/>
          <p:nvPr/>
        </p:nvSpPr>
        <p:spPr>
          <a:xfrm>
            <a:off x="311700" y="1938800"/>
            <a:ext cx="2948100" cy="204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Problem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:</a:t>
            </a:r>
            <a:br>
              <a:rPr lang="en" sz="1900">
                <a:latin typeface="Cambria"/>
                <a:ea typeface="Cambria"/>
                <a:cs typeface="Cambria"/>
                <a:sym typeface="Cambria"/>
              </a:rPr>
            </a:b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High Capacity for some Workloads. Often Expensive memory is underutilized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83" name="Google Shape;483;p28"/>
          <p:cNvCxnSpPr/>
          <p:nvPr/>
        </p:nvCxnSpPr>
        <p:spPr>
          <a:xfrm flipH="1" rot="10800000">
            <a:off x="3073400" y="1744275"/>
            <a:ext cx="1803600" cy="702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84" name="Google Shape;484;p28"/>
          <p:cNvSpPr/>
          <p:nvPr/>
        </p:nvSpPr>
        <p:spPr>
          <a:xfrm>
            <a:off x="4800600" y="1348050"/>
            <a:ext cx="2463900" cy="126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"/>
          <p:cNvSpPr txBox="1"/>
          <p:nvPr/>
        </p:nvSpPr>
        <p:spPr>
          <a:xfrm>
            <a:off x="4957810" y="1470404"/>
            <a:ext cx="214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cannot just deploy less memory as sometimes full amount is needed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86" name="Google Shape;486;p28"/>
          <p:cNvCxnSpPr/>
          <p:nvPr/>
        </p:nvCxnSpPr>
        <p:spPr>
          <a:xfrm>
            <a:off x="3073400" y="3465750"/>
            <a:ext cx="1938900" cy="39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87" name="Google Shape;487;p28"/>
          <p:cNvSpPr/>
          <p:nvPr/>
        </p:nvSpPr>
        <p:spPr>
          <a:xfrm>
            <a:off x="4800600" y="2836800"/>
            <a:ext cx="2463900" cy="126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 txBox="1"/>
          <p:nvPr/>
        </p:nvSpPr>
        <p:spPr>
          <a:xfrm>
            <a:off x="4957810" y="2983504"/>
            <a:ext cx="214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CXL Memory pooling will help to reduce total memory while still enabling high use 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9" name="Google Shape;4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625" y="3471800"/>
            <a:ext cx="539374" cy="50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28"/>
          <p:cNvCxnSpPr/>
          <p:nvPr/>
        </p:nvCxnSpPr>
        <p:spPr>
          <a:xfrm flipH="1" rot="-5400000">
            <a:off x="6908825" y="3513625"/>
            <a:ext cx="1176900" cy="635100"/>
          </a:xfrm>
          <a:prstGeom prst="curvedConnector3">
            <a:avLst>
              <a:gd fmla="val 5037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2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Memory Pooling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97" name="Google Shape;4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937804"/>
            <a:ext cx="4420350" cy="32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9"/>
          <p:cNvSpPr/>
          <p:nvPr/>
        </p:nvSpPr>
        <p:spPr>
          <a:xfrm>
            <a:off x="4212925" y="1948525"/>
            <a:ext cx="4550100" cy="31908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18075" y="1551250"/>
            <a:ext cx="220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872175" y="1641100"/>
            <a:ext cx="194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Each Host has a small host memory attached to it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29"/>
          <p:cNvSpPr/>
          <p:nvPr/>
        </p:nvSpPr>
        <p:spPr>
          <a:xfrm>
            <a:off x="355600" y="4319475"/>
            <a:ext cx="2675400" cy="1259700"/>
          </a:xfrm>
          <a:prstGeom prst="ellipse">
            <a:avLst/>
          </a:prstGeom>
          <a:solidFill>
            <a:srgbClr val="EADF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 txBox="1"/>
          <p:nvPr/>
        </p:nvSpPr>
        <p:spPr>
          <a:xfrm>
            <a:off x="618075" y="4364475"/>
            <a:ext cx="232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Different policies can define how much, when and how to allocate memory from the pool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2800450" y="1826462"/>
            <a:ext cx="2548300" cy="517500"/>
          </a:xfrm>
          <a:custGeom>
            <a:rect b="b" l="l" r="r" t="t"/>
            <a:pathLst>
              <a:path extrusionOk="0" h="20700" w="101932">
                <a:moveTo>
                  <a:pt x="101932" y="20700"/>
                </a:moveTo>
                <a:cubicBezTo>
                  <a:pt x="99650" y="17306"/>
                  <a:pt x="105226" y="2440"/>
                  <a:pt x="88237" y="333"/>
                </a:cubicBezTo>
                <a:cubicBezTo>
                  <a:pt x="71248" y="-1774"/>
                  <a:pt x="14706" y="6771"/>
                  <a:pt x="0" y="805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sp>
      <p:sp>
        <p:nvSpPr>
          <p:cNvPr id="504" name="Google Shape;504;p29"/>
          <p:cNvSpPr/>
          <p:nvPr/>
        </p:nvSpPr>
        <p:spPr>
          <a:xfrm>
            <a:off x="554625" y="3009900"/>
            <a:ext cx="2328300" cy="11031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 txBox="1"/>
          <p:nvPr/>
        </p:nvSpPr>
        <p:spPr>
          <a:xfrm>
            <a:off x="794989" y="3078916"/>
            <a:ext cx="194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Remaining memory requirements of the VMs 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6" name="Google Shape;506;p29"/>
          <p:cNvSpPr/>
          <p:nvPr/>
        </p:nvSpPr>
        <p:spPr>
          <a:xfrm>
            <a:off x="2888225" y="3599300"/>
            <a:ext cx="3148450" cy="862650"/>
          </a:xfrm>
          <a:custGeom>
            <a:rect b="b" l="l" r="r" t="t"/>
            <a:pathLst>
              <a:path extrusionOk="0" h="34506" w="125938">
                <a:moveTo>
                  <a:pt x="0" y="0"/>
                </a:moveTo>
                <a:cubicBezTo>
                  <a:pt x="20990" y="5751"/>
                  <a:pt x="104948" y="28755"/>
                  <a:pt x="125938" y="3450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507" name="Google Shape;507;p29"/>
          <p:cNvCxnSpPr>
            <a:stCxn id="501" idx="6"/>
            <a:endCxn id="498" idx="2"/>
          </p:cNvCxnSpPr>
          <p:nvPr/>
        </p:nvCxnSpPr>
        <p:spPr>
          <a:xfrm>
            <a:off x="3031000" y="4949325"/>
            <a:ext cx="3456900" cy="189900"/>
          </a:xfrm>
          <a:prstGeom prst="curvedConnector4">
            <a:avLst>
              <a:gd fmla="val 17095" name="adj1"/>
              <a:gd fmla="val 225448" name="adj2"/>
            </a:avLst>
          </a:prstGeom>
          <a:noFill/>
          <a:ln cap="flat" cmpd="sng" w="9525">
            <a:solidFill>
              <a:srgbClr val="990000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508" name="Google Shape;508;p29"/>
          <p:cNvSpPr/>
          <p:nvPr/>
        </p:nvSpPr>
        <p:spPr>
          <a:xfrm>
            <a:off x="4372725" y="3509150"/>
            <a:ext cx="3921600" cy="34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C1130"/>
                </a:solidFill>
              </a:rPr>
              <a:t>CXL Switch(es)</a:t>
            </a:r>
            <a:endParaRPr b="1" sz="18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/>
          <p:nvPr/>
        </p:nvSpPr>
        <p:spPr>
          <a:xfrm>
            <a:off x="903100" y="1433550"/>
            <a:ext cx="2621100" cy="25722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CXL Memory Expansion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5" name="Google Shape;515;p3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1106225" y="1664855"/>
            <a:ext cx="2054100" cy="469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1106225" y="3399304"/>
            <a:ext cx="2054100" cy="469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Memory</a:t>
            </a:r>
            <a:endParaRPr sz="1100"/>
          </a:p>
        </p:txBody>
      </p:sp>
      <p:sp>
        <p:nvSpPr>
          <p:cNvPr id="518" name="Google Shape;518;p30"/>
          <p:cNvSpPr/>
          <p:nvPr/>
        </p:nvSpPr>
        <p:spPr>
          <a:xfrm>
            <a:off x="1106100" y="2483049"/>
            <a:ext cx="2054100" cy="32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CXL Memory Expander</a:t>
            </a:r>
            <a:endParaRPr/>
          </a:p>
        </p:txBody>
      </p:sp>
      <p:cxnSp>
        <p:nvCxnSpPr>
          <p:cNvPr id="519" name="Google Shape;519;p30"/>
          <p:cNvCxnSpPr>
            <a:stCxn id="518" idx="0"/>
            <a:endCxn id="516" idx="2"/>
          </p:cNvCxnSpPr>
          <p:nvPr/>
        </p:nvCxnSpPr>
        <p:spPr>
          <a:xfrm rot="10800000">
            <a:off x="2133150" y="2134449"/>
            <a:ext cx="0" cy="34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0"/>
          <p:cNvCxnSpPr>
            <a:stCxn id="518" idx="2"/>
            <a:endCxn id="517" idx="0"/>
          </p:cNvCxnSpPr>
          <p:nvPr/>
        </p:nvCxnSpPr>
        <p:spPr>
          <a:xfrm>
            <a:off x="2133150" y="2806749"/>
            <a:ext cx="0" cy="59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30"/>
          <p:cNvSpPr txBox="1"/>
          <p:nvPr/>
        </p:nvSpPr>
        <p:spPr>
          <a:xfrm>
            <a:off x="1451825" y="2928575"/>
            <a:ext cx="1549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  channels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2" name="Google Shape;522;p30"/>
          <p:cNvSpPr/>
          <p:nvPr/>
        </p:nvSpPr>
        <p:spPr>
          <a:xfrm>
            <a:off x="5545675" y="2006525"/>
            <a:ext cx="2031900" cy="204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CXL Promises</a:t>
            </a:r>
            <a:endParaRPr sz="2100"/>
          </a:p>
        </p:txBody>
      </p:sp>
      <p:sp>
        <p:nvSpPr>
          <p:cNvPr id="523" name="Google Shape;523;p30"/>
          <p:cNvSpPr/>
          <p:nvPr/>
        </p:nvSpPr>
        <p:spPr>
          <a:xfrm>
            <a:off x="5985925" y="1348050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 txBox="1"/>
          <p:nvPr/>
        </p:nvSpPr>
        <p:spPr>
          <a:xfrm>
            <a:off x="6062150" y="1483950"/>
            <a:ext cx="100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Improves processor efficiency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5" name="Google Shape;525;p30"/>
          <p:cNvSpPr/>
          <p:nvPr/>
        </p:nvSpPr>
        <p:spPr>
          <a:xfrm>
            <a:off x="5731925" y="3640675"/>
            <a:ext cx="1490100" cy="12024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 txBox="1"/>
          <p:nvPr/>
        </p:nvSpPr>
        <p:spPr>
          <a:xfrm>
            <a:off x="5774225" y="3758750"/>
            <a:ext cx="144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Lowers Total Cost of Ownership (TCO)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7" name="Google Shape;527;p30"/>
          <p:cNvSpPr/>
          <p:nvPr/>
        </p:nvSpPr>
        <p:spPr>
          <a:xfrm>
            <a:off x="4572000" y="2451150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 txBox="1"/>
          <p:nvPr/>
        </p:nvSpPr>
        <p:spPr>
          <a:xfrm>
            <a:off x="4645500" y="2694900"/>
            <a:ext cx="10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Increases Capacity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7399875" y="2475275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 txBox="1"/>
          <p:nvPr/>
        </p:nvSpPr>
        <p:spPr>
          <a:xfrm>
            <a:off x="7473375" y="2719025"/>
            <a:ext cx="10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Improves Bandwidth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CXL Memory Expansion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6" name="Google Shape;536;p3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950" y="1564725"/>
            <a:ext cx="5797952" cy="14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1"/>
          <p:cNvSpPr txBox="1"/>
          <p:nvPr/>
        </p:nvSpPr>
        <p:spPr>
          <a:xfrm>
            <a:off x="438700" y="5288025"/>
            <a:ext cx="307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https://dl.acm.org/doi/10.1145/3533737.3535090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9" name="Google Shape;539;p31"/>
          <p:cNvSpPr txBox="1"/>
          <p:nvPr/>
        </p:nvSpPr>
        <p:spPr>
          <a:xfrm>
            <a:off x="311700" y="3617300"/>
            <a:ext cx="36078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Limited memory volume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is always a performance </a:t>
            </a: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bottleneck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in an </a:t>
            </a: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in-memory database management system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(IMDBMS) as the data size keeps increasing.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6067775" y="3541100"/>
            <a:ext cx="2621100" cy="16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This work proposes a flexible CXL-based </a:t>
            </a: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memory expansion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with potentially </a:t>
            </a: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lower TCO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in an IMDBMS as one of the significant </a:t>
            </a: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use cases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of CXL memory.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41" name="Google Shape;541;p31"/>
          <p:cNvCxnSpPr>
            <a:endCxn id="540" idx="3"/>
          </p:cNvCxnSpPr>
          <p:nvPr/>
        </p:nvCxnSpPr>
        <p:spPr>
          <a:xfrm flipH="1" rot="-5400000">
            <a:off x="6908075" y="2591450"/>
            <a:ext cx="2069400" cy="1492200"/>
          </a:xfrm>
          <a:prstGeom prst="curvedConnector4">
            <a:avLst>
              <a:gd fmla="val 29918" name="adj1"/>
              <a:gd fmla="val 11595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1"/>
          <p:cNvCxnSpPr>
            <a:endCxn id="539" idx="1"/>
          </p:cNvCxnSpPr>
          <p:nvPr/>
        </p:nvCxnSpPr>
        <p:spPr>
          <a:xfrm rot="5400000">
            <a:off x="-156900" y="2788400"/>
            <a:ext cx="2005500" cy="1068300"/>
          </a:xfrm>
          <a:prstGeom prst="curvedConnector4">
            <a:avLst>
              <a:gd fmla="val 32349" name="adj1"/>
              <a:gd fmla="val 12229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/>
          <p:nvPr/>
        </p:nvSpPr>
        <p:spPr>
          <a:xfrm>
            <a:off x="267700" y="1414650"/>
            <a:ext cx="4260300" cy="35418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Coherent Memory Sharing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9" name="Google Shape;549;p3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32"/>
          <p:cNvSpPr/>
          <p:nvPr/>
        </p:nvSpPr>
        <p:spPr>
          <a:xfrm>
            <a:off x="5233600" y="1599450"/>
            <a:ext cx="3732600" cy="1021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Device </a:t>
            </a:r>
            <a:r>
              <a:rPr b="1" lang="en"/>
              <a:t>memory can be shared by all hosts</a:t>
            </a:r>
            <a:r>
              <a:rPr lang="en"/>
              <a:t> to increase data flow efficiency and improve memory utilization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2"/>
          <p:cNvSpPr/>
          <p:nvPr/>
        </p:nvSpPr>
        <p:spPr>
          <a:xfrm>
            <a:off x="5233600" y="3074050"/>
            <a:ext cx="3732600" cy="862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	Host can have a </a:t>
            </a:r>
            <a:r>
              <a:rPr b="1" lang="en"/>
              <a:t>coherent copy of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he shared region</a:t>
            </a:r>
            <a:r>
              <a:rPr lang="en"/>
              <a:t> or portions of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hared region in host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32"/>
          <p:cNvCxnSpPr>
            <a:stCxn id="551" idx="0"/>
            <a:endCxn id="553" idx="2"/>
          </p:cNvCxnSpPr>
          <p:nvPr/>
        </p:nvCxnSpPr>
        <p:spPr>
          <a:xfrm rot="10800000">
            <a:off x="7099900" y="2630950"/>
            <a:ext cx="0" cy="44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32"/>
          <p:cNvSpPr/>
          <p:nvPr/>
        </p:nvSpPr>
        <p:spPr>
          <a:xfrm>
            <a:off x="368225" y="1515650"/>
            <a:ext cx="1106700" cy="92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5" name="Google Shape;555;p32"/>
          <p:cNvSpPr/>
          <p:nvPr/>
        </p:nvSpPr>
        <p:spPr>
          <a:xfrm>
            <a:off x="1300300" y="3805250"/>
            <a:ext cx="2054100" cy="1071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Device - 1</a:t>
            </a:r>
            <a:endParaRPr sz="1100"/>
          </a:p>
        </p:txBody>
      </p:sp>
      <p:sp>
        <p:nvSpPr>
          <p:cNvPr id="556" name="Google Shape;556;p32"/>
          <p:cNvSpPr/>
          <p:nvPr/>
        </p:nvSpPr>
        <p:spPr>
          <a:xfrm>
            <a:off x="1417300" y="4475900"/>
            <a:ext cx="1820100" cy="27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S2</a:t>
            </a:r>
            <a:endParaRPr sz="1200"/>
          </a:p>
        </p:txBody>
      </p:sp>
      <p:cxnSp>
        <p:nvCxnSpPr>
          <p:cNvPr id="557" name="Google Shape;557;p32"/>
          <p:cNvCxnSpPr>
            <a:endCxn id="555" idx="3"/>
          </p:cNvCxnSpPr>
          <p:nvPr/>
        </p:nvCxnSpPr>
        <p:spPr>
          <a:xfrm flipH="1">
            <a:off x="3354400" y="4332650"/>
            <a:ext cx="5052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32"/>
          <p:cNvSpPr txBox="1"/>
          <p:nvPr/>
        </p:nvSpPr>
        <p:spPr>
          <a:xfrm>
            <a:off x="3635200" y="4047306"/>
            <a:ext cx="847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(1) </a:t>
            </a: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Shared </a:t>
            </a:r>
            <a:b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9" name="Google Shape;559;p32"/>
          <p:cNvSpPr txBox="1"/>
          <p:nvPr/>
        </p:nvSpPr>
        <p:spPr>
          <a:xfrm>
            <a:off x="2287475" y="3452725"/>
            <a:ext cx="505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CXL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1423388" y="4128600"/>
            <a:ext cx="1807800" cy="271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561" name="Google Shape;561;p32"/>
          <p:cNvSpPr/>
          <p:nvPr/>
        </p:nvSpPr>
        <p:spPr>
          <a:xfrm>
            <a:off x="1615625" y="1515650"/>
            <a:ext cx="1106700" cy="92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2" name="Google Shape;562;p32"/>
          <p:cNvSpPr/>
          <p:nvPr/>
        </p:nvSpPr>
        <p:spPr>
          <a:xfrm>
            <a:off x="3193350" y="1515650"/>
            <a:ext cx="1106700" cy="92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563" name="Google Shape;563;p32"/>
          <p:cNvCxnSpPr/>
          <p:nvPr/>
        </p:nvCxnSpPr>
        <p:spPr>
          <a:xfrm>
            <a:off x="2792687" y="1839650"/>
            <a:ext cx="33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4" name="Google Shape;564;p32"/>
          <p:cNvSpPr/>
          <p:nvPr/>
        </p:nvSpPr>
        <p:spPr>
          <a:xfrm>
            <a:off x="445669" y="1703900"/>
            <a:ext cx="971700" cy="271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 Copy</a:t>
            </a:r>
            <a:endParaRPr sz="1200"/>
          </a:p>
        </p:txBody>
      </p:sp>
      <p:sp>
        <p:nvSpPr>
          <p:cNvPr id="565" name="Google Shape;565;p32"/>
          <p:cNvSpPr/>
          <p:nvPr/>
        </p:nvSpPr>
        <p:spPr>
          <a:xfrm>
            <a:off x="1683119" y="1609550"/>
            <a:ext cx="971700" cy="271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 Copy</a:t>
            </a:r>
            <a:endParaRPr sz="1200"/>
          </a:p>
        </p:txBody>
      </p:sp>
      <p:sp>
        <p:nvSpPr>
          <p:cNvPr id="566" name="Google Shape;566;p32"/>
          <p:cNvSpPr/>
          <p:nvPr/>
        </p:nvSpPr>
        <p:spPr>
          <a:xfrm>
            <a:off x="3260825" y="1703900"/>
            <a:ext cx="971700" cy="27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S2 Copy</a:t>
            </a:r>
            <a:endParaRPr sz="1200"/>
          </a:p>
        </p:txBody>
      </p:sp>
      <p:sp>
        <p:nvSpPr>
          <p:cNvPr id="567" name="Google Shape;567;p32"/>
          <p:cNvSpPr/>
          <p:nvPr/>
        </p:nvSpPr>
        <p:spPr>
          <a:xfrm>
            <a:off x="1683125" y="1940575"/>
            <a:ext cx="971700" cy="27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S2 Copy</a:t>
            </a:r>
            <a:endParaRPr sz="1200"/>
          </a:p>
        </p:txBody>
      </p:sp>
      <p:sp>
        <p:nvSpPr>
          <p:cNvPr id="568" name="Google Shape;568;p32"/>
          <p:cNvSpPr txBox="1"/>
          <p:nvPr/>
        </p:nvSpPr>
        <p:spPr>
          <a:xfrm>
            <a:off x="563875" y="2110150"/>
            <a:ext cx="7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Host-1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1827250" y="2148950"/>
            <a:ext cx="7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Host-2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3403013" y="2110150"/>
            <a:ext cx="7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Host-N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366500" y="2928600"/>
            <a:ext cx="3921600" cy="443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C1130"/>
                </a:solidFill>
              </a:rPr>
              <a:t>CXL Switch(es)</a:t>
            </a:r>
            <a:endParaRPr b="1" sz="1800">
              <a:solidFill>
                <a:srgbClr val="4C1130"/>
              </a:solidFill>
            </a:endParaRPr>
          </a:p>
        </p:txBody>
      </p:sp>
      <p:cxnSp>
        <p:nvCxnSpPr>
          <p:cNvPr id="572" name="Google Shape;572;p32"/>
          <p:cNvCxnSpPr>
            <a:stCxn id="571" idx="2"/>
            <a:endCxn id="555" idx="0"/>
          </p:cNvCxnSpPr>
          <p:nvPr/>
        </p:nvCxnSpPr>
        <p:spPr>
          <a:xfrm>
            <a:off x="2327300" y="3371700"/>
            <a:ext cx="0" cy="43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73" name="Google Shape;573;p32"/>
          <p:cNvCxnSpPr/>
          <p:nvPr/>
        </p:nvCxnSpPr>
        <p:spPr>
          <a:xfrm flipH="1">
            <a:off x="698650" y="2436050"/>
            <a:ext cx="300" cy="4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74" name="Google Shape;574;p32"/>
          <p:cNvCxnSpPr/>
          <p:nvPr/>
        </p:nvCxnSpPr>
        <p:spPr>
          <a:xfrm flipH="1">
            <a:off x="2168825" y="2436050"/>
            <a:ext cx="300" cy="4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75" name="Google Shape;575;p32"/>
          <p:cNvCxnSpPr/>
          <p:nvPr/>
        </p:nvCxnSpPr>
        <p:spPr>
          <a:xfrm flipH="1">
            <a:off x="3746550" y="2436050"/>
            <a:ext cx="300" cy="4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76" name="Google Shape;576;p32"/>
          <p:cNvSpPr txBox="1"/>
          <p:nvPr/>
        </p:nvSpPr>
        <p:spPr>
          <a:xfrm>
            <a:off x="3690850" y="2537050"/>
            <a:ext cx="505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CXL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2101700" y="2546575"/>
            <a:ext cx="505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CXL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628950" y="2528625"/>
            <a:ext cx="505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CXL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177800" y="4885650"/>
            <a:ext cx="464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https://www.computeexpresslink.org/_files/ugd/0c1418_998df4f459734f319e7a12cc2163b943.pdf</a:t>
            </a:r>
            <a:endParaRPr sz="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2744550" y="1917750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(2) 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445675" y="2957700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(1)</a:t>
            </a: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82" name="Google Shape;582;p32"/>
          <p:cNvCxnSpPr>
            <a:endCxn id="580" idx="2"/>
          </p:cNvCxnSpPr>
          <p:nvPr/>
        </p:nvCxnSpPr>
        <p:spPr>
          <a:xfrm rot="10800000">
            <a:off x="2957850" y="2302650"/>
            <a:ext cx="2301900" cy="1195500"/>
          </a:xfrm>
          <a:prstGeom prst="curvedConnector2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32"/>
          <p:cNvCxnSpPr>
            <a:stCxn id="550" idx="1"/>
            <a:endCxn id="558" idx="0"/>
          </p:cNvCxnSpPr>
          <p:nvPr/>
        </p:nvCxnSpPr>
        <p:spPr>
          <a:xfrm flipH="1">
            <a:off x="4058800" y="2110200"/>
            <a:ext cx="1174800" cy="1937100"/>
          </a:xfrm>
          <a:prstGeom prst="curvedConnector2">
            <a:avLst/>
          </a:prstGeom>
          <a:noFill/>
          <a:ln cap="flat" cmpd="sng" w="19050">
            <a:solidFill>
              <a:srgbClr val="A61C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2"/>
          <p:cNvCxnSpPr>
            <a:endCxn id="581" idx="3"/>
          </p:cNvCxnSpPr>
          <p:nvPr/>
        </p:nvCxnSpPr>
        <p:spPr>
          <a:xfrm flipH="1">
            <a:off x="872275" y="2098950"/>
            <a:ext cx="4362300" cy="1051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A61C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works with CXL</a:t>
            </a:r>
            <a:endParaRPr/>
          </a:p>
        </p:txBody>
      </p:sp>
      <p:sp>
        <p:nvSpPr>
          <p:cNvPr id="590" name="Google Shape;590;p3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736575" y="1774175"/>
            <a:ext cx="7806300" cy="25242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➔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Development of CXL library that can provide an interface to user applications for performing operations on CXL devices.</a:t>
            </a:r>
            <a:br>
              <a:rPr lang="en" sz="1900">
                <a:latin typeface="Cambria"/>
                <a:ea typeface="Cambria"/>
                <a:cs typeface="Cambria"/>
                <a:sym typeface="Cambria"/>
              </a:rPr>
            </a:b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➔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Creating a standard emulator for different types of CXL devices(Currently there is only Type 3 device emulator available).</a:t>
            </a:r>
            <a:br>
              <a:rPr lang="en" sz="1900">
                <a:latin typeface="Cambria"/>
                <a:ea typeface="Cambria"/>
                <a:cs typeface="Cambria"/>
                <a:sym typeface="Cambria"/>
              </a:rPr>
            </a:b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➔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Modification of device drivers to provide support for CXL-enabled Accelerator devices.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97" name="Google Shape;597;p3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34"/>
          <p:cNvSpPr txBox="1"/>
          <p:nvPr>
            <p:ph idx="1" type="body"/>
          </p:nvPr>
        </p:nvSpPr>
        <p:spPr>
          <a:xfrm>
            <a:off x="311700" y="1280528"/>
            <a:ext cx="85206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CXL specification is gaining wide traction in the industry due to the simplicity of implementing low-latency caching and memory semantics on a well-established </a:t>
            </a: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PCIe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 infrastructure.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34"/>
          <p:cNvSpPr txBox="1"/>
          <p:nvPr>
            <p:ph idx="1" type="body"/>
          </p:nvPr>
        </p:nvSpPr>
        <p:spPr>
          <a:xfrm>
            <a:off x="464650" y="3860103"/>
            <a:ext cx="85206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References: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●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Compute Express Link™ and CXL™ Consortium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●"/>
            </a:pPr>
            <a:r>
              <a:rPr lang="en" sz="19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https://www.computeexpresslink.org/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●"/>
            </a:pPr>
            <a:r>
              <a:rPr lang="en" sz="19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Craig Rodgers’ presentation on CXL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"/>
          <p:cNvSpPr txBox="1"/>
          <p:nvPr>
            <p:ph idx="2" type="ctrTitle"/>
          </p:nvPr>
        </p:nvSpPr>
        <p:spPr>
          <a:xfrm>
            <a:off x="311700" y="470639"/>
            <a:ext cx="8520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>
                <a:solidFill>
                  <a:srgbClr val="B22222"/>
                </a:solidFill>
                <a:latin typeface="Courier Prime"/>
                <a:ea typeface="Courier Prime"/>
                <a:cs typeface="Courier Prime"/>
                <a:sym typeface="Courier Prime"/>
              </a:rPr>
              <a:t>Thank you for listening!</a:t>
            </a:r>
            <a:endParaRPr sz="2200">
              <a:solidFill>
                <a:srgbClr val="B22222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>
                <a:latin typeface="Courier Prime"/>
                <a:ea typeface="Courier Prime"/>
                <a:cs typeface="Courier Prime"/>
                <a:sym typeface="Courier Prime"/>
              </a:rPr>
              <a:t>Questions?</a:t>
            </a:r>
            <a:endParaRPr sz="22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605" name="Google Shape;605;p35"/>
          <p:cNvSpPr txBox="1"/>
          <p:nvPr/>
        </p:nvSpPr>
        <p:spPr>
          <a:xfrm>
            <a:off x="-3900" y="5447825"/>
            <a:ext cx="915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synerg@cse.iitb.ac.in</a:t>
            </a:r>
            <a:endParaRPr sz="11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Before CXL</a:t>
            </a:r>
            <a:endParaRPr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382575" y="1263550"/>
            <a:ext cx="86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With </a:t>
            </a:r>
            <a:r>
              <a:rPr i="1" lang="en" sz="2400">
                <a:latin typeface="Cambria"/>
                <a:ea typeface="Cambria"/>
                <a:cs typeface="Cambria"/>
                <a:sym typeface="Cambria"/>
              </a:rPr>
              <a:t>PCIe (Peripheral Component Interconnect Express) Only</a:t>
            </a:r>
            <a:endParaRPr i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3049825" y="2139288"/>
            <a:ext cx="3941100" cy="718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Attached Memory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(OS Managed)</a:t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49825" y="4794950"/>
            <a:ext cx="3941100" cy="718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Accelerator attached</a:t>
            </a:r>
            <a:r>
              <a:rPr lang="en"/>
              <a:t> Memory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(Runtime  Managed Cache)</a:t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1308813" y="3392050"/>
            <a:ext cx="584400" cy="807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2204838" y="3392050"/>
            <a:ext cx="584400" cy="807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3781238" y="3392050"/>
            <a:ext cx="779400" cy="80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887563" y="3392050"/>
            <a:ext cx="779400" cy="80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</a:t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5993888" y="3392050"/>
            <a:ext cx="779400" cy="80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7321163" y="3392050"/>
            <a:ext cx="584400" cy="807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8296288" y="3392050"/>
            <a:ext cx="584400" cy="807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  <p:cxnSp>
        <p:nvCxnSpPr>
          <p:cNvPr id="75" name="Google Shape;75;p9"/>
          <p:cNvCxnSpPr>
            <a:stCxn id="68" idx="3"/>
            <a:endCxn id="69" idx="1"/>
          </p:cNvCxnSpPr>
          <p:nvPr/>
        </p:nvCxnSpPr>
        <p:spPr>
          <a:xfrm>
            <a:off x="1893213" y="3795700"/>
            <a:ext cx="31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" name="Google Shape;76;p9"/>
          <p:cNvCxnSpPr>
            <a:stCxn id="70" idx="3"/>
            <a:endCxn id="71" idx="1"/>
          </p:cNvCxnSpPr>
          <p:nvPr/>
        </p:nvCxnSpPr>
        <p:spPr>
          <a:xfrm>
            <a:off x="4560638" y="3795700"/>
            <a:ext cx="3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5709463" y="3795700"/>
            <a:ext cx="3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7969288" y="3795700"/>
            <a:ext cx="3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9"/>
          <p:cNvSpPr/>
          <p:nvPr/>
        </p:nvSpPr>
        <p:spPr>
          <a:xfrm rot="5400000">
            <a:off x="1950325" y="2409425"/>
            <a:ext cx="148800" cy="1476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5400000">
            <a:off x="8058400" y="2409425"/>
            <a:ext cx="148800" cy="1476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rot="5400000">
            <a:off x="5200100" y="1654475"/>
            <a:ext cx="148800" cy="298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5400000">
            <a:off x="1868875" y="3747275"/>
            <a:ext cx="311700" cy="148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5400000">
            <a:off x="7976950" y="3747275"/>
            <a:ext cx="311700" cy="148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rot="5400000">
            <a:off x="5124025" y="2924300"/>
            <a:ext cx="311700" cy="299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9"/>
          <p:cNvCxnSpPr>
            <a:endCxn id="66" idx="3"/>
          </p:cNvCxnSpPr>
          <p:nvPr/>
        </p:nvCxnSpPr>
        <p:spPr>
          <a:xfrm rot="10800000">
            <a:off x="6990925" y="2498388"/>
            <a:ext cx="1168500" cy="56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86" name="Google Shape;86;p9"/>
          <p:cNvSpPr txBox="1"/>
          <p:nvPr/>
        </p:nvSpPr>
        <p:spPr>
          <a:xfrm>
            <a:off x="7394500" y="2430025"/>
            <a:ext cx="16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DMA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7" name="Google Shape;87;p9"/>
          <p:cNvCxnSpPr>
            <a:endCxn id="67" idx="3"/>
          </p:cNvCxnSpPr>
          <p:nvPr/>
        </p:nvCxnSpPr>
        <p:spPr>
          <a:xfrm flipH="1">
            <a:off x="6990925" y="4666850"/>
            <a:ext cx="115770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9"/>
          <p:cNvSpPr txBox="1"/>
          <p:nvPr/>
        </p:nvSpPr>
        <p:spPr>
          <a:xfrm>
            <a:off x="7530600" y="4781400"/>
            <a:ext cx="16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P2P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9" name="Google Shape;89;p9"/>
          <p:cNvCxnSpPr>
            <a:endCxn id="66" idx="1"/>
          </p:cNvCxnSpPr>
          <p:nvPr/>
        </p:nvCxnSpPr>
        <p:spPr>
          <a:xfrm flipH="1" rot="10800000">
            <a:off x="2051425" y="2498388"/>
            <a:ext cx="998400" cy="56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9"/>
          <p:cNvCxnSpPr>
            <a:stCxn id="82" idx="1"/>
            <a:endCxn id="67" idx="1"/>
          </p:cNvCxnSpPr>
          <p:nvPr/>
        </p:nvCxnSpPr>
        <p:spPr>
          <a:xfrm>
            <a:off x="2024725" y="4646225"/>
            <a:ext cx="1025100" cy="5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9"/>
          <p:cNvCxnSpPr>
            <a:endCxn id="66" idx="2"/>
          </p:cNvCxnSpPr>
          <p:nvPr/>
        </p:nvCxnSpPr>
        <p:spPr>
          <a:xfrm rot="10800000">
            <a:off x="5020375" y="2857488"/>
            <a:ext cx="270900" cy="2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9"/>
          <p:cNvCxnSpPr>
            <a:endCxn id="67" idx="0"/>
          </p:cNvCxnSpPr>
          <p:nvPr/>
        </p:nvCxnSpPr>
        <p:spPr>
          <a:xfrm flipH="1">
            <a:off x="5020375" y="4581650"/>
            <a:ext cx="2601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9"/>
          <p:cNvSpPr txBox="1"/>
          <p:nvPr/>
        </p:nvSpPr>
        <p:spPr>
          <a:xfrm>
            <a:off x="1382125" y="4781400"/>
            <a:ext cx="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Uncached memory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1525525" y="2420463"/>
            <a:ext cx="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Writeback memory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5329000" y="4369275"/>
            <a:ext cx="17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 load/store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5334400" y="2791225"/>
            <a:ext cx="17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DMA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0" y="5277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https://www.computeexpresslink.org/_files/ugd/0c1418_8c010eed2bac49438e2168ec71bbff34.pdf</a:t>
            </a:r>
            <a:endParaRPr sz="800"/>
          </a:p>
        </p:txBody>
      </p:sp>
      <p:sp>
        <p:nvSpPr>
          <p:cNvPr id="98" name="Google Shape;98;p9"/>
          <p:cNvSpPr/>
          <p:nvPr/>
        </p:nvSpPr>
        <p:spPr>
          <a:xfrm>
            <a:off x="1382126" y="4812175"/>
            <a:ext cx="894355" cy="554061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9"/>
          <p:cNvSpPr/>
          <p:nvPr/>
        </p:nvSpPr>
        <p:spPr>
          <a:xfrm>
            <a:off x="5329001" y="2714300"/>
            <a:ext cx="894355" cy="554061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9"/>
          <p:cNvSpPr/>
          <p:nvPr/>
        </p:nvSpPr>
        <p:spPr>
          <a:xfrm>
            <a:off x="7530601" y="4812175"/>
            <a:ext cx="894355" cy="554061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Life Before CXL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382575" y="1263550"/>
            <a:ext cx="86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With </a:t>
            </a:r>
            <a:r>
              <a:rPr i="1" lang="en" sz="2400">
                <a:latin typeface="Cambria"/>
                <a:ea typeface="Cambria"/>
                <a:cs typeface="Cambria"/>
                <a:sym typeface="Cambria"/>
              </a:rPr>
              <a:t>PCIe (Peripheral Component Interconnect Express) Only</a:t>
            </a:r>
            <a:endParaRPr i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5802400" y="2186938"/>
            <a:ext cx="2054100" cy="64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CPU Attached Memory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(OS Managed)</a:t>
            </a:r>
            <a:endParaRPr sz="1100"/>
          </a:p>
        </p:txBody>
      </p:sp>
      <p:sp>
        <p:nvSpPr>
          <p:cNvPr id="108" name="Google Shape;108;p10"/>
          <p:cNvSpPr/>
          <p:nvPr/>
        </p:nvSpPr>
        <p:spPr>
          <a:xfrm>
            <a:off x="5802400" y="4580382"/>
            <a:ext cx="2054100" cy="64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Accelerator attached Memory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(Runtime  Managed Cache)</a:t>
            </a:r>
            <a:endParaRPr sz="1100"/>
          </a:p>
        </p:txBody>
      </p:sp>
      <p:sp>
        <p:nvSpPr>
          <p:cNvPr id="109" name="Google Shape;109;p10"/>
          <p:cNvSpPr/>
          <p:nvPr/>
        </p:nvSpPr>
        <p:spPr>
          <a:xfrm>
            <a:off x="4894996" y="3316003"/>
            <a:ext cx="313800" cy="7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5361998" y="3316003"/>
            <a:ext cx="313800" cy="7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183607" y="3316003"/>
            <a:ext cx="4080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760216" y="3316003"/>
            <a:ext cx="4080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13" name="Google Shape;113;p10"/>
          <p:cNvSpPr/>
          <p:nvPr/>
        </p:nvSpPr>
        <p:spPr>
          <a:xfrm>
            <a:off x="7336825" y="3316003"/>
            <a:ext cx="4080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8028592" y="3316003"/>
            <a:ext cx="313800" cy="72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8536820" y="3316003"/>
            <a:ext cx="313800" cy="72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  <p:cxnSp>
        <p:nvCxnSpPr>
          <p:cNvPr id="116" name="Google Shape;116;p10"/>
          <p:cNvCxnSpPr>
            <a:stCxn id="109" idx="3"/>
            <a:endCxn id="110" idx="1"/>
          </p:cNvCxnSpPr>
          <p:nvPr/>
        </p:nvCxnSpPr>
        <p:spPr>
          <a:xfrm>
            <a:off x="5208796" y="3680653"/>
            <a:ext cx="15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0"/>
          <p:cNvCxnSpPr>
            <a:stCxn id="111" idx="3"/>
            <a:endCxn id="112" idx="1"/>
          </p:cNvCxnSpPr>
          <p:nvPr/>
        </p:nvCxnSpPr>
        <p:spPr>
          <a:xfrm>
            <a:off x="6591607" y="3680653"/>
            <a:ext cx="16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0"/>
          <p:cNvCxnSpPr/>
          <p:nvPr/>
        </p:nvCxnSpPr>
        <p:spPr>
          <a:xfrm>
            <a:off x="7188585" y="3679797"/>
            <a:ext cx="17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0"/>
          <p:cNvCxnSpPr/>
          <p:nvPr/>
        </p:nvCxnSpPr>
        <p:spPr>
          <a:xfrm>
            <a:off x="8366390" y="3679797"/>
            <a:ext cx="17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0" name="Google Shape;120;p10"/>
          <p:cNvSpPr/>
          <p:nvPr/>
        </p:nvSpPr>
        <p:spPr>
          <a:xfrm rot="5400000">
            <a:off x="5200522" y="2712249"/>
            <a:ext cx="135900" cy="76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 rot="5400000">
            <a:off x="8384009" y="2712249"/>
            <a:ext cx="135900" cy="76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 rot="5400000">
            <a:off x="6888607" y="2313099"/>
            <a:ext cx="135900" cy="1567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 rot="5400000">
            <a:off x="5127123" y="3908619"/>
            <a:ext cx="271500" cy="78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 rot="5400000">
            <a:off x="8310610" y="3908619"/>
            <a:ext cx="271500" cy="78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"/>
          <p:cNvSpPr/>
          <p:nvPr/>
        </p:nvSpPr>
        <p:spPr>
          <a:xfrm rot="5400000">
            <a:off x="6826345" y="3456666"/>
            <a:ext cx="271500" cy="156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0"/>
          <p:cNvCxnSpPr>
            <a:endCxn id="107" idx="3"/>
          </p:cNvCxnSpPr>
          <p:nvPr/>
        </p:nvCxnSpPr>
        <p:spPr>
          <a:xfrm rot="10800000">
            <a:off x="7856500" y="2510938"/>
            <a:ext cx="612300" cy="5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27" name="Google Shape;127;p10"/>
          <p:cNvSpPr txBox="1"/>
          <p:nvPr/>
        </p:nvSpPr>
        <p:spPr>
          <a:xfrm>
            <a:off x="8066815" y="2448968"/>
            <a:ext cx="84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DMA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8" name="Google Shape;128;p10"/>
          <p:cNvCxnSpPr>
            <a:endCxn id="108" idx="3"/>
          </p:cNvCxnSpPr>
          <p:nvPr/>
        </p:nvCxnSpPr>
        <p:spPr>
          <a:xfrm flipH="1">
            <a:off x="7856500" y="4470282"/>
            <a:ext cx="612300" cy="43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0"/>
          <p:cNvSpPr txBox="1"/>
          <p:nvPr/>
        </p:nvSpPr>
        <p:spPr>
          <a:xfrm>
            <a:off x="8137749" y="4568170"/>
            <a:ext cx="84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P2P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0" name="Google Shape;130;p10"/>
          <p:cNvCxnSpPr>
            <a:endCxn id="107" idx="1"/>
          </p:cNvCxnSpPr>
          <p:nvPr/>
        </p:nvCxnSpPr>
        <p:spPr>
          <a:xfrm flipH="1" rot="10800000">
            <a:off x="5284600" y="2510938"/>
            <a:ext cx="517800" cy="5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0"/>
          <p:cNvCxnSpPr>
            <a:stCxn id="123" idx="1"/>
            <a:endCxn id="108" idx="1"/>
          </p:cNvCxnSpPr>
          <p:nvPr/>
        </p:nvCxnSpPr>
        <p:spPr>
          <a:xfrm>
            <a:off x="5262873" y="4436919"/>
            <a:ext cx="539400" cy="4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0"/>
          <p:cNvCxnSpPr>
            <a:endCxn id="107" idx="2"/>
          </p:cNvCxnSpPr>
          <p:nvPr/>
        </p:nvCxnSpPr>
        <p:spPr>
          <a:xfrm rot="10800000">
            <a:off x="6829450" y="2834938"/>
            <a:ext cx="141000" cy="21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0"/>
          <p:cNvCxnSpPr>
            <a:endCxn id="108" idx="0"/>
          </p:cNvCxnSpPr>
          <p:nvPr/>
        </p:nvCxnSpPr>
        <p:spPr>
          <a:xfrm flipH="1">
            <a:off x="6829450" y="4390182"/>
            <a:ext cx="141000" cy="1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0"/>
          <p:cNvSpPr txBox="1"/>
          <p:nvPr/>
        </p:nvSpPr>
        <p:spPr>
          <a:xfrm>
            <a:off x="4756800" y="4568175"/>
            <a:ext cx="8943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Uncached</a:t>
            </a:r>
            <a:b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4756925" y="2440350"/>
            <a:ext cx="8943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Writeback memory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6898300" y="4196750"/>
            <a:ext cx="1468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 load/store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6898300" y="2756975"/>
            <a:ext cx="1567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DMA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382575" y="2394525"/>
            <a:ext cx="4374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Memory connected to CPU 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		- </a:t>
            </a:r>
            <a:r>
              <a:rPr b="1" lang="en" sz="1800" u="sng">
                <a:latin typeface="Cambria"/>
                <a:ea typeface="Cambria"/>
                <a:cs typeface="Cambria"/>
                <a:sym typeface="Cambria"/>
              </a:rPr>
              <a:t>Cacheable</a:t>
            </a:r>
            <a:endParaRPr b="1" sz="18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Memory connected to PCIe device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		- </a:t>
            </a:r>
            <a:r>
              <a:rPr b="1" lang="en" sz="1800" u="sng">
                <a:latin typeface="Cambria"/>
                <a:ea typeface="Cambria"/>
                <a:cs typeface="Cambria"/>
                <a:sym typeface="Cambria"/>
              </a:rPr>
              <a:t>Uncacheable</a:t>
            </a:r>
            <a:endParaRPr b="1" sz="18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Works well for a lot of applications with existing software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4703001" y="4557050"/>
            <a:ext cx="894355" cy="554061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Life Before CXL</a:t>
            </a:r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382575" y="1263550"/>
            <a:ext cx="86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Challenges with this model</a:t>
            </a:r>
            <a:endParaRPr i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802400" y="2186938"/>
            <a:ext cx="2054100" cy="64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CPU Attached Memory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(OS Managed)</a:t>
            </a:r>
            <a:endParaRPr sz="1100"/>
          </a:p>
        </p:txBody>
      </p:sp>
      <p:sp>
        <p:nvSpPr>
          <p:cNvPr id="148" name="Google Shape;148;p11"/>
          <p:cNvSpPr/>
          <p:nvPr/>
        </p:nvSpPr>
        <p:spPr>
          <a:xfrm>
            <a:off x="5802400" y="4580382"/>
            <a:ext cx="2054100" cy="64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Accelerator attached Memory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(Runtime  Managed Cache)</a:t>
            </a:r>
            <a:endParaRPr sz="1100"/>
          </a:p>
        </p:txBody>
      </p:sp>
      <p:sp>
        <p:nvSpPr>
          <p:cNvPr id="149" name="Google Shape;149;p11"/>
          <p:cNvSpPr/>
          <p:nvPr/>
        </p:nvSpPr>
        <p:spPr>
          <a:xfrm>
            <a:off x="4894996" y="3316003"/>
            <a:ext cx="313800" cy="7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361998" y="3316003"/>
            <a:ext cx="313800" cy="7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6183607" y="3316003"/>
            <a:ext cx="4080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760216" y="3316003"/>
            <a:ext cx="4080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53" name="Google Shape;153;p11"/>
          <p:cNvSpPr/>
          <p:nvPr/>
        </p:nvSpPr>
        <p:spPr>
          <a:xfrm>
            <a:off x="7336825" y="3316003"/>
            <a:ext cx="4080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8028592" y="3316003"/>
            <a:ext cx="313800" cy="72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8536820" y="3316003"/>
            <a:ext cx="313800" cy="72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  <p:cxnSp>
        <p:nvCxnSpPr>
          <p:cNvPr id="156" name="Google Shape;156;p11"/>
          <p:cNvCxnSpPr>
            <a:stCxn id="149" idx="3"/>
            <a:endCxn id="150" idx="1"/>
          </p:cNvCxnSpPr>
          <p:nvPr/>
        </p:nvCxnSpPr>
        <p:spPr>
          <a:xfrm>
            <a:off x="5208796" y="3680653"/>
            <a:ext cx="15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1"/>
          <p:cNvCxnSpPr>
            <a:stCxn id="151" idx="3"/>
            <a:endCxn id="152" idx="1"/>
          </p:cNvCxnSpPr>
          <p:nvPr/>
        </p:nvCxnSpPr>
        <p:spPr>
          <a:xfrm>
            <a:off x="6591607" y="3680653"/>
            <a:ext cx="16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1"/>
          <p:cNvCxnSpPr/>
          <p:nvPr/>
        </p:nvCxnSpPr>
        <p:spPr>
          <a:xfrm>
            <a:off x="7188585" y="3679797"/>
            <a:ext cx="17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1"/>
          <p:cNvCxnSpPr/>
          <p:nvPr/>
        </p:nvCxnSpPr>
        <p:spPr>
          <a:xfrm>
            <a:off x="8366390" y="3679797"/>
            <a:ext cx="17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0" name="Google Shape;160;p11"/>
          <p:cNvSpPr/>
          <p:nvPr/>
        </p:nvSpPr>
        <p:spPr>
          <a:xfrm rot="5400000">
            <a:off x="5200522" y="2712249"/>
            <a:ext cx="135900" cy="76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rot="5400000">
            <a:off x="8384009" y="2712249"/>
            <a:ext cx="135900" cy="76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rot="5400000">
            <a:off x="6888607" y="2313099"/>
            <a:ext cx="135900" cy="1567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rot="5400000">
            <a:off x="5127123" y="3908619"/>
            <a:ext cx="271500" cy="78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rot="5400000">
            <a:off x="8310610" y="3908619"/>
            <a:ext cx="271500" cy="78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rot="5400000">
            <a:off x="6826345" y="3456666"/>
            <a:ext cx="271500" cy="156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1"/>
          <p:cNvCxnSpPr>
            <a:endCxn id="147" idx="3"/>
          </p:cNvCxnSpPr>
          <p:nvPr/>
        </p:nvCxnSpPr>
        <p:spPr>
          <a:xfrm rot="10800000">
            <a:off x="7856500" y="2510938"/>
            <a:ext cx="612300" cy="5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67" name="Google Shape;167;p11"/>
          <p:cNvSpPr txBox="1"/>
          <p:nvPr/>
        </p:nvSpPr>
        <p:spPr>
          <a:xfrm>
            <a:off x="8066815" y="2448968"/>
            <a:ext cx="84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DMA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11"/>
          <p:cNvCxnSpPr>
            <a:endCxn id="148" idx="3"/>
          </p:cNvCxnSpPr>
          <p:nvPr/>
        </p:nvCxnSpPr>
        <p:spPr>
          <a:xfrm flipH="1">
            <a:off x="7856500" y="4470282"/>
            <a:ext cx="612300" cy="43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1"/>
          <p:cNvSpPr txBox="1"/>
          <p:nvPr/>
        </p:nvSpPr>
        <p:spPr>
          <a:xfrm>
            <a:off x="8137749" y="4568170"/>
            <a:ext cx="84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P2P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0" name="Google Shape;170;p11"/>
          <p:cNvCxnSpPr>
            <a:endCxn id="147" idx="1"/>
          </p:cNvCxnSpPr>
          <p:nvPr/>
        </p:nvCxnSpPr>
        <p:spPr>
          <a:xfrm flipH="1" rot="10800000">
            <a:off x="5284600" y="2510938"/>
            <a:ext cx="517800" cy="5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1"/>
          <p:cNvCxnSpPr>
            <a:stCxn id="163" idx="1"/>
            <a:endCxn id="148" idx="1"/>
          </p:cNvCxnSpPr>
          <p:nvPr/>
        </p:nvCxnSpPr>
        <p:spPr>
          <a:xfrm>
            <a:off x="5262873" y="4436919"/>
            <a:ext cx="539400" cy="4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1"/>
          <p:cNvCxnSpPr>
            <a:endCxn id="147" idx="2"/>
          </p:cNvCxnSpPr>
          <p:nvPr/>
        </p:nvCxnSpPr>
        <p:spPr>
          <a:xfrm rot="10800000">
            <a:off x="6829450" y="2834938"/>
            <a:ext cx="141000" cy="21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1"/>
          <p:cNvCxnSpPr>
            <a:endCxn id="148" idx="0"/>
          </p:cNvCxnSpPr>
          <p:nvPr/>
        </p:nvCxnSpPr>
        <p:spPr>
          <a:xfrm flipH="1">
            <a:off x="6829450" y="4390182"/>
            <a:ext cx="141000" cy="1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1"/>
          <p:cNvSpPr txBox="1"/>
          <p:nvPr/>
        </p:nvSpPr>
        <p:spPr>
          <a:xfrm>
            <a:off x="4756800" y="4568175"/>
            <a:ext cx="8943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Uncached</a:t>
            </a:r>
            <a:b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4756925" y="2440350"/>
            <a:ext cx="8943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Writeback memory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6898300" y="4196750"/>
            <a:ext cx="1468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 load/store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6898300" y="2756975"/>
            <a:ext cx="1567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DMA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382575" y="2394525"/>
            <a:ext cx="4304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Heterogeneous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computing and disaggregation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	- </a:t>
            </a:r>
            <a:r>
              <a:rPr b="1" lang="en" sz="1800" u="sng">
                <a:latin typeface="Cambria"/>
                <a:ea typeface="Cambria"/>
                <a:cs typeface="Cambria"/>
                <a:sym typeface="Cambria"/>
              </a:rPr>
              <a:t>Efficient resource sharing including memory</a:t>
            </a:r>
            <a:endParaRPr b="1" sz="18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Memory Bandwidth and capacity extension on PCIe I/O	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b="1" lang="en" sz="1800" u="sng">
                <a:latin typeface="Cambria"/>
                <a:ea typeface="Cambria"/>
                <a:cs typeface="Cambria"/>
                <a:sym typeface="Cambria"/>
              </a:rPr>
              <a:t>Memory tiering and different memory types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CXL?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1627175" y="1721075"/>
            <a:ext cx="5645700" cy="26781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Industry mega-trends are driving demand for </a:t>
            </a:r>
            <a:r>
              <a:rPr lang="en" sz="1800" u="sng">
                <a:latin typeface="Cambria"/>
                <a:ea typeface="Cambria"/>
                <a:cs typeface="Cambria"/>
                <a:sym typeface="Cambria"/>
              </a:rPr>
              <a:t>faster data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processing and next-generation data center performance: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Proliferation of Cloud Computing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Growth of Artificial Intelligence and Analytics 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Cloudification of the Network and Edge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1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421375" y="1340400"/>
            <a:ext cx="8217600" cy="39372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CXL?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5085725" y="2081550"/>
            <a:ext cx="2194800" cy="1856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CXL Enabled Device</a:t>
            </a:r>
            <a:endParaRPr/>
          </a:p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3045853" y="4836025"/>
            <a:ext cx="3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Fig: CXL-enabled environments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1873225" y="1936225"/>
            <a:ext cx="1894500" cy="217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2045726" y="3402950"/>
            <a:ext cx="1549500" cy="58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Host Memory</a:t>
            </a:r>
            <a:endParaRPr sz="1100"/>
          </a:p>
        </p:txBody>
      </p:sp>
      <p:sp>
        <p:nvSpPr>
          <p:cNvPr id="198" name="Google Shape;198;p13"/>
          <p:cNvSpPr/>
          <p:nvPr/>
        </p:nvSpPr>
        <p:spPr>
          <a:xfrm>
            <a:off x="2336550" y="2886000"/>
            <a:ext cx="967800" cy="400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Host Cache</a:t>
            </a:r>
            <a:endParaRPr sz="1100"/>
          </a:p>
        </p:txBody>
      </p:sp>
      <p:sp>
        <p:nvSpPr>
          <p:cNvPr id="199" name="Google Shape;199;p13"/>
          <p:cNvSpPr/>
          <p:nvPr/>
        </p:nvSpPr>
        <p:spPr>
          <a:xfrm>
            <a:off x="2296350" y="2337200"/>
            <a:ext cx="458100" cy="35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CPU</a:t>
            </a:r>
            <a:endParaRPr sz="1000"/>
          </a:p>
        </p:txBody>
      </p:sp>
      <p:sp>
        <p:nvSpPr>
          <p:cNvPr id="200" name="Google Shape;200;p13"/>
          <p:cNvSpPr/>
          <p:nvPr/>
        </p:nvSpPr>
        <p:spPr>
          <a:xfrm>
            <a:off x="2886504" y="2337200"/>
            <a:ext cx="458100" cy="35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CPU</a:t>
            </a:r>
            <a:endParaRPr sz="1000"/>
          </a:p>
        </p:txBody>
      </p:sp>
      <p:cxnSp>
        <p:nvCxnSpPr>
          <p:cNvPr id="201" name="Google Shape;201;p13"/>
          <p:cNvCxnSpPr>
            <a:stCxn id="199" idx="3"/>
            <a:endCxn id="200" idx="1"/>
          </p:cNvCxnSpPr>
          <p:nvPr/>
        </p:nvCxnSpPr>
        <p:spPr>
          <a:xfrm>
            <a:off x="2754450" y="2513450"/>
            <a:ext cx="13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2" name="Google Shape;202;p13"/>
          <p:cNvSpPr/>
          <p:nvPr/>
        </p:nvSpPr>
        <p:spPr>
          <a:xfrm>
            <a:off x="5408376" y="3182300"/>
            <a:ext cx="1549500" cy="58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Device</a:t>
            </a:r>
            <a:r>
              <a:rPr lang="en" sz="1100"/>
              <a:t> Memory</a:t>
            </a:r>
            <a:endParaRPr sz="1100"/>
          </a:p>
        </p:txBody>
      </p:sp>
      <p:sp>
        <p:nvSpPr>
          <p:cNvPr id="203" name="Google Shape;203;p13"/>
          <p:cNvSpPr/>
          <p:nvPr/>
        </p:nvSpPr>
        <p:spPr>
          <a:xfrm>
            <a:off x="5789375" y="2665350"/>
            <a:ext cx="787500" cy="400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Device </a:t>
            </a:r>
            <a:r>
              <a:rPr lang="en" sz="1100"/>
              <a:t>Cache</a:t>
            </a:r>
            <a:endParaRPr sz="1100"/>
          </a:p>
        </p:txBody>
      </p:sp>
      <p:cxnSp>
        <p:nvCxnSpPr>
          <p:cNvPr id="204" name="Google Shape;204;p13"/>
          <p:cNvCxnSpPr>
            <a:stCxn id="205" idx="6"/>
            <a:endCxn id="203" idx="1"/>
          </p:cNvCxnSpPr>
          <p:nvPr/>
        </p:nvCxnSpPr>
        <p:spPr>
          <a:xfrm flipH="1" rot="10800000">
            <a:off x="3851425" y="2865500"/>
            <a:ext cx="1938000" cy="6609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88222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p13"/>
          <p:cNvSpPr/>
          <p:nvPr/>
        </p:nvSpPr>
        <p:spPr>
          <a:xfrm>
            <a:off x="1797025" y="2795000"/>
            <a:ext cx="2054400" cy="1462800"/>
          </a:xfrm>
          <a:prstGeom prst="ellipse">
            <a:avLst/>
          </a:prstGeom>
          <a:noFill/>
          <a:ln cap="flat" cmpd="sng" w="19050">
            <a:solidFill>
              <a:srgbClr val="88222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 txBox="1"/>
          <p:nvPr/>
        </p:nvSpPr>
        <p:spPr>
          <a:xfrm>
            <a:off x="3917499" y="2473500"/>
            <a:ext cx="12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2222"/>
                </a:solidFill>
                <a:latin typeface="Cambria"/>
                <a:ea typeface="Cambria"/>
                <a:cs typeface="Cambria"/>
                <a:sym typeface="Cambria"/>
              </a:rPr>
              <a:t>Cacheable Host Memory</a:t>
            </a:r>
            <a:endParaRPr>
              <a:solidFill>
                <a:srgbClr val="88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1793250" y="2256150"/>
            <a:ext cx="2054400" cy="1088700"/>
          </a:xfrm>
          <a:prstGeom prst="ellipse">
            <a:avLst/>
          </a:prstGeom>
          <a:noFill/>
          <a:ln cap="flat" cmpd="sng" w="19050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13"/>
          <p:cNvCxnSpPr>
            <a:endCxn id="202" idx="2"/>
          </p:cNvCxnSpPr>
          <p:nvPr/>
        </p:nvCxnSpPr>
        <p:spPr>
          <a:xfrm>
            <a:off x="1793226" y="2667500"/>
            <a:ext cx="4389900" cy="1097700"/>
          </a:xfrm>
          <a:prstGeom prst="curvedConnector4">
            <a:avLst>
              <a:gd fmla="val -9452" name="adj1"/>
              <a:gd fmla="val 184055" name="adj2"/>
            </a:avLst>
          </a:prstGeom>
          <a:noFill/>
          <a:ln cap="flat" cmpd="sng" w="19050">
            <a:solidFill>
              <a:srgbClr val="274E13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09" name="Google Shape;209;p13"/>
          <p:cNvSpPr txBox="1"/>
          <p:nvPr/>
        </p:nvSpPr>
        <p:spPr>
          <a:xfrm>
            <a:off x="5860776" y="4108526"/>
            <a:ext cx="27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Host mapped cacheable device memory with DRAM like latency.</a:t>
            </a:r>
            <a:endParaRPr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CXL?</a:t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>
            <a:off x="3005737" y="1530388"/>
            <a:ext cx="3043500" cy="64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CPU Attached Memory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(OS Managed)</a:t>
            </a:r>
            <a:endParaRPr sz="1100"/>
          </a:p>
        </p:txBody>
      </p:sp>
      <p:sp>
        <p:nvSpPr>
          <p:cNvPr id="216" name="Google Shape;216;p14"/>
          <p:cNvSpPr/>
          <p:nvPr/>
        </p:nvSpPr>
        <p:spPr>
          <a:xfrm>
            <a:off x="3005737" y="3923832"/>
            <a:ext cx="3043500" cy="64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Accelerator attached Memory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(Runtime  Managed Cache)</a:t>
            </a:r>
            <a:endParaRPr sz="1100"/>
          </a:p>
        </p:txBody>
      </p:sp>
      <p:sp>
        <p:nvSpPr>
          <p:cNvPr id="217" name="Google Shape;217;p14"/>
          <p:cNvSpPr/>
          <p:nvPr/>
        </p:nvSpPr>
        <p:spPr>
          <a:xfrm>
            <a:off x="1661288" y="2659453"/>
            <a:ext cx="465000" cy="7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CPU</a:t>
            </a:r>
            <a:endParaRPr sz="1000"/>
          </a:p>
        </p:txBody>
      </p:sp>
      <p:sp>
        <p:nvSpPr>
          <p:cNvPr id="218" name="Google Shape;218;p14"/>
          <p:cNvSpPr/>
          <p:nvPr/>
        </p:nvSpPr>
        <p:spPr>
          <a:xfrm>
            <a:off x="2353219" y="2659453"/>
            <a:ext cx="465000" cy="7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CPU</a:t>
            </a:r>
            <a:endParaRPr sz="1000"/>
          </a:p>
        </p:txBody>
      </p:sp>
      <p:sp>
        <p:nvSpPr>
          <p:cNvPr id="219" name="Google Shape;219;p14"/>
          <p:cNvSpPr/>
          <p:nvPr/>
        </p:nvSpPr>
        <p:spPr>
          <a:xfrm>
            <a:off x="3570550" y="2659453"/>
            <a:ext cx="6042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4424880" y="2659453"/>
            <a:ext cx="6042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221" name="Google Shape;221;p14"/>
          <p:cNvSpPr/>
          <p:nvPr/>
        </p:nvSpPr>
        <p:spPr>
          <a:xfrm>
            <a:off x="5279209" y="2659453"/>
            <a:ext cx="604200" cy="72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6304160" y="2659453"/>
            <a:ext cx="465000" cy="72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NIC</a:t>
            </a:r>
            <a:endParaRPr sz="1300"/>
          </a:p>
        </p:txBody>
      </p:sp>
      <p:sp>
        <p:nvSpPr>
          <p:cNvPr id="223" name="Google Shape;223;p14"/>
          <p:cNvSpPr/>
          <p:nvPr/>
        </p:nvSpPr>
        <p:spPr>
          <a:xfrm>
            <a:off x="7057174" y="2659453"/>
            <a:ext cx="465000" cy="72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NIC</a:t>
            </a:r>
            <a:endParaRPr sz="1300"/>
          </a:p>
        </p:txBody>
      </p:sp>
      <p:cxnSp>
        <p:nvCxnSpPr>
          <p:cNvPr id="224" name="Google Shape;224;p14"/>
          <p:cNvCxnSpPr>
            <a:stCxn id="217" idx="3"/>
            <a:endCxn id="218" idx="1"/>
          </p:cNvCxnSpPr>
          <p:nvPr/>
        </p:nvCxnSpPr>
        <p:spPr>
          <a:xfrm>
            <a:off x="2126288" y="3024103"/>
            <a:ext cx="22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4"/>
          <p:cNvCxnSpPr>
            <a:stCxn id="219" idx="3"/>
            <a:endCxn id="220" idx="1"/>
          </p:cNvCxnSpPr>
          <p:nvPr/>
        </p:nvCxnSpPr>
        <p:spPr>
          <a:xfrm>
            <a:off x="4174750" y="3024103"/>
            <a:ext cx="25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4"/>
          <p:cNvCxnSpPr/>
          <p:nvPr/>
        </p:nvCxnSpPr>
        <p:spPr>
          <a:xfrm>
            <a:off x="5059569" y="3023247"/>
            <a:ext cx="25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4"/>
          <p:cNvCxnSpPr/>
          <p:nvPr/>
        </p:nvCxnSpPr>
        <p:spPr>
          <a:xfrm>
            <a:off x="6804657" y="3023247"/>
            <a:ext cx="25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8" name="Google Shape;228;p14"/>
          <p:cNvSpPr/>
          <p:nvPr/>
        </p:nvSpPr>
        <p:spPr>
          <a:xfrm rot="5400000">
            <a:off x="2146764" y="1870599"/>
            <a:ext cx="135900" cy="1139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 rot="5400000">
            <a:off x="6863557" y="1870599"/>
            <a:ext cx="135900" cy="1139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 rot="5400000">
            <a:off x="4647853" y="1279149"/>
            <a:ext cx="135900" cy="232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"/>
          <p:cNvSpPr/>
          <p:nvPr/>
        </p:nvSpPr>
        <p:spPr>
          <a:xfrm rot="5400000">
            <a:off x="2070520" y="3062919"/>
            <a:ext cx="271500" cy="116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 rot="5400000">
            <a:off x="6787314" y="3062919"/>
            <a:ext cx="271500" cy="116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 rot="5400000">
            <a:off x="4588258" y="2422716"/>
            <a:ext cx="271500" cy="2322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14"/>
          <p:cNvCxnSpPr>
            <a:endCxn id="215" idx="3"/>
          </p:cNvCxnSpPr>
          <p:nvPr/>
        </p:nvCxnSpPr>
        <p:spPr>
          <a:xfrm rot="10800000">
            <a:off x="6049237" y="1854388"/>
            <a:ext cx="907200" cy="5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35" name="Google Shape;235;p14"/>
          <p:cNvSpPr txBox="1"/>
          <p:nvPr/>
        </p:nvSpPr>
        <p:spPr>
          <a:xfrm>
            <a:off x="6360794" y="1792418"/>
            <a:ext cx="1255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DMA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6" name="Google Shape;236;p14"/>
          <p:cNvCxnSpPr>
            <a:endCxn id="216" idx="3"/>
          </p:cNvCxnSpPr>
          <p:nvPr/>
        </p:nvCxnSpPr>
        <p:spPr>
          <a:xfrm flipH="1">
            <a:off x="6049237" y="3813732"/>
            <a:ext cx="907200" cy="43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4"/>
          <p:cNvSpPr txBox="1"/>
          <p:nvPr/>
        </p:nvSpPr>
        <p:spPr>
          <a:xfrm>
            <a:off x="6465893" y="3911620"/>
            <a:ext cx="1255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PCIe DMA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8" name="Google Shape;238;p14"/>
          <p:cNvCxnSpPr>
            <a:endCxn id="215" idx="1"/>
          </p:cNvCxnSpPr>
          <p:nvPr/>
        </p:nvCxnSpPr>
        <p:spPr>
          <a:xfrm flipH="1" rot="10800000">
            <a:off x="2238637" y="1854388"/>
            <a:ext cx="767100" cy="5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14"/>
          <p:cNvCxnSpPr>
            <a:stCxn id="231" idx="1"/>
            <a:endCxn id="216" idx="1"/>
          </p:cNvCxnSpPr>
          <p:nvPr/>
        </p:nvCxnSpPr>
        <p:spPr>
          <a:xfrm>
            <a:off x="2206270" y="3780369"/>
            <a:ext cx="799500" cy="4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4"/>
          <p:cNvCxnSpPr>
            <a:endCxn id="215" idx="2"/>
          </p:cNvCxnSpPr>
          <p:nvPr/>
        </p:nvCxnSpPr>
        <p:spPr>
          <a:xfrm rot="10800000">
            <a:off x="4527487" y="2178388"/>
            <a:ext cx="208800" cy="21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4"/>
          <p:cNvCxnSpPr>
            <a:endCxn id="216" idx="0"/>
          </p:cNvCxnSpPr>
          <p:nvPr/>
        </p:nvCxnSpPr>
        <p:spPr>
          <a:xfrm flipH="1">
            <a:off x="4527487" y="3733632"/>
            <a:ext cx="208800" cy="1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4"/>
          <p:cNvSpPr txBox="1"/>
          <p:nvPr/>
        </p:nvSpPr>
        <p:spPr>
          <a:xfrm>
            <a:off x="1456530" y="3911625"/>
            <a:ext cx="1325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Writeback</a:t>
            </a:r>
            <a:b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1456716" y="1783800"/>
            <a:ext cx="1325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Writeback memory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4629471" y="3540200"/>
            <a:ext cx="21756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 load/store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4629471" y="2100425"/>
            <a:ext cx="2322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Memory load/store</a:t>
            </a:r>
            <a:endParaRPr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3045853" y="4836025"/>
            <a:ext cx="3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Fig: CXL-enabled environments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1270202" y="1340400"/>
            <a:ext cx="6426000" cy="39372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/>
          <p:nvPr/>
        </p:nvSpPr>
        <p:spPr>
          <a:xfrm>
            <a:off x="1446626" y="3900500"/>
            <a:ext cx="894355" cy="554061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Google Shape;250;p14"/>
          <p:cNvSpPr/>
          <p:nvPr/>
        </p:nvSpPr>
        <p:spPr>
          <a:xfrm>
            <a:off x="4672425" y="2007950"/>
            <a:ext cx="1376833" cy="554061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Google Shape;251;p14"/>
          <p:cNvSpPr/>
          <p:nvPr/>
        </p:nvSpPr>
        <p:spPr>
          <a:xfrm>
            <a:off x="6482326" y="3900500"/>
            <a:ext cx="894355" cy="554061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CXL?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687500" y="1723000"/>
            <a:ext cx="7542000" cy="32325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Need a new class of interconnect for </a:t>
            </a:r>
            <a:r>
              <a:rPr lang="en" sz="1800" u="sng">
                <a:latin typeface="Cambria"/>
                <a:ea typeface="Cambria"/>
                <a:cs typeface="Cambria"/>
                <a:sym typeface="Cambria"/>
              </a:rPr>
              <a:t>heterogeneous computing and disaggregation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usages: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Efficient resource sharing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Shared memory pools with efficient access mechanisms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Enhanced movement of operands and results between accelerators and target devices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Significant latency reduction to enable disaggregated memory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15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3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