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73" r:id="rId3"/>
    <p:sldId id="257" r:id="rId4"/>
    <p:sldId id="258" r:id="rId5"/>
    <p:sldId id="259" r:id="rId6"/>
    <p:sldId id="263" r:id="rId7"/>
    <p:sldId id="260" r:id="rId8"/>
    <p:sldId id="262" r:id="rId9"/>
    <p:sldId id="264" r:id="rId10"/>
    <p:sldId id="265" r:id="rId11"/>
    <p:sldId id="266" r:id="rId12"/>
    <p:sldId id="268" r:id="rId13"/>
    <p:sldId id="269" r:id="rId14"/>
    <p:sldId id="270" r:id="rId15"/>
    <p:sldId id="271" r:id="rId16"/>
    <p:sldId id="272"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98" autoAdjust="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52CA3D-8B15-4535-883E-2D372BFD0C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ONLY FOR BEGINNERS</a:t>
            </a:r>
          </a:p>
        </p:txBody>
      </p:sp>
      <p:sp>
        <p:nvSpPr>
          <p:cNvPr id="3" name="Date Placeholder 2">
            <a:extLst>
              <a:ext uri="{FF2B5EF4-FFF2-40B4-BE49-F238E27FC236}">
                <a16:creationId xmlns:a16="http://schemas.microsoft.com/office/drawing/2014/main" id="{EB654DE6-7091-40FB-AC7F-D69B13B425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115646-68F0-4AF1-A7E3-6995166A489E}" type="datetimeFigureOut">
              <a:rPr lang="en-US" smtClean="0"/>
              <a:t>4/24/2019</a:t>
            </a:fld>
            <a:endParaRPr lang="en-US"/>
          </a:p>
        </p:txBody>
      </p:sp>
      <p:sp>
        <p:nvSpPr>
          <p:cNvPr id="4" name="Footer Placeholder 3">
            <a:extLst>
              <a:ext uri="{FF2B5EF4-FFF2-40B4-BE49-F238E27FC236}">
                <a16:creationId xmlns:a16="http://schemas.microsoft.com/office/drawing/2014/main" id="{C15A4881-E592-4C08-ABCE-3EE2B08C35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39038A0-E318-42EB-B1DD-71E0029ABC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DFF673-71C4-4573-8F13-A3F8C2958553}" type="slidenum">
              <a:rPr lang="en-US" smtClean="0"/>
              <a:t>‹#›</a:t>
            </a:fld>
            <a:endParaRPr lang="en-US"/>
          </a:p>
        </p:txBody>
      </p:sp>
    </p:spTree>
    <p:extLst>
      <p:ext uri="{BB962C8B-B14F-4D97-AF65-F5344CB8AC3E}">
        <p14:creationId xmlns:p14="http://schemas.microsoft.com/office/powerpoint/2010/main" val="41965113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ONLY FOR BEGINNERS</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40135-48FF-44C9-B4EC-CC2A210BD8B6}" type="datetimeFigureOut">
              <a:rPr lang="en-US" smtClean="0"/>
              <a:t>4/24/2019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45422-F2CC-4191-85BC-57882FD31F59}" type="slidenum">
              <a:rPr lang="en-US" smtClean="0"/>
              <a:t>‹#›</a:t>
            </a:fld>
            <a:endParaRPr lang="en-US"/>
          </a:p>
        </p:txBody>
      </p:sp>
    </p:spTree>
    <p:extLst>
      <p:ext uri="{BB962C8B-B14F-4D97-AF65-F5344CB8AC3E}">
        <p14:creationId xmlns:p14="http://schemas.microsoft.com/office/powerpoint/2010/main" val="27518946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E45422-F2CC-4191-85BC-57882FD31F59}" type="slidenum">
              <a:rPr lang="en-US" smtClean="0"/>
              <a:t>1</a:t>
            </a:fld>
            <a:endParaRPr lang="en-US"/>
          </a:p>
        </p:txBody>
      </p:sp>
    </p:spTree>
    <p:extLst>
      <p:ext uri="{BB962C8B-B14F-4D97-AF65-F5344CB8AC3E}">
        <p14:creationId xmlns:p14="http://schemas.microsoft.com/office/powerpoint/2010/main" val="405001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E45422-F2CC-4191-85BC-57882FD31F59}" type="slidenum">
              <a:rPr lang="en-US" smtClean="0"/>
              <a:t>3</a:t>
            </a:fld>
            <a:endParaRPr lang="en-US"/>
          </a:p>
        </p:txBody>
      </p:sp>
    </p:spTree>
    <p:extLst>
      <p:ext uri="{BB962C8B-B14F-4D97-AF65-F5344CB8AC3E}">
        <p14:creationId xmlns:p14="http://schemas.microsoft.com/office/powerpoint/2010/main" val="3263961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C95D49-1CA9-497A-BF3F-0C2D73DB2E26}" type="datetime1">
              <a:rPr lang="en-US" smtClean="0"/>
              <a:t>4/24/2019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a:t>ONLY FOR BEGINNERS</a:t>
            </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C4ECF8E-BCBB-453F-9C2B-FA8818B63962}"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838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FE0C52-BCED-45D0-A9B7-15102FAAE8E8}" type="datetime1">
              <a:rPr lang="en-US" smtClean="0"/>
              <a:t>4/24/2019</a:t>
            </a:fld>
            <a:endParaRPr lang="en-US"/>
          </a:p>
        </p:txBody>
      </p:sp>
      <p:sp>
        <p:nvSpPr>
          <p:cNvPr id="5" name="Footer Placeholder 4"/>
          <p:cNvSpPr>
            <a:spLocks noGrp="1"/>
          </p:cNvSpPr>
          <p:nvPr>
            <p:ph type="ftr" sz="quarter" idx="11"/>
          </p:nvPr>
        </p:nvSpPr>
        <p:spPr/>
        <p:txBody>
          <a:bodyPr/>
          <a:lstStyle/>
          <a:p>
            <a:r>
              <a:rPr lang="en-US"/>
              <a:t>ONLY FOR BEGINNERS</a:t>
            </a:r>
          </a:p>
        </p:txBody>
      </p:sp>
      <p:sp>
        <p:nvSpPr>
          <p:cNvPr id="6" name="Slide Number Placeholder 5"/>
          <p:cNvSpPr>
            <a:spLocks noGrp="1"/>
          </p:cNvSpPr>
          <p:nvPr>
            <p:ph type="sldNum" sz="quarter" idx="12"/>
          </p:nvPr>
        </p:nvSpPr>
        <p:spPr/>
        <p:txBody>
          <a:bodyPr/>
          <a:lstStyle/>
          <a:p>
            <a:fld id="{DC4ECF8E-BCBB-453F-9C2B-FA8818B63962}" type="slidenum">
              <a:rPr lang="en-US" smtClean="0"/>
              <a:t>‹#›</a:t>
            </a:fld>
            <a:endParaRPr lang="en-US"/>
          </a:p>
        </p:txBody>
      </p:sp>
    </p:spTree>
    <p:extLst>
      <p:ext uri="{BB962C8B-B14F-4D97-AF65-F5344CB8AC3E}">
        <p14:creationId xmlns:p14="http://schemas.microsoft.com/office/powerpoint/2010/main" val="4287832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43B811-B01C-4F47-8A41-47E42CAEBB74}" type="datetime1">
              <a:rPr lang="en-US" smtClean="0"/>
              <a:t>4/24/2019</a:t>
            </a:fld>
            <a:endParaRPr lang="en-US"/>
          </a:p>
        </p:txBody>
      </p:sp>
      <p:sp>
        <p:nvSpPr>
          <p:cNvPr id="5" name="Footer Placeholder 4"/>
          <p:cNvSpPr>
            <a:spLocks noGrp="1"/>
          </p:cNvSpPr>
          <p:nvPr>
            <p:ph type="ftr" sz="quarter" idx="11"/>
          </p:nvPr>
        </p:nvSpPr>
        <p:spPr/>
        <p:txBody>
          <a:bodyPr/>
          <a:lstStyle/>
          <a:p>
            <a:r>
              <a:rPr lang="en-US"/>
              <a:t>ONLY FOR BEGINNERS</a:t>
            </a:r>
          </a:p>
        </p:txBody>
      </p:sp>
      <p:sp>
        <p:nvSpPr>
          <p:cNvPr id="6" name="Slide Number Placeholder 5"/>
          <p:cNvSpPr>
            <a:spLocks noGrp="1"/>
          </p:cNvSpPr>
          <p:nvPr>
            <p:ph type="sldNum" sz="quarter" idx="12"/>
          </p:nvPr>
        </p:nvSpPr>
        <p:spPr/>
        <p:txBody>
          <a:bodyPr/>
          <a:lstStyle/>
          <a:p>
            <a:fld id="{DC4ECF8E-BCBB-453F-9C2B-FA8818B63962}" type="slidenum">
              <a:rPr lang="en-US" smtClean="0"/>
              <a:t>‹#›</a:t>
            </a:fld>
            <a:endParaRPr lang="en-US"/>
          </a:p>
        </p:txBody>
      </p:sp>
    </p:spTree>
    <p:extLst>
      <p:ext uri="{BB962C8B-B14F-4D97-AF65-F5344CB8AC3E}">
        <p14:creationId xmlns:p14="http://schemas.microsoft.com/office/powerpoint/2010/main" val="346094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510B9-DEFB-4329-B6F6-565E49C3B508}" type="datetime1">
              <a:rPr lang="en-US" smtClean="0"/>
              <a:t>4/24/2019</a:t>
            </a:fld>
            <a:endParaRPr lang="en-US"/>
          </a:p>
        </p:txBody>
      </p:sp>
      <p:sp>
        <p:nvSpPr>
          <p:cNvPr id="5" name="Footer Placeholder 4"/>
          <p:cNvSpPr>
            <a:spLocks noGrp="1"/>
          </p:cNvSpPr>
          <p:nvPr>
            <p:ph type="ftr" sz="quarter" idx="11"/>
          </p:nvPr>
        </p:nvSpPr>
        <p:spPr/>
        <p:txBody>
          <a:bodyPr/>
          <a:lstStyle/>
          <a:p>
            <a:r>
              <a:rPr lang="en-US"/>
              <a:t>ONLY FOR BEGINNERS</a:t>
            </a:r>
          </a:p>
        </p:txBody>
      </p:sp>
      <p:sp>
        <p:nvSpPr>
          <p:cNvPr id="6" name="Slide Number Placeholder 5"/>
          <p:cNvSpPr>
            <a:spLocks noGrp="1"/>
          </p:cNvSpPr>
          <p:nvPr>
            <p:ph type="sldNum" sz="quarter" idx="12"/>
          </p:nvPr>
        </p:nvSpPr>
        <p:spPr/>
        <p:txBody>
          <a:bodyPr/>
          <a:lstStyle/>
          <a:p>
            <a:fld id="{DC4ECF8E-BCBB-453F-9C2B-FA8818B63962}" type="slidenum">
              <a:rPr lang="en-US" smtClean="0"/>
              <a:t>‹#›</a:t>
            </a:fld>
            <a:endParaRPr lang="en-US"/>
          </a:p>
        </p:txBody>
      </p:sp>
    </p:spTree>
    <p:extLst>
      <p:ext uri="{BB962C8B-B14F-4D97-AF65-F5344CB8AC3E}">
        <p14:creationId xmlns:p14="http://schemas.microsoft.com/office/powerpoint/2010/main" val="117817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6BC6C14-F2DA-46E1-8CBE-30E9E1F948DE}" type="datetime1">
              <a:rPr lang="en-US" smtClean="0"/>
              <a:t>4/24/2019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a:t>ONLY FOR BEGINNERS</a:t>
            </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C4ECF8E-BCBB-453F-9C2B-FA8818B63962}"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6192292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1B6CCE-979A-4C71-8B96-C1AB91C128E3}" type="datetime1">
              <a:rPr lang="en-US" smtClean="0"/>
              <a:t>4/24/2019</a:t>
            </a:fld>
            <a:endParaRPr lang="en-US"/>
          </a:p>
        </p:txBody>
      </p:sp>
      <p:sp>
        <p:nvSpPr>
          <p:cNvPr id="6" name="Footer Placeholder 5"/>
          <p:cNvSpPr>
            <a:spLocks noGrp="1"/>
          </p:cNvSpPr>
          <p:nvPr>
            <p:ph type="ftr" sz="quarter" idx="11"/>
          </p:nvPr>
        </p:nvSpPr>
        <p:spPr/>
        <p:txBody>
          <a:bodyPr/>
          <a:lstStyle/>
          <a:p>
            <a:r>
              <a:rPr lang="en-US"/>
              <a:t>ONLY FOR BEGINNERS</a:t>
            </a:r>
          </a:p>
        </p:txBody>
      </p:sp>
      <p:sp>
        <p:nvSpPr>
          <p:cNvPr id="7" name="Slide Number Placeholder 6"/>
          <p:cNvSpPr>
            <a:spLocks noGrp="1"/>
          </p:cNvSpPr>
          <p:nvPr>
            <p:ph type="sldNum" sz="quarter" idx="12"/>
          </p:nvPr>
        </p:nvSpPr>
        <p:spPr/>
        <p:txBody>
          <a:bodyPr/>
          <a:lstStyle/>
          <a:p>
            <a:fld id="{DC4ECF8E-BCBB-453F-9C2B-FA8818B63962}" type="slidenum">
              <a:rPr lang="en-US" smtClean="0"/>
              <a:t>‹#›</a:t>
            </a:fld>
            <a:endParaRPr lang="en-US"/>
          </a:p>
        </p:txBody>
      </p:sp>
    </p:spTree>
    <p:extLst>
      <p:ext uri="{BB962C8B-B14F-4D97-AF65-F5344CB8AC3E}">
        <p14:creationId xmlns:p14="http://schemas.microsoft.com/office/powerpoint/2010/main" val="193031321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08B429-7F07-4839-8808-D8CEDC345C38}" type="datetime1">
              <a:rPr lang="en-US" smtClean="0"/>
              <a:t>4/24/2019</a:t>
            </a:fld>
            <a:endParaRPr lang="en-US"/>
          </a:p>
        </p:txBody>
      </p:sp>
      <p:sp>
        <p:nvSpPr>
          <p:cNvPr id="8" name="Footer Placeholder 7"/>
          <p:cNvSpPr>
            <a:spLocks noGrp="1"/>
          </p:cNvSpPr>
          <p:nvPr>
            <p:ph type="ftr" sz="quarter" idx="11"/>
          </p:nvPr>
        </p:nvSpPr>
        <p:spPr/>
        <p:txBody>
          <a:bodyPr/>
          <a:lstStyle/>
          <a:p>
            <a:r>
              <a:rPr lang="en-US"/>
              <a:t>ONLY FOR BEGINNERS</a:t>
            </a:r>
          </a:p>
        </p:txBody>
      </p:sp>
      <p:sp>
        <p:nvSpPr>
          <p:cNvPr id="9" name="Slide Number Placeholder 8"/>
          <p:cNvSpPr>
            <a:spLocks noGrp="1"/>
          </p:cNvSpPr>
          <p:nvPr>
            <p:ph type="sldNum" sz="quarter" idx="12"/>
          </p:nvPr>
        </p:nvSpPr>
        <p:spPr/>
        <p:txBody>
          <a:bodyPr/>
          <a:lstStyle/>
          <a:p>
            <a:fld id="{DC4ECF8E-BCBB-453F-9C2B-FA8818B63962}" type="slidenum">
              <a:rPr lang="en-US" smtClean="0"/>
              <a:t>‹#›</a:t>
            </a:fld>
            <a:endParaRPr lang="en-US"/>
          </a:p>
        </p:txBody>
      </p:sp>
    </p:spTree>
    <p:extLst>
      <p:ext uri="{BB962C8B-B14F-4D97-AF65-F5344CB8AC3E}">
        <p14:creationId xmlns:p14="http://schemas.microsoft.com/office/powerpoint/2010/main" val="251203355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F1985B-BC39-4987-ACAD-569E741D1962}" type="datetime1">
              <a:rPr lang="en-US" smtClean="0"/>
              <a:t>4/24/2019</a:t>
            </a:fld>
            <a:endParaRPr lang="en-US"/>
          </a:p>
        </p:txBody>
      </p:sp>
      <p:sp>
        <p:nvSpPr>
          <p:cNvPr id="4" name="Footer Placeholder 3"/>
          <p:cNvSpPr>
            <a:spLocks noGrp="1"/>
          </p:cNvSpPr>
          <p:nvPr>
            <p:ph type="ftr" sz="quarter" idx="11"/>
          </p:nvPr>
        </p:nvSpPr>
        <p:spPr/>
        <p:txBody>
          <a:bodyPr/>
          <a:lstStyle/>
          <a:p>
            <a:r>
              <a:rPr lang="en-US"/>
              <a:t>ONLY FOR BEGINNERS</a:t>
            </a:r>
          </a:p>
        </p:txBody>
      </p:sp>
      <p:sp>
        <p:nvSpPr>
          <p:cNvPr id="5" name="Slide Number Placeholder 4"/>
          <p:cNvSpPr>
            <a:spLocks noGrp="1"/>
          </p:cNvSpPr>
          <p:nvPr>
            <p:ph type="sldNum" sz="quarter" idx="12"/>
          </p:nvPr>
        </p:nvSpPr>
        <p:spPr/>
        <p:txBody>
          <a:bodyPr/>
          <a:lstStyle/>
          <a:p>
            <a:fld id="{DC4ECF8E-BCBB-453F-9C2B-FA8818B63962}" type="slidenum">
              <a:rPr lang="en-US" smtClean="0"/>
              <a:t>‹#›</a:t>
            </a:fld>
            <a:endParaRPr lang="en-US"/>
          </a:p>
        </p:txBody>
      </p:sp>
    </p:spTree>
    <p:extLst>
      <p:ext uri="{BB962C8B-B14F-4D97-AF65-F5344CB8AC3E}">
        <p14:creationId xmlns:p14="http://schemas.microsoft.com/office/powerpoint/2010/main" val="146486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2B2CB-DE9D-4C38-9D54-ABF7F9BE9288}" type="datetime1">
              <a:rPr lang="en-US" smtClean="0"/>
              <a:t>4/24/2019</a:t>
            </a:fld>
            <a:endParaRPr lang="en-US"/>
          </a:p>
        </p:txBody>
      </p:sp>
      <p:sp>
        <p:nvSpPr>
          <p:cNvPr id="3" name="Footer Placeholder 2"/>
          <p:cNvSpPr>
            <a:spLocks noGrp="1"/>
          </p:cNvSpPr>
          <p:nvPr>
            <p:ph type="ftr" sz="quarter" idx="11"/>
          </p:nvPr>
        </p:nvSpPr>
        <p:spPr/>
        <p:txBody>
          <a:bodyPr/>
          <a:lstStyle/>
          <a:p>
            <a:r>
              <a:rPr lang="en-US"/>
              <a:t>ONLY FOR BEGINNERS</a:t>
            </a:r>
          </a:p>
        </p:txBody>
      </p:sp>
      <p:sp>
        <p:nvSpPr>
          <p:cNvPr id="4" name="Slide Number Placeholder 3"/>
          <p:cNvSpPr>
            <a:spLocks noGrp="1"/>
          </p:cNvSpPr>
          <p:nvPr>
            <p:ph type="sldNum" sz="quarter" idx="12"/>
          </p:nvPr>
        </p:nvSpPr>
        <p:spPr/>
        <p:txBody>
          <a:bodyPr/>
          <a:lstStyle/>
          <a:p>
            <a:fld id="{DC4ECF8E-BCBB-453F-9C2B-FA8818B63962}" type="slidenum">
              <a:rPr lang="en-US" smtClean="0"/>
              <a:t>‹#›</a:t>
            </a:fld>
            <a:endParaRPr lang="en-US"/>
          </a:p>
        </p:txBody>
      </p:sp>
    </p:spTree>
    <p:extLst>
      <p:ext uri="{BB962C8B-B14F-4D97-AF65-F5344CB8AC3E}">
        <p14:creationId xmlns:p14="http://schemas.microsoft.com/office/powerpoint/2010/main" val="1499558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B703F6AA-E5B0-4AA4-A3B7-8BB643048413}" type="datetime1">
              <a:rPr lang="en-US" smtClean="0"/>
              <a:t>4/24/2019</a:t>
            </a:fld>
            <a:endParaRPr lang="en-US"/>
          </a:p>
        </p:txBody>
      </p:sp>
      <p:sp>
        <p:nvSpPr>
          <p:cNvPr id="6" name="Footer Placeholder 5"/>
          <p:cNvSpPr>
            <a:spLocks noGrp="1"/>
          </p:cNvSpPr>
          <p:nvPr>
            <p:ph type="ftr" sz="quarter" idx="11"/>
          </p:nvPr>
        </p:nvSpPr>
        <p:spPr>
          <a:xfrm>
            <a:off x="2103620" y="6375679"/>
            <a:ext cx="3482179" cy="345796"/>
          </a:xfrm>
        </p:spPr>
        <p:txBody>
          <a:bodyPr/>
          <a:lstStyle/>
          <a:p>
            <a:r>
              <a:rPr lang="en-US"/>
              <a:t>ONLY FOR BEGINNERS</a:t>
            </a:r>
          </a:p>
        </p:txBody>
      </p:sp>
      <p:sp>
        <p:nvSpPr>
          <p:cNvPr id="7" name="Slide Number Placeholder 6"/>
          <p:cNvSpPr>
            <a:spLocks noGrp="1"/>
          </p:cNvSpPr>
          <p:nvPr>
            <p:ph type="sldNum" sz="quarter" idx="12"/>
          </p:nvPr>
        </p:nvSpPr>
        <p:spPr>
          <a:xfrm>
            <a:off x="5691014" y="6375679"/>
            <a:ext cx="1232456" cy="345796"/>
          </a:xfrm>
        </p:spPr>
        <p:txBody>
          <a:bodyPr/>
          <a:lstStyle/>
          <a:p>
            <a:fld id="{DC4ECF8E-BCBB-453F-9C2B-FA8818B63962}"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750318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0E33DD9A-03E8-4F67-9719-1553431A0056}" type="datetime1">
              <a:rPr lang="en-US" smtClean="0"/>
              <a:t>4/24/2019</a:t>
            </a:fld>
            <a:endParaRPr lang="en-US"/>
          </a:p>
        </p:txBody>
      </p:sp>
      <p:sp>
        <p:nvSpPr>
          <p:cNvPr id="6" name="Footer Placeholder 5"/>
          <p:cNvSpPr>
            <a:spLocks noGrp="1"/>
          </p:cNvSpPr>
          <p:nvPr>
            <p:ph type="ftr" sz="quarter" idx="11"/>
          </p:nvPr>
        </p:nvSpPr>
        <p:spPr>
          <a:xfrm>
            <a:off x="2103621" y="6375679"/>
            <a:ext cx="3482178" cy="345796"/>
          </a:xfrm>
        </p:spPr>
        <p:txBody>
          <a:bodyPr/>
          <a:lstStyle/>
          <a:p>
            <a:r>
              <a:rPr lang="en-US"/>
              <a:t>ONLY FOR BEGINNERS</a:t>
            </a:r>
          </a:p>
        </p:txBody>
      </p:sp>
      <p:sp>
        <p:nvSpPr>
          <p:cNvPr id="7" name="Slide Number Placeholder 6"/>
          <p:cNvSpPr>
            <a:spLocks noGrp="1"/>
          </p:cNvSpPr>
          <p:nvPr>
            <p:ph type="sldNum" sz="quarter" idx="12"/>
          </p:nvPr>
        </p:nvSpPr>
        <p:spPr>
          <a:xfrm>
            <a:off x="5687568" y="6375679"/>
            <a:ext cx="1234440" cy="345796"/>
          </a:xfrm>
        </p:spPr>
        <p:txBody>
          <a:bodyPr/>
          <a:lstStyle/>
          <a:p>
            <a:fld id="{DC4ECF8E-BCBB-453F-9C2B-FA8818B63962}" type="slidenum">
              <a:rPr lang="en-US" smtClean="0"/>
              <a:t>‹#›</a:t>
            </a:fld>
            <a:endParaRPr lang="en-US"/>
          </a:p>
        </p:txBody>
      </p:sp>
    </p:spTree>
    <p:extLst>
      <p:ext uri="{BB962C8B-B14F-4D97-AF65-F5344CB8AC3E}">
        <p14:creationId xmlns:p14="http://schemas.microsoft.com/office/powerpoint/2010/main" val="261881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5C8D7A4-99AE-4B6A-A01E-C7C5DD2C738E}" type="datetime1">
              <a:rPr lang="en-US" smtClean="0"/>
              <a:t>4/24/2019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ONLY FOR BEGINNERS</a:t>
            </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C4ECF8E-BCBB-453F-9C2B-FA8818B63962}"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4771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UnixCommands_Reference.doc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3FE4-A239-403C-BF17-D978D8461985}"/>
              </a:ext>
            </a:extLst>
          </p:cNvPr>
          <p:cNvSpPr>
            <a:spLocks noGrp="1"/>
          </p:cNvSpPr>
          <p:nvPr>
            <p:ph type="ctrTitle"/>
          </p:nvPr>
        </p:nvSpPr>
        <p:spPr/>
        <p:txBody>
          <a:bodyPr/>
          <a:lstStyle/>
          <a:p>
            <a:r>
              <a:rPr lang="en-US" dirty="0"/>
              <a:t>UNIX Basics</a:t>
            </a:r>
          </a:p>
        </p:txBody>
      </p:sp>
      <p:sp>
        <p:nvSpPr>
          <p:cNvPr id="3" name="Subtitle 2">
            <a:extLst>
              <a:ext uri="{FF2B5EF4-FFF2-40B4-BE49-F238E27FC236}">
                <a16:creationId xmlns:a16="http://schemas.microsoft.com/office/drawing/2014/main" id="{74354D05-E7C7-43A6-8619-3BACE28FAE1D}"/>
              </a:ext>
            </a:extLst>
          </p:cNvPr>
          <p:cNvSpPr>
            <a:spLocks noGrp="1"/>
          </p:cNvSpPr>
          <p:nvPr>
            <p:ph type="subTitle" idx="1"/>
          </p:nvPr>
        </p:nvSpPr>
        <p:spPr/>
        <p:txBody>
          <a:bodyPr/>
          <a:lstStyle/>
          <a:p>
            <a:r>
              <a:rPr lang="en-US" dirty="0"/>
              <a:t>Only for BEGINNERS</a:t>
            </a:r>
          </a:p>
        </p:txBody>
      </p:sp>
      <p:sp>
        <p:nvSpPr>
          <p:cNvPr id="5" name="Slide Number Placeholder 4">
            <a:extLst>
              <a:ext uri="{FF2B5EF4-FFF2-40B4-BE49-F238E27FC236}">
                <a16:creationId xmlns:a16="http://schemas.microsoft.com/office/drawing/2014/main" id="{CA0B675C-BA40-4E81-A72D-083A4EA55111}"/>
              </a:ext>
            </a:extLst>
          </p:cNvPr>
          <p:cNvSpPr>
            <a:spLocks noGrp="1"/>
          </p:cNvSpPr>
          <p:nvPr>
            <p:ph type="sldNum" sz="quarter" idx="12"/>
          </p:nvPr>
        </p:nvSpPr>
        <p:spPr/>
        <p:txBody>
          <a:bodyPr/>
          <a:lstStyle/>
          <a:p>
            <a:fld id="{DC4ECF8E-BCBB-453F-9C2B-FA8818B63962}" type="slidenum">
              <a:rPr lang="en-US" smtClean="0"/>
              <a:t>1</a:t>
            </a:fld>
            <a:endParaRPr lang="en-US"/>
          </a:p>
        </p:txBody>
      </p:sp>
      <p:sp>
        <p:nvSpPr>
          <p:cNvPr id="6" name="Footer Placeholder 5">
            <a:extLst>
              <a:ext uri="{FF2B5EF4-FFF2-40B4-BE49-F238E27FC236}">
                <a16:creationId xmlns:a16="http://schemas.microsoft.com/office/drawing/2014/main" id="{F8DF1048-037B-41DB-8FDB-759425B3571E}"/>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2848988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BD2F-093F-4347-A913-9B38D4AC179A}"/>
              </a:ext>
            </a:extLst>
          </p:cNvPr>
          <p:cNvSpPr>
            <a:spLocks noGrp="1"/>
          </p:cNvSpPr>
          <p:nvPr>
            <p:ph type="title"/>
          </p:nvPr>
        </p:nvSpPr>
        <p:spPr>
          <a:xfrm>
            <a:off x="1251678" y="162048"/>
            <a:ext cx="10178322" cy="596023"/>
          </a:xfrm>
        </p:spPr>
        <p:txBody>
          <a:bodyPr>
            <a:normAutofit fontScale="90000"/>
          </a:bodyPr>
          <a:lstStyle/>
          <a:p>
            <a:pPr algn="ctr"/>
            <a:r>
              <a:rPr lang="en-US" dirty="0"/>
              <a:t>UNIX Commands – TO Explore FURTHER</a:t>
            </a:r>
          </a:p>
        </p:txBody>
      </p:sp>
      <p:sp>
        <p:nvSpPr>
          <p:cNvPr id="3" name="Content Placeholder 2">
            <a:extLst>
              <a:ext uri="{FF2B5EF4-FFF2-40B4-BE49-F238E27FC236}">
                <a16:creationId xmlns:a16="http://schemas.microsoft.com/office/drawing/2014/main" id="{0C921F0E-44B5-404D-93A8-F5828700B9B6}"/>
              </a:ext>
            </a:extLst>
          </p:cNvPr>
          <p:cNvSpPr>
            <a:spLocks noGrp="1"/>
          </p:cNvSpPr>
          <p:nvPr>
            <p:ph idx="1"/>
          </p:nvPr>
        </p:nvSpPr>
        <p:spPr>
          <a:xfrm>
            <a:off x="1251678" y="758072"/>
            <a:ext cx="10178322" cy="5937880"/>
          </a:xfrm>
        </p:spPr>
        <p:txBody>
          <a:bodyPr>
            <a:normAutofit fontScale="25000" lnSpcReduction="20000"/>
          </a:bodyPr>
          <a:lstStyle/>
          <a:p>
            <a:pPr marL="0" indent="0">
              <a:buNone/>
            </a:pPr>
            <a:r>
              <a:rPr lang="en-US" sz="7600" u="sng" dirty="0">
                <a:solidFill>
                  <a:schemeClr val="tx1"/>
                </a:solidFill>
              </a:rPr>
              <a:t>Getting help in Unix</a:t>
            </a:r>
          </a:p>
          <a:p>
            <a:pPr>
              <a:buFont typeface="Wingdings" panose="05000000000000000000" pitchFamily="2" charset="2"/>
              <a:buChar char="ü"/>
            </a:pPr>
            <a:r>
              <a:rPr lang="en-US" sz="7600" b="1" dirty="0"/>
              <a:t>man</a:t>
            </a:r>
            <a:r>
              <a:rPr lang="en-US" sz="7600" dirty="0"/>
              <a:t> – view manual pages for Unix commands</a:t>
            </a:r>
          </a:p>
          <a:p>
            <a:pPr marL="0" indent="0">
              <a:buNone/>
            </a:pPr>
            <a:r>
              <a:rPr lang="en-US" sz="7600" u="sng" dirty="0">
                <a:solidFill>
                  <a:schemeClr val="tx1"/>
                </a:solidFill>
              </a:rPr>
              <a:t>Unix users commands</a:t>
            </a:r>
          </a:p>
          <a:p>
            <a:pPr>
              <a:buFont typeface="Wingdings" panose="05000000000000000000" pitchFamily="2" charset="2"/>
              <a:buChar char="ü"/>
            </a:pPr>
            <a:r>
              <a:rPr lang="en-US" sz="7600" b="1" dirty="0"/>
              <a:t>id</a:t>
            </a:r>
            <a:r>
              <a:rPr lang="en-US" sz="7600" dirty="0"/>
              <a:t> – print user identity</a:t>
            </a:r>
          </a:p>
          <a:p>
            <a:pPr>
              <a:buFont typeface="Wingdings" panose="05000000000000000000" pitchFamily="2" charset="2"/>
              <a:buChar char="ü"/>
            </a:pPr>
            <a:r>
              <a:rPr lang="en-US" sz="7600" b="1" dirty="0"/>
              <a:t>passwd</a:t>
            </a:r>
            <a:r>
              <a:rPr lang="en-US" sz="7600" dirty="0"/>
              <a:t> – change user password</a:t>
            </a:r>
          </a:p>
          <a:p>
            <a:pPr>
              <a:buFont typeface="Wingdings" panose="05000000000000000000" pitchFamily="2" charset="2"/>
              <a:buChar char="ü"/>
            </a:pPr>
            <a:r>
              <a:rPr lang="en-US" sz="7600" b="1" dirty="0"/>
              <a:t>who</a:t>
            </a:r>
            <a:r>
              <a:rPr lang="en-US" sz="7600" dirty="0"/>
              <a:t> – find out who is logged into the system</a:t>
            </a:r>
          </a:p>
          <a:p>
            <a:pPr marL="0" indent="0">
              <a:buNone/>
            </a:pPr>
            <a:r>
              <a:rPr lang="en-US" sz="7600" u="sng" dirty="0">
                <a:solidFill>
                  <a:schemeClr val="tx1"/>
                </a:solidFill>
              </a:rPr>
              <a:t>Unix file operations</a:t>
            </a:r>
          </a:p>
          <a:p>
            <a:pPr>
              <a:buFont typeface="Wingdings" panose="05000000000000000000" pitchFamily="2" charset="2"/>
              <a:buChar char="ü"/>
            </a:pPr>
            <a:r>
              <a:rPr lang="en-US" sz="7600" b="1" dirty="0"/>
              <a:t>ls</a:t>
            </a:r>
            <a:r>
              <a:rPr lang="en-US" sz="7600" dirty="0"/>
              <a:t> – list files and directories</a:t>
            </a:r>
          </a:p>
          <a:p>
            <a:pPr>
              <a:buFont typeface="Wingdings" panose="05000000000000000000" pitchFamily="2" charset="2"/>
              <a:buChar char="ü"/>
            </a:pPr>
            <a:r>
              <a:rPr lang="en-US" sz="7600" b="1" dirty="0" err="1"/>
              <a:t>cp</a:t>
            </a:r>
            <a:r>
              <a:rPr lang="en-US" sz="7600" dirty="0"/>
              <a:t> – copy files</a:t>
            </a:r>
          </a:p>
          <a:p>
            <a:pPr>
              <a:buFont typeface="Wingdings" panose="05000000000000000000" pitchFamily="2" charset="2"/>
              <a:buChar char="ü"/>
            </a:pPr>
            <a:r>
              <a:rPr lang="en-US" sz="7600" b="1" dirty="0" err="1"/>
              <a:t>rm</a:t>
            </a:r>
            <a:r>
              <a:rPr lang="en-US" sz="7600" dirty="0"/>
              <a:t> – remove files and directories</a:t>
            </a:r>
          </a:p>
          <a:p>
            <a:pPr>
              <a:buFont typeface="Wingdings" panose="05000000000000000000" pitchFamily="2" charset="2"/>
              <a:buChar char="ü"/>
            </a:pPr>
            <a:r>
              <a:rPr lang="en-US" sz="7600" b="1" dirty="0"/>
              <a:t>mv</a:t>
            </a:r>
            <a:r>
              <a:rPr lang="en-US" sz="7600" dirty="0"/>
              <a:t> – rename or move files and directories to another location</a:t>
            </a:r>
          </a:p>
          <a:p>
            <a:pPr marL="0" indent="0">
              <a:buNone/>
            </a:pPr>
            <a:r>
              <a:rPr lang="en-US" sz="7600" u="sng" dirty="0">
                <a:solidFill>
                  <a:schemeClr val="tx1"/>
                </a:solidFill>
              </a:rPr>
              <a:t>Text file operations in Unix</a:t>
            </a:r>
          </a:p>
          <a:p>
            <a:pPr>
              <a:buFont typeface="Wingdings" panose="05000000000000000000" pitchFamily="2" charset="2"/>
              <a:buChar char="ü"/>
            </a:pPr>
            <a:r>
              <a:rPr lang="en-US" sz="7600" b="1" dirty="0"/>
              <a:t>cat</a:t>
            </a:r>
            <a:r>
              <a:rPr lang="en-US" sz="7600" dirty="0"/>
              <a:t> – concatenate files and show contents to the standard output</a:t>
            </a:r>
          </a:p>
          <a:p>
            <a:pPr>
              <a:buFont typeface="Wingdings" panose="05000000000000000000" pitchFamily="2" charset="2"/>
              <a:buChar char="ü"/>
            </a:pPr>
            <a:r>
              <a:rPr lang="en-US" sz="7600" b="1" dirty="0"/>
              <a:t>more</a:t>
            </a:r>
            <a:r>
              <a:rPr lang="en-US" sz="7600" dirty="0"/>
              <a:t> – basic pagination when viewing text files or parsing Unix commands output</a:t>
            </a:r>
          </a:p>
          <a:p>
            <a:pPr>
              <a:buFont typeface="Wingdings" panose="05000000000000000000" pitchFamily="2" charset="2"/>
              <a:buChar char="ü"/>
            </a:pPr>
            <a:r>
              <a:rPr lang="en-US" sz="7600" b="1" dirty="0"/>
              <a:t>less</a:t>
            </a:r>
            <a:r>
              <a:rPr lang="en-US" sz="7600" dirty="0"/>
              <a:t> – an improved pagination tool for viewing text files (better than more command)</a:t>
            </a:r>
          </a:p>
          <a:p>
            <a:pPr>
              <a:buFont typeface="Wingdings" panose="05000000000000000000" pitchFamily="2" charset="2"/>
              <a:buChar char="ü"/>
            </a:pPr>
            <a:r>
              <a:rPr lang="en-US" sz="7600" b="1" dirty="0"/>
              <a:t>head</a:t>
            </a:r>
            <a:r>
              <a:rPr lang="en-US" sz="7600" dirty="0"/>
              <a:t> – show the first 10 lines of text file (you can specify any number of lines)</a:t>
            </a:r>
          </a:p>
          <a:p>
            <a:pPr>
              <a:buFont typeface="Wingdings" panose="05000000000000000000" pitchFamily="2" charset="2"/>
              <a:buChar char="ü"/>
            </a:pPr>
            <a:r>
              <a:rPr lang="en-US" sz="7600" b="1" dirty="0"/>
              <a:t>tail</a:t>
            </a:r>
            <a:r>
              <a:rPr lang="en-US" sz="7600" dirty="0"/>
              <a:t> – show the last 10 lines of text file (any number can be specified)</a:t>
            </a:r>
          </a:p>
          <a:p>
            <a:endParaRPr lang="en-US" dirty="0"/>
          </a:p>
        </p:txBody>
      </p:sp>
      <p:sp>
        <p:nvSpPr>
          <p:cNvPr id="5" name="Slide Number Placeholder 4">
            <a:extLst>
              <a:ext uri="{FF2B5EF4-FFF2-40B4-BE49-F238E27FC236}">
                <a16:creationId xmlns:a16="http://schemas.microsoft.com/office/drawing/2014/main" id="{19681A8F-CDBB-449D-BDC2-6934B2A1E583}"/>
              </a:ext>
            </a:extLst>
          </p:cNvPr>
          <p:cNvSpPr>
            <a:spLocks noGrp="1"/>
          </p:cNvSpPr>
          <p:nvPr>
            <p:ph type="sldNum" sz="quarter" idx="12"/>
          </p:nvPr>
        </p:nvSpPr>
        <p:spPr/>
        <p:txBody>
          <a:bodyPr/>
          <a:lstStyle/>
          <a:p>
            <a:fld id="{DC4ECF8E-BCBB-453F-9C2B-FA8818B63962}" type="slidenum">
              <a:rPr lang="en-US" smtClean="0"/>
              <a:t>10</a:t>
            </a:fld>
            <a:endParaRPr lang="en-US"/>
          </a:p>
        </p:txBody>
      </p:sp>
      <p:sp>
        <p:nvSpPr>
          <p:cNvPr id="6" name="Footer Placeholder 5">
            <a:extLst>
              <a:ext uri="{FF2B5EF4-FFF2-40B4-BE49-F238E27FC236}">
                <a16:creationId xmlns:a16="http://schemas.microsoft.com/office/drawing/2014/main" id="{0658B8EF-3BFD-49D4-B688-8F27033B4484}"/>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1094826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2D9-1CD7-4282-BC8C-9807432F6FB6}"/>
              </a:ext>
            </a:extLst>
          </p:cNvPr>
          <p:cNvSpPr>
            <a:spLocks noGrp="1"/>
          </p:cNvSpPr>
          <p:nvPr>
            <p:ph type="title"/>
          </p:nvPr>
        </p:nvSpPr>
        <p:spPr>
          <a:xfrm>
            <a:off x="1251678" y="382385"/>
            <a:ext cx="10178322" cy="596023"/>
          </a:xfrm>
        </p:spPr>
        <p:txBody>
          <a:bodyPr>
            <a:normAutofit fontScale="90000"/>
          </a:bodyPr>
          <a:lstStyle/>
          <a:p>
            <a:pPr algn="ctr"/>
            <a:r>
              <a:rPr lang="en-US" dirty="0"/>
              <a:t>UNIX Commands – TO Explore FURTHER</a:t>
            </a:r>
          </a:p>
        </p:txBody>
      </p:sp>
      <p:sp>
        <p:nvSpPr>
          <p:cNvPr id="3" name="Content Placeholder 2">
            <a:extLst>
              <a:ext uri="{FF2B5EF4-FFF2-40B4-BE49-F238E27FC236}">
                <a16:creationId xmlns:a16="http://schemas.microsoft.com/office/drawing/2014/main" id="{CD189922-E3B3-4C21-AF24-FE769B0A03AE}"/>
              </a:ext>
            </a:extLst>
          </p:cNvPr>
          <p:cNvSpPr>
            <a:spLocks noGrp="1"/>
          </p:cNvSpPr>
          <p:nvPr>
            <p:ph idx="1"/>
          </p:nvPr>
        </p:nvSpPr>
        <p:spPr>
          <a:xfrm>
            <a:off x="1251678" y="1266941"/>
            <a:ext cx="10178322" cy="5299112"/>
          </a:xfrm>
        </p:spPr>
        <p:txBody>
          <a:bodyPr>
            <a:normAutofit fontScale="92500" lnSpcReduction="20000"/>
          </a:bodyPr>
          <a:lstStyle/>
          <a:p>
            <a:pPr marL="0" indent="0">
              <a:buNone/>
            </a:pPr>
            <a:r>
              <a:rPr lang="en-US" u="sng" dirty="0">
                <a:solidFill>
                  <a:schemeClr val="tx1"/>
                </a:solidFill>
              </a:rPr>
              <a:t>Unix directory management commands</a:t>
            </a:r>
          </a:p>
          <a:p>
            <a:pPr>
              <a:buFont typeface="Wingdings" panose="05000000000000000000" pitchFamily="2" charset="2"/>
              <a:buChar char="ü"/>
            </a:pPr>
            <a:r>
              <a:rPr lang="en-US" b="1" dirty="0"/>
              <a:t>cd</a:t>
            </a:r>
            <a:r>
              <a:rPr lang="en-US" dirty="0"/>
              <a:t> – change directory</a:t>
            </a:r>
          </a:p>
          <a:p>
            <a:pPr>
              <a:buFont typeface="Wingdings" panose="05000000000000000000" pitchFamily="2" charset="2"/>
              <a:buChar char="ü"/>
            </a:pPr>
            <a:r>
              <a:rPr lang="en-US" b="1" dirty="0" err="1"/>
              <a:t>pwd</a:t>
            </a:r>
            <a:r>
              <a:rPr lang="en-US" dirty="0"/>
              <a:t> – confirm current directory</a:t>
            </a:r>
          </a:p>
          <a:p>
            <a:pPr>
              <a:buFont typeface="Wingdings" panose="05000000000000000000" pitchFamily="2" charset="2"/>
              <a:buChar char="ü"/>
            </a:pPr>
            <a:r>
              <a:rPr lang="en-US" b="1" dirty="0"/>
              <a:t>ln</a:t>
            </a:r>
            <a:r>
              <a:rPr lang="en-US" dirty="0"/>
              <a:t> – make links and </a:t>
            </a:r>
            <a:r>
              <a:rPr lang="en-US" dirty="0" err="1"/>
              <a:t>symlinks</a:t>
            </a:r>
            <a:r>
              <a:rPr lang="en-US" dirty="0"/>
              <a:t> to files and directories</a:t>
            </a:r>
          </a:p>
          <a:p>
            <a:pPr>
              <a:buFont typeface="Wingdings" panose="05000000000000000000" pitchFamily="2" charset="2"/>
              <a:buChar char="ü"/>
            </a:pPr>
            <a:r>
              <a:rPr lang="en-US" b="1" dirty="0" err="1"/>
              <a:t>mkdir</a:t>
            </a:r>
            <a:r>
              <a:rPr lang="en-US" dirty="0"/>
              <a:t> – make new directory</a:t>
            </a:r>
          </a:p>
          <a:p>
            <a:r>
              <a:rPr lang="en-US" b="1" dirty="0" err="1"/>
              <a:t>rmdir</a:t>
            </a:r>
            <a:r>
              <a:rPr lang="en-US" dirty="0"/>
              <a:t> – remove directories in Unix</a:t>
            </a:r>
          </a:p>
          <a:p>
            <a:pPr marL="0" indent="0">
              <a:buNone/>
            </a:pPr>
            <a:r>
              <a:rPr lang="en-US" u="sng" dirty="0">
                <a:solidFill>
                  <a:schemeClr val="tx1"/>
                </a:solidFill>
              </a:rPr>
              <a:t>Unix system status commands</a:t>
            </a:r>
          </a:p>
          <a:p>
            <a:pPr>
              <a:buFont typeface="Wingdings" panose="05000000000000000000" pitchFamily="2" charset="2"/>
              <a:buChar char="ü"/>
            </a:pPr>
            <a:r>
              <a:rPr lang="en-US" b="1" dirty="0"/>
              <a:t>hostname</a:t>
            </a:r>
            <a:r>
              <a:rPr lang="en-US" dirty="0"/>
              <a:t> – show or set server hostname</a:t>
            </a:r>
          </a:p>
          <a:p>
            <a:pPr>
              <a:buFont typeface="Wingdings" panose="05000000000000000000" pitchFamily="2" charset="2"/>
              <a:buChar char="ü"/>
            </a:pPr>
            <a:r>
              <a:rPr lang="en-US" b="1" dirty="0"/>
              <a:t>uptime</a:t>
            </a:r>
            <a:r>
              <a:rPr lang="en-US" dirty="0"/>
              <a:t> – find out how long the system has been up</a:t>
            </a:r>
          </a:p>
          <a:p>
            <a:pPr>
              <a:buFont typeface="Wingdings" panose="05000000000000000000" pitchFamily="2" charset="2"/>
              <a:buChar char="ü"/>
            </a:pPr>
            <a:r>
              <a:rPr lang="en-US" b="1" dirty="0" err="1"/>
              <a:t>uname</a:t>
            </a:r>
            <a:r>
              <a:rPr lang="en-US" b="1" dirty="0"/>
              <a:t> </a:t>
            </a:r>
            <a:r>
              <a:rPr lang="en-US" dirty="0"/>
              <a:t>– print Unix system information</a:t>
            </a:r>
          </a:p>
          <a:p>
            <a:pPr marL="0" indent="0">
              <a:buNone/>
            </a:pPr>
            <a:r>
              <a:rPr lang="en-US" u="sng" dirty="0">
                <a:solidFill>
                  <a:schemeClr val="tx1"/>
                </a:solidFill>
              </a:rPr>
              <a:t>Networking commands in Unix</a:t>
            </a:r>
          </a:p>
          <a:p>
            <a:pPr>
              <a:buFont typeface="Wingdings" panose="05000000000000000000" pitchFamily="2" charset="2"/>
              <a:buChar char="ü"/>
            </a:pPr>
            <a:r>
              <a:rPr lang="en-US" b="1" dirty="0"/>
              <a:t>ifconfig – </a:t>
            </a:r>
            <a:r>
              <a:rPr lang="en-US" sz="2100" dirty="0"/>
              <a:t>show and set IP addresses (found almost everywhere)</a:t>
            </a:r>
          </a:p>
          <a:p>
            <a:pPr>
              <a:buFont typeface="Wingdings" panose="05000000000000000000" pitchFamily="2" charset="2"/>
              <a:buChar char="ü"/>
            </a:pPr>
            <a:r>
              <a:rPr lang="en-US" b="1" dirty="0" err="1"/>
              <a:t>ip</a:t>
            </a:r>
            <a:r>
              <a:rPr lang="en-US" dirty="0"/>
              <a:t> – show and set IP addresses (in recent Linux versions)</a:t>
            </a:r>
          </a:p>
          <a:p>
            <a:pPr>
              <a:buFont typeface="Wingdings" panose="05000000000000000000" pitchFamily="2" charset="2"/>
              <a:buChar char="ü"/>
            </a:pPr>
            <a:r>
              <a:rPr lang="en-US" b="1" dirty="0"/>
              <a:t>ping</a:t>
            </a:r>
            <a:r>
              <a:rPr lang="en-US" dirty="0"/>
              <a:t> – check if remote host is reachable via ICMP ping</a:t>
            </a:r>
          </a:p>
          <a:p>
            <a:pPr>
              <a:buFont typeface="Wingdings" panose="05000000000000000000" pitchFamily="2" charset="2"/>
              <a:buChar char="ü"/>
            </a:pPr>
            <a:r>
              <a:rPr lang="en-US" b="1" dirty="0"/>
              <a:t>netstat</a:t>
            </a:r>
            <a:r>
              <a:rPr lang="en-US" dirty="0"/>
              <a:t> – show network stats and routing information</a:t>
            </a:r>
          </a:p>
          <a:p>
            <a:endParaRPr lang="en-US" dirty="0"/>
          </a:p>
        </p:txBody>
      </p:sp>
      <p:sp>
        <p:nvSpPr>
          <p:cNvPr id="5" name="Slide Number Placeholder 4">
            <a:extLst>
              <a:ext uri="{FF2B5EF4-FFF2-40B4-BE49-F238E27FC236}">
                <a16:creationId xmlns:a16="http://schemas.microsoft.com/office/drawing/2014/main" id="{FD0F84A8-34CC-4B27-9B9C-F78BF989B132}"/>
              </a:ext>
            </a:extLst>
          </p:cNvPr>
          <p:cNvSpPr>
            <a:spLocks noGrp="1"/>
          </p:cNvSpPr>
          <p:nvPr>
            <p:ph type="sldNum" sz="quarter" idx="12"/>
          </p:nvPr>
        </p:nvSpPr>
        <p:spPr/>
        <p:txBody>
          <a:bodyPr/>
          <a:lstStyle/>
          <a:p>
            <a:fld id="{DC4ECF8E-BCBB-453F-9C2B-FA8818B63962}" type="slidenum">
              <a:rPr lang="en-US" smtClean="0"/>
              <a:t>11</a:t>
            </a:fld>
            <a:endParaRPr lang="en-US"/>
          </a:p>
        </p:txBody>
      </p:sp>
      <p:sp>
        <p:nvSpPr>
          <p:cNvPr id="6" name="Footer Placeholder 5">
            <a:extLst>
              <a:ext uri="{FF2B5EF4-FFF2-40B4-BE49-F238E27FC236}">
                <a16:creationId xmlns:a16="http://schemas.microsoft.com/office/drawing/2014/main" id="{767E51A6-40D1-473B-B374-9F3115EB3637}"/>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197343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0938C-DEC6-4E4C-B939-8FF9B6007631}"/>
              </a:ext>
            </a:extLst>
          </p:cNvPr>
          <p:cNvSpPr>
            <a:spLocks noGrp="1"/>
          </p:cNvSpPr>
          <p:nvPr>
            <p:ph type="title"/>
          </p:nvPr>
        </p:nvSpPr>
        <p:spPr>
          <a:xfrm>
            <a:off x="1251678" y="1"/>
            <a:ext cx="10178322" cy="638978"/>
          </a:xfrm>
        </p:spPr>
        <p:txBody>
          <a:bodyPr>
            <a:normAutofit fontScale="90000"/>
          </a:bodyPr>
          <a:lstStyle/>
          <a:p>
            <a:pPr algn="ctr"/>
            <a:r>
              <a:rPr lang="en-US" dirty="0"/>
              <a:t>Unix – FILE PERMISSIONS</a:t>
            </a:r>
          </a:p>
        </p:txBody>
      </p:sp>
      <p:sp>
        <p:nvSpPr>
          <p:cNvPr id="3" name="Content Placeholder 2">
            <a:extLst>
              <a:ext uri="{FF2B5EF4-FFF2-40B4-BE49-F238E27FC236}">
                <a16:creationId xmlns:a16="http://schemas.microsoft.com/office/drawing/2014/main" id="{4ACA2C6C-E1A3-48F0-A51D-610CFAA1C129}"/>
              </a:ext>
            </a:extLst>
          </p:cNvPr>
          <p:cNvSpPr>
            <a:spLocks noGrp="1"/>
          </p:cNvSpPr>
          <p:nvPr>
            <p:ph idx="1"/>
          </p:nvPr>
        </p:nvSpPr>
        <p:spPr>
          <a:xfrm>
            <a:off x="1251678" y="815249"/>
            <a:ext cx="10178322" cy="5866480"/>
          </a:xfrm>
        </p:spPr>
        <p:txBody>
          <a:bodyPr>
            <a:normAutofit lnSpcReduction="10000"/>
          </a:bodyPr>
          <a:lstStyle/>
          <a:p>
            <a:r>
              <a:rPr lang="en-US" altLang="en-US" dirty="0"/>
              <a:t>Each file, directory, and executable has permissions.</a:t>
            </a:r>
            <a:endParaRPr lang="en-US" b="1" dirty="0"/>
          </a:p>
          <a:p>
            <a:r>
              <a:rPr lang="en-US" b="1" dirty="0"/>
              <a:t>Ownership of files:</a:t>
            </a:r>
          </a:p>
          <a:p>
            <a:pPr lvl="1"/>
            <a:r>
              <a:rPr lang="en-US" b="1" dirty="0">
                <a:solidFill>
                  <a:schemeClr val="tx1"/>
                </a:solidFill>
              </a:rPr>
              <a:t>User / owner (u)</a:t>
            </a:r>
          </a:p>
          <a:p>
            <a:pPr lvl="1"/>
            <a:r>
              <a:rPr lang="en-US" b="1" dirty="0">
                <a:solidFill>
                  <a:schemeClr val="tx1"/>
                </a:solidFill>
              </a:rPr>
              <a:t>Group (g)</a:t>
            </a:r>
          </a:p>
          <a:p>
            <a:pPr lvl="1"/>
            <a:r>
              <a:rPr lang="en-US" b="1" dirty="0">
                <a:solidFill>
                  <a:schemeClr val="tx1"/>
                </a:solidFill>
              </a:rPr>
              <a:t>Other (o)</a:t>
            </a:r>
          </a:p>
          <a:p>
            <a:pPr lvl="1"/>
            <a:r>
              <a:rPr lang="en-US" b="1" dirty="0">
                <a:solidFill>
                  <a:schemeClr val="tx1"/>
                </a:solidFill>
              </a:rPr>
              <a:t>All (a)</a:t>
            </a:r>
          </a:p>
          <a:p>
            <a:r>
              <a:rPr lang="en-US" b="1" dirty="0"/>
              <a:t>Permissions (</a:t>
            </a:r>
            <a:r>
              <a:rPr lang="en-US" altLang="en-US" dirty="0"/>
              <a:t>Each of the permission types is represented by either a single letter / a numeric equivalent )</a:t>
            </a:r>
            <a:r>
              <a:rPr lang="en-US" b="1" dirty="0"/>
              <a:t>:</a:t>
            </a:r>
          </a:p>
          <a:p>
            <a:pPr lvl="1"/>
            <a:r>
              <a:rPr lang="en-US" b="1" dirty="0">
                <a:solidFill>
                  <a:schemeClr val="tx1"/>
                </a:solidFill>
              </a:rPr>
              <a:t>Read (r / 4)</a:t>
            </a:r>
          </a:p>
          <a:p>
            <a:pPr lvl="1"/>
            <a:r>
              <a:rPr lang="en-US" b="1" dirty="0">
                <a:solidFill>
                  <a:schemeClr val="tx1"/>
                </a:solidFill>
              </a:rPr>
              <a:t>Write (w / 2)</a:t>
            </a:r>
          </a:p>
          <a:p>
            <a:pPr lvl="1"/>
            <a:r>
              <a:rPr lang="en-US" b="1" dirty="0">
                <a:solidFill>
                  <a:schemeClr val="tx1"/>
                </a:solidFill>
              </a:rPr>
              <a:t>Execute (x / 1)</a:t>
            </a:r>
          </a:p>
          <a:p>
            <a:pPr lvl="1"/>
            <a:r>
              <a:rPr lang="en-US" b="1" dirty="0">
                <a:solidFill>
                  <a:schemeClr val="tx1"/>
                </a:solidFill>
              </a:rPr>
              <a:t>No Permission ( - / 0 )</a:t>
            </a:r>
          </a:p>
          <a:p>
            <a:r>
              <a:rPr lang="en-US" dirty="0"/>
              <a:t>Changing file/directory permissions with '</a:t>
            </a:r>
            <a:r>
              <a:rPr lang="en-US" dirty="0" err="1"/>
              <a:t>chmod</a:t>
            </a:r>
            <a:r>
              <a:rPr lang="en-US" dirty="0"/>
              <a:t>' command.  There are 2 ways to use this command</a:t>
            </a:r>
          </a:p>
          <a:p>
            <a:pPr lvl="1"/>
            <a:r>
              <a:rPr lang="en-US" b="1" dirty="0">
                <a:solidFill>
                  <a:schemeClr val="tx1"/>
                </a:solidFill>
              </a:rPr>
              <a:t>Absolute Mode</a:t>
            </a:r>
          </a:p>
          <a:p>
            <a:pPr lvl="1"/>
            <a:r>
              <a:rPr lang="en-US" b="1" dirty="0">
                <a:solidFill>
                  <a:schemeClr val="tx1"/>
                </a:solidFill>
              </a:rPr>
              <a:t>Symbolic Mode</a:t>
            </a:r>
          </a:p>
          <a:p>
            <a:pPr marL="457200" lvl="1" indent="0">
              <a:buNone/>
            </a:pPr>
            <a:endParaRPr lang="en-US" b="1" dirty="0"/>
          </a:p>
        </p:txBody>
      </p:sp>
      <p:sp>
        <p:nvSpPr>
          <p:cNvPr id="5" name="Slide Number Placeholder 4">
            <a:extLst>
              <a:ext uri="{FF2B5EF4-FFF2-40B4-BE49-F238E27FC236}">
                <a16:creationId xmlns:a16="http://schemas.microsoft.com/office/drawing/2014/main" id="{444719AA-AEB0-4909-8A72-21B6F3912B79}"/>
              </a:ext>
            </a:extLst>
          </p:cNvPr>
          <p:cNvSpPr>
            <a:spLocks noGrp="1"/>
          </p:cNvSpPr>
          <p:nvPr>
            <p:ph type="sldNum" sz="quarter" idx="12"/>
          </p:nvPr>
        </p:nvSpPr>
        <p:spPr/>
        <p:txBody>
          <a:bodyPr/>
          <a:lstStyle/>
          <a:p>
            <a:fld id="{DC4ECF8E-BCBB-453F-9C2B-FA8818B63962}" type="slidenum">
              <a:rPr lang="en-US" smtClean="0"/>
              <a:t>12</a:t>
            </a:fld>
            <a:endParaRPr lang="en-US"/>
          </a:p>
        </p:txBody>
      </p:sp>
      <p:sp>
        <p:nvSpPr>
          <p:cNvPr id="6" name="Footer Placeholder 5">
            <a:extLst>
              <a:ext uri="{FF2B5EF4-FFF2-40B4-BE49-F238E27FC236}">
                <a16:creationId xmlns:a16="http://schemas.microsoft.com/office/drawing/2014/main" id="{18F653D4-C65D-4A62-B12A-0FA7B134673B}"/>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3881425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3671-AC02-4124-AD2C-ACA864FFF8CC}"/>
              </a:ext>
            </a:extLst>
          </p:cNvPr>
          <p:cNvSpPr>
            <a:spLocks noGrp="1"/>
          </p:cNvSpPr>
          <p:nvPr>
            <p:ph type="title"/>
          </p:nvPr>
        </p:nvSpPr>
        <p:spPr>
          <a:xfrm>
            <a:off x="1251678" y="275422"/>
            <a:ext cx="10178322" cy="594911"/>
          </a:xfrm>
        </p:spPr>
        <p:txBody>
          <a:bodyPr>
            <a:normAutofit fontScale="90000"/>
          </a:bodyPr>
          <a:lstStyle/>
          <a:p>
            <a:pPr algn="ctr"/>
            <a:r>
              <a:rPr lang="en-US" dirty="0"/>
              <a:t>Unix – FILE PERMISSIONS</a:t>
            </a:r>
          </a:p>
        </p:txBody>
      </p:sp>
      <p:sp>
        <p:nvSpPr>
          <p:cNvPr id="3" name="Content Placeholder 2">
            <a:extLst>
              <a:ext uri="{FF2B5EF4-FFF2-40B4-BE49-F238E27FC236}">
                <a16:creationId xmlns:a16="http://schemas.microsoft.com/office/drawing/2014/main" id="{1D058092-4D07-4FEE-A485-7611F7BFFCC0}"/>
              </a:ext>
            </a:extLst>
          </p:cNvPr>
          <p:cNvSpPr>
            <a:spLocks noGrp="1"/>
          </p:cNvSpPr>
          <p:nvPr>
            <p:ph idx="1"/>
          </p:nvPr>
        </p:nvSpPr>
        <p:spPr>
          <a:xfrm>
            <a:off x="1251678" y="969485"/>
            <a:ext cx="10178322" cy="5506130"/>
          </a:xfrm>
        </p:spPr>
        <p:txBody>
          <a:bodyPr>
            <a:normAutofit/>
          </a:bodyPr>
          <a:lstStyle/>
          <a:p>
            <a:pPr marL="0" indent="0">
              <a:buNone/>
            </a:pPr>
            <a:r>
              <a:rPr lang="en-US" u="sng" dirty="0"/>
              <a:t>Absolute(Numeric) Mode: </a:t>
            </a:r>
          </a:p>
          <a:p>
            <a:r>
              <a:rPr lang="en-US" dirty="0"/>
              <a:t>In this mode, file permissions are not represented as characters but a three-digit octal number.</a:t>
            </a:r>
          </a:p>
          <a:p>
            <a:r>
              <a:rPr lang="en-US" dirty="0"/>
              <a:t>The table below gives numbers for all for permissions types.</a:t>
            </a:r>
          </a:p>
          <a:p>
            <a:endParaRPr lang="en-US" dirty="0"/>
          </a:p>
        </p:txBody>
      </p:sp>
      <p:graphicFrame>
        <p:nvGraphicFramePr>
          <p:cNvPr id="4" name="Table 3">
            <a:extLst>
              <a:ext uri="{FF2B5EF4-FFF2-40B4-BE49-F238E27FC236}">
                <a16:creationId xmlns:a16="http://schemas.microsoft.com/office/drawing/2014/main" id="{EC93537E-451D-4313-8865-1A85C9B92890}"/>
              </a:ext>
            </a:extLst>
          </p:cNvPr>
          <p:cNvGraphicFramePr>
            <a:graphicFrameLocks noGrp="1"/>
          </p:cNvGraphicFramePr>
          <p:nvPr>
            <p:extLst>
              <p:ext uri="{D42A27DB-BD31-4B8C-83A1-F6EECF244321}">
                <p14:modId xmlns:p14="http://schemas.microsoft.com/office/powerpoint/2010/main" val="1959356825"/>
              </p:ext>
            </p:extLst>
          </p:nvPr>
        </p:nvGraphicFramePr>
        <p:xfrm>
          <a:off x="2511846" y="2442252"/>
          <a:ext cx="5753989" cy="4227729"/>
        </p:xfrm>
        <a:graphic>
          <a:graphicData uri="http://schemas.openxmlformats.org/drawingml/2006/table">
            <a:tbl>
              <a:tblPr>
                <a:tableStyleId>{3C2FFA5D-87B4-456A-9821-1D502468CF0F}</a:tableStyleId>
              </a:tblPr>
              <a:tblGrid>
                <a:gridCol w="1339774">
                  <a:extLst>
                    <a:ext uri="{9D8B030D-6E8A-4147-A177-3AD203B41FA5}">
                      <a16:colId xmlns:a16="http://schemas.microsoft.com/office/drawing/2014/main" val="3814979553"/>
                    </a:ext>
                  </a:extLst>
                </a:gridCol>
                <a:gridCol w="3074441">
                  <a:extLst>
                    <a:ext uri="{9D8B030D-6E8A-4147-A177-3AD203B41FA5}">
                      <a16:colId xmlns:a16="http://schemas.microsoft.com/office/drawing/2014/main" val="2829756279"/>
                    </a:ext>
                  </a:extLst>
                </a:gridCol>
                <a:gridCol w="1339774">
                  <a:extLst>
                    <a:ext uri="{9D8B030D-6E8A-4147-A177-3AD203B41FA5}">
                      <a16:colId xmlns:a16="http://schemas.microsoft.com/office/drawing/2014/main" val="2015462639"/>
                    </a:ext>
                  </a:extLst>
                </a:gridCol>
              </a:tblGrid>
              <a:tr h="491501">
                <a:tc>
                  <a:txBody>
                    <a:bodyPr/>
                    <a:lstStyle/>
                    <a:p>
                      <a:pPr algn="ctr" fontAlgn="t"/>
                      <a:r>
                        <a:rPr lang="en-US" sz="2000" dirty="0">
                          <a:effectLst/>
                        </a:rPr>
                        <a:t>Number</a:t>
                      </a:r>
                      <a:endParaRPr lang="en-US" sz="2000" b="1" dirty="0">
                        <a:effectLst/>
                      </a:endParaRPr>
                    </a:p>
                  </a:txBody>
                  <a:tcPr marL="38398" marR="38398" marT="38398" marB="38398"/>
                </a:tc>
                <a:tc>
                  <a:txBody>
                    <a:bodyPr/>
                    <a:lstStyle/>
                    <a:p>
                      <a:pPr algn="ctr" fontAlgn="t"/>
                      <a:r>
                        <a:rPr lang="en-US" sz="2000">
                          <a:effectLst/>
                        </a:rPr>
                        <a:t>Permission Type</a:t>
                      </a:r>
                      <a:endParaRPr lang="en-US" sz="2000" b="1">
                        <a:effectLst/>
                      </a:endParaRPr>
                    </a:p>
                  </a:txBody>
                  <a:tcPr marL="38398" marR="38398" marT="38398" marB="38398"/>
                </a:tc>
                <a:tc>
                  <a:txBody>
                    <a:bodyPr/>
                    <a:lstStyle/>
                    <a:p>
                      <a:pPr algn="ctr" fontAlgn="t"/>
                      <a:r>
                        <a:rPr lang="en-US" sz="2000" dirty="0">
                          <a:effectLst/>
                        </a:rPr>
                        <a:t>Symbol</a:t>
                      </a:r>
                      <a:endParaRPr lang="en-US" sz="2000" b="1" dirty="0">
                        <a:effectLst/>
                      </a:endParaRPr>
                    </a:p>
                  </a:txBody>
                  <a:tcPr marL="38398" marR="38398" marT="38398" marB="38398"/>
                </a:tc>
                <a:extLst>
                  <a:ext uri="{0D108BD9-81ED-4DB2-BD59-A6C34878D82A}">
                    <a16:rowId xmlns:a16="http://schemas.microsoft.com/office/drawing/2014/main" val="2884409377"/>
                  </a:ext>
                </a:extLst>
              </a:tr>
              <a:tr h="491501">
                <a:tc>
                  <a:txBody>
                    <a:bodyPr/>
                    <a:lstStyle/>
                    <a:p>
                      <a:pPr algn="ctr" fontAlgn="t"/>
                      <a:r>
                        <a:rPr lang="en-US" sz="2400" dirty="0">
                          <a:effectLst/>
                        </a:rPr>
                        <a:t>0</a:t>
                      </a:r>
                    </a:p>
                  </a:txBody>
                  <a:tcPr marL="38398" marR="38398" marT="38398" marB="38398"/>
                </a:tc>
                <a:tc>
                  <a:txBody>
                    <a:bodyPr/>
                    <a:lstStyle/>
                    <a:p>
                      <a:pPr algn="ctr" fontAlgn="t"/>
                      <a:r>
                        <a:rPr lang="en-US" sz="2400">
                          <a:effectLst/>
                        </a:rPr>
                        <a:t>No Permission</a:t>
                      </a:r>
                    </a:p>
                  </a:txBody>
                  <a:tcPr marL="38398" marR="38398" marT="38398" marB="38398"/>
                </a:tc>
                <a:tc>
                  <a:txBody>
                    <a:bodyPr/>
                    <a:lstStyle/>
                    <a:p>
                      <a:pPr algn="ctr" fontAlgn="t"/>
                      <a:r>
                        <a:rPr lang="en-US" sz="2400">
                          <a:effectLst/>
                        </a:rPr>
                        <a:t>---</a:t>
                      </a:r>
                    </a:p>
                  </a:txBody>
                  <a:tcPr marL="38398" marR="38398" marT="38398" marB="38398"/>
                </a:tc>
                <a:extLst>
                  <a:ext uri="{0D108BD9-81ED-4DB2-BD59-A6C34878D82A}">
                    <a16:rowId xmlns:a16="http://schemas.microsoft.com/office/drawing/2014/main" val="3452015805"/>
                  </a:ext>
                </a:extLst>
              </a:tr>
              <a:tr h="284149">
                <a:tc>
                  <a:txBody>
                    <a:bodyPr/>
                    <a:lstStyle/>
                    <a:p>
                      <a:pPr algn="ctr" fontAlgn="t"/>
                      <a:r>
                        <a:rPr lang="en-US" sz="2400">
                          <a:effectLst/>
                        </a:rPr>
                        <a:t>1</a:t>
                      </a:r>
                    </a:p>
                  </a:txBody>
                  <a:tcPr marL="38398" marR="38398" marT="38398" marB="38398"/>
                </a:tc>
                <a:tc>
                  <a:txBody>
                    <a:bodyPr/>
                    <a:lstStyle/>
                    <a:p>
                      <a:pPr algn="ctr" fontAlgn="t"/>
                      <a:r>
                        <a:rPr lang="en-US" sz="2400">
                          <a:effectLst/>
                        </a:rPr>
                        <a:t>Execute</a:t>
                      </a:r>
                    </a:p>
                  </a:txBody>
                  <a:tcPr marL="38398" marR="38398" marT="38398" marB="38398"/>
                </a:tc>
                <a:tc>
                  <a:txBody>
                    <a:bodyPr/>
                    <a:lstStyle/>
                    <a:p>
                      <a:pPr algn="ctr" fontAlgn="t"/>
                      <a:r>
                        <a:rPr lang="en-US" sz="2400">
                          <a:effectLst/>
                        </a:rPr>
                        <a:t>--x</a:t>
                      </a:r>
                    </a:p>
                  </a:txBody>
                  <a:tcPr marL="38398" marR="38398" marT="38398" marB="38398"/>
                </a:tc>
                <a:extLst>
                  <a:ext uri="{0D108BD9-81ED-4DB2-BD59-A6C34878D82A}">
                    <a16:rowId xmlns:a16="http://schemas.microsoft.com/office/drawing/2014/main" val="985130285"/>
                  </a:ext>
                </a:extLst>
              </a:tr>
              <a:tr h="284149">
                <a:tc>
                  <a:txBody>
                    <a:bodyPr/>
                    <a:lstStyle/>
                    <a:p>
                      <a:pPr algn="ctr" fontAlgn="t"/>
                      <a:r>
                        <a:rPr lang="en-US" sz="2400">
                          <a:effectLst/>
                        </a:rPr>
                        <a:t>2</a:t>
                      </a:r>
                    </a:p>
                  </a:txBody>
                  <a:tcPr marL="38398" marR="38398" marT="38398" marB="38398"/>
                </a:tc>
                <a:tc>
                  <a:txBody>
                    <a:bodyPr/>
                    <a:lstStyle/>
                    <a:p>
                      <a:pPr algn="ctr" fontAlgn="t"/>
                      <a:r>
                        <a:rPr lang="en-US" sz="2400">
                          <a:effectLst/>
                        </a:rPr>
                        <a:t>Write</a:t>
                      </a:r>
                    </a:p>
                  </a:txBody>
                  <a:tcPr marL="38398" marR="38398" marT="38398" marB="38398"/>
                </a:tc>
                <a:tc>
                  <a:txBody>
                    <a:bodyPr/>
                    <a:lstStyle/>
                    <a:p>
                      <a:pPr algn="ctr" fontAlgn="t"/>
                      <a:r>
                        <a:rPr lang="en-US" sz="2400" dirty="0">
                          <a:effectLst/>
                        </a:rPr>
                        <a:t>-w-</a:t>
                      </a:r>
                    </a:p>
                  </a:txBody>
                  <a:tcPr marL="38398" marR="38398" marT="38398" marB="38398"/>
                </a:tc>
                <a:extLst>
                  <a:ext uri="{0D108BD9-81ED-4DB2-BD59-A6C34878D82A}">
                    <a16:rowId xmlns:a16="http://schemas.microsoft.com/office/drawing/2014/main" val="1763652830"/>
                  </a:ext>
                </a:extLst>
              </a:tr>
              <a:tr h="491501">
                <a:tc>
                  <a:txBody>
                    <a:bodyPr/>
                    <a:lstStyle/>
                    <a:p>
                      <a:pPr algn="ctr" fontAlgn="t"/>
                      <a:r>
                        <a:rPr lang="en-US" sz="2400">
                          <a:effectLst/>
                        </a:rPr>
                        <a:t>3</a:t>
                      </a:r>
                    </a:p>
                  </a:txBody>
                  <a:tcPr marL="38398" marR="38398" marT="38398" marB="38398"/>
                </a:tc>
                <a:tc>
                  <a:txBody>
                    <a:bodyPr/>
                    <a:lstStyle/>
                    <a:p>
                      <a:pPr algn="ctr" fontAlgn="t"/>
                      <a:r>
                        <a:rPr lang="en-US" sz="2400">
                          <a:effectLst/>
                        </a:rPr>
                        <a:t>Execute + Write</a:t>
                      </a:r>
                    </a:p>
                  </a:txBody>
                  <a:tcPr marL="38398" marR="38398" marT="38398" marB="38398"/>
                </a:tc>
                <a:tc>
                  <a:txBody>
                    <a:bodyPr/>
                    <a:lstStyle/>
                    <a:p>
                      <a:pPr algn="ctr" fontAlgn="t"/>
                      <a:r>
                        <a:rPr lang="en-US" sz="2400">
                          <a:effectLst/>
                        </a:rPr>
                        <a:t>-wx</a:t>
                      </a:r>
                    </a:p>
                  </a:txBody>
                  <a:tcPr marL="38398" marR="38398" marT="38398" marB="38398"/>
                </a:tc>
                <a:extLst>
                  <a:ext uri="{0D108BD9-81ED-4DB2-BD59-A6C34878D82A}">
                    <a16:rowId xmlns:a16="http://schemas.microsoft.com/office/drawing/2014/main" val="84729945"/>
                  </a:ext>
                </a:extLst>
              </a:tr>
              <a:tr h="284149">
                <a:tc>
                  <a:txBody>
                    <a:bodyPr/>
                    <a:lstStyle/>
                    <a:p>
                      <a:pPr algn="ctr" fontAlgn="t"/>
                      <a:r>
                        <a:rPr lang="en-US" sz="2400">
                          <a:effectLst/>
                        </a:rPr>
                        <a:t>4</a:t>
                      </a:r>
                    </a:p>
                  </a:txBody>
                  <a:tcPr marL="38398" marR="38398" marT="38398" marB="38398"/>
                </a:tc>
                <a:tc>
                  <a:txBody>
                    <a:bodyPr/>
                    <a:lstStyle/>
                    <a:p>
                      <a:pPr algn="ctr" fontAlgn="t"/>
                      <a:r>
                        <a:rPr lang="en-US" sz="2400">
                          <a:effectLst/>
                        </a:rPr>
                        <a:t>Read</a:t>
                      </a:r>
                    </a:p>
                  </a:txBody>
                  <a:tcPr marL="38398" marR="38398" marT="38398" marB="38398"/>
                </a:tc>
                <a:tc>
                  <a:txBody>
                    <a:bodyPr/>
                    <a:lstStyle/>
                    <a:p>
                      <a:pPr algn="ctr" fontAlgn="t"/>
                      <a:r>
                        <a:rPr lang="en-US" sz="2400">
                          <a:effectLst/>
                        </a:rPr>
                        <a:t>r--</a:t>
                      </a:r>
                    </a:p>
                  </a:txBody>
                  <a:tcPr marL="38398" marR="38398" marT="38398" marB="38398"/>
                </a:tc>
                <a:extLst>
                  <a:ext uri="{0D108BD9-81ED-4DB2-BD59-A6C34878D82A}">
                    <a16:rowId xmlns:a16="http://schemas.microsoft.com/office/drawing/2014/main" val="3459118612"/>
                  </a:ext>
                </a:extLst>
              </a:tr>
              <a:tr h="491501">
                <a:tc>
                  <a:txBody>
                    <a:bodyPr/>
                    <a:lstStyle/>
                    <a:p>
                      <a:pPr algn="ctr" fontAlgn="t"/>
                      <a:r>
                        <a:rPr lang="en-US" sz="2400">
                          <a:effectLst/>
                        </a:rPr>
                        <a:t>5</a:t>
                      </a:r>
                    </a:p>
                  </a:txBody>
                  <a:tcPr marL="38398" marR="38398" marT="38398" marB="38398"/>
                </a:tc>
                <a:tc>
                  <a:txBody>
                    <a:bodyPr/>
                    <a:lstStyle/>
                    <a:p>
                      <a:pPr algn="ctr" fontAlgn="t"/>
                      <a:r>
                        <a:rPr lang="en-US" sz="2400">
                          <a:effectLst/>
                        </a:rPr>
                        <a:t>Read + Execute</a:t>
                      </a:r>
                    </a:p>
                  </a:txBody>
                  <a:tcPr marL="38398" marR="38398" marT="38398" marB="38398"/>
                </a:tc>
                <a:tc>
                  <a:txBody>
                    <a:bodyPr/>
                    <a:lstStyle/>
                    <a:p>
                      <a:pPr algn="ctr" fontAlgn="t"/>
                      <a:r>
                        <a:rPr lang="en-US" sz="2400">
                          <a:effectLst/>
                        </a:rPr>
                        <a:t>r-x</a:t>
                      </a:r>
                    </a:p>
                  </a:txBody>
                  <a:tcPr marL="38398" marR="38398" marT="38398" marB="38398"/>
                </a:tc>
                <a:extLst>
                  <a:ext uri="{0D108BD9-81ED-4DB2-BD59-A6C34878D82A}">
                    <a16:rowId xmlns:a16="http://schemas.microsoft.com/office/drawing/2014/main" val="3365198713"/>
                  </a:ext>
                </a:extLst>
              </a:tr>
              <a:tr h="284149">
                <a:tc>
                  <a:txBody>
                    <a:bodyPr/>
                    <a:lstStyle/>
                    <a:p>
                      <a:pPr algn="ctr" fontAlgn="t"/>
                      <a:r>
                        <a:rPr lang="en-US" sz="2400">
                          <a:effectLst/>
                        </a:rPr>
                        <a:t>6</a:t>
                      </a:r>
                    </a:p>
                  </a:txBody>
                  <a:tcPr marL="38398" marR="38398" marT="38398" marB="38398"/>
                </a:tc>
                <a:tc>
                  <a:txBody>
                    <a:bodyPr/>
                    <a:lstStyle/>
                    <a:p>
                      <a:pPr algn="ctr" fontAlgn="t"/>
                      <a:r>
                        <a:rPr lang="en-US" sz="2400">
                          <a:effectLst/>
                        </a:rPr>
                        <a:t>Read +Write</a:t>
                      </a:r>
                    </a:p>
                  </a:txBody>
                  <a:tcPr marL="38398" marR="38398" marT="38398" marB="38398"/>
                </a:tc>
                <a:tc>
                  <a:txBody>
                    <a:bodyPr/>
                    <a:lstStyle/>
                    <a:p>
                      <a:pPr algn="ctr" fontAlgn="t"/>
                      <a:r>
                        <a:rPr lang="en-US" sz="2400">
                          <a:effectLst/>
                        </a:rPr>
                        <a:t>rw-</a:t>
                      </a:r>
                    </a:p>
                  </a:txBody>
                  <a:tcPr marL="38398" marR="38398" marT="38398" marB="38398"/>
                </a:tc>
                <a:extLst>
                  <a:ext uri="{0D108BD9-81ED-4DB2-BD59-A6C34878D82A}">
                    <a16:rowId xmlns:a16="http://schemas.microsoft.com/office/drawing/2014/main" val="2163728612"/>
                  </a:ext>
                </a:extLst>
              </a:tr>
              <a:tr h="491501">
                <a:tc>
                  <a:txBody>
                    <a:bodyPr/>
                    <a:lstStyle/>
                    <a:p>
                      <a:pPr algn="ctr" fontAlgn="t"/>
                      <a:r>
                        <a:rPr lang="en-US" sz="2400">
                          <a:effectLst/>
                        </a:rPr>
                        <a:t>7</a:t>
                      </a:r>
                    </a:p>
                  </a:txBody>
                  <a:tcPr marL="38398" marR="38398" marT="38398" marB="38398"/>
                </a:tc>
                <a:tc>
                  <a:txBody>
                    <a:bodyPr/>
                    <a:lstStyle/>
                    <a:p>
                      <a:pPr algn="ctr" fontAlgn="t"/>
                      <a:r>
                        <a:rPr lang="en-US" sz="2400">
                          <a:effectLst/>
                        </a:rPr>
                        <a:t>Read + Write +Execute</a:t>
                      </a:r>
                    </a:p>
                  </a:txBody>
                  <a:tcPr marL="38398" marR="38398" marT="38398" marB="38398"/>
                </a:tc>
                <a:tc>
                  <a:txBody>
                    <a:bodyPr/>
                    <a:lstStyle/>
                    <a:p>
                      <a:pPr algn="ctr" fontAlgn="t"/>
                      <a:r>
                        <a:rPr lang="en-US" sz="2400" dirty="0" err="1">
                          <a:effectLst/>
                        </a:rPr>
                        <a:t>rwx</a:t>
                      </a:r>
                      <a:endParaRPr lang="en-US" sz="2400" dirty="0">
                        <a:effectLst/>
                      </a:endParaRPr>
                    </a:p>
                  </a:txBody>
                  <a:tcPr marL="38398" marR="38398" marT="38398" marB="38398"/>
                </a:tc>
                <a:extLst>
                  <a:ext uri="{0D108BD9-81ED-4DB2-BD59-A6C34878D82A}">
                    <a16:rowId xmlns:a16="http://schemas.microsoft.com/office/drawing/2014/main" val="1631021130"/>
                  </a:ext>
                </a:extLst>
              </a:tr>
            </a:tbl>
          </a:graphicData>
        </a:graphic>
      </p:graphicFrame>
      <p:sp>
        <p:nvSpPr>
          <p:cNvPr id="6" name="Slide Number Placeholder 5">
            <a:extLst>
              <a:ext uri="{FF2B5EF4-FFF2-40B4-BE49-F238E27FC236}">
                <a16:creationId xmlns:a16="http://schemas.microsoft.com/office/drawing/2014/main" id="{41C9E968-4F4C-4F55-B34D-EE1210A859FF}"/>
              </a:ext>
            </a:extLst>
          </p:cNvPr>
          <p:cNvSpPr>
            <a:spLocks noGrp="1"/>
          </p:cNvSpPr>
          <p:nvPr>
            <p:ph type="sldNum" sz="quarter" idx="12"/>
          </p:nvPr>
        </p:nvSpPr>
        <p:spPr/>
        <p:txBody>
          <a:bodyPr/>
          <a:lstStyle/>
          <a:p>
            <a:fld id="{DC4ECF8E-BCBB-453F-9C2B-FA8818B63962}" type="slidenum">
              <a:rPr lang="en-US" smtClean="0"/>
              <a:t>13</a:t>
            </a:fld>
            <a:endParaRPr lang="en-US"/>
          </a:p>
        </p:txBody>
      </p:sp>
      <p:sp>
        <p:nvSpPr>
          <p:cNvPr id="7" name="Footer Placeholder 6">
            <a:extLst>
              <a:ext uri="{FF2B5EF4-FFF2-40B4-BE49-F238E27FC236}">
                <a16:creationId xmlns:a16="http://schemas.microsoft.com/office/drawing/2014/main" id="{CC53DF9F-80A1-4B04-947F-2B361CFB3394}"/>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2250495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45903-30D3-4B6C-9AE7-2A161ED4E052}"/>
              </a:ext>
            </a:extLst>
          </p:cNvPr>
          <p:cNvSpPr>
            <a:spLocks noGrp="1"/>
          </p:cNvSpPr>
          <p:nvPr>
            <p:ph type="title"/>
          </p:nvPr>
        </p:nvSpPr>
        <p:spPr>
          <a:xfrm>
            <a:off x="1251678" y="281140"/>
            <a:ext cx="10178322" cy="697268"/>
          </a:xfrm>
        </p:spPr>
        <p:txBody>
          <a:bodyPr>
            <a:normAutofit fontScale="90000"/>
          </a:bodyPr>
          <a:lstStyle/>
          <a:p>
            <a:pPr algn="ctr"/>
            <a:r>
              <a:rPr lang="en-US" dirty="0"/>
              <a:t>Unix – FILE PERMISSIONS</a:t>
            </a:r>
          </a:p>
        </p:txBody>
      </p:sp>
      <p:sp>
        <p:nvSpPr>
          <p:cNvPr id="3" name="Content Placeholder 2">
            <a:extLst>
              <a:ext uri="{FF2B5EF4-FFF2-40B4-BE49-F238E27FC236}">
                <a16:creationId xmlns:a16="http://schemas.microsoft.com/office/drawing/2014/main" id="{3EE424EA-0052-41B1-9165-784FEEBA8877}"/>
              </a:ext>
            </a:extLst>
          </p:cNvPr>
          <p:cNvSpPr>
            <a:spLocks noGrp="1"/>
          </p:cNvSpPr>
          <p:nvPr>
            <p:ph idx="1"/>
          </p:nvPr>
        </p:nvSpPr>
        <p:spPr>
          <a:xfrm>
            <a:off x="1251678" y="978408"/>
            <a:ext cx="10178322" cy="5598451"/>
          </a:xfrm>
        </p:spPr>
        <p:txBody>
          <a:bodyPr/>
          <a:lstStyle/>
          <a:p>
            <a:pPr marL="0" indent="0">
              <a:buNone/>
            </a:pPr>
            <a:r>
              <a:rPr lang="en-US" u="sng" dirty="0"/>
              <a:t>Symbolic Mode: </a:t>
            </a:r>
          </a:p>
          <a:p>
            <a:r>
              <a:rPr lang="en-US" dirty="0"/>
              <a:t>In the Absolute mode, you change permissions for all 3 owners. In the symbolic mode, you can modify permissions of a specific owner. It makes use of mathematical symbols to modify the file permissions.</a:t>
            </a:r>
          </a:p>
          <a:p>
            <a:pPr marL="0" indent="0">
              <a:buNone/>
            </a:pPr>
            <a:endParaRPr lang="en-US" dirty="0"/>
          </a:p>
        </p:txBody>
      </p:sp>
      <p:graphicFrame>
        <p:nvGraphicFramePr>
          <p:cNvPr id="4" name="Table 3">
            <a:extLst>
              <a:ext uri="{FF2B5EF4-FFF2-40B4-BE49-F238E27FC236}">
                <a16:creationId xmlns:a16="http://schemas.microsoft.com/office/drawing/2014/main" id="{827526DA-356D-4B58-A49E-117C3F4E7192}"/>
              </a:ext>
            </a:extLst>
          </p:cNvPr>
          <p:cNvGraphicFramePr>
            <a:graphicFrameLocks noGrp="1"/>
          </p:cNvGraphicFramePr>
          <p:nvPr>
            <p:extLst>
              <p:ext uri="{D42A27DB-BD31-4B8C-83A1-F6EECF244321}">
                <p14:modId xmlns:p14="http://schemas.microsoft.com/office/powerpoint/2010/main" val="4126783106"/>
              </p:ext>
            </p:extLst>
          </p:nvPr>
        </p:nvGraphicFramePr>
        <p:xfrm>
          <a:off x="1476261" y="2777613"/>
          <a:ext cx="9562640" cy="2244819"/>
        </p:xfrm>
        <a:graphic>
          <a:graphicData uri="http://schemas.openxmlformats.org/drawingml/2006/table">
            <a:tbl>
              <a:tblPr>
                <a:tableStyleId>{3C2FFA5D-87B4-456A-9821-1D502468CF0F}</a:tableStyleId>
              </a:tblPr>
              <a:tblGrid>
                <a:gridCol w="1591651">
                  <a:extLst>
                    <a:ext uri="{9D8B030D-6E8A-4147-A177-3AD203B41FA5}">
                      <a16:colId xmlns:a16="http://schemas.microsoft.com/office/drawing/2014/main" val="1836180062"/>
                    </a:ext>
                  </a:extLst>
                </a:gridCol>
                <a:gridCol w="7970989">
                  <a:extLst>
                    <a:ext uri="{9D8B030D-6E8A-4147-A177-3AD203B41FA5}">
                      <a16:colId xmlns:a16="http://schemas.microsoft.com/office/drawing/2014/main" val="3992887945"/>
                    </a:ext>
                  </a:extLst>
                </a:gridCol>
              </a:tblGrid>
              <a:tr h="334945">
                <a:tc>
                  <a:txBody>
                    <a:bodyPr/>
                    <a:lstStyle/>
                    <a:p>
                      <a:pPr algn="ctr" fontAlgn="t"/>
                      <a:r>
                        <a:rPr lang="en-US" sz="2400" dirty="0">
                          <a:effectLst/>
                        </a:rPr>
                        <a:t>Operator</a:t>
                      </a:r>
                      <a:endParaRPr lang="en-US" sz="2400" b="1" dirty="0">
                        <a:effectLst/>
                      </a:endParaRPr>
                    </a:p>
                  </a:txBody>
                  <a:tcPr marL="50800" marR="50800" marT="50800" marB="50800"/>
                </a:tc>
                <a:tc>
                  <a:txBody>
                    <a:bodyPr/>
                    <a:lstStyle/>
                    <a:p>
                      <a:pPr marL="0" algn="ctr" defTabSz="914400" rtl="0" eaLnBrk="1" fontAlgn="t" latinLnBrk="0" hangingPunct="1"/>
                      <a:r>
                        <a:rPr lang="en-US" sz="2400" kern="1200" dirty="0">
                          <a:effectLst/>
                        </a:rPr>
                        <a:t>Description</a:t>
                      </a:r>
                      <a:endParaRPr lang="en-US" sz="2400" kern="1200" dirty="0">
                        <a:solidFill>
                          <a:schemeClr val="dk1"/>
                        </a:solidFill>
                        <a:effectLst/>
                        <a:latin typeface="+mn-lt"/>
                        <a:ea typeface="+mn-ea"/>
                        <a:cs typeface="+mn-cs"/>
                      </a:endParaRPr>
                    </a:p>
                  </a:txBody>
                  <a:tcPr marL="50800" marR="50800" marT="50800" marB="50800"/>
                </a:tc>
                <a:extLst>
                  <a:ext uri="{0D108BD9-81ED-4DB2-BD59-A6C34878D82A}">
                    <a16:rowId xmlns:a16="http://schemas.microsoft.com/office/drawing/2014/main" val="714608944"/>
                  </a:ext>
                </a:extLst>
              </a:tr>
              <a:tr h="457079">
                <a:tc>
                  <a:txBody>
                    <a:bodyPr/>
                    <a:lstStyle/>
                    <a:p>
                      <a:pPr algn="ctr" fontAlgn="t"/>
                      <a:r>
                        <a:rPr lang="en-US" sz="2400">
                          <a:effectLst/>
                        </a:rPr>
                        <a:t>+</a:t>
                      </a:r>
                    </a:p>
                  </a:txBody>
                  <a:tcPr marL="50800" marR="50800" marT="50800" marB="50800"/>
                </a:tc>
                <a:tc>
                  <a:txBody>
                    <a:bodyPr/>
                    <a:lstStyle/>
                    <a:p>
                      <a:pPr algn="ctr" fontAlgn="t"/>
                      <a:r>
                        <a:rPr lang="en-US" sz="2400">
                          <a:effectLst/>
                        </a:rPr>
                        <a:t>Adds a permission to a file or directory</a:t>
                      </a:r>
                    </a:p>
                  </a:txBody>
                  <a:tcPr marL="50800" marR="50800" marT="50800" marB="50800"/>
                </a:tc>
                <a:extLst>
                  <a:ext uri="{0D108BD9-81ED-4DB2-BD59-A6C34878D82A}">
                    <a16:rowId xmlns:a16="http://schemas.microsoft.com/office/drawing/2014/main" val="865921237"/>
                  </a:ext>
                </a:extLst>
              </a:tr>
              <a:tr h="457079">
                <a:tc>
                  <a:txBody>
                    <a:bodyPr/>
                    <a:lstStyle/>
                    <a:p>
                      <a:pPr algn="ctr" fontAlgn="t"/>
                      <a:r>
                        <a:rPr lang="en-US" sz="2400">
                          <a:effectLst/>
                        </a:rPr>
                        <a:t>-</a:t>
                      </a:r>
                    </a:p>
                  </a:txBody>
                  <a:tcPr marL="50800" marR="50800" marT="50800" marB="50800"/>
                </a:tc>
                <a:tc>
                  <a:txBody>
                    <a:bodyPr/>
                    <a:lstStyle/>
                    <a:p>
                      <a:pPr algn="ctr" fontAlgn="t"/>
                      <a:r>
                        <a:rPr lang="en-US" sz="2400">
                          <a:effectLst/>
                        </a:rPr>
                        <a:t>Removes the permission</a:t>
                      </a:r>
                    </a:p>
                  </a:txBody>
                  <a:tcPr marL="50800" marR="50800" marT="50800" marB="50800"/>
                </a:tc>
                <a:extLst>
                  <a:ext uri="{0D108BD9-81ED-4DB2-BD59-A6C34878D82A}">
                    <a16:rowId xmlns:a16="http://schemas.microsoft.com/office/drawing/2014/main" val="574877144"/>
                  </a:ext>
                </a:extLst>
              </a:tr>
              <a:tr h="842739">
                <a:tc>
                  <a:txBody>
                    <a:bodyPr/>
                    <a:lstStyle/>
                    <a:p>
                      <a:pPr algn="ctr" fontAlgn="t"/>
                      <a:r>
                        <a:rPr lang="en-US" sz="2400" dirty="0">
                          <a:effectLst/>
                        </a:rPr>
                        <a:t>=</a:t>
                      </a:r>
                    </a:p>
                  </a:txBody>
                  <a:tcPr marL="50800" marR="50800" marT="50800" marB="50800"/>
                </a:tc>
                <a:tc>
                  <a:txBody>
                    <a:bodyPr/>
                    <a:lstStyle/>
                    <a:p>
                      <a:pPr algn="ctr" fontAlgn="t"/>
                      <a:r>
                        <a:rPr lang="en-US" sz="2400" dirty="0">
                          <a:effectLst/>
                        </a:rPr>
                        <a:t>Sets the permission and overrides the permissions set earlier.</a:t>
                      </a:r>
                    </a:p>
                  </a:txBody>
                  <a:tcPr marL="50800" marR="50800" marT="50800" marB="50800"/>
                </a:tc>
                <a:extLst>
                  <a:ext uri="{0D108BD9-81ED-4DB2-BD59-A6C34878D82A}">
                    <a16:rowId xmlns:a16="http://schemas.microsoft.com/office/drawing/2014/main" val="3758744083"/>
                  </a:ext>
                </a:extLst>
              </a:tr>
            </a:tbl>
          </a:graphicData>
        </a:graphic>
      </p:graphicFrame>
      <p:sp>
        <p:nvSpPr>
          <p:cNvPr id="6" name="Slide Number Placeholder 5">
            <a:extLst>
              <a:ext uri="{FF2B5EF4-FFF2-40B4-BE49-F238E27FC236}">
                <a16:creationId xmlns:a16="http://schemas.microsoft.com/office/drawing/2014/main" id="{24D67769-DAEF-4FCF-B353-F12156320F76}"/>
              </a:ext>
            </a:extLst>
          </p:cNvPr>
          <p:cNvSpPr>
            <a:spLocks noGrp="1"/>
          </p:cNvSpPr>
          <p:nvPr>
            <p:ph type="sldNum" sz="quarter" idx="12"/>
          </p:nvPr>
        </p:nvSpPr>
        <p:spPr/>
        <p:txBody>
          <a:bodyPr/>
          <a:lstStyle/>
          <a:p>
            <a:fld id="{DC4ECF8E-BCBB-453F-9C2B-FA8818B63962}" type="slidenum">
              <a:rPr lang="en-US" smtClean="0"/>
              <a:t>14</a:t>
            </a:fld>
            <a:endParaRPr lang="en-US"/>
          </a:p>
        </p:txBody>
      </p:sp>
      <p:sp>
        <p:nvSpPr>
          <p:cNvPr id="7" name="Footer Placeholder 6">
            <a:extLst>
              <a:ext uri="{FF2B5EF4-FFF2-40B4-BE49-F238E27FC236}">
                <a16:creationId xmlns:a16="http://schemas.microsoft.com/office/drawing/2014/main" id="{6EC7F90B-80B8-4EC6-880B-A48B91274216}"/>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3209810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4250-717F-4D51-A2AA-5F01F977A612}"/>
              </a:ext>
            </a:extLst>
          </p:cNvPr>
          <p:cNvSpPr>
            <a:spLocks noGrp="1"/>
          </p:cNvSpPr>
          <p:nvPr>
            <p:ph type="title"/>
          </p:nvPr>
        </p:nvSpPr>
        <p:spPr>
          <a:xfrm>
            <a:off x="1251678" y="184082"/>
            <a:ext cx="10178322" cy="596022"/>
          </a:xfrm>
        </p:spPr>
        <p:txBody>
          <a:bodyPr>
            <a:normAutofit fontScale="90000"/>
          </a:bodyPr>
          <a:lstStyle/>
          <a:p>
            <a:pPr algn="ctr"/>
            <a:r>
              <a:rPr lang="en-US" dirty="0"/>
              <a:t>Unix – FILE PERMISSIONS</a:t>
            </a:r>
          </a:p>
        </p:txBody>
      </p:sp>
      <p:sp>
        <p:nvSpPr>
          <p:cNvPr id="3" name="Content Placeholder 2">
            <a:extLst>
              <a:ext uri="{FF2B5EF4-FFF2-40B4-BE49-F238E27FC236}">
                <a16:creationId xmlns:a16="http://schemas.microsoft.com/office/drawing/2014/main" id="{AAA8F293-F21D-4C22-B8E0-DB396622BA8F}"/>
              </a:ext>
            </a:extLst>
          </p:cNvPr>
          <p:cNvSpPr>
            <a:spLocks noGrp="1"/>
          </p:cNvSpPr>
          <p:nvPr>
            <p:ph idx="1"/>
          </p:nvPr>
        </p:nvSpPr>
        <p:spPr>
          <a:xfrm>
            <a:off x="1251678" y="881348"/>
            <a:ext cx="10178322" cy="5792569"/>
          </a:xfrm>
        </p:spPr>
        <p:txBody>
          <a:bodyPr>
            <a:normAutofit/>
          </a:bodyPr>
          <a:lstStyle/>
          <a:p>
            <a:pPr marL="0" indent="0">
              <a:lnSpc>
                <a:spcPct val="80000"/>
              </a:lnSpc>
              <a:buNone/>
            </a:pPr>
            <a:r>
              <a:rPr lang="en-US" altLang="ja-JP" sz="2400" b="1" u="sng" dirty="0" err="1">
                <a:ea typeface="ＭＳ Ｐゴシック" panose="020B0600070205080204" pitchFamily="34" charset="-128"/>
              </a:rPr>
              <a:t>chmod</a:t>
            </a:r>
            <a:r>
              <a:rPr lang="en-US" altLang="ja-JP" sz="2400" b="1" u="sng" dirty="0">
                <a:ea typeface="ＭＳ Ｐゴシック" panose="020B0600070205080204" pitchFamily="34" charset="-128"/>
              </a:rPr>
              <a:t> Command </a:t>
            </a:r>
            <a:r>
              <a:rPr lang="en-US" altLang="ja-JP" sz="1900" b="1" u="sng" dirty="0">
                <a:ea typeface="ＭＳ Ｐゴシック" panose="020B0600070205080204" pitchFamily="34" charset="-128"/>
              </a:rPr>
              <a:t>(</a:t>
            </a:r>
            <a:r>
              <a:rPr lang="en-US" altLang="ja-JP" b="1" u="sng" dirty="0">
                <a:ea typeface="ＭＳ Ｐゴシック" panose="020B0600070205080204" pitchFamily="34" charset="-128"/>
              </a:rPr>
              <a:t>change file mode, add or remove permission)</a:t>
            </a:r>
            <a:r>
              <a:rPr lang="en-US" altLang="ja-JP" sz="1900" b="1" u="sng" dirty="0">
                <a:ea typeface="ＭＳ Ｐゴシック" panose="020B0600070205080204" pitchFamily="34" charset="-128"/>
              </a:rPr>
              <a:t>:</a:t>
            </a:r>
            <a:r>
              <a:rPr lang="en-US" altLang="ja-JP" sz="2400" b="1" u="sng" dirty="0">
                <a:ea typeface="ＭＳ Ｐゴシック" panose="020B0600070205080204" pitchFamily="34" charset="-128"/>
              </a:rPr>
              <a:t> </a:t>
            </a:r>
          </a:p>
          <a:p>
            <a:pPr>
              <a:lnSpc>
                <a:spcPct val="80000"/>
              </a:lnSpc>
              <a:buNone/>
            </a:pPr>
            <a:r>
              <a:rPr lang="en-US" altLang="ja-JP" u="sng" dirty="0">
                <a:ea typeface="ＭＳ Ｐゴシック" panose="020B0600070205080204" pitchFamily="34" charset="-128"/>
              </a:rPr>
              <a:t>Syntax</a:t>
            </a:r>
            <a:r>
              <a:rPr lang="en-US" altLang="ja-JP" dirty="0">
                <a:ea typeface="ＭＳ Ｐゴシック" panose="020B0600070205080204" pitchFamily="34" charset="-128"/>
              </a:rPr>
              <a:t>:  </a:t>
            </a:r>
            <a:r>
              <a:rPr lang="en-US" altLang="ja-JP" dirty="0" err="1">
                <a:ea typeface="ＭＳ Ｐゴシック" panose="020B0600070205080204" pitchFamily="34" charset="-128"/>
              </a:rPr>
              <a:t>chmod</a:t>
            </a:r>
            <a:r>
              <a:rPr lang="en-US" altLang="ja-JP" dirty="0">
                <a:ea typeface="ＭＳ Ｐゴシック" panose="020B0600070205080204" pitchFamily="34" charset="-128"/>
              </a:rPr>
              <a:t> permissions filename</a:t>
            </a:r>
          </a:p>
          <a:p>
            <a:pPr>
              <a:lnSpc>
                <a:spcPct val="80000"/>
              </a:lnSpc>
              <a:buNone/>
            </a:pPr>
            <a:endParaRPr lang="en-US" altLang="ja-JP" u="sng" dirty="0">
              <a:ea typeface="ＭＳ Ｐゴシック" panose="020B0600070205080204" pitchFamily="34" charset="-128"/>
            </a:endParaRPr>
          </a:p>
          <a:p>
            <a:pPr>
              <a:lnSpc>
                <a:spcPct val="80000"/>
              </a:lnSpc>
              <a:buNone/>
            </a:pPr>
            <a:r>
              <a:rPr lang="en-US" altLang="ja-JP" u="sng" dirty="0">
                <a:ea typeface="ＭＳ Ｐゴシック" panose="020B0600070205080204" pitchFamily="34" charset="-128"/>
              </a:rPr>
              <a:t>Examples (Symbolic Mode):</a:t>
            </a:r>
          </a:p>
          <a:p>
            <a:pPr marL="457200" indent="-457200">
              <a:lnSpc>
                <a:spcPct val="80000"/>
              </a:lnSpc>
              <a:buFont typeface="+mj-lt"/>
              <a:buAutoNum type="arabicPeriod"/>
            </a:pPr>
            <a:r>
              <a:rPr lang="en-US" altLang="ja-JP" i="1" dirty="0" err="1">
                <a:ea typeface="ＭＳ Ｐゴシック" panose="020B0600070205080204" pitchFamily="34" charset="-128"/>
              </a:rPr>
              <a:t>chmod</a:t>
            </a:r>
            <a:r>
              <a:rPr lang="en-US" altLang="ja-JP" i="1" dirty="0">
                <a:ea typeface="ＭＳ Ｐゴシック" panose="020B0600070205080204" pitchFamily="34" charset="-128"/>
              </a:rPr>
              <a:t> </a:t>
            </a:r>
            <a:r>
              <a:rPr lang="en-US" altLang="ja-JP" i="1" dirty="0" err="1">
                <a:ea typeface="ＭＳ Ｐゴシック" panose="020B0600070205080204" pitchFamily="34" charset="-128"/>
              </a:rPr>
              <a:t>a+w</a:t>
            </a:r>
            <a:r>
              <a:rPr lang="en-US" altLang="ja-JP" i="1" dirty="0">
                <a:ea typeface="ＭＳ Ｐゴシック" panose="020B0600070205080204" pitchFamily="34" charset="-128"/>
              </a:rPr>
              <a:t> filename </a:t>
            </a:r>
            <a:r>
              <a:rPr lang="en-US" altLang="ja-JP" dirty="0">
                <a:ea typeface="ＭＳ Ｐゴシック" panose="020B0600070205080204" pitchFamily="34" charset="-128"/>
              </a:rPr>
              <a:t>:  add writable permission to all users</a:t>
            </a:r>
          </a:p>
          <a:p>
            <a:pPr marL="457200" indent="-457200">
              <a:lnSpc>
                <a:spcPct val="80000"/>
              </a:lnSpc>
              <a:buFont typeface="+mj-lt"/>
              <a:buAutoNum type="arabicPeriod"/>
            </a:pPr>
            <a:r>
              <a:rPr lang="en-US" altLang="ja-JP" i="1" dirty="0" err="1">
                <a:ea typeface="ＭＳ Ｐゴシック" panose="020B0600070205080204" pitchFamily="34" charset="-128"/>
              </a:rPr>
              <a:t>chmod</a:t>
            </a:r>
            <a:r>
              <a:rPr lang="en-US" altLang="ja-JP" i="1" dirty="0">
                <a:ea typeface="ＭＳ Ｐゴシック" panose="020B0600070205080204" pitchFamily="34" charset="-128"/>
              </a:rPr>
              <a:t> o-x  filename </a:t>
            </a:r>
            <a:r>
              <a:rPr lang="en-US" altLang="ja-JP" dirty="0">
                <a:ea typeface="ＭＳ Ｐゴシック" panose="020B0600070205080204" pitchFamily="34" charset="-128"/>
              </a:rPr>
              <a:t>:  remove executable permission from others</a:t>
            </a:r>
          </a:p>
          <a:p>
            <a:pPr marL="457200" indent="-457200">
              <a:lnSpc>
                <a:spcPct val="80000"/>
              </a:lnSpc>
              <a:buFont typeface="+mj-lt"/>
              <a:buAutoNum type="arabicPeriod"/>
            </a:pPr>
            <a:r>
              <a:rPr lang="en-US" altLang="ja-JP" i="1" dirty="0" err="1">
                <a:ea typeface="ＭＳ Ｐゴシック" panose="020B0600070205080204" pitchFamily="34" charset="-128"/>
              </a:rPr>
              <a:t>chmod</a:t>
            </a:r>
            <a:r>
              <a:rPr lang="en-US" altLang="ja-JP" i="1" dirty="0">
                <a:ea typeface="ＭＳ Ｐゴシック" panose="020B0600070205080204" pitchFamily="34" charset="-128"/>
              </a:rPr>
              <a:t> </a:t>
            </a:r>
            <a:r>
              <a:rPr lang="en-US" altLang="ja-JP" i="1" dirty="0" err="1">
                <a:ea typeface="ＭＳ Ｐゴシック" panose="020B0600070205080204" pitchFamily="34" charset="-128"/>
              </a:rPr>
              <a:t>a+x</a:t>
            </a:r>
            <a:r>
              <a:rPr lang="en-US" altLang="ja-JP" i="1" dirty="0">
                <a:ea typeface="ＭＳ Ｐゴシック" panose="020B0600070205080204" pitchFamily="34" charset="-128"/>
              </a:rPr>
              <a:t> filename </a:t>
            </a:r>
            <a:r>
              <a:rPr lang="en-US" altLang="ja-JP" dirty="0">
                <a:ea typeface="ＭＳ Ｐゴシック" panose="020B0600070205080204" pitchFamily="34" charset="-128"/>
              </a:rPr>
              <a:t>: Gives permission to the user to execute a file </a:t>
            </a:r>
          </a:p>
          <a:p>
            <a:pPr marL="457200" indent="-457200">
              <a:lnSpc>
                <a:spcPct val="80000"/>
              </a:lnSpc>
              <a:buFont typeface="+mj-lt"/>
              <a:buAutoNum type="arabicPeriod"/>
            </a:pPr>
            <a:r>
              <a:rPr lang="en-US" i="1" dirty="0" err="1"/>
              <a:t>chmod</a:t>
            </a:r>
            <a:r>
              <a:rPr lang="en-US" i="1" dirty="0"/>
              <a:t> </a:t>
            </a:r>
            <a:r>
              <a:rPr lang="en-US" i="1" dirty="0" err="1"/>
              <a:t>ugo+w</a:t>
            </a:r>
            <a:r>
              <a:rPr lang="en-US" i="1" dirty="0"/>
              <a:t> file1 :  </a:t>
            </a:r>
            <a:r>
              <a:rPr lang="en-US" dirty="0"/>
              <a:t>Add write permission for user, group and others for file1</a:t>
            </a:r>
            <a:endParaRPr lang="en-US" altLang="ja-JP" dirty="0">
              <a:ea typeface="ＭＳ Ｐゴシック" panose="020B0600070205080204" pitchFamily="34" charset="-128"/>
            </a:endParaRPr>
          </a:p>
          <a:p>
            <a:pPr>
              <a:lnSpc>
                <a:spcPct val="90000"/>
              </a:lnSpc>
              <a:buNone/>
            </a:pPr>
            <a:endParaRPr lang="en-US" u="sng" dirty="0">
              <a:ea typeface="ＭＳ Ｐゴシック" panose="020B0600070205080204" pitchFamily="34" charset="-128"/>
            </a:endParaRPr>
          </a:p>
          <a:p>
            <a:pPr>
              <a:lnSpc>
                <a:spcPct val="90000"/>
              </a:lnSpc>
              <a:buNone/>
            </a:pPr>
            <a:r>
              <a:rPr lang="en-US" u="sng" dirty="0">
                <a:ea typeface="ＭＳ Ｐゴシック" panose="020B0600070205080204" pitchFamily="34" charset="-128"/>
              </a:rPr>
              <a:t>Examples (Numeric Mode):</a:t>
            </a:r>
          </a:p>
          <a:p>
            <a:pPr marL="457200" indent="-457200">
              <a:lnSpc>
                <a:spcPct val="80000"/>
              </a:lnSpc>
              <a:buFont typeface="+mj-lt"/>
              <a:buAutoNum type="arabicPeriod"/>
            </a:pPr>
            <a:r>
              <a:rPr lang="en-US" i="1" dirty="0" err="1"/>
              <a:t>chmod</a:t>
            </a:r>
            <a:r>
              <a:rPr lang="en-US" i="1" dirty="0"/>
              <a:t> 751 file1 :  </a:t>
            </a:r>
            <a:r>
              <a:rPr lang="en-US" dirty="0"/>
              <a:t>Give read/write/execute permission to the user, read/execute permission to the group, and execute permission to others.</a:t>
            </a:r>
          </a:p>
          <a:p>
            <a:pPr marL="457200" indent="-457200">
              <a:lnSpc>
                <a:spcPct val="80000"/>
              </a:lnSpc>
              <a:buFont typeface="+mj-lt"/>
              <a:buAutoNum type="arabicPeriod"/>
            </a:pPr>
            <a:r>
              <a:rPr lang="en-US" i="1" dirty="0" err="1"/>
              <a:t>chmod</a:t>
            </a:r>
            <a:r>
              <a:rPr lang="en-US" i="1" dirty="0"/>
              <a:t> 644 file.htm </a:t>
            </a:r>
            <a:r>
              <a:rPr lang="en-US" dirty="0"/>
              <a:t>: Set the permissions of file.htm to "owner can read and write; group can read only; others can read only".</a:t>
            </a:r>
          </a:p>
          <a:p>
            <a:pPr marL="457200" indent="-457200">
              <a:lnSpc>
                <a:spcPct val="80000"/>
              </a:lnSpc>
              <a:buFont typeface="+mj-lt"/>
              <a:buAutoNum type="arabicPeriod"/>
            </a:pPr>
            <a:r>
              <a:rPr lang="en-US" i="1" dirty="0" err="1"/>
              <a:t>chmod</a:t>
            </a:r>
            <a:r>
              <a:rPr lang="en-US" i="1" dirty="0"/>
              <a:t> -R 755 </a:t>
            </a:r>
            <a:r>
              <a:rPr lang="en-US" i="1" dirty="0" err="1"/>
              <a:t>myfiles</a:t>
            </a:r>
            <a:r>
              <a:rPr lang="en-US" i="1" dirty="0"/>
              <a:t> </a:t>
            </a:r>
            <a:r>
              <a:rPr lang="en-US" dirty="0"/>
              <a:t>: Recursively (-R) Change the permissions of the directory </a:t>
            </a:r>
            <a:r>
              <a:rPr lang="en-US" dirty="0" err="1"/>
              <a:t>myfiles</a:t>
            </a:r>
            <a:r>
              <a:rPr lang="en-US" dirty="0"/>
              <a:t>, and all folders and files it contains, to mode 755: User can read, write, and execute; group members and other users can read and execute, but cannot write.</a:t>
            </a:r>
          </a:p>
          <a:p>
            <a:pPr marL="0" indent="0">
              <a:lnSpc>
                <a:spcPct val="80000"/>
              </a:lnSpc>
              <a:buNone/>
            </a:pPr>
            <a:endParaRPr lang="en-US" altLang="ja-JP" sz="2400" dirty="0">
              <a:ea typeface="ＭＳ Ｐゴシック" panose="020B0600070205080204" pitchFamily="34" charset="-128"/>
            </a:endParaRPr>
          </a:p>
          <a:p>
            <a:pPr marL="0" indent="0">
              <a:lnSpc>
                <a:spcPct val="80000"/>
              </a:lnSpc>
              <a:buNone/>
            </a:pPr>
            <a:endParaRPr lang="en-US" sz="2400" u="sng" dirty="0">
              <a:ea typeface="ＭＳ Ｐゴシック" panose="020B0600070205080204" pitchFamily="34" charset="-128"/>
            </a:endParaRPr>
          </a:p>
        </p:txBody>
      </p:sp>
      <p:sp>
        <p:nvSpPr>
          <p:cNvPr id="6" name="Slide Number Placeholder 5">
            <a:extLst>
              <a:ext uri="{FF2B5EF4-FFF2-40B4-BE49-F238E27FC236}">
                <a16:creationId xmlns:a16="http://schemas.microsoft.com/office/drawing/2014/main" id="{A5044A26-AAB7-482A-AF15-F74DA9EBB43A}"/>
              </a:ext>
            </a:extLst>
          </p:cNvPr>
          <p:cNvSpPr>
            <a:spLocks noGrp="1"/>
          </p:cNvSpPr>
          <p:nvPr>
            <p:ph type="sldNum" sz="quarter" idx="12"/>
          </p:nvPr>
        </p:nvSpPr>
        <p:spPr/>
        <p:txBody>
          <a:bodyPr/>
          <a:lstStyle/>
          <a:p>
            <a:fld id="{DC4ECF8E-BCBB-453F-9C2B-FA8818B63962}" type="slidenum">
              <a:rPr lang="en-US" smtClean="0"/>
              <a:t>15</a:t>
            </a:fld>
            <a:endParaRPr lang="en-US"/>
          </a:p>
        </p:txBody>
      </p:sp>
      <p:sp>
        <p:nvSpPr>
          <p:cNvPr id="7" name="Footer Placeholder 6">
            <a:extLst>
              <a:ext uri="{FF2B5EF4-FFF2-40B4-BE49-F238E27FC236}">
                <a16:creationId xmlns:a16="http://schemas.microsoft.com/office/drawing/2014/main" id="{873244E0-46F9-41F9-A80F-8F339DA742C9}"/>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441644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C6F9-9583-4F24-9780-0976E28C14F3}"/>
              </a:ext>
            </a:extLst>
          </p:cNvPr>
          <p:cNvSpPr>
            <a:spLocks noGrp="1"/>
          </p:cNvSpPr>
          <p:nvPr>
            <p:ph type="title"/>
          </p:nvPr>
        </p:nvSpPr>
        <p:spPr>
          <a:xfrm>
            <a:off x="1251678" y="136599"/>
            <a:ext cx="10178322" cy="596023"/>
          </a:xfrm>
        </p:spPr>
        <p:txBody>
          <a:bodyPr>
            <a:normAutofit fontScale="90000"/>
          </a:bodyPr>
          <a:lstStyle/>
          <a:p>
            <a:pPr algn="ctr"/>
            <a:r>
              <a:rPr lang="en-US" dirty="0"/>
              <a:t>Unix – FILE PERMISSIONS</a:t>
            </a:r>
          </a:p>
        </p:txBody>
      </p:sp>
      <p:sp>
        <p:nvSpPr>
          <p:cNvPr id="3" name="Content Placeholder 2">
            <a:extLst>
              <a:ext uri="{FF2B5EF4-FFF2-40B4-BE49-F238E27FC236}">
                <a16:creationId xmlns:a16="http://schemas.microsoft.com/office/drawing/2014/main" id="{2DE16387-8881-40ED-A763-FDEED2E5207C}"/>
              </a:ext>
            </a:extLst>
          </p:cNvPr>
          <p:cNvSpPr>
            <a:spLocks noGrp="1"/>
          </p:cNvSpPr>
          <p:nvPr>
            <p:ph idx="1"/>
          </p:nvPr>
        </p:nvSpPr>
        <p:spPr>
          <a:xfrm>
            <a:off x="1251678" y="848299"/>
            <a:ext cx="10178322" cy="5728771"/>
          </a:xfrm>
        </p:spPr>
        <p:txBody>
          <a:bodyPr>
            <a:normAutofit fontScale="92500" lnSpcReduction="20000"/>
          </a:bodyPr>
          <a:lstStyle/>
          <a:p>
            <a:pPr marL="0" indent="0">
              <a:lnSpc>
                <a:spcPct val="80000"/>
              </a:lnSpc>
              <a:buNone/>
            </a:pPr>
            <a:r>
              <a:rPr lang="en-US" b="1" u="sng" dirty="0" err="1"/>
              <a:t>chown</a:t>
            </a:r>
            <a:r>
              <a:rPr lang="en-US" u="sng" dirty="0"/>
              <a:t>: Change ownership of the file.</a:t>
            </a:r>
          </a:p>
          <a:p>
            <a:pPr marL="0" indent="0">
              <a:buNone/>
            </a:pPr>
            <a:r>
              <a:rPr lang="en-US" b="1" dirty="0"/>
              <a:t>Description</a:t>
            </a:r>
            <a:r>
              <a:rPr lang="en-US" dirty="0"/>
              <a:t>: Only the owner of the file has the rights to change the file ownership.</a:t>
            </a:r>
          </a:p>
          <a:p>
            <a:pPr marL="0" indent="0">
              <a:buNone/>
            </a:pPr>
            <a:r>
              <a:rPr lang="en-US" b="1" dirty="0"/>
              <a:t>Syntax</a:t>
            </a:r>
            <a:r>
              <a:rPr lang="en-US" dirty="0"/>
              <a:t>: </a:t>
            </a:r>
            <a:r>
              <a:rPr lang="en-US" dirty="0" err="1"/>
              <a:t>chown</a:t>
            </a:r>
            <a:r>
              <a:rPr lang="en-US" dirty="0"/>
              <a:t> [owner] [file]</a:t>
            </a:r>
          </a:p>
          <a:p>
            <a:pPr marL="0" indent="0">
              <a:buNone/>
            </a:pPr>
            <a:r>
              <a:rPr lang="en-US" b="1" dirty="0"/>
              <a:t>Example</a:t>
            </a:r>
            <a:r>
              <a:rPr lang="en-US" dirty="0"/>
              <a:t>: Change the owner of file1 to user2 assuming it is currently owned by the current user</a:t>
            </a:r>
          </a:p>
          <a:p>
            <a:pPr lvl="1"/>
            <a:r>
              <a:rPr lang="en-US" i="1" dirty="0"/>
              <a:t>$ </a:t>
            </a:r>
            <a:r>
              <a:rPr lang="en-US" i="1" dirty="0" err="1"/>
              <a:t>chown</a:t>
            </a:r>
            <a:r>
              <a:rPr lang="en-US" i="1" dirty="0"/>
              <a:t> user2 file1</a:t>
            </a:r>
          </a:p>
          <a:p>
            <a:pPr lvl="1"/>
            <a:endParaRPr lang="en-US" dirty="0"/>
          </a:p>
          <a:p>
            <a:pPr marL="0" indent="0">
              <a:buNone/>
            </a:pPr>
            <a:r>
              <a:rPr lang="en-US" b="1" u="sng" dirty="0" err="1"/>
              <a:t>chgrp</a:t>
            </a:r>
            <a:r>
              <a:rPr lang="en-US" u="sng" dirty="0"/>
              <a:t>: Change the group ownership of the file</a:t>
            </a:r>
          </a:p>
          <a:p>
            <a:pPr marL="0" indent="0">
              <a:buNone/>
            </a:pPr>
            <a:r>
              <a:rPr lang="en-US" b="1" dirty="0"/>
              <a:t>Description</a:t>
            </a:r>
            <a:r>
              <a:rPr lang="en-US" dirty="0"/>
              <a:t>: Only the owner of the file has the rights to change the file ownership</a:t>
            </a:r>
          </a:p>
          <a:p>
            <a:pPr marL="0" indent="0">
              <a:buNone/>
            </a:pPr>
            <a:r>
              <a:rPr lang="en-US" b="1" dirty="0"/>
              <a:t>Syntax</a:t>
            </a:r>
            <a:r>
              <a:rPr lang="en-US" dirty="0"/>
              <a:t>: </a:t>
            </a:r>
            <a:r>
              <a:rPr lang="en-US" dirty="0" err="1"/>
              <a:t>chgrp</a:t>
            </a:r>
            <a:r>
              <a:rPr lang="en-US" dirty="0"/>
              <a:t> [group] [file]</a:t>
            </a:r>
          </a:p>
          <a:p>
            <a:pPr marL="0" indent="0">
              <a:buNone/>
            </a:pPr>
            <a:r>
              <a:rPr lang="en-US" b="1" dirty="0"/>
              <a:t>Example</a:t>
            </a:r>
            <a:r>
              <a:rPr lang="en-US" dirty="0"/>
              <a:t>: Change group of file1 to group2 assuming it is currently owned by the current user</a:t>
            </a:r>
          </a:p>
          <a:p>
            <a:pPr lvl="1"/>
            <a:r>
              <a:rPr lang="en-US" i="1" dirty="0"/>
              <a:t>$ </a:t>
            </a:r>
            <a:r>
              <a:rPr lang="en-US" i="1" dirty="0" err="1"/>
              <a:t>chgrp</a:t>
            </a:r>
            <a:r>
              <a:rPr lang="en-US" i="1" dirty="0"/>
              <a:t> group2 file1</a:t>
            </a:r>
          </a:p>
          <a:p>
            <a:pPr lvl="1"/>
            <a:endParaRPr lang="en-US" b="1" u="sng" dirty="0"/>
          </a:p>
          <a:p>
            <a:pPr marL="0" indent="0">
              <a:lnSpc>
                <a:spcPct val="80000"/>
              </a:lnSpc>
              <a:buNone/>
            </a:pPr>
            <a:r>
              <a:rPr lang="en-US" altLang="ja-JP" b="1" u="sng" dirty="0">
                <a:ea typeface="ＭＳ Ｐゴシック" panose="020B0600070205080204" pitchFamily="34" charset="-128"/>
              </a:rPr>
              <a:t>Viewing Permissions of files</a:t>
            </a:r>
          </a:p>
          <a:p>
            <a:pPr marL="0" indent="0">
              <a:lnSpc>
                <a:spcPct val="80000"/>
              </a:lnSpc>
              <a:buNone/>
            </a:pPr>
            <a:r>
              <a:rPr lang="en-US" altLang="ja-JP" dirty="0">
                <a:ea typeface="ＭＳ Ｐゴシック" panose="020B0600070205080204" pitchFamily="34" charset="-128"/>
              </a:rPr>
              <a:t>A quick and easy way to list a file's permissions are with the long listing (-l) option of the ls command. </a:t>
            </a:r>
          </a:p>
          <a:p>
            <a:pPr marL="0" indent="0">
              <a:lnSpc>
                <a:spcPct val="80000"/>
              </a:lnSpc>
              <a:buNone/>
            </a:pPr>
            <a:endParaRPr lang="en-US" altLang="ja-JP" dirty="0">
              <a:ea typeface="ＭＳ Ｐゴシック" panose="020B0600070205080204" pitchFamily="34" charset="-128"/>
            </a:endParaRPr>
          </a:p>
          <a:p>
            <a:pPr marL="0" indent="0">
              <a:lnSpc>
                <a:spcPct val="80000"/>
              </a:lnSpc>
              <a:buNone/>
            </a:pPr>
            <a:r>
              <a:rPr lang="en-US" altLang="ja-JP" dirty="0">
                <a:ea typeface="ＭＳ Ｐゴシック" panose="020B0600070205080204" pitchFamily="34" charset="-128"/>
              </a:rPr>
              <a:t>Example (To view the permissions of file.txt, you could use the command):</a:t>
            </a:r>
          </a:p>
          <a:p>
            <a:pPr marL="0" indent="0">
              <a:lnSpc>
                <a:spcPct val="80000"/>
              </a:lnSpc>
              <a:buNone/>
            </a:pPr>
            <a:r>
              <a:rPr lang="en-US" altLang="ja-JP" dirty="0">
                <a:ea typeface="ＭＳ Ｐゴシック" panose="020B0600070205080204" pitchFamily="34" charset="-128"/>
              </a:rPr>
              <a:t>Command : ls -l file.txt</a:t>
            </a:r>
          </a:p>
          <a:p>
            <a:pPr marL="0" indent="0">
              <a:lnSpc>
                <a:spcPct val="80000"/>
              </a:lnSpc>
              <a:buNone/>
            </a:pPr>
            <a:r>
              <a:rPr lang="en-US" altLang="ja-JP" dirty="0">
                <a:ea typeface="ＭＳ Ｐゴシック" panose="020B0600070205080204" pitchFamily="34" charset="-128"/>
              </a:rPr>
              <a:t>Output : -</a:t>
            </a:r>
            <a:r>
              <a:rPr lang="en-US" altLang="ja-JP" dirty="0" err="1">
                <a:ea typeface="ＭＳ Ｐゴシック" panose="020B0600070205080204" pitchFamily="34" charset="-128"/>
              </a:rPr>
              <a:t>rwxrw</a:t>
            </a:r>
            <a:r>
              <a:rPr lang="en-US" altLang="ja-JP" dirty="0">
                <a:ea typeface="ＭＳ Ｐゴシック" panose="020B0600070205080204" pitchFamily="34" charset="-128"/>
              </a:rPr>
              <a:t>-r-- 1   hope   </a:t>
            </a:r>
            <a:r>
              <a:rPr lang="en-US" altLang="ja-JP" dirty="0" err="1">
                <a:ea typeface="ＭＳ Ｐゴシック" panose="020B0600070205080204" pitchFamily="34" charset="-128"/>
              </a:rPr>
              <a:t>hopestaff</a:t>
            </a:r>
            <a:r>
              <a:rPr lang="en-US" altLang="ja-JP" dirty="0">
                <a:ea typeface="ＭＳ Ｐゴシック" panose="020B0600070205080204" pitchFamily="34" charset="-128"/>
              </a:rPr>
              <a:t>  123   Feb 03 15:36   file.txt</a:t>
            </a:r>
          </a:p>
        </p:txBody>
      </p:sp>
      <p:sp>
        <p:nvSpPr>
          <p:cNvPr id="5" name="Slide Number Placeholder 4">
            <a:extLst>
              <a:ext uri="{FF2B5EF4-FFF2-40B4-BE49-F238E27FC236}">
                <a16:creationId xmlns:a16="http://schemas.microsoft.com/office/drawing/2014/main" id="{62CDD888-A6D2-458D-9EBE-E17386028C88}"/>
              </a:ext>
            </a:extLst>
          </p:cNvPr>
          <p:cNvSpPr>
            <a:spLocks noGrp="1"/>
          </p:cNvSpPr>
          <p:nvPr>
            <p:ph type="sldNum" sz="quarter" idx="12"/>
          </p:nvPr>
        </p:nvSpPr>
        <p:spPr/>
        <p:txBody>
          <a:bodyPr/>
          <a:lstStyle/>
          <a:p>
            <a:fld id="{DC4ECF8E-BCBB-453F-9C2B-FA8818B63962}" type="slidenum">
              <a:rPr lang="en-US" smtClean="0"/>
              <a:t>16</a:t>
            </a:fld>
            <a:endParaRPr lang="en-US"/>
          </a:p>
        </p:txBody>
      </p:sp>
      <p:sp>
        <p:nvSpPr>
          <p:cNvPr id="6" name="Footer Placeholder 5">
            <a:extLst>
              <a:ext uri="{FF2B5EF4-FFF2-40B4-BE49-F238E27FC236}">
                <a16:creationId xmlns:a16="http://schemas.microsoft.com/office/drawing/2014/main" id="{86B060DA-EB9A-416A-81E0-66C66F515CE8}"/>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1543400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3FE4-A239-403C-BF17-D978D8461985}"/>
              </a:ext>
            </a:extLst>
          </p:cNvPr>
          <p:cNvSpPr>
            <a:spLocks noGrp="1"/>
          </p:cNvSpPr>
          <p:nvPr>
            <p:ph type="ctrTitle"/>
          </p:nvPr>
        </p:nvSpPr>
        <p:spPr/>
        <p:txBody>
          <a:bodyPr/>
          <a:lstStyle/>
          <a:p>
            <a:r>
              <a:rPr lang="en-US" dirty="0"/>
              <a:t>UNIX Basics TUTORIAL ENDS</a:t>
            </a:r>
          </a:p>
        </p:txBody>
      </p:sp>
      <p:sp>
        <p:nvSpPr>
          <p:cNvPr id="3" name="Subtitle 2">
            <a:extLst>
              <a:ext uri="{FF2B5EF4-FFF2-40B4-BE49-F238E27FC236}">
                <a16:creationId xmlns:a16="http://schemas.microsoft.com/office/drawing/2014/main" id="{74354D05-E7C7-43A6-8619-3BACE28FAE1D}"/>
              </a:ext>
            </a:extLst>
          </p:cNvPr>
          <p:cNvSpPr>
            <a:spLocks noGrp="1"/>
          </p:cNvSpPr>
          <p:nvPr>
            <p:ph type="subTitle" idx="1"/>
          </p:nvPr>
        </p:nvSpPr>
        <p:spPr/>
        <p:txBody>
          <a:bodyPr/>
          <a:lstStyle/>
          <a:p>
            <a:r>
              <a:rPr lang="en-US" dirty="0"/>
              <a:t>Only for BEGINNERS</a:t>
            </a:r>
          </a:p>
        </p:txBody>
      </p:sp>
      <p:sp>
        <p:nvSpPr>
          <p:cNvPr id="5" name="Slide Number Placeholder 4">
            <a:extLst>
              <a:ext uri="{FF2B5EF4-FFF2-40B4-BE49-F238E27FC236}">
                <a16:creationId xmlns:a16="http://schemas.microsoft.com/office/drawing/2014/main" id="{F2272FFA-8722-4429-A200-53700576AC1D}"/>
              </a:ext>
            </a:extLst>
          </p:cNvPr>
          <p:cNvSpPr>
            <a:spLocks noGrp="1"/>
          </p:cNvSpPr>
          <p:nvPr>
            <p:ph type="sldNum" sz="quarter" idx="12"/>
          </p:nvPr>
        </p:nvSpPr>
        <p:spPr/>
        <p:txBody>
          <a:bodyPr/>
          <a:lstStyle/>
          <a:p>
            <a:fld id="{DC4ECF8E-BCBB-453F-9C2B-FA8818B63962}" type="slidenum">
              <a:rPr lang="en-US" smtClean="0"/>
              <a:t>17</a:t>
            </a:fld>
            <a:endParaRPr lang="en-US"/>
          </a:p>
        </p:txBody>
      </p:sp>
      <p:sp>
        <p:nvSpPr>
          <p:cNvPr id="6" name="Footer Placeholder 5">
            <a:extLst>
              <a:ext uri="{FF2B5EF4-FFF2-40B4-BE49-F238E27FC236}">
                <a16:creationId xmlns:a16="http://schemas.microsoft.com/office/drawing/2014/main" id="{78E6CF1F-F4B3-45AC-BA64-27A6D4AFE4E6}"/>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281838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8083-CBFF-447A-B36C-3565453CE35E}"/>
              </a:ext>
            </a:extLst>
          </p:cNvPr>
          <p:cNvSpPr>
            <a:spLocks noGrp="1"/>
          </p:cNvSpPr>
          <p:nvPr>
            <p:ph type="title"/>
          </p:nvPr>
        </p:nvSpPr>
        <p:spPr>
          <a:xfrm>
            <a:off x="1229644" y="745942"/>
            <a:ext cx="10178322" cy="796420"/>
          </a:xfrm>
        </p:spPr>
        <p:txBody>
          <a:bodyPr>
            <a:normAutofit/>
          </a:bodyPr>
          <a:lstStyle/>
          <a:p>
            <a:pPr algn="ctr"/>
            <a:r>
              <a:rPr lang="en-US" dirty="0"/>
              <a:t>Topics Covered</a:t>
            </a:r>
          </a:p>
        </p:txBody>
      </p:sp>
      <p:sp>
        <p:nvSpPr>
          <p:cNvPr id="3" name="Content Placeholder 2">
            <a:extLst>
              <a:ext uri="{FF2B5EF4-FFF2-40B4-BE49-F238E27FC236}">
                <a16:creationId xmlns:a16="http://schemas.microsoft.com/office/drawing/2014/main" id="{3156CE79-447D-4FC5-A79F-CBECEB39AB2B}"/>
              </a:ext>
            </a:extLst>
          </p:cNvPr>
          <p:cNvSpPr>
            <a:spLocks noGrp="1"/>
          </p:cNvSpPr>
          <p:nvPr>
            <p:ph idx="1"/>
          </p:nvPr>
        </p:nvSpPr>
        <p:spPr>
          <a:xfrm>
            <a:off x="1395471" y="2200619"/>
            <a:ext cx="10796529" cy="3249976"/>
          </a:xfrm>
        </p:spPr>
        <p:txBody>
          <a:bodyPr>
            <a:normAutofit lnSpcReduction="10000"/>
          </a:bodyPr>
          <a:lstStyle/>
          <a:p>
            <a:pPr>
              <a:buFont typeface="Wingdings" panose="05000000000000000000" pitchFamily="2" charset="2"/>
              <a:buChar char="v"/>
            </a:pPr>
            <a:r>
              <a:rPr lang="en-US" sz="2800" dirty="0">
                <a:solidFill>
                  <a:schemeClr val="tx2">
                    <a:lumMod val="50000"/>
                    <a:lumOff val="50000"/>
                  </a:schemeClr>
                </a:solidFill>
              </a:rPr>
              <a:t>Overview of UNIX</a:t>
            </a:r>
          </a:p>
          <a:p>
            <a:pPr>
              <a:buFont typeface="Wingdings" panose="05000000000000000000" pitchFamily="2" charset="2"/>
              <a:buChar char="v"/>
            </a:pPr>
            <a:r>
              <a:rPr lang="en-US" sz="2800" dirty="0">
                <a:solidFill>
                  <a:schemeClr val="tx2">
                    <a:lumMod val="50000"/>
                    <a:lumOff val="50000"/>
                  </a:schemeClr>
                </a:solidFill>
              </a:rPr>
              <a:t>Unix – File Management</a:t>
            </a:r>
          </a:p>
          <a:p>
            <a:pPr>
              <a:buFont typeface="Wingdings" panose="05000000000000000000" pitchFamily="2" charset="2"/>
              <a:buChar char="v"/>
            </a:pPr>
            <a:r>
              <a:rPr lang="en-US" sz="2800" dirty="0">
                <a:solidFill>
                  <a:schemeClr val="tx2">
                    <a:lumMod val="50000"/>
                    <a:lumOff val="50000"/>
                  </a:schemeClr>
                </a:solidFill>
              </a:rPr>
              <a:t>Unix File System – Special Tips (Reference Document Attached)</a:t>
            </a:r>
          </a:p>
          <a:p>
            <a:pPr>
              <a:buFont typeface="Wingdings" panose="05000000000000000000" pitchFamily="2" charset="2"/>
              <a:buChar char="v"/>
            </a:pPr>
            <a:r>
              <a:rPr lang="en-US" sz="2800" dirty="0">
                <a:solidFill>
                  <a:schemeClr val="tx2">
                    <a:lumMod val="50000"/>
                    <a:lumOff val="50000"/>
                  </a:schemeClr>
                </a:solidFill>
              </a:rPr>
              <a:t>Unix – Basic Commands</a:t>
            </a:r>
          </a:p>
          <a:p>
            <a:pPr>
              <a:buFont typeface="Wingdings" panose="05000000000000000000" pitchFamily="2" charset="2"/>
              <a:buChar char="v"/>
            </a:pPr>
            <a:r>
              <a:rPr lang="en-US" sz="2800" dirty="0">
                <a:solidFill>
                  <a:schemeClr val="tx2">
                    <a:lumMod val="50000"/>
                    <a:lumOff val="50000"/>
                  </a:schemeClr>
                </a:solidFill>
              </a:rPr>
              <a:t>Unix Commands – Need to explore Further</a:t>
            </a:r>
          </a:p>
          <a:p>
            <a:pPr>
              <a:buFont typeface="Wingdings" panose="05000000000000000000" pitchFamily="2" charset="2"/>
              <a:buChar char="v"/>
            </a:pPr>
            <a:r>
              <a:rPr lang="en-US" sz="2800" dirty="0">
                <a:solidFill>
                  <a:schemeClr val="tx2">
                    <a:lumMod val="50000"/>
                    <a:lumOff val="50000"/>
                  </a:schemeClr>
                </a:solidFill>
              </a:rPr>
              <a:t>Unix – File Permissions</a:t>
            </a:r>
          </a:p>
          <a:p>
            <a:endParaRPr lang="en-US" sz="2800" dirty="0"/>
          </a:p>
          <a:p>
            <a:pPr marL="0" indent="0">
              <a:buNone/>
            </a:pPr>
            <a:endParaRPr lang="en-US" sz="2800" dirty="0"/>
          </a:p>
        </p:txBody>
      </p:sp>
      <p:sp>
        <p:nvSpPr>
          <p:cNvPr id="6" name="Slide Number Placeholder 5">
            <a:extLst>
              <a:ext uri="{FF2B5EF4-FFF2-40B4-BE49-F238E27FC236}">
                <a16:creationId xmlns:a16="http://schemas.microsoft.com/office/drawing/2014/main" id="{90D6D2B9-CE92-4FF6-AAD6-A8DA511879BA}"/>
              </a:ext>
            </a:extLst>
          </p:cNvPr>
          <p:cNvSpPr>
            <a:spLocks noGrp="1"/>
          </p:cNvSpPr>
          <p:nvPr>
            <p:ph type="sldNum" sz="quarter" idx="12"/>
          </p:nvPr>
        </p:nvSpPr>
        <p:spPr/>
        <p:txBody>
          <a:bodyPr/>
          <a:lstStyle/>
          <a:p>
            <a:fld id="{DC4ECF8E-BCBB-453F-9C2B-FA8818B63962}" type="slidenum">
              <a:rPr lang="en-US" smtClean="0">
                <a:solidFill>
                  <a:schemeClr val="tx1"/>
                </a:solidFill>
              </a:rPr>
              <a:t>2</a:t>
            </a:fld>
            <a:endParaRPr lang="en-US" dirty="0">
              <a:solidFill>
                <a:schemeClr val="tx1"/>
              </a:solidFill>
            </a:endParaRPr>
          </a:p>
        </p:txBody>
      </p:sp>
      <p:sp>
        <p:nvSpPr>
          <p:cNvPr id="7" name="Footer Placeholder 6">
            <a:extLst>
              <a:ext uri="{FF2B5EF4-FFF2-40B4-BE49-F238E27FC236}">
                <a16:creationId xmlns:a16="http://schemas.microsoft.com/office/drawing/2014/main" id="{CBC73F0C-7C8E-41DF-A656-0C559909963E}"/>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360311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56A6-30FF-4C49-8385-B0A65932A200}"/>
              </a:ext>
            </a:extLst>
          </p:cNvPr>
          <p:cNvSpPr>
            <a:spLocks noGrp="1"/>
          </p:cNvSpPr>
          <p:nvPr>
            <p:ph type="title"/>
          </p:nvPr>
        </p:nvSpPr>
        <p:spPr>
          <a:xfrm>
            <a:off x="1251678" y="382385"/>
            <a:ext cx="10178322" cy="596023"/>
          </a:xfrm>
        </p:spPr>
        <p:txBody>
          <a:bodyPr>
            <a:normAutofit fontScale="90000"/>
          </a:bodyPr>
          <a:lstStyle/>
          <a:p>
            <a:pPr algn="ctr"/>
            <a:r>
              <a:rPr lang="en-US" dirty="0"/>
              <a:t>Overview OF UNIX</a:t>
            </a:r>
          </a:p>
        </p:txBody>
      </p:sp>
      <p:sp>
        <p:nvSpPr>
          <p:cNvPr id="3" name="Content Placeholder 2">
            <a:extLst>
              <a:ext uri="{FF2B5EF4-FFF2-40B4-BE49-F238E27FC236}">
                <a16:creationId xmlns:a16="http://schemas.microsoft.com/office/drawing/2014/main" id="{71810897-F39B-4835-8AD4-9012D7C65E74}"/>
              </a:ext>
            </a:extLst>
          </p:cNvPr>
          <p:cNvSpPr>
            <a:spLocks noGrp="1"/>
          </p:cNvSpPr>
          <p:nvPr>
            <p:ph idx="1"/>
          </p:nvPr>
        </p:nvSpPr>
        <p:spPr>
          <a:xfrm>
            <a:off x="1251678" y="1212574"/>
            <a:ext cx="10178322" cy="5396947"/>
          </a:xfrm>
        </p:spPr>
        <p:txBody>
          <a:bodyPr>
            <a:normAutofit fontScale="77500" lnSpcReduction="20000"/>
          </a:bodyPr>
          <a:lstStyle/>
          <a:p>
            <a:pPr algn="just">
              <a:lnSpc>
                <a:spcPct val="90000"/>
              </a:lnSpc>
              <a:buClr>
                <a:srgbClr val="FFCC00"/>
              </a:buClr>
            </a:pPr>
            <a:r>
              <a:rPr lang="en-US" altLang="en-US" sz="2800" dirty="0">
                <a:solidFill>
                  <a:schemeClr val="accent2"/>
                </a:solidFill>
              </a:rPr>
              <a:t>UNIX</a:t>
            </a:r>
            <a:r>
              <a:rPr lang="en-US" altLang="en-US" sz="2800" dirty="0"/>
              <a:t> is a computer operating system invented by AT&amp;T Bell Labs in late 60’s. It can run on many servers/workstations.  It is a control program that works with users to </a:t>
            </a:r>
          </a:p>
          <a:p>
            <a:pPr lvl="1" algn="just">
              <a:lnSpc>
                <a:spcPct val="90000"/>
              </a:lnSpc>
            </a:pPr>
            <a:r>
              <a:rPr lang="en-US" altLang="en-US" sz="2400" dirty="0">
                <a:solidFill>
                  <a:schemeClr val="accent1"/>
                </a:solidFill>
              </a:rPr>
              <a:t>run programs,  </a:t>
            </a:r>
          </a:p>
          <a:p>
            <a:pPr lvl="1" algn="just">
              <a:lnSpc>
                <a:spcPct val="90000"/>
              </a:lnSpc>
            </a:pPr>
            <a:r>
              <a:rPr lang="en-US" altLang="en-US" sz="2400" dirty="0">
                <a:solidFill>
                  <a:schemeClr val="accent1"/>
                </a:solidFill>
              </a:rPr>
              <a:t>manage resources, and </a:t>
            </a:r>
          </a:p>
          <a:p>
            <a:pPr lvl="1" algn="just">
              <a:lnSpc>
                <a:spcPct val="90000"/>
              </a:lnSpc>
            </a:pPr>
            <a:r>
              <a:rPr lang="en-US" altLang="en-US" sz="2400" dirty="0">
                <a:solidFill>
                  <a:schemeClr val="accent1"/>
                </a:solidFill>
              </a:rPr>
              <a:t>communicate with other computer systems</a:t>
            </a:r>
            <a:r>
              <a:rPr lang="en-US" altLang="en-US" sz="2400" dirty="0"/>
              <a:t>. </a:t>
            </a:r>
            <a:endParaRPr lang="en-US" altLang="en-US" dirty="0"/>
          </a:p>
          <a:p>
            <a:pPr algn="just"/>
            <a:r>
              <a:rPr lang="en-US" altLang="en-US" dirty="0">
                <a:latin typeface="Verdana" panose="020B0604030504040204" pitchFamily="34" charset="0"/>
              </a:rPr>
              <a:t>Currently there are different versions and variants of UNIX such as SunOS, AIX, HP Unix, Solaris, BSD,. </a:t>
            </a:r>
            <a:r>
              <a:rPr lang="en-US" altLang="en-US" dirty="0">
                <a:solidFill>
                  <a:srgbClr val="FF0000"/>
                </a:solidFill>
                <a:latin typeface="Verdana" panose="020B0604030504040204" pitchFamily="34" charset="0"/>
              </a:rPr>
              <a:t>Linux</a:t>
            </a:r>
            <a:r>
              <a:rPr lang="en-US" altLang="en-US" dirty="0">
                <a:latin typeface="Verdana" panose="020B0604030504040204" pitchFamily="34" charset="0"/>
              </a:rPr>
              <a:t> is also a flavor of Unix which is freely available.</a:t>
            </a:r>
            <a:endParaRPr lang="en-US" altLang="en-US" dirty="0"/>
          </a:p>
          <a:p>
            <a:pPr algn="just"/>
            <a:r>
              <a:rPr lang="en-US" altLang="en-US" sz="2100" dirty="0">
                <a:latin typeface="Verdana" panose="020B0604030504040204" pitchFamily="34" charset="0"/>
              </a:rPr>
              <a:t>Several people can use a UNIX computer at the same time; hence UNIX is called a </a:t>
            </a:r>
            <a:r>
              <a:rPr lang="en-US" altLang="en-US" sz="2100" dirty="0">
                <a:solidFill>
                  <a:srgbClr val="FF0000"/>
                </a:solidFill>
                <a:latin typeface="Verdana" panose="020B0604030504040204" pitchFamily="34" charset="0"/>
              </a:rPr>
              <a:t>multiuser</a:t>
            </a:r>
            <a:r>
              <a:rPr lang="en-US" altLang="en-US" sz="2100" dirty="0">
                <a:latin typeface="Verdana" panose="020B0604030504040204" pitchFamily="34" charset="0"/>
              </a:rPr>
              <a:t> system. Any of these users can also run multiple programs at the same time; hence UNIX is called </a:t>
            </a:r>
            <a:r>
              <a:rPr lang="en-US" altLang="en-US" sz="2100" dirty="0">
                <a:solidFill>
                  <a:srgbClr val="FF0000"/>
                </a:solidFill>
                <a:latin typeface="Verdana" panose="020B0604030504040204" pitchFamily="34" charset="0"/>
              </a:rPr>
              <a:t>multitasking</a:t>
            </a:r>
            <a:r>
              <a:rPr lang="en-US" altLang="en-US" sz="2100" dirty="0">
                <a:latin typeface="Verdana" panose="020B0604030504040204" pitchFamily="34" charset="0"/>
              </a:rPr>
              <a:t>. </a:t>
            </a:r>
          </a:p>
          <a:p>
            <a:pPr algn="just"/>
            <a:r>
              <a:rPr lang="en-US" altLang="ja-JP" sz="2100" dirty="0">
                <a:latin typeface="Verdana" panose="020B0604030504040204" pitchFamily="34" charset="0"/>
              </a:rPr>
              <a:t>Unix system is described as kernel &amp; shell.</a:t>
            </a:r>
          </a:p>
          <a:p>
            <a:pPr algn="just"/>
            <a:r>
              <a:rPr lang="en-US" altLang="ja-JP" sz="2100" dirty="0">
                <a:solidFill>
                  <a:srgbClr val="FF0000"/>
                </a:solidFill>
                <a:latin typeface="Verdana" panose="020B0604030504040204" pitchFamily="34" charset="0"/>
              </a:rPr>
              <a:t>Kernel</a:t>
            </a:r>
            <a:r>
              <a:rPr lang="en-US" altLang="ja-JP" sz="2100" dirty="0">
                <a:latin typeface="Verdana" panose="020B0604030504040204" pitchFamily="34" charset="0"/>
              </a:rPr>
              <a:t> The kernel is the heart of the operating system. It interacts with the hardware and it takes care of most of the tasks like memory management, task scheduling and file management. It controls hard wares, CPU, memory, hard disk, network card etc. </a:t>
            </a:r>
          </a:p>
          <a:p>
            <a:pPr algn="just"/>
            <a:r>
              <a:rPr lang="en-US" altLang="ja-JP" sz="2100" dirty="0">
                <a:solidFill>
                  <a:srgbClr val="FF0000"/>
                </a:solidFill>
                <a:latin typeface="Verdana" panose="020B0604030504040204" pitchFamily="34" charset="0"/>
              </a:rPr>
              <a:t>Shell</a:t>
            </a:r>
            <a:r>
              <a:rPr lang="en-US" altLang="ja-JP" sz="2100" dirty="0">
                <a:latin typeface="Verdana" panose="020B0604030504040204" pitchFamily="34" charset="0"/>
              </a:rPr>
              <a:t> is an interface between user and kernel. The shell is the utility that processes your requests. When you type in a command at your terminal, the shell interprets your input as commands &amp; pass them to kernel and calls the program that you want. The shell uses standard syntax for all commands. C Shell, Bourne Shell and Korn Shell are the most famous shells that are available with most of the Unix variants. </a:t>
            </a:r>
          </a:p>
          <a:p>
            <a:endParaRPr lang="en-US" dirty="0"/>
          </a:p>
        </p:txBody>
      </p:sp>
      <p:sp>
        <p:nvSpPr>
          <p:cNvPr id="5" name="Slide Number Placeholder 4">
            <a:extLst>
              <a:ext uri="{FF2B5EF4-FFF2-40B4-BE49-F238E27FC236}">
                <a16:creationId xmlns:a16="http://schemas.microsoft.com/office/drawing/2014/main" id="{5F5EFA2F-6363-4BC3-B894-403894D30DCA}"/>
              </a:ext>
            </a:extLst>
          </p:cNvPr>
          <p:cNvSpPr>
            <a:spLocks noGrp="1"/>
          </p:cNvSpPr>
          <p:nvPr>
            <p:ph type="sldNum" sz="quarter" idx="12"/>
          </p:nvPr>
        </p:nvSpPr>
        <p:spPr/>
        <p:txBody>
          <a:bodyPr/>
          <a:lstStyle/>
          <a:p>
            <a:fld id="{DC4ECF8E-BCBB-453F-9C2B-FA8818B63962}" type="slidenum">
              <a:rPr lang="en-US" smtClean="0"/>
              <a:t>3</a:t>
            </a:fld>
            <a:endParaRPr lang="en-US"/>
          </a:p>
        </p:txBody>
      </p:sp>
      <p:sp>
        <p:nvSpPr>
          <p:cNvPr id="6" name="Footer Placeholder 5">
            <a:extLst>
              <a:ext uri="{FF2B5EF4-FFF2-40B4-BE49-F238E27FC236}">
                <a16:creationId xmlns:a16="http://schemas.microsoft.com/office/drawing/2014/main" id="{B9D66A49-0E50-430D-BA6B-5CF41F8CE954}"/>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130746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0586-AF3B-4D35-9AE2-322717A01B07}"/>
              </a:ext>
            </a:extLst>
          </p:cNvPr>
          <p:cNvSpPr>
            <a:spLocks noGrp="1"/>
          </p:cNvSpPr>
          <p:nvPr>
            <p:ph type="title"/>
          </p:nvPr>
        </p:nvSpPr>
        <p:spPr>
          <a:xfrm>
            <a:off x="1251678" y="382385"/>
            <a:ext cx="10178322" cy="596023"/>
          </a:xfrm>
        </p:spPr>
        <p:txBody>
          <a:bodyPr>
            <a:normAutofit fontScale="90000"/>
          </a:bodyPr>
          <a:lstStyle/>
          <a:p>
            <a:pPr algn="ctr"/>
            <a:r>
              <a:rPr lang="en-US" dirty="0"/>
              <a:t>UNIX – FILE MANAGEMENT</a:t>
            </a:r>
          </a:p>
        </p:txBody>
      </p:sp>
      <p:sp>
        <p:nvSpPr>
          <p:cNvPr id="3" name="Content Placeholder 2">
            <a:extLst>
              <a:ext uri="{FF2B5EF4-FFF2-40B4-BE49-F238E27FC236}">
                <a16:creationId xmlns:a16="http://schemas.microsoft.com/office/drawing/2014/main" id="{DB552875-D2F5-426B-8A21-D5D9527E54B8}"/>
              </a:ext>
            </a:extLst>
          </p:cNvPr>
          <p:cNvSpPr>
            <a:spLocks noGrp="1"/>
          </p:cNvSpPr>
          <p:nvPr>
            <p:ph idx="1"/>
          </p:nvPr>
        </p:nvSpPr>
        <p:spPr>
          <a:xfrm>
            <a:off x="1251677" y="1103244"/>
            <a:ext cx="10178322" cy="5049078"/>
          </a:xfrm>
        </p:spPr>
        <p:txBody>
          <a:bodyPr/>
          <a:lstStyle/>
          <a:p>
            <a:pPr algn="just"/>
            <a:r>
              <a:rPr lang="en-US" dirty="0"/>
              <a:t>All data in Unix is organized into files. All files are organized into directories. These directories are organized into a tree-like structure called the filesystem.</a:t>
            </a:r>
          </a:p>
          <a:p>
            <a:pPr algn="just"/>
            <a:r>
              <a:rPr lang="en-US" dirty="0"/>
              <a:t>The UNIX files system contains several different types of files :</a:t>
            </a:r>
          </a:p>
          <a:p>
            <a:pPr algn="just"/>
            <a:endParaRPr lang="en-US" dirty="0"/>
          </a:p>
          <a:p>
            <a:pPr algn="just"/>
            <a:endParaRPr lang="en-US" dirty="0"/>
          </a:p>
          <a:p>
            <a:pPr algn="just"/>
            <a:endParaRPr lang="en-US" dirty="0"/>
          </a:p>
          <a:p>
            <a:pPr marL="0" indent="0" algn="just">
              <a:buNone/>
            </a:pPr>
            <a:endParaRPr lang="en-US" dirty="0"/>
          </a:p>
          <a:p>
            <a:pPr algn="just"/>
            <a:r>
              <a:rPr lang="en-US" dirty="0"/>
              <a:t>Mainly there are three basic types of files – </a:t>
            </a:r>
          </a:p>
          <a:p>
            <a:pPr lvl="1" algn="just">
              <a:lnSpc>
                <a:spcPct val="70000"/>
              </a:lnSpc>
            </a:pPr>
            <a:r>
              <a:rPr lang="en-US" sz="1900" dirty="0">
                <a:solidFill>
                  <a:schemeClr val="accent1"/>
                </a:solidFill>
              </a:rPr>
              <a:t>Ordinary Files : </a:t>
            </a:r>
            <a:r>
              <a:rPr lang="en-US" dirty="0"/>
              <a:t>An ordinary file is a file on the system that contains data, text, or program instructions. In this tutorial, you look at working with ordinary files. </a:t>
            </a:r>
          </a:p>
          <a:p>
            <a:pPr lvl="1" algn="just">
              <a:lnSpc>
                <a:spcPct val="70000"/>
              </a:lnSpc>
            </a:pPr>
            <a:r>
              <a:rPr lang="en-US" sz="1900" dirty="0">
                <a:solidFill>
                  <a:schemeClr val="accent1"/>
                </a:solidFill>
              </a:rPr>
              <a:t>Directories : </a:t>
            </a:r>
            <a:r>
              <a:rPr lang="en-US" dirty="0"/>
              <a:t>Directories store both special and ordinary files. For users familiar with Windows or Mac OS, Unix directories are equivalent to folders. </a:t>
            </a:r>
          </a:p>
          <a:p>
            <a:pPr lvl="1" algn="just">
              <a:lnSpc>
                <a:spcPct val="70000"/>
              </a:lnSpc>
            </a:pPr>
            <a:r>
              <a:rPr lang="en-US" sz="1900" dirty="0">
                <a:solidFill>
                  <a:schemeClr val="accent1"/>
                </a:solidFill>
              </a:rPr>
              <a:t>Special Files : </a:t>
            </a:r>
            <a:r>
              <a:rPr lang="en-US" dirty="0"/>
              <a:t>Some special files provide access to hardware such as hard drives, CD-ROM drives, modems, and Ethernet adapters. Other special files are similar to aliases or shortcuts and enable you to access a single file using different names.</a:t>
            </a:r>
          </a:p>
          <a:p>
            <a:pPr lvl="1" algn="just">
              <a:lnSpc>
                <a:spcPct val="70000"/>
              </a:lnSpc>
            </a:pPr>
            <a:endParaRPr lang="en-US" dirty="0"/>
          </a:p>
        </p:txBody>
      </p:sp>
      <p:pic>
        <p:nvPicPr>
          <p:cNvPr id="7" name="Picture 2" descr="https://www.geeksforgeeks.org/wp-content/uploads/unix-file-system.png">
            <a:extLst>
              <a:ext uri="{FF2B5EF4-FFF2-40B4-BE49-F238E27FC236}">
                <a16:creationId xmlns:a16="http://schemas.microsoft.com/office/drawing/2014/main" id="{05FCD771-0F1F-49D0-A162-0E56DFEF7B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4150" y="2257450"/>
            <a:ext cx="4048125" cy="177472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D554DF92-6AE8-4554-A6F2-4A3AFEE74627}"/>
              </a:ext>
            </a:extLst>
          </p:cNvPr>
          <p:cNvSpPr>
            <a:spLocks noGrp="1"/>
          </p:cNvSpPr>
          <p:nvPr>
            <p:ph type="sldNum" sz="quarter" idx="12"/>
          </p:nvPr>
        </p:nvSpPr>
        <p:spPr/>
        <p:txBody>
          <a:bodyPr/>
          <a:lstStyle/>
          <a:p>
            <a:fld id="{DC4ECF8E-BCBB-453F-9C2B-FA8818B63962}" type="slidenum">
              <a:rPr lang="en-US" smtClean="0"/>
              <a:t>4</a:t>
            </a:fld>
            <a:endParaRPr lang="en-US"/>
          </a:p>
        </p:txBody>
      </p:sp>
      <p:sp>
        <p:nvSpPr>
          <p:cNvPr id="6" name="Footer Placeholder 5">
            <a:extLst>
              <a:ext uri="{FF2B5EF4-FFF2-40B4-BE49-F238E27FC236}">
                <a16:creationId xmlns:a16="http://schemas.microsoft.com/office/drawing/2014/main" id="{1554653A-9B72-42A6-BBA3-B40BA14F548E}"/>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117831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3C99-699B-4618-BFB2-407FCAF3BAD9}"/>
              </a:ext>
            </a:extLst>
          </p:cNvPr>
          <p:cNvSpPr>
            <a:spLocks noGrp="1"/>
          </p:cNvSpPr>
          <p:nvPr>
            <p:ph type="title"/>
          </p:nvPr>
        </p:nvSpPr>
        <p:spPr>
          <a:xfrm>
            <a:off x="1251678" y="382385"/>
            <a:ext cx="10178322" cy="596023"/>
          </a:xfrm>
        </p:spPr>
        <p:txBody>
          <a:bodyPr>
            <a:normAutofit fontScale="90000"/>
          </a:bodyPr>
          <a:lstStyle/>
          <a:p>
            <a:pPr algn="ctr"/>
            <a:r>
              <a:rPr lang="en-US" dirty="0"/>
              <a:t>UNIX – FILE MANAGEMENT</a:t>
            </a:r>
          </a:p>
        </p:txBody>
      </p:sp>
      <p:sp>
        <p:nvSpPr>
          <p:cNvPr id="3" name="Content Placeholder 2">
            <a:extLst>
              <a:ext uri="{FF2B5EF4-FFF2-40B4-BE49-F238E27FC236}">
                <a16:creationId xmlns:a16="http://schemas.microsoft.com/office/drawing/2014/main" id="{073CF1AB-BFB1-45FD-BC4A-FD79E8B9517E}"/>
              </a:ext>
            </a:extLst>
          </p:cNvPr>
          <p:cNvSpPr>
            <a:spLocks noGrp="1"/>
          </p:cNvSpPr>
          <p:nvPr>
            <p:ph idx="1"/>
          </p:nvPr>
        </p:nvSpPr>
        <p:spPr>
          <a:xfrm>
            <a:off x="1251678" y="1277957"/>
            <a:ext cx="10178322" cy="5067759"/>
          </a:xfrm>
        </p:spPr>
        <p:txBody>
          <a:bodyPr>
            <a:normAutofit fontScale="92500" lnSpcReduction="20000"/>
          </a:bodyPr>
          <a:lstStyle/>
          <a:p>
            <a:pPr marL="0" indent="0" algn="just">
              <a:buNone/>
            </a:pPr>
            <a:r>
              <a:rPr lang="en-US" dirty="0"/>
              <a:t> </a:t>
            </a:r>
            <a:r>
              <a:rPr lang="en-US" sz="1900" dirty="0">
                <a:solidFill>
                  <a:schemeClr val="accent1"/>
                </a:solidFill>
              </a:rPr>
              <a:t>- Pipes : </a:t>
            </a:r>
            <a:r>
              <a:rPr lang="en-US" dirty="0"/>
              <a:t>UNIX allows you to link commands together using a pipe. The pipe acts a temporary file which only exists to hold data from one command until it is read by another. A Unix pipe provides a one-way flow of data. The output or result of the first command sequence is used as the input to the second command sequence. To make a pipe, put a vertical bar (|) on the command line between two commands. For example: </a:t>
            </a:r>
            <a:r>
              <a:rPr lang="en-US" b="1" dirty="0"/>
              <a:t>who | </a:t>
            </a:r>
            <a:r>
              <a:rPr lang="en-US" b="1" dirty="0" err="1"/>
              <a:t>wc</a:t>
            </a:r>
            <a:r>
              <a:rPr lang="en-US" b="1" dirty="0"/>
              <a:t> –l</a:t>
            </a:r>
          </a:p>
          <a:p>
            <a:pPr marL="0" indent="0" algn="just" fontAlgn="base">
              <a:buNone/>
            </a:pPr>
            <a:r>
              <a:rPr lang="en-US" sz="1900" dirty="0">
                <a:solidFill>
                  <a:schemeClr val="accent1"/>
                </a:solidFill>
              </a:rPr>
              <a:t>- Sockets :  </a:t>
            </a:r>
            <a:r>
              <a:rPr lang="en-US" dirty="0"/>
              <a:t>A Unix socket (or Inter-process communication socket) is a special file which allows for advanced inter-process communication. A Unix Socket is used in a client-server application framework. In essence, it is a stream of data, very similar to network stream (and network sockets), but all the transactions are local to the filesystem. In long-format output of ls -l, Unix sockets are marked by “s” symbol.</a:t>
            </a:r>
          </a:p>
          <a:p>
            <a:pPr marL="0" indent="0" algn="just" fontAlgn="base">
              <a:buNone/>
            </a:pPr>
            <a:r>
              <a:rPr lang="en-US" sz="1900" dirty="0">
                <a:solidFill>
                  <a:schemeClr val="accent1"/>
                </a:solidFill>
              </a:rPr>
              <a:t>- Symbolic Links :  </a:t>
            </a:r>
            <a:r>
              <a:rPr lang="en-US" dirty="0"/>
              <a:t>Symbolic link is used for referencing some other file of the file system. Symbolic link is also known as Soft link. It contains a text form of the path to the file it references. To an end user, symbolic link will appear to have its own name, but when you try reading or writing data to this file, it will instead reference these operations to the file it points to. If we delete the soft link itself , the data file would still be there. If we delete the source file or move it to a different location, symbolic file will not function properly. In long-format output of ls –l , Symbolic link are marked by the “l” symbol (that’s a lower case L).</a:t>
            </a:r>
          </a:p>
          <a:p>
            <a:pPr marL="0" indent="0">
              <a:buNone/>
            </a:pPr>
            <a:endParaRPr lang="en-US" sz="1900" dirty="0">
              <a:solidFill>
                <a:schemeClr val="accent1"/>
              </a:solidFill>
            </a:endParaRPr>
          </a:p>
        </p:txBody>
      </p:sp>
      <p:sp>
        <p:nvSpPr>
          <p:cNvPr id="5" name="Slide Number Placeholder 4">
            <a:extLst>
              <a:ext uri="{FF2B5EF4-FFF2-40B4-BE49-F238E27FC236}">
                <a16:creationId xmlns:a16="http://schemas.microsoft.com/office/drawing/2014/main" id="{665C4ABE-9C1F-4D86-859D-8D5EE7A60FCB}"/>
              </a:ext>
            </a:extLst>
          </p:cNvPr>
          <p:cNvSpPr>
            <a:spLocks noGrp="1"/>
          </p:cNvSpPr>
          <p:nvPr>
            <p:ph type="sldNum" sz="quarter" idx="12"/>
          </p:nvPr>
        </p:nvSpPr>
        <p:spPr/>
        <p:txBody>
          <a:bodyPr/>
          <a:lstStyle/>
          <a:p>
            <a:fld id="{DC4ECF8E-BCBB-453F-9C2B-FA8818B63962}" type="slidenum">
              <a:rPr lang="en-US" smtClean="0"/>
              <a:t>5</a:t>
            </a:fld>
            <a:endParaRPr lang="en-US"/>
          </a:p>
        </p:txBody>
      </p:sp>
      <p:sp>
        <p:nvSpPr>
          <p:cNvPr id="6" name="Footer Placeholder 5">
            <a:extLst>
              <a:ext uri="{FF2B5EF4-FFF2-40B4-BE49-F238E27FC236}">
                <a16:creationId xmlns:a16="http://schemas.microsoft.com/office/drawing/2014/main" id="{2870A892-640B-41CC-9072-38069EE92750}"/>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11809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A1A5-2754-4AD7-A997-5C1571CEA5BF}"/>
              </a:ext>
            </a:extLst>
          </p:cNvPr>
          <p:cNvSpPr>
            <a:spLocks noGrp="1"/>
          </p:cNvSpPr>
          <p:nvPr>
            <p:ph type="title"/>
          </p:nvPr>
        </p:nvSpPr>
        <p:spPr>
          <a:xfrm>
            <a:off x="1251678" y="382385"/>
            <a:ext cx="10178322" cy="596023"/>
          </a:xfrm>
        </p:spPr>
        <p:txBody>
          <a:bodyPr>
            <a:normAutofit fontScale="90000"/>
          </a:bodyPr>
          <a:lstStyle/>
          <a:p>
            <a:pPr algn="ctr"/>
            <a:r>
              <a:rPr lang="en-US" dirty="0"/>
              <a:t>UNIX FILE SYSTEM - Special TIPS</a:t>
            </a:r>
          </a:p>
        </p:txBody>
      </p:sp>
      <p:sp>
        <p:nvSpPr>
          <p:cNvPr id="3" name="Content Placeholder 2">
            <a:extLst>
              <a:ext uri="{FF2B5EF4-FFF2-40B4-BE49-F238E27FC236}">
                <a16:creationId xmlns:a16="http://schemas.microsoft.com/office/drawing/2014/main" id="{3AE5BB0A-A0FB-4C0D-B2D3-DA8B2E0D7ACE}"/>
              </a:ext>
            </a:extLst>
          </p:cNvPr>
          <p:cNvSpPr>
            <a:spLocks noGrp="1"/>
          </p:cNvSpPr>
          <p:nvPr>
            <p:ph idx="1"/>
          </p:nvPr>
        </p:nvSpPr>
        <p:spPr>
          <a:xfrm>
            <a:off x="1251678" y="1068637"/>
            <a:ext cx="10178322" cy="4810956"/>
          </a:xfrm>
        </p:spPr>
        <p:txBody>
          <a:bodyPr>
            <a:normAutofit fontScale="92500"/>
          </a:bodyPr>
          <a:lstStyle/>
          <a:p>
            <a:pPr marL="0" indent="0">
              <a:buNone/>
            </a:pPr>
            <a:r>
              <a:rPr lang="en-US" u="sng" dirty="0"/>
              <a:t>Note:</a:t>
            </a:r>
          </a:p>
          <a:p>
            <a:r>
              <a:rPr lang="en-US" dirty="0"/>
              <a:t>Directories are denoted in blue color. </a:t>
            </a:r>
            <a:r>
              <a:rPr lang="en-US" altLang="ja-JP" dirty="0">
                <a:ea typeface="ＭＳ Ｐゴシック" panose="020B0600070205080204" pitchFamily="34" charset="-128"/>
              </a:rPr>
              <a:t>Top directory is “/”, which is called </a:t>
            </a:r>
            <a:r>
              <a:rPr lang="en-US" altLang="ja-JP" u="sng" dirty="0">
                <a:ea typeface="ＭＳ Ｐゴシック" panose="020B0600070205080204" pitchFamily="34" charset="-128"/>
              </a:rPr>
              <a:t>slash</a:t>
            </a:r>
            <a:r>
              <a:rPr lang="en-US" altLang="ja-JP" dirty="0">
                <a:ea typeface="ＭＳ Ｐゴシック" panose="020B0600070205080204" pitchFamily="34" charset="-128"/>
              </a:rPr>
              <a:t> or </a:t>
            </a:r>
            <a:r>
              <a:rPr lang="en-US" altLang="ja-JP" u="sng" dirty="0">
                <a:ea typeface="ＭＳ Ｐゴシック" panose="020B0600070205080204" pitchFamily="34" charset="-128"/>
              </a:rPr>
              <a:t>root</a:t>
            </a:r>
            <a:r>
              <a:rPr lang="en-US" altLang="ja-JP" dirty="0">
                <a:ea typeface="ＭＳ Ｐゴシック" panose="020B0600070205080204" pitchFamily="34" charset="-128"/>
              </a:rPr>
              <a:t>. </a:t>
            </a:r>
            <a:endParaRPr lang="en-US" dirty="0"/>
          </a:p>
          <a:p>
            <a:r>
              <a:rPr lang="en-US" dirty="0"/>
              <a:t>Files are denoted in white.</a:t>
            </a:r>
          </a:p>
          <a:p>
            <a:r>
              <a:rPr lang="en-US" dirty="0"/>
              <a:t>You will find similar color schemes in different flavors of Linux.</a:t>
            </a:r>
          </a:p>
          <a:p>
            <a:r>
              <a:rPr lang="en-US" dirty="0"/>
              <a:t>Hidden files/ items begin with “ . ” period symbol at the start of the directory.</a:t>
            </a:r>
          </a:p>
          <a:p>
            <a:r>
              <a:rPr lang="en-US" dirty="0"/>
              <a:t>Any Directory/ file starting with “ . “ will not be seen unless you request for it. To view hidden file use the command ls –a.</a:t>
            </a:r>
          </a:p>
          <a:p>
            <a:r>
              <a:rPr lang="en-US" dirty="0"/>
              <a:t>For copying text from the source, you would use ctrl + c, but for passing it on to the terminal, you need to use ctrl + shift + p. You can also try shift + insert (or) select Edit&gt;Paste on the menu.</a:t>
            </a:r>
          </a:p>
          <a:p>
            <a:r>
              <a:rPr lang="en-US" dirty="0"/>
              <a:t>You can set your preferred shortcuts via Terminal&gt;Edit&gt;Keyboard Shortcuts.</a:t>
            </a:r>
          </a:p>
          <a:p>
            <a:r>
              <a:rPr lang="en-US" dirty="0"/>
              <a:t>Unix Commands are </a:t>
            </a:r>
            <a:r>
              <a:rPr lang="en-US" altLang="ja-JP" dirty="0">
                <a:ea typeface="ＭＳ Ｐゴシック" panose="020B0600070205080204" pitchFamily="34" charset="-128"/>
              </a:rPr>
              <a:t>case-sensitive.</a:t>
            </a:r>
            <a:endParaRPr lang="en-US" dirty="0"/>
          </a:p>
          <a:p>
            <a:r>
              <a:rPr lang="en-US" dirty="0"/>
              <a:t>Reference Document - </a:t>
            </a:r>
            <a:r>
              <a:rPr lang="en-US" dirty="0">
                <a:hlinkClick r:id="rId2" action="ppaction://hlinkfile"/>
              </a:rPr>
              <a:t>UnixCommands_Reference.docx</a:t>
            </a:r>
            <a:endParaRPr lang="en-US" dirty="0"/>
          </a:p>
        </p:txBody>
      </p:sp>
      <p:sp>
        <p:nvSpPr>
          <p:cNvPr id="5" name="Slide Number Placeholder 4">
            <a:extLst>
              <a:ext uri="{FF2B5EF4-FFF2-40B4-BE49-F238E27FC236}">
                <a16:creationId xmlns:a16="http://schemas.microsoft.com/office/drawing/2014/main" id="{26A6878F-F4EB-4756-884F-F804F7A06075}"/>
              </a:ext>
            </a:extLst>
          </p:cNvPr>
          <p:cNvSpPr>
            <a:spLocks noGrp="1"/>
          </p:cNvSpPr>
          <p:nvPr>
            <p:ph type="sldNum" sz="quarter" idx="12"/>
          </p:nvPr>
        </p:nvSpPr>
        <p:spPr/>
        <p:txBody>
          <a:bodyPr/>
          <a:lstStyle/>
          <a:p>
            <a:fld id="{DC4ECF8E-BCBB-453F-9C2B-FA8818B63962}" type="slidenum">
              <a:rPr lang="en-US" smtClean="0"/>
              <a:t>6</a:t>
            </a:fld>
            <a:endParaRPr lang="en-US"/>
          </a:p>
        </p:txBody>
      </p:sp>
      <p:sp>
        <p:nvSpPr>
          <p:cNvPr id="6" name="Footer Placeholder 5">
            <a:extLst>
              <a:ext uri="{FF2B5EF4-FFF2-40B4-BE49-F238E27FC236}">
                <a16:creationId xmlns:a16="http://schemas.microsoft.com/office/drawing/2014/main" id="{7A650A22-A5C9-44DA-A708-349C32583DB3}"/>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3062863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7A4B-757E-40E9-A6E4-38750FE63BF0}"/>
              </a:ext>
            </a:extLst>
          </p:cNvPr>
          <p:cNvSpPr>
            <a:spLocks noGrp="1"/>
          </p:cNvSpPr>
          <p:nvPr>
            <p:ph type="title"/>
          </p:nvPr>
        </p:nvSpPr>
        <p:spPr>
          <a:xfrm>
            <a:off x="1317147" y="0"/>
            <a:ext cx="10178322" cy="596023"/>
          </a:xfrm>
        </p:spPr>
        <p:txBody>
          <a:bodyPr>
            <a:normAutofit fontScale="90000"/>
          </a:bodyPr>
          <a:lstStyle/>
          <a:p>
            <a:pPr algn="ctr"/>
            <a:r>
              <a:rPr lang="en-US" dirty="0"/>
              <a:t>UNIX – BASIC COMMANDS</a:t>
            </a:r>
          </a:p>
        </p:txBody>
      </p:sp>
      <p:graphicFrame>
        <p:nvGraphicFramePr>
          <p:cNvPr id="4" name="Content Placeholder 3">
            <a:extLst>
              <a:ext uri="{FF2B5EF4-FFF2-40B4-BE49-F238E27FC236}">
                <a16:creationId xmlns:a16="http://schemas.microsoft.com/office/drawing/2014/main" id="{6716CE5F-2B4B-40E7-B87A-FDD67E670AF4}"/>
              </a:ext>
            </a:extLst>
          </p:cNvPr>
          <p:cNvGraphicFramePr>
            <a:graphicFrameLocks noGrp="1"/>
          </p:cNvGraphicFramePr>
          <p:nvPr>
            <p:ph idx="1"/>
            <p:extLst>
              <p:ext uri="{D42A27DB-BD31-4B8C-83A1-F6EECF244321}">
                <p14:modId xmlns:p14="http://schemas.microsoft.com/office/powerpoint/2010/main" val="3601516050"/>
              </p:ext>
            </p:extLst>
          </p:nvPr>
        </p:nvGraphicFramePr>
        <p:xfrm>
          <a:off x="1024568" y="704831"/>
          <a:ext cx="10763479" cy="6126480"/>
        </p:xfrm>
        <a:graphic>
          <a:graphicData uri="http://schemas.openxmlformats.org/drawingml/2006/table">
            <a:tbl>
              <a:tblPr firstRow="1" bandRow="1">
                <a:tableStyleId>{5C22544A-7EE6-4342-B048-85BDC9FD1C3A}</a:tableStyleId>
              </a:tblPr>
              <a:tblGrid>
                <a:gridCol w="5713463">
                  <a:extLst>
                    <a:ext uri="{9D8B030D-6E8A-4147-A177-3AD203B41FA5}">
                      <a16:colId xmlns:a16="http://schemas.microsoft.com/office/drawing/2014/main" val="2441685559"/>
                    </a:ext>
                  </a:extLst>
                </a:gridCol>
                <a:gridCol w="5050016">
                  <a:extLst>
                    <a:ext uri="{9D8B030D-6E8A-4147-A177-3AD203B41FA5}">
                      <a16:colId xmlns:a16="http://schemas.microsoft.com/office/drawing/2014/main" val="4238142943"/>
                    </a:ext>
                  </a:extLst>
                </a:gridCol>
              </a:tblGrid>
              <a:tr h="370840">
                <a:tc>
                  <a:txBody>
                    <a:bodyPr/>
                    <a:lstStyle/>
                    <a:p>
                      <a:r>
                        <a:rPr lang="en-US" sz="1800" b="1" i="0" kern="1200" dirty="0">
                          <a:solidFill>
                            <a:schemeClr val="tx1"/>
                          </a:solidFill>
                          <a:effectLst/>
                          <a:latin typeface="+mn-lt"/>
                          <a:ea typeface="+mn-ea"/>
                          <a:cs typeface="+mn-cs"/>
                        </a:rPr>
                        <a:t>touch</a:t>
                      </a:r>
                      <a:r>
                        <a:rPr lang="en-US" sz="1800" b="0" i="0" kern="1200" dirty="0">
                          <a:solidFill>
                            <a:schemeClr val="tx1"/>
                          </a:solidFill>
                          <a:effectLst/>
                          <a:latin typeface="+mn-lt"/>
                          <a:ea typeface="+mn-ea"/>
                          <a:cs typeface="+mn-cs"/>
                        </a:rPr>
                        <a:t>: Create a new file or update its timestamp.</a:t>
                      </a:r>
                    </a:p>
                    <a:p>
                      <a:r>
                        <a:rPr lang="en-US" sz="1800" b="1" i="0" kern="1200" dirty="0">
                          <a:solidFill>
                            <a:schemeClr val="tx1"/>
                          </a:solidFill>
                          <a:effectLst/>
                          <a:latin typeface="+mn-lt"/>
                          <a:ea typeface="+mn-ea"/>
                          <a:cs typeface="+mn-cs"/>
                        </a:rPr>
                        <a:t>Syntax</a:t>
                      </a:r>
                      <a:r>
                        <a:rPr lang="en-US" sz="1800" b="0" i="0" kern="1200" dirty="0">
                          <a:solidFill>
                            <a:schemeClr val="tx1"/>
                          </a:solidFill>
                          <a:effectLst/>
                          <a:latin typeface="+mn-lt"/>
                          <a:ea typeface="+mn-ea"/>
                          <a:cs typeface="+mn-cs"/>
                        </a:rPr>
                        <a:t>: touch [OPTION]…[FILE]</a:t>
                      </a:r>
                    </a:p>
                    <a:p>
                      <a:r>
                        <a:rPr lang="en-US" sz="1800" b="1" i="0" u="sng" kern="1200" dirty="0">
                          <a:solidFill>
                            <a:schemeClr val="tx1"/>
                          </a:solidFill>
                          <a:effectLst/>
                          <a:latin typeface="+mn-lt"/>
                          <a:ea typeface="+mn-ea"/>
                          <a:cs typeface="+mn-cs"/>
                        </a:rPr>
                        <a:t>Example</a:t>
                      </a:r>
                      <a:r>
                        <a:rPr lang="en-US" sz="1800" b="0" i="0" u="sng" kern="1200" dirty="0">
                          <a:solidFill>
                            <a:schemeClr val="tx1"/>
                          </a:solidFill>
                          <a:effectLst/>
                          <a:latin typeface="+mn-lt"/>
                          <a:ea typeface="+mn-ea"/>
                          <a:cs typeface="+mn-cs"/>
                        </a:rPr>
                        <a:t>:</a:t>
                      </a:r>
                      <a:r>
                        <a:rPr lang="en-US" sz="1800" b="0" i="0" kern="1200" dirty="0">
                          <a:solidFill>
                            <a:schemeClr val="tx1"/>
                          </a:solidFill>
                          <a:effectLst/>
                          <a:latin typeface="+mn-lt"/>
                          <a:ea typeface="+mn-ea"/>
                          <a:cs typeface="+mn-cs"/>
                        </a:rPr>
                        <a:t> Create empty files called ‘file1’ and ‘file2’</a:t>
                      </a:r>
                    </a:p>
                    <a:p>
                      <a:pPr lvl="1"/>
                      <a:r>
                        <a:rPr lang="en-US" sz="1800" b="0" i="0" kern="1200" dirty="0">
                          <a:solidFill>
                            <a:schemeClr val="tx1"/>
                          </a:solidFill>
                          <a:effectLst/>
                          <a:latin typeface="+mn-lt"/>
                          <a:ea typeface="+mn-ea"/>
                          <a:cs typeface="+mn-cs"/>
                        </a:rPr>
                        <a:t>$ touch file1 file2</a:t>
                      </a:r>
                      <a:endParaRPr lang="en-US" dirty="0">
                        <a:solidFill>
                          <a:schemeClr val="tx1"/>
                        </a:solidFill>
                      </a:endParaRPr>
                    </a:p>
                  </a:txBody>
                  <a:tcPr/>
                </a:tc>
                <a:tc>
                  <a:txBody>
                    <a:bodyPr/>
                    <a:lstStyle/>
                    <a:p>
                      <a:r>
                        <a:rPr lang="en-US" sz="1800" b="1" i="0" kern="1200" dirty="0" err="1">
                          <a:solidFill>
                            <a:schemeClr val="dk1"/>
                          </a:solidFill>
                          <a:effectLst/>
                          <a:latin typeface="+mn-lt"/>
                          <a:ea typeface="+mn-ea"/>
                          <a:cs typeface="+mn-cs"/>
                        </a:rPr>
                        <a:t>rm</a:t>
                      </a:r>
                      <a:r>
                        <a:rPr lang="en-US" sz="1800" b="0" i="0" kern="1200" dirty="0">
                          <a:solidFill>
                            <a:schemeClr val="dk1"/>
                          </a:solidFill>
                          <a:effectLst/>
                          <a:latin typeface="+mn-lt"/>
                          <a:ea typeface="+mn-ea"/>
                          <a:cs typeface="+mn-cs"/>
                        </a:rPr>
                        <a:t>: Remove files and directories</a:t>
                      </a:r>
                    </a:p>
                    <a:p>
                      <a:r>
                        <a:rPr lang="en-US" sz="1800" b="1" i="0" kern="1200" dirty="0">
                          <a:solidFill>
                            <a:schemeClr val="dk1"/>
                          </a:solidFill>
                          <a:effectLst/>
                          <a:latin typeface="+mn-lt"/>
                          <a:ea typeface="+mn-ea"/>
                          <a:cs typeface="+mn-cs"/>
                        </a:rPr>
                        <a:t>Syntax</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rm</a:t>
                      </a:r>
                      <a:r>
                        <a:rPr lang="en-US" sz="1800" b="0" i="0" kern="1200" dirty="0">
                          <a:solidFill>
                            <a:schemeClr val="dk1"/>
                          </a:solidFill>
                          <a:effectLst/>
                          <a:latin typeface="+mn-lt"/>
                          <a:ea typeface="+mn-ea"/>
                          <a:cs typeface="+mn-cs"/>
                        </a:rPr>
                        <a:t> [OPTION]…[FILE]</a:t>
                      </a:r>
                    </a:p>
                    <a:p>
                      <a:r>
                        <a:rPr lang="en-US" sz="1800" b="1" i="0" u="sng" kern="1200" dirty="0">
                          <a:solidFill>
                            <a:schemeClr val="dk1"/>
                          </a:solidFill>
                          <a:effectLst/>
                          <a:latin typeface="+mn-lt"/>
                          <a:ea typeface="+mn-ea"/>
                          <a:cs typeface="+mn-cs"/>
                        </a:rPr>
                        <a:t>Example</a:t>
                      </a:r>
                      <a:r>
                        <a:rPr lang="en-US" sz="1800" b="0" i="0" u="sng"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Delete file1</a:t>
                      </a:r>
                    </a:p>
                    <a:p>
                      <a:pPr lvl="1"/>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rm</a:t>
                      </a:r>
                      <a:r>
                        <a:rPr lang="en-US" sz="1800" b="0" i="0" kern="1200" dirty="0">
                          <a:solidFill>
                            <a:schemeClr val="dk1"/>
                          </a:solidFill>
                          <a:effectLst/>
                          <a:latin typeface="+mn-lt"/>
                          <a:ea typeface="+mn-ea"/>
                          <a:cs typeface="+mn-cs"/>
                        </a:rPr>
                        <a:t> file1</a:t>
                      </a:r>
                      <a:endParaRPr lang="en-US" dirty="0"/>
                    </a:p>
                    <a:p>
                      <a:endParaRPr lang="en-US" dirty="0"/>
                    </a:p>
                  </a:txBody>
                  <a:tcPr/>
                </a:tc>
                <a:extLst>
                  <a:ext uri="{0D108BD9-81ED-4DB2-BD59-A6C34878D82A}">
                    <a16:rowId xmlns:a16="http://schemas.microsoft.com/office/drawing/2014/main" val="775113025"/>
                  </a:ext>
                </a:extLst>
              </a:tr>
              <a:tr h="370840">
                <a:tc>
                  <a:txBody>
                    <a:bodyPr/>
                    <a:lstStyle/>
                    <a:p>
                      <a:r>
                        <a:rPr lang="en-US" sz="1800" b="1" i="0" kern="1200" dirty="0">
                          <a:solidFill>
                            <a:schemeClr val="dk1"/>
                          </a:solidFill>
                          <a:effectLst/>
                          <a:latin typeface="+mn-lt"/>
                          <a:ea typeface="+mn-ea"/>
                          <a:cs typeface="+mn-cs"/>
                        </a:rPr>
                        <a:t>cat</a:t>
                      </a:r>
                      <a:r>
                        <a:rPr lang="en-US" sz="1800" b="0" i="0" kern="1200" dirty="0">
                          <a:solidFill>
                            <a:schemeClr val="dk1"/>
                          </a:solidFill>
                          <a:effectLst/>
                          <a:latin typeface="+mn-lt"/>
                          <a:ea typeface="+mn-ea"/>
                          <a:cs typeface="+mn-cs"/>
                        </a:rPr>
                        <a:t>: Concatenate files and print to </a:t>
                      </a:r>
                      <a:r>
                        <a:rPr lang="en-US" sz="1800" b="0" i="0" kern="1200" dirty="0" err="1">
                          <a:solidFill>
                            <a:schemeClr val="dk1"/>
                          </a:solidFill>
                          <a:effectLst/>
                          <a:latin typeface="+mn-lt"/>
                          <a:ea typeface="+mn-ea"/>
                          <a:cs typeface="+mn-cs"/>
                        </a:rPr>
                        <a:t>stdout</a:t>
                      </a:r>
                      <a:r>
                        <a:rPr lang="en-US" sz="1800" b="0" i="0" kern="1200" dirty="0">
                          <a:solidFill>
                            <a:schemeClr val="dk1"/>
                          </a:solidFill>
                          <a:effectLst/>
                          <a:latin typeface="+mn-lt"/>
                          <a:ea typeface="+mn-ea"/>
                          <a:cs typeface="+mn-cs"/>
                        </a:rPr>
                        <a:t>.</a:t>
                      </a:r>
                    </a:p>
                    <a:p>
                      <a:r>
                        <a:rPr lang="en-US" sz="1800" b="1" i="0" kern="1200" dirty="0">
                          <a:solidFill>
                            <a:schemeClr val="dk1"/>
                          </a:solidFill>
                          <a:effectLst/>
                          <a:latin typeface="+mn-lt"/>
                          <a:ea typeface="+mn-ea"/>
                          <a:cs typeface="+mn-cs"/>
                        </a:rPr>
                        <a:t>Syntax</a:t>
                      </a:r>
                      <a:r>
                        <a:rPr lang="en-US" sz="1800" b="0" i="0" kern="1200" dirty="0">
                          <a:solidFill>
                            <a:schemeClr val="dk1"/>
                          </a:solidFill>
                          <a:effectLst/>
                          <a:latin typeface="+mn-lt"/>
                          <a:ea typeface="+mn-ea"/>
                          <a:cs typeface="+mn-cs"/>
                        </a:rPr>
                        <a:t>: cat [OPTION]…[FILE]</a:t>
                      </a:r>
                    </a:p>
                    <a:p>
                      <a:r>
                        <a:rPr lang="en-US" sz="1800" b="1" i="0" u="sng" kern="1200" dirty="0">
                          <a:solidFill>
                            <a:schemeClr val="dk1"/>
                          </a:solidFill>
                          <a:effectLst/>
                          <a:latin typeface="+mn-lt"/>
                          <a:ea typeface="+mn-ea"/>
                          <a:cs typeface="+mn-cs"/>
                        </a:rPr>
                        <a:t>Example</a:t>
                      </a:r>
                      <a:r>
                        <a:rPr lang="en-US" sz="1800" b="0" i="0" u="sng"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Create file1 with entered content</a:t>
                      </a:r>
                    </a:p>
                    <a:p>
                      <a:pPr lvl="1"/>
                      <a:r>
                        <a:rPr lang="en-US" sz="1800" b="0" i="0" kern="1200" dirty="0">
                          <a:solidFill>
                            <a:schemeClr val="dk1"/>
                          </a:solidFill>
                          <a:effectLst/>
                          <a:latin typeface="+mn-lt"/>
                          <a:ea typeface="+mn-ea"/>
                          <a:cs typeface="+mn-cs"/>
                        </a:rPr>
                        <a:t>$ cat &gt; file1</a:t>
                      </a:r>
                    </a:p>
                    <a:p>
                      <a:pPr lvl="1"/>
                      <a:r>
                        <a:rPr lang="en-US" sz="1800" b="0" i="0" kern="1200" dirty="0">
                          <a:solidFill>
                            <a:schemeClr val="dk1"/>
                          </a:solidFill>
                          <a:effectLst/>
                          <a:latin typeface="+mn-lt"/>
                          <a:ea typeface="+mn-ea"/>
                          <a:cs typeface="+mn-cs"/>
                        </a:rPr>
                        <a:t>Hello</a:t>
                      </a:r>
                    </a:p>
                    <a:p>
                      <a:pPr lvl="1"/>
                      <a:r>
                        <a:rPr lang="en-US" sz="1800" b="0" i="0" kern="1200" dirty="0">
                          <a:solidFill>
                            <a:schemeClr val="dk1"/>
                          </a:solidFill>
                          <a:effectLst/>
                          <a:latin typeface="+mn-lt"/>
                          <a:ea typeface="+mn-ea"/>
                          <a:cs typeface="+mn-cs"/>
                        </a:rPr>
                        <a:t>^D</a:t>
                      </a:r>
                      <a:endParaRPr lang="en-US" dirty="0"/>
                    </a:p>
                  </a:txBody>
                  <a:tcPr/>
                </a:tc>
                <a:tc>
                  <a:txBody>
                    <a:bodyPr/>
                    <a:lstStyle/>
                    <a:p>
                      <a:r>
                        <a:rPr lang="en-US" sz="1800" b="1" i="0" kern="1200" dirty="0" err="1">
                          <a:solidFill>
                            <a:schemeClr val="dk1"/>
                          </a:solidFill>
                          <a:effectLst/>
                          <a:latin typeface="+mn-lt"/>
                          <a:ea typeface="+mn-ea"/>
                          <a:cs typeface="+mn-cs"/>
                        </a:rPr>
                        <a:t>mkdir</a:t>
                      </a:r>
                      <a:r>
                        <a:rPr lang="en-US" sz="1800" b="0" i="0" kern="1200" dirty="0">
                          <a:solidFill>
                            <a:schemeClr val="dk1"/>
                          </a:solidFill>
                          <a:effectLst/>
                          <a:latin typeface="+mn-lt"/>
                          <a:ea typeface="+mn-ea"/>
                          <a:cs typeface="+mn-cs"/>
                        </a:rPr>
                        <a:t>: Make directory</a:t>
                      </a:r>
                    </a:p>
                    <a:p>
                      <a:r>
                        <a:rPr lang="en-US" sz="1800" b="1" i="0" kern="1200" dirty="0">
                          <a:solidFill>
                            <a:schemeClr val="dk1"/>
                          </a:solidFill>
                          <a:effectLst/>
                          <a:latin typeface="+mn-lt"/>
                          <a:ea typeface="+mn-ea"/>
                          <a:cs typeface="+mn-cs"/>
                        </a:rPr>
                        <a:t>Syntax</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mkdir</a:t>
                      </a:r>
                      <a:r>
                        <a:rPr lang="en-US" sz="1800" b="0" i="0" kern="1200" dirty="0">
                          <a:solidFill>
                            <a:schemeClr val="dk1"/>
                          </a:solidFill>
                          <a:effectLst/>
                          <a:latin typeface="+mn-lt"/>
                          <a:ea typeface="+mn-ea"/>
                          <a:cs typeface="+mn-cs"/>
                        </a:rPr>
                        <a:t> [OPTION] directory</a:t>
                      </a:r>
                    </a:p>
                    <a:p>
                      <a:r>
                        <a:rPr lang="en-US" sz="1800" b="1" i="0" u="sng" kern="1200" dirty="0">
                          <a:solidFill>
                            <a:schemeClr val="dk1"/>
                          </a:solidFill>
                          <a:effectLst/>
                          <a:latin typeface="+mn-lt"/>
                          <a:ea typeface="+mn-ea"/>
                          <a:cs typeface="+mn-cs"/>
                        </a:rPr>
                        <a:t>Example</a:t>
                      </a:r>
                      <a:r>
                        <a:rPr lang="en-US" sz="1800" b="0" i="0" u="sng"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Create directory called dir1</a:t>
                      </a:r>
                    </a:p>
                    <a:p>
                      <a:pPr lvl="1"/>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mkdir</a:t>
                      </a:r>
                      <a:r>
                        <a:rPr lang="en-US" sz="1800" b="0" i="0" kern="1200" dirty="0">
                          <a:solidFill>
                            <a:schemeClr val="dk1"/>
                          </a:solidFill>
                          <a:effectLst/>
                          <a:latin typeface="+mn-lt"/>
                          <a:ea typeface="+mn-ea"/>
                          <a:cs typeface="+mn-cs"/>
                        </a:rPr>
                        <a:t> dir1</a:t>
                      </a:r>
                    </a:p>
                    <a:p>
                      <a:endParaRPr lang="en-US" dirty="0"/>
                    </a:p>
                  </a:txBody>
                  <a:tcPr/>
                </a:tc>
                <a:extLst>
                  <a:ext uri="{0D108BD9-81ED-4DB2-BD59-A6C34878D82A}">
                    <a16:rowId xmlns:a16="http://schemas.microsoft.com/office/drawing/2014/main" val="2701920765"/>
                  </a:ext>
                </a:extLst>
              </a:tr>
              <a:tr h="370840">
                <a:tc>
                  <a:txBody>
                    <a:bodyPr/>
                    <a:lstStyle/>
                    <a:p>
                      <a:r>
                        <a:rPr lang="en-US" sz="1800" b="1" i="0" kern="1200" dirty="0" err="1">
                          <a:solidFill>
                            <a:schemeClr val="dk1"/>
                          </a:solidFill>
                          <a:effectLst/>
                          <a:latin typeface="+mn-lt"/>
                          <a:ea typeface="+mn-ea"/>
                          <a:cs typeface="+mn-cs"/>
                        </a:rPr>
                        <a:t>cp</a:t>
                      </a:r>
                      <a:r>
                        <a:rPr lang="en-US" sz="1800" b="0" i="0" kern="1200" dirty="0">
                          <a:solidFill>
                            <a:schemeClr val="dk1"/>
                          </a:solidFill>
                          <a:effectLst/>
                          <a:latin typeface="+mn-lt"/>
                          <a:ea typeface="+mn-ea"/>
                          <a:cs typeface="+mn-cs"/>
                        </a:rPr>
                        <a:t>: Copy files</a:t>
                      </a:r>
                    </a:p>
                    <a:p>
                      <a:r>
                        <a:rPr lang="en-US" sz="1800" b="1" i="0" kern="1200" dirty="0">
                          <a:solidFill>
                            <a:schemeClr val="dk1"/>
                          </a:solidFill>
                          <a:effectLst/>
                          <a:latin typeface="+mn-lt"/>
                          <a:ea typeface="+mn-ea"/>
                          <a:cs typeface="+mn-cs"/>
                        </a:rPr>
                        <a:t>Syntax</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cp</a:t>
                      </a:r>
                      <a:r>
                        <a:rPr lang="en-US" sz="1800" b="0" i="0" kern="1200" dirty="0">
                          <a:solidFill>
                            <a:schemeClr val="dk1"/>
                          </a:solidFill>
                          <a:effectLst/>
                          <a:latin typeface="+mn-lt"/>
                          <a:ea typeface="+mn-ea"/>
                          <a:cs typeface="+mn-cs"/>
                        </a:rPr>
                        <a:t> [OPTION]source destination</a:t>
                      </a:r>
                    </a:p>
                    <a:p>
                      <a:r>
                        <a:rPr lang="en-US" sz="1800" b="1" i="0" u="sng" kern="1200" dirty="0">
                          <a:solidFill>
                            <a:schemeClr val="dk1"/>
                          </a:solidFill>
                          <a:effectLst/>
                          <a:latin typeface="+mn-lt"/>
                          <a:ea typeface="+mn-ea"/>
                          <a:cs typeface="+mn-cs"/>
                        </a:rPr>
                        <a:t>Example</a:t>
                      </a:r>
                      <a:r>
                        <a:rPr lang="en-US" sz="1800" b="0" i="0" u="sng"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Copies the contents from file1 to file2 and contents of file1 is retained</a:t>
                      </a:r>
                    </a:p>
                    <a:p>
                      <a:pPr lvl="1"/>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cp</a:t>
                      </a:r>
                      <a:r>
                        <a:rPr lang="en-US" sz="1800" b="0" i="0" kern="1200" dirty="0">
                          <a:solidFill>
                            <a:schemeClr val="dk1"/>
                          </a:solidFill>
                          <a:effectLst/>
                          <a:latin typeface="+mn-lt"/>
                          <a:ea typeface="+mn-ea"/>
                          <a:cs typeface="+mn-cs"/>
                        </a:rPr>
                        <a:t> file1 file2</a:t>
                      </a:r>
                      <a:endParaRPr lang="en-US" dirty="0"/>
                    </a:p>
                  </a:txBody>
                  <a:tcPr/>
                </a:tc>
                <a:tc>
                  <a:txBody>
                    <a:bodyPr/>
                    <a:lstStyle/>
                    <a:p>
                      <a:r>
                        <a:rPr lang="en-US" sz="1800" b="1" i="0" kern="1200" dirty="0" err="1">
                          <a:solidFill>
                            <a:schemeClr val="dk1"/>
                          </a:solidFill>
                          <a:effectLst/>
                          <a:latin typeface="+mn-lt"/>
                          <a:ea typeface="+mn-ea"/>
                          <a:cs typeface="+mn-cs"/>
                        </a:rPr>
                        <a:t>rmdir</a:t>
                      </a:r>
                      <a:r>
                        <a:rPr lang="en-US" sz="1800" b="0" i="0" kern="1200" dirty="0">
                          <a:solidFill>
                            <a:schemeClr val="dk1"/>
                          </a:solidFill>
                          <a:effectLst/>
                          <a:latin typeface="+mn-lt"/>
                          <a:ea typeface="+mn-ea"/>
                          <a:cs typeface="+mn-cs"/>
                        </a:rPr>
                        <a:t>: Remove a directory</a:t>
                      </a:r>
                    </a:p>
                    <a:p>
                      <a:r>
                        <a:rPr lang="en-US" sz="1800" b="1" i="0" kern="1200" dirty="0">
                          <a:solidFill>
                            <a:schemeClr val="dk1"/>
                          </a:solidFill>
                          <a:effectLst/>
                          <a:latin typeface="+mn-lt"/>
                          <a:ea typeface="+mn-ea"/>
                          <a:cs typeface="+mn-cs"/>
                        </a:rPr>
                        <a:t>Syntax</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rmdir</a:t>
                      </a:r>
                      <a:r>
                        <a:rPr lang="en-US" sz="1800" b="0" i="0" kern="1200" dirty="0">
                          <a:solidFill>
                            <a:schemeClr val="dk1"/>
                          </a:solidFill>
                          <a:effectLst/>
                          <a:latin typeface="+mn-lt"/>
                          <a:ea typeface="+mn-ea"/>
                          <a:cs typeface="+mn-cs"/>
                        </a:rPr>
                        <a:t> [OPTION] directory</a:t>
                      </a:r>
                    </a:p>
                    <a:p>
                      <a:r>
                        <a:rPr lang="en-US" sz="1800" b="1" i="0" u="sng" kern="1200" dirty="0">
                          <a:solidFill>
                            <a:schemeClr val="dk1"/>
                          </a:solidFill>
                          <a:effectLst/>
                          <a:latin typeface="+mn-lt"/>
                          <a:ea typeface="+mn-ea"/>
                          <a:cs typeface="+mn-cs"/>
                        </a:rPr>
                        <a:t>Example</a:t>
                      </a:r>
                      <a:r>
                        <a:rPr lang="en-US" sz="1800" b="0" i="0" u="sng"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Create empty files called ‘file1’ and ‘file2’</a:t>
                      </a:r>
                    </a:p>
                    <a:p>
                      <a:pPr lvl="1"/>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rmdir</a:t>
                      </a:r>
                      <a:r>
                        <a:rPr lang="en-US" sz="1800" b="0" i="0" kern="1200" dirty="0">
                          <a:solidFill>
                            <a:schemeClr val="dk1"/>
                          </a:solidFill>
                          <a:effectLst/>
                          <a:latin typeface="+mn-lt"/>
                          <a:ea typeface="+mn-ea"/>
                          <a:cs typeface="+mn-cs"/>
                        </a:rPr>
                        <a:t> dir1</a:t>
                      </a:r>
                    </a:p>
                    <a:p>
                      <a:endParaRPr lang="en-US" dirty="0"/>
                    </a:p>
                  </a:txBody>
                  <a:tcPr/>
                </a:tc>
                <a:extLst>
                  <a:ext uri="{0D108BD9-81ED-4DB2-BD59-A6C34878D82A}">
                    <a16:rowId xmlns:a16="http://schemas.microsoft.com/office/drawing/2014/main" val="1172734369"/>
                  </a:ext>
                </a:extLst>
              </a:tr>
              <a:tr h="370840">
                <a:tc>
                  <a:txBody>
                    <a:bodyPr/>
                    <a:lstStyle/>
                    <a:p>
                      <a:r>
                        <a:rPr lang="en-US" sz="1800" b="1" i="0" kern="1200" dirty="0">
                          <a:solidFill>
                            <a:schemeClr val="dk1"/>
                          </a:solidFill>
                          <a:effectLst/>
                          <a:latin typeface="+mn-lt"/>
                          <a:ea typeface="+mn-ea"/>
                          <a:cs typeface="+mn-cs"/>
                        </a:rPr>
                        <a:t>mv</a:t>
                      </a:r>
                      <a:r>
                        <a:rPr lang="en-US" sz="1800" b="0" i="0" kern="1200" dirty="0">
                          <a:solidFill>
                            <a:schemeClr val="dk1"/>
                          </a:solidFill>
                          <a:effectLst/>
                          <a:latin typeface="+mn-lt"/>
                          <a:ea typeface="+mn-ea"/>
                          <a:cs typeface="+mn-cs"/>
                        </a:rPr>
                        <a:t>: Move files or rename files</a:t>
                      </a:r>
                    </a:p>
                    <a:p>
                      <a:r>
                        <a:rPr lang="en-US" sz="1800" b="1" i="0" kern="1200" dirty="0">
                          <a:solidFill>
                            <a:schemeClr val="dk1"/>
                          </a:solidFill>
                          <a:effectLst/>
                          <a:latin typeface="+mn-lt"/>
                          <a:ea typeface="+mn-ea"/>
                          <a:cs typeface="+mn-cs"/>
                        </a:rPr>
                        <a:t>Syntax</a:t>
                      </a:r>
                      <a:r>
                        <a:rPr lang="en-US" sz="1800" b="0" i="0" kern="1200" dirty="0">
                          <a:solidFill>
                            <a:schemeClr val="dk1"/>
                          </a:solidFill>
                          <a:effectLst/>
                          <a:latin typeface="+mn-lt"/>
                          <a:ea typeface="+mn-ea"/>
                          <a:cs typeface="+mn-cs"/>
                        </a:rPr>
                        <a:t>: mv [OPTION]source destination</a:t>
                      </a:r>
                    </a:p>
                    <a:p>
                      <a:r>
                        <a:rPr lang="en-US" sz="1800" b="1" i="0" u="sng" kern="1200" dirty="0">
                          <a:solidFill>
                            <a:schemeClr val="dk1"/>
                          </a:solidFill>
                          <a:effectLst/>
                          <a:latin typeface="+mn-lt"/>
                          <a:ea typeface="+mn-ea"/>
                          <a:cs typeface="+mn-cs"/>
                        </a:rPr>
                        <a:t>Example</a:t>
                      </a:r>
                      <a:r>
                        <a:rPr lang="en-US" sz="1800" b="0" i="0" u="sng"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Create empty files called ‘file1’ and ‘file2’</a:t>
                      </a:r>
                    </a:p>
                    <a:p>
                      <a:pPr lvl="1"/>
                      <a:r>
                        <a:rPr lang="en-US" sz="1800" b="0" i="0" kern="1200" dirty="0">
                          <a:solidFill>
                            <a:schemeClr val="dk1"/>
                          </a:solidFill>
                          <a:effectLst/>
                          <a:latin typeface="+mn-lt"/>
                          <a:ea typeface="+mn-ea"/>
                          <a:cs typeface="+mn-cs"/>
                        </a:rPr>
                        <a:t>$ mv file1 file2</a:t>
                      </a:r>
                      <a:endParaRPr lang="en-US" dirty="0"/>
                    </a:p>
                  </a:txBody>
                  <a:tcPr/>
                </a:tc>
                <a:tc>
                  <a:txBody>
                    <a:bodyPr/>
                    <a:lstStyle/>
                    <a:p>
                      <a:r>
                        <a:rPr lang="en-US" sz="1800" b="1" i="0" kern="1200" dirty="0">
                          <a:solidFill>
                            <a:schemeClr val="dk1"/>
                          </a:solidFill>
                          <a:effectLst/>
                          <a:latin typeface="+mn-lt"/>
                          <a:ea typeface="+mn-ea"/>
                          <a:cs typeface="+mn-cs"/>
                        </a:rPr>
                        <a:t>cd</a:t>
                      </a:r>
                      <a:r>
                        <a:rPr lang="en-US" sz="1800" b="0" i="0" kern="1200" dirty="0">
                          <a:solidFill>
                            <a:schemeClr val="dk1"/>
                          </a:solidFill>
                          <a:effectLst/>
                          <a:latin typeface="+mn-lt"/>
                          <a:ea typeface="+mn-ea"/>
                          <a:cs typeface="+mn-cs"/>
                        </a:rPr>
                        <a:t>: Change directory</a:t>
                      </a:r>
                    </a:p>
                    <a:p>
                      <a:r>
                        <a:rPr lang="en-US" sz="1800" b="1" i="0" kern="1200" dirty="0">
                          <a:solidFill>
                            <a:schemeClr val="dk1"/>
                          </a:solidFill>
                          <a:effectLst/>
                          <a:latin typeface="+mn-lt"/>
                          <a:ea typeface="+mn-ea"/>
                          <a:cs typeface="+mn-cs"/>
                        </a:rPr>
                        <a:t>Syntax</a:t>
                      </a:r>
                      <a:r>
                        <a:rPr lang="en-US" sz="1800" b="0" i="0" kern="1200" dirty="0">
                          <a:solidFill>
                            <a:schemeClr val="dk1"/>
                          </a:solidFill>
                          <a:effectLst/>
                          <a:latin typeface="+mn-lt"/>
                          <a:ea typeface="+mn-ea"/>
                          <a:cs typeface="+mn-cs"/>
                        </a:rPr>
                        <a:t>: cd [OPTION] directory</a:t>
                      </a:r>
                    </a:p>
                    <a:p>
                      <a:r>
                        <a:rPr lang="en-US" sz="1800" b="1" i="0" u="sng" kern="1200" dirty="0">
                          <a:solidFill>
                            <a:schemeClr val="dk1"/>
                          </a:solidFill>
                          <a:effectLst/>
                          <a:latin typeface="+mn-lt"/>
                          <a:ea typeface="+mn-ea"/>
                          <a:cs typeface="+mn-cs"/>
                        </a:rPr>
                        <a:t>Example</a:t>
                      </a:r>
                      <a:r>
                        <a:rPr lang="en-US" sz="1800" b="0" i="0" u="sng"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Change working directory to dir1</a:t>
                      </a:r>
                    </a:p>
                    <a:p>
                      <a:pPr lvl="1"/>
                      <a:r>
                        <a:rPr lang="en-US" sz="1800" b="0" i="0" kern="1200" dirty="0">
                          <a:solidFill>
                            <a:schemeClr val="dk1"/>
                          </a:solidFill>
                          <a:effectLst/>
                          <a:latin typeface="+mn-lt"/>
                          <a:ea typeface="+mn-ea"/>
                          <a:cs typeface="+mn-cs"/>
                        </a:rPr>
                        <a:t>$ cd dir1</a:t>
                      </a:r>
                    </a:p>
                    <a:p>
                      <a:endParaRPr lang="en-US" dirty="0"/>
                    </a:p>
                  </a:txBody>
                  <a:tcPr/>
                </a:tc>
                <a:extLst>
                  <a:ext uri="{0D108BD9-81ED-4DB2-BD59-A6C34878D82A}">
                    <a16:rowId xmlns:a16="http://schemas.microsoft.com/office/drawing/2014/main" val="2302295842"/>
                  </a:ext>
                </a:extLst>
              </a:tr>
            </a:tbl>
          </a:graphicData>
        </a:graphic>
      </p:graphicFrame>
      <p:sp>
        <p:nvSpPr>
          <p:cNvPr id="5" name="Slide Number Placeholder 4">
            <a:extLst>
              <a:ext uri="{FF2B5EF4-FFF2-40B4-BE49-F238E27FC236}">
                <a16:creationId xmlns:a16="http://schemas.microsoft.com/office/drawing/2014/main" id="{CE92E222-ECBC-4F30-8259-BC0C3B4B28E7}"/>
              </a:ext>
            </a:extLst>
          </p:cNvPr>
          <p:cNvSpPr>
            <a:spLocks noGrp="1"/>
          </p:cNvSpPr>
          <p:nvPr>
            <p:ph type="sldNum" sz="quarter" idx="12"/>
          </p:nvPr>
        </p:nvSpPr>
        <p:spPr/>
        <p:txBody>
          <a:bodyPr/>
          <a:lstStyle/>
          <a:p>
            <a:fld id="{DC4ECF8E-BCBB-453F-9C2B-FA8818B63962}" type="slidenum">
              <a:rPr lang="en-US" smtClean="0"/>
              <a:t>7</a:t>
            </a:fld>
            <a:endParaRPr lang="en-US"/>
          </a:p>
        </p:txBody>
      </p:sp>
      <p:sp>
        <p:nvSpPr>
          <p:cNvPr id="6" name="Footer Placeholder 5">
            <a:extLst>
              <a:ext uri="{FF2B5EF4-FFF2-40B4-BE49-F238E27FC236}">
                <a16:creationId xmlns:a16="http://schemas.microsoft.com/office/drawing/2014/main" id="{B2881D50-2D9E-4CF3-A40D-915A8A3CD802}"/>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542484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7A4B-757E-40E9-A6E4-38750FE63BF0}"/>
              </a:ext>
            </a:extLst>
          </p:cNvPr>
          <p:cNvSpPr>
            <a:spLocks noGrp="1"/>
          </p:cNvSpPr>
          <p:nvPr>
            <p:ph type="title"/>
          </p:nvPr>
        </p:nvSpPr>
        <p:spPr>
          <a:xfrm>
            <a:off x="1317147" y="0"/>
            <a:ext cx="10178322" cy="596023"/>
          </a:xfrm>
        </p:spPr>
        <p:txBody>
          <a:bodyPr>
            <a:normAutofit fontScale="90000"/>
          </a:bodyPr>
          <a:lstStyle/>
          <a:p>
            <a:pPr algn="ctr"/>
            <a:r>
              <a:rPr lang="en-US" dirty="0"/>
              <a:t>UNIX – BASIC COMMANDS</a:t>
            </a:r>
          </a:p>
        </p:txBody>
      </p:sp>
      <p:graphicFrame>
        <p:nvGraphicFramePr>
          <p:cNvPr id="4" name="Content Placeholder 3">
            <a:extLst>
              <a:ext uri="{FF2B5EF4-FFF2-40B4-BE49-F238E27FC236}">
                <a16:creationId xmlns:a16="http://schemas.microsoft.com/office/drawing/2014/main" id="{6716CE5F-2B4B-40E7-B87A-FDD67E670AF4}"/>
              </a:ext>
            </a:extLst>
          </p:cNvPr>
          <p:cNvGraphicFramePr>
            <a:graphicFrameLocks noGrp="1"/>
          </p:cNvGraphicFramePr>
          <p:nvPr>
            <p:ph idx="1"/>
            <p:extLst>
              <p:ext uri="{D42A27DB-BD31-4B8C-83A1-F6EECF244321}">
                <p14:modId xmlns:p14="http://schemas.microsoft.com/office/powerpoint/2010/main" val="3329349788"/>
              </p:ext>
            </p:extLst>
          </p:nvPr>
        </p:nvGraphicFramePr>
        <p:xfrm>
          <a:off x="1024568" y="704831"/>
          <a:ext cx="10763479" cy="6126480"/>
        </p:xfrm>
        <a:graphic>
          <a:graphicData uri="http://schemas.openxmlformats.org/drawingml/2006/table">
            <a:tbl>
              <a:tblPr firstRow="1" bandRow="1">
                <a:tableStyleId>{5C22544A-7EE6-4342-B048-85BDC9FD1C3A}</a:tableStyleId>
              </a:tblPr>
              <a:tblGrid>
                <a:gridCol w="5332165">
                  <a:extLst>
                    <a:ext uri="{9D8B030D-6E8A-4147-A177-3AD203B41FA5}">
                      <a16:colId xmlns:a16="http://schemas.microsoft.com/office/drawing/2014/main" val="2441685559"/>
                    </a:ext>
                  </a:extLst>
                </a:gridCol>
                <a:gridCol w="5431314">
                  <a:extLst>
                    <a:ext uri="{9D8B030D-6E8A-4147-A177-3AD203B41FA5}">
                      <a16:colId xmlns:a16="http://schemas.microsoft.com/office/drawing/2014/main" val="4238142943"/>
                    </a:ext>
                  </a:extLst>
                </a:gridCol>
              </a:tblGrid>
              <a:tr h="370840">
                <a:tc>
                  <a:txBody>
                    <a:bodyPr/>
                    <a:lstStyle/>
                    <a:p>
                      <a:r>
                        <a:rPr lang="en-US" sz="1800" b="1" i="0" kern="1200" dirty="0" err="1">
                          <a:solidFill>
                            <a:schemeClr val="tx1"/>
                          </a:solidFill>
                          <a:effectLst/>
                          <a:latin typeface="+mn-lt"/>
                          <a:ea typeface="+mn-ea"/>
                          <a:cs typeface="+mn-cs"/>
                        </a:rPr>
                        <a:t>pwd</a:t>
                      </a:r>
                      <a:r>
                        <a:rPr lang="en-US" sz="1800" b="0" i="0" kern="1200" dirty="0">
                          <a:solidFill>
                            <a:schemeClr val="tx1"/>
                          </a:solidFill>
                          <a:effectLst/>
                          <a:latin typeface="+mn-lt"/>
                          <a:ea typeface="+mn-ea"/>
                          <a:cs typeface="+mn-cs"/>
                        </a:rPr>
                        <a:t>: Print the present working directory</a:t>
                      </a:r>
                    </a:p>
                    <a:p>
                      <a:r>
                        <a:rPr lang="en-US" sz="1800" b="1" i="0" kern="1200" dirty="0">
                          <a:solidFill>
                            <a:schemeClr val="tx1"/>
                          </a:solidFill>
                          <a:effectLst/>
                          <a:latin typeface="+mn-lt"/>
                          <a:ea typeface="+mn-ea"/>
                          <a:cs typeface="+mn-cs"/>
                        </a:rPr>
                        <a:t>Syntax</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pwd</a:t>
                      </a:r>
                      <a:r>
                        <a:rPr lang="en-US" sz="1800" b="0" i="0" kern="1200" dirty="0">
                          <a:solidFill>
                            <a:schemeClr val="tx1"/>
                          </a:solidFill>
                          <a:effectLst/>
                          <a:latin typeface="+mn-lt"/>
                          <a:ea typeface="+mn-ea"/>
                          <a:cs typeface="+mn-cs"/>
                        </a:rPr>
                        <a:t> [OPTION]</a:t>
                      </a:r>
                    </a:p>
                    <a:p>
                      <a:r>
                        <a:rPr lang="en-US" sz="1800" b="1" i="0" u="sng" kern="1200" dirty="0">
                          <a:solidFill>
                            <a:schemeClr val="tx1"/>
                          </a:solidFill>
                          <a:effectLst/>
                          <a:latin typeface="+mn-lt"/>
                          <a:ea typeface="+mn-ea"/>
                          <a:cs typeface="+mn-cs"/>
                        </a:rPr>
                        <a:t>Example</a:t>
                      </a:r>
                      <a:r>
                        <a:rPr lang="en-US" sz="1800" b="0" i="0" u="sng" kern="1200" dirty="0">
                          <a:solidFill>
                            <a:schemeClr val="tx1"/>
                          </a:solidFill>
                          <a:effectLst/>
                          <a:latin typeface="+mn-lt"/>
                          <a:ea typeface="+mn-ea"/>
                          <a:cs typeface="+mn-cs"/>
                        </a:rPr>
                        <a:t>:</a:t>
                      </a:r>
                      <a:r>
                        <a:rPr lang="en-US" sz="1800" b="0" i="0" kern="1200" dirty="0">
                          <a:solidFill>
                            <a:schemeClr val="tx1"/>
                          </a:solidFill>
                          <a:effectLst/>
                          <a:latin typeface="+mn-lt"/>
                          <a:ea typeface="+mn-ea"/>
                          <a:cs typeface="+mn-cs"/>
                        </a:rPr>
                        <a:t> Print ‘dir1’ if a current working directory is dir1</a:t>
                      </a:r>
                    </a:p>
                    <a:p>
                      <a:pPr lvl="1"/>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pwd</a:t>
                      </a:r>
                      <a:endParaRPr lang="en-US" sz="1800" b="0" i="0" kern="1200" dirty="0">
                        <a:solidFill>
                          <a:schemeClr val="tx1"/>
                        </a:solidFill>
                        <a:effectLst/>
                        <a:latin typeface="+mn-lt"/>
                        <a:ea typeface="+mn-ea"/>
                        <a:cs typeface="+mn-cs"/>
                      </a:endParaRPr>
                    </a:p>
                  </a:txBody>
                  <a:tcPr/>
                </a:tc>
                <a:tc>
                  <a:txBody>
                    <a:bodyPr/>
                    <a:lstStyle/>
                    <a:p>
                      <a:pPr algn="l" defTabSz="914400" rtl="0" eaLnBrk="1" latinLnBrk="0" hangingPunct="1"/>
                      <a:r>
                        <a:rPr lang="en-US" sz="1800" b="0" i="0" kern="1200" dirty="0">
                          <a:solidFill>
                            <a:schemeClr val="tx1"/>
                          </a:solidFill>
                          <a:effectLst/>
                          <a:latin typeface="+mn-lt"/>
                          <a:ea typeface="+mn-ea"/>
                          <a:cs typeface="+mn-cs"/>
                        </a:rPr>
                        <a:t>find: Used to search for files and directories as mentioned in the ‘expression’</a:t>
                      </a:r>
                    </a:p>
                    <a:p>
                      <a:pPr algn="l" defTabSz="914400" rtl="0" eaLnBrk="1" latinLnBrk="0" hangingPunct="1"/>
                      <a:r>
                        <a:rPr lang="en-US" sz="1800" b="0" i="0" kern="1200" dirty="0">
                          <a:solidFill>
                            <a:schemeClr val="tx1"/>
                          </a:solidFill>
                          <a:effectLst/>
                          <a:latin typeface="+mn-lt"/>
                          <a:ea typeface="+mn-ea"/>
                          <a:cs typeface="+mn-cs"/>
                        </a:rPr>
                        <a:t>Syntax: find [starting-point] [expression]</a:t>
                      </a:r>
                    </a:p>
                    <a:p>
                      <a:pPr algn="l" defTabSz="914400" rtl="0" eaLnBrk="1" latinLnBrk="0" hangingPunct="1"/>
                      <a:r>
                        <a:rPr lang="en-US" sz="1800" b="0" i="0" kern="1200" dirty="0">
                          <a:solidFill>
                            <a:schemeClr val="tx1"/>
                          </a:solidFill>
                          <a:effectLst/>
                          <a:latin typeface="+mn-lt"/>
                          <a:ea typeface="+mn-ea"/>
                          <a:cs typeface="+mn-cs"/>
                        </a:rPr>
                        <a:t>Example: In ‘/</a:t>
                      </a:r>
                      <a:r>
                        <a:rPr lang="en-US" sz="1800" b="0" i="0" kern="1200" dirty="0" err="1">
                          <a:solidFill>
                            <a:schemeClr val="tx1"/>
                          </a:solidFill>
                          <a:effectLst/>
                          <a:latin typeface="+mn-lt"/>
                          <a:ea typeface="+mn-ea"/>
                          <a:cs typeface="+mn-cs"/>
                        </a:rPr>
                        <a:t>usr</a:t>
                      </a:r>
                      <a:r>
                        <a:rPr lang="en-US" sz="1800" b="0" i="0" kern="1200" dirty="0">
                          <a:solidFill>
                            <a:schemeClr val="tx1"/>
                          </a:solidFill>
                          <a:effectLst/>
                          <a:latin typeface="+mn-lt"/>
                          <a:ea typeface="+mn-ea"/>
                          <a:cs typeface="+mn-cs"/>
                        </a:rPr>
                        <a:t>’ folder, find character device files, of name ‘backup’</a:t>
                      </a:r>
                    </a:p>
                    <a:p>
                      <a:pPr lvl="1" algn="l" defTabSz="914400" rtl="0" eaLnBrk="1" latinLnBrk="0" hangingPunct="1"/>
                      <a:r>
                        <a:rPr lang="en-US" sz="1800" b="0" i="0" kern="1200" dirty="0">
                          <a:solidFill>
                            <a:schemeClr val="tx1"/>
                          </a:solidFill>
                          <a:effectLst/>
                          <a:latin typeface="+mn-lt"/>
                          <a:ea typeface="+mn-ea"/>
                          <a:cs typeface="+mn-cs"/>
                        </a:rPr>
                        <a:t>$ find /</a:t>
                      </a:r>
                      <a:r>
                        <a:rPr lang="en-US" sz="1800" b="0" i="0" kern="1200" dirty="0" err="1">
                          <a:solidFill>
                            <a:schemeClr val="tx1"/>
                          </a:solidFill>
                          <a:effectLst/>
                          <a:latin typeface="+mn-lt"/>
                          <a:ea typeface="+mn-ea"/>
                          <a:cs typeface="+mn-cs"/>
                        </a:rPr>
                        <a:t>usr</a:t>
                      </a:r>
                      <a:r>
                        <a:rPr lang="en-US" sz="1800" b="0" i="0" kern="1200" dirty="0">
                          <a:solidFill>
                            <a:schemeClr val="tx1"/>
                          </a:solidFill>
                          <a:effectLst/>
                          <a:latin typeface="+mn-lt"/>
                          <a:ea typeface="+mn-ea"/>
                          <a:cs typeface="+mn-cs"/>
                        </a:rPr>
                        <a:t> -type c -name backup</a:t>
                      </a:r>
                    </a:p>
                  </a:txBody>
                  <a:tcPr/>
                </a:tc>
                <a:extLst>
                  <a:ext uri="{0D108BD9-81ED-4DB2-BD59-A6C34878D82A}">
                    <a16:rowId xmlns:a16="http://schemas.microsoft.com/office/drawing/2014/main" val="775113025"/>
                  </a:ext>
                </a:extLst>
              </a:tr>
              <a:tr h="370840">
                <a:tc>
                  <a:txBody>
                    <a:bodyPr/>
                    <a:lstStyle/>
                    <a:p>
                      <a:r>
                        <a:rPr lang="en-US" sz="1800" b="1" i="0" kern="1200" dirty="0">
                          <a:solidFill>
                            <a:schemeClr val="dk1"/>
                          </a:solidFill>
                          <a:effectLst/>
                          <a:latin typeface="+mn-lt"/>
                          <a:ea typeface="+mn-ea"/>
                          <a:cs typeface="+mn-cs"/>
                        </a:rPr>
                        <a:t>ls</a:t>
                      </a:r>
                      <a:r>
                        <a:rPr lang="en-US" sz="1800" b="0" i="0" kern="1200" dirty="0">
                          <a:solidFill>
                            <a:schemeClr val="dk1"/>
                          </a:solidFill>
                          <a:effectLst/>
                          <a:latin typeface="+mn-lt"/>
                          <a:ea typeface="+mn-ea"/>
                          <a:cs typeface="+mn-cs"/>
                        </a:rPr>
                        <a:t>: List directory contents</a:t>
                      </a:r>
                    </a:p>
                    <a:p>
                      <a:r>
                        <a:rPr lang="en-US" sz="1800" b="1" i="0" kern="1200" dirty="0">
                          <a:solidFill>
                            <a:schemeClr val="dk1"/>
                          </a:solidFill>
                          <a:effectLst/>
                          <a:latin typeface="+mn-lt"/>
                          <a:ea typeface="+mn-ea"/>
                          <a:cs typeface="+mn-cs"/>
                        </a:rPr>
                        <a:t>Syntax</a:t>
                      </a:r>
                      <a:r>
                        <a:rPr lang="en-US" sz="1800" b="0" i="0" kern="1200" dirty="0">
                          <a:solidFill>
                            <a:schemeClr val="dk1"/>
                          </a:solidFill>
                          <a:effectLst/>
                          <a:latin typeface="+mn-lt"/>
                          <a:ea typeface="+mn-ea"/>
                          <a:cs typeface="+mn-cs"/>
                        </a:rPr>
                        <a:t>: ls [OPTION] [FILE]</a:t>
                      </a:r>
                    </a:p>
                    <a:p>
                      <a:r>
                        <a:rPr lang="en-US" sz="1800" b="1" i="0" u="sng" kern="1200" dirty="0">
                          <a:solidFill>
                            <a:schemeClr val="dk1"/>
                          </a:solidFill>
                          <a:effectLst/>
                          <a:latin typeface="+mn-lt"/>
                          <a:ea typeface="+mn-ea"/>
                          <a:cs typeface="+mn-cs"/>
                        </a:rPr>
                        <a:t>Example</a:t>
                      </a:r>
                      <a:r>
                        <a:rPr lang="en-US" sz="1800" b="0" i="0" u="sng"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list all (including hidden files) directory contents, in long format, sorted by time,</a:t>
                      </a:r>
                    </a:p>
                    <a:p>
                      <a:pPr lvl="1"/>
                      <a:r>
                        <a:rPr lang="en-US" sz="1800" b="0" i="0" kern="1200" dirty="0">
                          <a:solidFill>
                            <a:schemeClr val="dk1"/>
                          </a:solidFill>
                          <a:effectLst/>
                          <a:latin typeface="+mn-lt"/>
                          <a:ea typeface="+mn-ea"/>
                          <a:cs typeface="+mn-cs"/>
                        </a:rPr>
                        <a:t>$ ls -alt</a:t>
                      </a:r>
                    </a:p>
                  </a:txBody>
                  <a:tcPr/>
                </a:tc>
                <a:tc>
                  <a:txBody>
                    <a:bodyPr/>
                    <a:lstStyle/>
                    <a:p>
                      <a:r>
                        <a:rPr lang="en-US" sz="1800" b="1" i="0" kern="1200" dirty="0">
                          <a:solidFill>
                            <a:schemeClr val="dk1"/>
                          </a:solidFill>
                          <a:effectLst/>
                          <a:latin typeface="+mn-lt"/>
                          <a:ea typeface="+mn-ea"/>
                          <a:cs typeface="+mn-cs"/>
                        </a:rPr>
                        <a:t>du</a:t>
                      </a:r>
                      <a:r>
                        <a:rPr lang="en-US" sz="1800" b="0" i="0" kern="1200" dirty="0">
                          <a:solidFill>
                            <a:schemeClr val="dk1"/>
                          </a:solidFill>
                          <a:effectLst/>
                          <a:latin typeface="+mn-lt"/>
                          <a:ea typeface="+mn-ea"/>
                          <a:cs typeface="+mn-cs"/>
                        </a:rPr>
                        <a:t>: Estimate disk usage is blocks</a:t>
                      </a:r>
                    </a:p>
                    <a:p>
                      <a:r>
                        <a:rPr lang="en-US" sz="1800" b="1" i="0" kern="1200" dirty="0">
                          <a:solidFill>
                            <a:schemeClr val="dk1"/>
                          </a:solidFill>
                          <a:effectLst/>
                          <a:latin typeface="+mn-lt"/>
                          <a:ea typeface="+mn-ea"/>
                          <a:cs typeface="+mn-cs"/>
                        </a:rPr>
                        <a:t>Syntax</a:t>
                      </a:r>
                      <a:r>
                        <a:rPr lang="en-US" sz="1800" b="0" i="0" kern="1200" dirty="0">
                          <a:solidFill>
                            <a:schemeClr val="dk1"/>
                          </a:solidFill>
                          <a:effectLst/>
                          <a:latin typeface="+mn-lt"/>
                          <a:ea typeface="+mn-ea"/>
                          <a:cs typeface="+mn-cs"/>
                        </a:rPr>
                        <a:t>: du [options] [file]</a:t>
                      </a:r>
                    </a:p>
                    <a:p>
                      <a:r>
                        <a:rPr lang="en-US" sz="1800" b="1" i="0" u="sng" kern="1200" dirty="0">
                          <a:solidFill>
                            <a:schemeClr val="dk1"/>
                          </a:solidFill>
                          <a:effectLst/>
                          <a:latin typeface="+mn-lt"/>
                          <a:ea typeface="+mn-ea"/>
                          <a:cs typeface="+mn-cs"/>
                        </a:rPr>
                        <a:t>Example</a:t>
                      </a:r>
                      <a:r>
                        <a:rPr lang="en-US" sz="1800" b="0" i="0" u="sng"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Show number of blocks occupied by files in the current directory</a:t>
                      </a:r>
                    </a:p>
                    <a:p>
                      <a:pPr lvl="1"/>
                      <a:r>
                        <a:rPr lang="en-US" sz="1800" b="0" i="0" kern="1200" dirty="0">
                          <a:solidFill>
                            <a:schemeClr val="dk1"/>
                          </a:solidFill>
                          <a:effectLst/>
                          <a:latin typeface="+mn-lt"/>
                          <a:ea typeface="+mn-ea"/>
                          <a:cs typeface="+mn-cs"/>
                        </a:rPr>
                        <a:t>$ du</a:t>
                      </a:r>
                      <a:endParaRPr lang="en-US" dirty="0"/>
                    </a:p>
                  </a:txBody>
                  <a:tcPr/>
                </a:tc>
                <a:extLst>
                  <a:ext uri="{0D108BD9-81ED-4DB2-BD59-A6C34878D82A}">
                    <a16:rowId xmlns:a16="http://schemas.microsoft.com/office/drawing/2014/main" val="2701920765"/>
                  </a:ext>
                </a:extLst>
              </a:tr>
              <a:tr h="370840">
                <a:tc>
                  <a:txBody>
                    <a:bodyPr/>
                    <a:lstStyle/>
                    <a:p>
                      <a:r>
                        <a:rPr lang="en-US" sz="1800" b="1" i="0" kern="1200" dirty="0">
                          <a:solidFill>
                            <a:schemeClr val="dk1"/>
                          </a:solidFill>
                          <a:effectLst/>
                          <a:latin typeface="+mn-lt"/>
                          <a:ea typeface="+mn-ea"/>
                          <a:cs typeface="+mn-cs"/>
                        </a:rPr>
                        <a:t>which: </a:t>
                      </a:r>
                      <a:r>
                        <a:rPr lang="en-US" sz="1800" b="0" i="0" kern="1200" dirty="0">
                          <a:solidFill>
                            <a:schemeClr val="dk1"/>
                          </a:solidFill>
                          <a:effectLst/>
                          <a:latin typeface="+mn-lt"/>
                          <a:ea typeface="+mn-ea"/>
                          <a:cs typeface="+mn-cs"/>
                        </a:rPr>
                        <a:t>Locate a command</a:t>
                      </a:r>
                    </a:p>
                    <a:p>
                      <a:r>
                        <a:rPr lang="en-US" sz="1800" b="1" i="0" kern="1200" dirty="0">
                          <a:solidFill>
                            <a:schemeClr val="dk1"/>
                          </a:solidFill>
                          <a:effectLst/>
                          <a:latin typeface="+mn-lt"/>
                          <a:ea typeface="+mn-ea"/>
                          <a:cs typeface="+mn-cs"/>
                        </a:rPr>
                        <a:t>Syntax</a:t>
                      </a:r>
                      <a:r>
                        <a:rPr lang="en-US" sz="1800" b="0" i="0" kern="1200" dirty="0">
                          <a:solidFill>
                            <a:schemeClr val="dk1"/>
                          </a:solidFill>
                          <a:effectLst/>
                          <a:latin typeface="+mn-lt"/>
                          <a:ea typeface="+mn-ea"/>
                          <a:cs typeface="+mn-cs"/>
                        </a:rPr>
                        <a:t>: which [-a] filename</a:t>
                      </a:r>
                    </a:p>
                    <a:p>
                      <a:r>
                        <a:rPr lang="en-US" sz="1800" b="1" i="0" u="sng" kern="1200" dirty="0">
                          <a:solidFill>
                            <a:schemeClr val="dk1"/>
                          </a:solidFill>
                          <a:effectLst/>
                          <a:latin typeface="+mn-lt"/>
                          <a:ea typeface="+mn-ea"/>
                          <a:cs typeface="+mn-cs"/>
                        </a:rPr>
                        <a:t>Example</a:t>
                      </a:r>
                      <a:r>
                        <a:rPr lang="en-US" sz="1800" b="0" i="0" u="sng"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List all paths from where ‘cat’ can run</a:t>
                      </a:r>
                    </a:p>
                    <a:p>
                      <a:pPr lvl="1"/>
                      <a:r>
                        <a:rPr lang="en-US" sz="1800" b="0" i="0" kern="1200" dirty="0">
                          <a:solidFill>
                            <a:schemeClr val="dk1"/>
                          </a:solidFill>
                          <a:effectLst/>
                          <a:latin typeface="+mn-lt"/>
                          <a:ea typeface="+mn-ea"/>
                          <a:cs typeface="+mn-cs"/>
                        </a:rPr>
                        <a:t>$ which -a cat</a:t>
                      </a:r>
                    </a:p>
                  </a:txBody>
                  <a:tcPr/>
                </a:tc>
                <a:tc>
                  <a:txBody>
                    <a:bodyPr/>
                    <a:lstStyle/>
                    <a:p>
                      <a:r>
                        <a:rPr lang="en-US" sz="1800" b="1" i="0" kern="1200" dirty="0" err="1">
                          <a:solidFill>
                            <a:schemeClr val="dk1"/>
                          </a:solidFill>
                          <a:effectLst/>
                          <a:latin typeface="+mn-lt"/>
                          <a:ea typeface="+mn-ea"/>
                          <a:cs typeface="+mn-cs"/>
                        </a:rPr>
                        <a:t>df</a:t>
                      </a:r>
                      <a:r>
                        <a:rPr lang="en-US" sz="1800" b="0" i="0" kern="1200" dirty="0">
                          <a:solidFill>
                            <a:schemeClr val="dk1"/>
                          </a:solidFill>
                          <a:effectLst/>
                          <a:latin typeface="+mn-lt"/>
                          <a:ea typeface="+mn-ea"/>
                          <a:cs typeface="+mn-cs"/>
                        </a:rPr>
                        <a:t>: Show number of free blocks for mounted file system</a:t>
                      </a:r>
                    </a:p>
                    <a:p>
                      <a:r>
                        <a:rPr lang="en-US" sz="1800" b="1" i="0" kern="1200" dirty="0">
                          <a:solidFill>
                            <a:schemeClr val="dk1"/>
                          </a:solidFill>
                          <a:effectLst/>
                          <a:latin typeface="+mn-lt"/>
                          <a:ea typeface="+mn-ea"/>
                          <a:cs typeface="+mn-cs"/>
                        </a:rPr>
                        <a:t>Syntax</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df</a:t>
                      </a:r>
                      <a:r>
                        <a:rPr lang="en-US" sz="1800" b="0" i="0" kern="1200" dirty="0">
                          <a:solidFill>
                            <a:schemeClr val="dk1"/>
                          </a:solidFill>
                          <a:effectLst/>
                          <a:latin typeface="+mn-lt"/>
                          <a:ea typeface="+mn-ea"/>
                          <a:cs typeface="+mn-cs"/>
                        </a:rPr>
                        <a:t> [options] [file]</a:t>
                      </a:r>
                    </a:p>
                    <a:p>
                      <a:r>
                        <a:rPr lang="en-US" sz="1800" b="1" i="0" u="sng" kern="1200" dirty="0">
                          <a:solidFill>
                            <a:schemeClr val="dk1"/>
                          </a:solidFill>
                          <a:effectLst/>
                          <a:latin typeface="+mn-lt"/>
                          <a:ea typeface="+mn-ea"/>
                          <a:cs typeface="+mn-cs"/>
                        </a:rPr>
                        <a:t>Example</a:t>
                      </a:r>
                      <a:r>
                        <a:rPr lang="en-US" sz="1800" b="0" i="0" u="sng"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Show number of free blocks in local file systems</a:t>
                      </a:r>
                    </a:p>
                    <a:p>
                      <a:pPr lvl="1"/>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df</a:t>
                      </a:r>
                      <a:r>
                        <a:rPr lang="en-US" sz="1800" b="0" i="0" kern="1200" dirty="0">
                          <a:solidFill>
                            <a:schemeClr val="dk1"/>
                          </a:solidFill>
                          <a:effectLst/>
                          <a:latin typeface="+mn-lt"/>
                          <a:ea typeface="+mn-ea"/>
                          <a:cs typeface="+mn-cs"/>
                        </a:rPr>
                        <a:t> -l</a:t>
                      </a:r>
                      <a:endParaRPr lang="en-US" dirty="0"/>
                    </a:p>
                  </a:txBody>
                  <a:tcPr/>
                </a:tc>
                <a:extLst>
                  <a:ext uri="{0D108BD9-81ED-4DB2-BD59-A6C34878D82A}">
                    <a16:rowId xmlns:a16="http://schemas.microsoft.com/office/drawing/2014/main" val="1172734369"/>
                  </a:ext>
                </a:extLst>
              </a:tr>
              <a:tr h="370840">
                <a:tc>
                  <a:txBody>
                    <a:bodyPr/>
                    <a:lstStyle/>
                    <a:p>
                      <a:r>
                        <a:rPr lang="en-US" sz="1800" b="1" i="0" kern="1200" dirty="0">
                          <a:solidFill>
                            <a:schemeClr val="dk1"/>
                          </a:solidFill>
                          <a:effectLst/>
                          <a:latin typeface="+mn-lt"/>
                          <a:ea typeface="+mn-ea"/>
                          <a:cs typeface="+mn-cs"/>
                        </a:rPr>
                        <a:t>man</a:t>
                      </a:r>
                      <a:r>
                        <a:rPr lang="en-US" sz="1800" b="0" i="0" kern="1200" dirty="0">
                          <a:solidFill>
                            <a:schemeClr val="dk1"/>
                          </a:solidFill>
                          <a:effectLst/>
                          <a:latin typeface="+mn-lt"/>
                          <a:ea typeface="+mn-ea"/>
                          <a:cs typeface="+mn-cs"/>
                        </a:rPr>
                        <a:t>: Interface for working with the online reference manuals.</a:t>
                      </a:r>
                    </a:p>
                    <a:p>
                      <a:r>
                        <a:rPr lang="en-US" sz="1800" b="1" i="0" kern="1200" dirty="0">
                          <a:solidFill>
                            <a:schemeClr val="dk1"/>
                          </a:solidFill>
                          <a:effectLst/>
                          <a:latin typeface="+mn-lt"/>
                          <a:ea typeface="+mn-ea"/>
                          <a:cs typeface="+mn-cs"/>
                        </a:rPr>
                        <a:t>Syntax</a:t>
                      </a:r>
                      <a:r>
                        <a:rPr lang="en-US" sz="1800" b="0" i="0" kern="1200" dirty="0">
                          <a:solidFill>
                            <a:schemeClr val="dk1"/>
                          </a:solidFill>
                          <a:effectLst/>
                          <a:latin typeface="+mn-lt"/>
                          <a:ea typeface="+mn-ea"/>
                          <a:cs typeface="+mn-cs"/>
                        </a:rPr>
                        <a:t>: man [-s section] item</a:t>
                      </a:r>
                    </a:p>
                    <a:p>
                      <a:r>
                        <a:rPr lang="en-US" sz="1800" b="1" i="0" u="sng" kern="1200" dirty="0">
                          <a:solidFill>
                            <a:schemeClr val="dk1"/>
                          </a:solidFill>
                          <a:effectLst/>
                          <a:latin typeface="+mn-lt"/>
                          <a:ea typeface="+mn-ea"/>
                          <a:cs typeface="+mn-cs"/>
                        </a:rPr>
                        <a:t>Example</a:t>
                      </a:r>
                      <a:r>
                        <a:rPr lang="en-US" sz="1800" b="0" i="0" u="sng"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Show manual page for the ‘cat’ command</a:t>
                      </a:r>
                    </a:p>
                    <a:p>
                      <a:pPr lvl="1"/>
                      <a:r>
                        <a:rPr lang="en-US" sz="1800" b="0" i="0" kern="1200" dirty="0">
                          <a:solidFill>
                            <a:schemeClr val="dk1"/>
                          </a:solidFill>
                          <a:effectLst/>
                          <a:latin typeface="+mn-lt"/>
                          <a:ea typeface="+mn-ea"/>
                          <a:cs typeface="+mn-cs"/>
                        </a:rPr>
                        <a:t>$ man cat</a:t>
                      </a:r>
                    </a:p>
                  </a:txBody>
                  <a:tcPr/>
                </a:tc>
                <a:tc>
                  <a:txBody>
                    <a:bodyPr/>
                    <a:lstStyle/>
                    <a:p>
                      <a:r>
                        <a:rPr lang="en-US" sz="1800" b="1" i="0" kern="1200" dirty="0">
                          <a:solidFill>
                            <a:schemeClr val="dk1"/>
                          </a:solidFill>
                          <a:effectLst/>
                          <a:latin typeface="+mn-lt"/>
                          <a:ea typeface="+mn-ea"/>
                          <a:cs typeface="+mn-cs"/>
                        </a:rPr>
                        <a:t>History </a:t>
                      </a:r>
                      <a:r>
                        <a:rPr lang="en-US" sz="1800" b="0" i="0" kern="1200" dirty="0">
                          <a:solidFill>
                            <a:schemeClr val="dk1"/>
                          </a:solidFill>
                          <a:effectLst/>
                          <a:latin typeface="+mn-lt"/>
                          <a:ea typeface="+mn-ea"/>
                          <a:cs typeface="+mn-cs"/>
                        </a:rPr>
                        <a:t>command shows all the commands that you have used in the past for the current terminal session. </a:t>
                      </a:r>
                    </a:p>
                    <a:p>
                      <a:r>
                        <a:rPr lang="en-US" sz="1800" b="1" i="0" kern="1200" dirty="0">
                          <a:solidFill>
                            <a:schemeClr val="dk1"/>
                          </a:solidFill>
                          <a:effectLst/>
                          <a:latin typeface="+mn-lt"/>
                          <a:ea typeface="+mn-ea"/>
                          <a:cs typeface="+mn-cs"/>
                        </a:rPr>
                        <a:t>Clear</a:t>
                      </a:r>
                      <a:r>
                        <a:rPr lang="en-US" sz="1800" b="0" i="0" kern="1200" dirty="0">
                          <a:solidFill>
                            <a:schemeClr val="dk1"/>
                          </a:solidFill>
                          <a:effectLst/>
                          <a:latin typeface="+mn-lt"/>
                          <a:ea typeface="+mn-ea"/>
                          <a:cs typeface="+mn-cs"/>
                        </a:rPr>
                        <a:t> command clears all the clutter on the terminal and gives you a clean window to work on, just like when you launch the terminal.</a:t>
                      </a:r>
                      <a:endParaRPr lang="en-US" dirty="0"/>
                    </a:p>
                  </a:txBody>
                  <a:tcPr/>
                </a:tc>
                <a:extLst>
                  <a:ext uri="{0D108BD9-81ED-4DB2-BD59-A6C34878D82A}">
                    <a16:rowId xmlns:a16="http://schemas.microsoft.com/office/drawing/2014/main" val="2302295842"/>
                  </a:ext>
                </a:extLst>
              </a:tr>
            </a:tbl>
          </a:graphicData>
        </a:graphic>
      </p:graphicFrame>
      <p:sp>
        <p:nvSpPr>
          <p:cNvPr id="5" name="Slide Number Placeholder 4">
            <a:extLst>
              <a:ext uri="{FF2B5EF4-FFF2-40B4-BE49-F238E27FC236}">
                <a16:creationId xmlns:a16="http://schemas.microsoft.com/office/drawing/2014/main" id="{8AFD3F4E-9722-4511-936B-051ADD54755A}"/>
              </a:ext>
            </a:extLst>
          </p:cNvPr>
          <p:cNvSpPr>
            <a:spLocks noGrp="1"/>
          </p:cNvSpPr>
          <p:nvPr>
            <p:ph type="sldNum" sz="quarter" idx="12"/>
          </p:nvPr>
        </p:nvSpPr>
        <p:spPr/>
        <p:txBody>
          <a:bodyPr/>
          <a:lstStyle/>
          <a:p>
            <a:fld id="{DC4ECF8E-BCBB-453F-9C2B-FA8818B63962}" type="slidenum">
              <a:rPr lang="en-US" smtClean="0"/>
              <a:t>8</a:t>
            </a:fld>
            <a:endParaRPr lang="en-US"/>
          </a:p>
        </p:txBody>
      </p:sp>
      <p:sp>
        <p:nvSpPr>
          <p:cNvPr id="6" name="Footer Placeholder 5">
            <a:extLst>
              <a:ext uri="{FF2B5EF4-FFF2-40B4-BE49-F238E27FC236}">
                <a16:creationId xmlns:a16="http://schemas.microsoft.com/office/drawing/2014/main" id="{4D02461C-198B-43DE-B521-974CB0F40DEC}"/>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135899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7A4B-757E-40E9-A6E4-38750FE63BF0}"/>
              </a:ext>
            </a:extLst>
          </p:cNvPr>
          <p:cNvSpPr>
            <a:spLocks noGrp="1"/>
          </p:cNvSpPr>
          <p:nvPr>
            <p:ph type="title"/>
          </p:nvPr>
        </p:nvSpPr>
        <p:spPr>
          <a:xfrm>
            <a:off x="1317147" y="0"/>
            <a:ext cx="10178322" cy="596023"/>
          </a:xfrm>
        </p:spPr>
        <p:txBody>
          <a:bodyPr>
            <a:normAutofit fontScale="90000"/>
          </a:bodyPr>
          <a:lstStyle/>
          <a:p>
            <a:pPr algn="ctr"/>
            <a:r>
              <a:rPr lang="en-US" dirty="0"/>
              <a:t>UNIX – BASIC COMMANDS</a:t>
            </a:r>
          </a:p>
        </p:txBody>
      </p:sp>
      <p:graphicFrame>
        <p:nvGraphicFramePr>
          <p:cNvPr id="4" name="Content Placeholder 3">
            <a:extLst>
              <a:ext uri="{FF2B5EF4-FFF2-40B4-BE49-F238E27FC236}">
                <a16:creationId xmlns:a16="http://schemas.microsoft.com/office/drawing/2014/main" id="{6716CE5F-2B4B-40E7-B87A-FDD67E670AF4}"/>
              </a:ext>
            </a:extLst>
          </p:cNvPr>
          <p:cNvGraphicFramePr>
            <a:graphicFrameLocks noGrp="1"/>
          </p:cNvGraphicFramePr>
          <p:nvPr>
            <p:ph idx="1"/>
            <p:extLst>
              <p:ext uri="{D42A27DB-BD31-4B8C-83A1-F6EECF244321}">
                <p14:modId xmlns:p14="http://schemas.microsoft.com/office/powerpoint/2010/main" val="3508503436"/>
              </p:ext>
            </p:extLst>
          </p:nvPr>
        </p:nvGraphicFramePr>
        <p:xfrm>
          <a:off x="1024568" y="704831"/>
          <a:ext cx="10763479" cy="5394960"/>
        </p:xfrm>
        <a:graphic>
          <a:graphicData uri="http://schemas.openxmlformats.org/drawingml/2006/table">
            <a:tbl>
              <a:tblPr firstRow="1" bandRow="1">
                <a:tableStyleId>{5C22544A-7EE6-4342-B048-85BDC9FD1C3A}</a:tableStyleId>
              </a:tblPr>
              <a:tblGrid>
                <a:gridCol w="5332165">
                  <a:extLst>
                    <a:ext uri="{9D8B030D-6E8A-4147-A177-3AD203B41FA5}">
                      <a16:colId xmlns:a16="http://schemas.microsoft.com/office/drawing/2014/main" val="2441685559"/>
                    </a:ext>
                  </a:extLst>
                </a:gridCol>
                <a:gridCol w="5431314">
                  <a:extLst>
                    <a:ext uri="{9D8B030D-6E8A-4147-A177-3AD203B41FA5}">
                      <a16:colId xmlns:a16="http://schemas.microsoft.com/office/drawing/2014/main" val="4238142943"/>
                    </a:ext>
                  </a:extLst>
                </a:gridCol>
              </a:tblGrid>
              <a:tr h="370840">
                <a:tc>
                  <a:txBody>
                    <a:bodyPr/>
                    <a:lstStyle/>
                    <a:p>
                      <a:r>
                        <a:rPr lang="en-US" sz="1800" b="1" i="0" kern="1200" dirty="0" err="1">
                          <a:solidFill>
                            <a:schemeClr val="tx1"/>
                          </a:solidFill>
                          <a:effectLst/>
                          <a:latin typeface="+mn-lt"/>
                          <a:ea typeface="+mn-ea"/>
                          <a:cs typeface="+mn-cs"/>
                        </a:rPr>
                        <a:t>cal</a:t>
                      </a:r>
                      <a:r>
                        <a:rPr lang="en-US" sz="1800" b="0" i="0" kern="1200" dirty="0">
                          <a:solidFill>
                            <a:schemeClr val="tx1"/>
                          </a:solidFill>
                          <a:effectLst/>
                          <a:latin typeface="+mn-lt"/>
                          <a:ea typeface="+mn-ea"/>
                          <a:cs typeface="+mn-cs"/>
                        </a:rPr>
                        <a:t>: Displays the calendar.</a:t>
                      </a:r>
                    </a:p>
                    <a:p>
                      <a:r>
                        <a:rPr lang="en-US" sz="1800" b="1" i="0" kern="1200" dirty="0">
                          <a:solidFill>
                            <a:schemeClr val="tx1"/>
                          </a:solidFill>
                          <a:effectLst/>
                          <a:latin typeface="+mn-lt"/>
                          <a:ea typeface="+mn-ea"/>
                          <a:cs typeface="+mn-cs"/>
                        </a:rPr>
                        <a:t>Syntax</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cal</a:t>
                      </a:r>
                      <a:r>
                        <a:rPr lang="en-US" sz="1800" b="0" i="0" kern="1200" dirty="0">
                          <a:solidFill>
                            <a:schemeClr val="tx1"/>
                          </a:solidFill>
                          <a:effectLst/>
                          <a:latin typeface="+mn-lt"/>
                          <a:ea typeface="+mn-ea"/>
                          <a:cs typeface="+mn-cs"/>
                        </a:rPr>
                        <a:t> [[month] year]</a:t>
                      </a:r>
                    </a:p>
                    <a:p>
                      <a:r>
                        <a:rPr lang="en-US" sz="1800" b="1" i="0" u="sng" kern="1200" dirty="0">
                          <a:solidFill>
                            <a:schemeClr val="tx1"/>
                          </a:solidFill>
                          <a:effectLst/>
                          <a:latin typeface="+mn-lt"/>
                          <a:ea typeface="+mn-ea"/>
                          <a:cs typeface="+mn-cs"/>
                        </a:rPr>
                        <a:t>Example</a:t>
                      </a:r>
                      <a:r>
                        <a:rPr lang="en-US" sz="1800" b="0" i="0" u="sng" kern="1200" dirty="0">
                          <a:solidFill>
                            <a:schemeClr val="tx1"/>
                          </a:solidFill>
                          <a:effectLst/>
                          <a:latin typeface="+mn-lt"/>
                          <a:ea typeface="+mn-ea"/>
                          <a:cs typeface="+mn-cs"/>
                        </a:rPr>
                        <a:t>:</a:t>
                      </a:r>
                      <a:r>
                        <a:rPr lang="en-US" sz="1800" b="0" i="0" kern="1200" dirty="0">
                          <a:solidFill>
                            <a:schemeClr val="tx1"/>
                          </a:solidFill>
                          <a:effectLst/>
                          <a:latin typeface="+mn-lt"/>
                          <a:ea typeface="+mn-ea"/>
                          <a:cs typeface="+mn-cs"/>
                        </a:rPr>
                        <a:t> display the calendar for April 2018</a:t>
                      </a:r>
                    </a:p>
                    <a:p>
                      <a:pPr lvl="1"/>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cal</a:t>
                      </a:r>
                      <a:r>
                        <a:rPr lang="en-US" sz="1800" b="0" i="0" kern="1200" dirty="0">
                          <a:solidFill>
                            <a:schemeClr val="tx1"/>
                          </a:solidFill>
                          <a:effectLst/>
                          <a:latin typeface="+mn-lt"/>
                          <a:ea typeface="+mn-ea"/>
                          <a:cs typeface="+mn-cs"/>
                        </a:rPr>
                        <a:t> 4 2018</a:t>
                      </a:r>
                    </a:p>
                  </a:txBody>
                  <a:tcPr/>
                </a:tc>
                <a:tc>
                  <a:txBody>
                    <a:bodyPr/>
                    <a:lstStyle/>
                    <a:p>
                      <a:r>
                        <a:rPr lang="en-US" sz="1800" b="1" i="0" kern="1200" dirty="0" err="1">
                          <a:solidFill>
                            <a:schemeClr val="tx1"/>
                          </a:solidFill>
                          <a:effectLst/>
                          <a:latin typeface="+mn-lt"/>
                          <a:ea typeface="+mn-ea"/>
                          <a:cs typeface="+mn-cs"/>
                        </a:rPr>
                        <a:t>whoami</a:t>
                      </a:r>
                      <a:r>
                        <a:rPr lang="en-US" sz="1800" b="0" i="0" kern="1200" dirty="0">
                          <a:solidFill>
                            <a:schemeClr val="tx1"/>
                          </a:solidFill>
                          <a:effectLst/>
                          <a:latin typeface="+mn-lt"/>
                          <a:ea typeface="+mn-ea"/>
                          <a:cs typeface="+mn-cs"/>
                        </a:rPr>
                        <a:t>: Displays the user id of the currently logged in user.</a:t>
                      </a:r>
                    </a:p>
                    <a:p>
                      <a:r>
                        <a:rPr lang="en-US" sz="1800" b="1" i="0" kern="1200" dirty="0">
                          <a:solidFill>
                            <a:schemeClr val="tx1"/>
                          </a:solidFill>
                          <a:effectLst/>
                          <a:latin typeface="+mn-lt"/>
                          <a:ea typeface="+mn-ea"/>
                          <a:cs typeface="+mn-cs"/>
                        </a:rPr>
                        <a:t>Syntax</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whoami</a:t>
                      </a:r>
                      <a:r>
                        <a:rPr lang="en-US" sz="1800" b="0" i="0" kern="1200" dirty="0">
                          <a:solidFill>
                            <a:schemeClr val="tx1"/>
                          </a:solidFill>
                          <a:effectLst/>
                          <a:latin typeface="+mn-lt"/>
                          <a:ea typeface="+mn-ea"/>
                          <a:cs typeface="+mn-cs"/>
                        </a:rPr>
                        <a:t> [option]</a:t>
                      </a:r>
                    </a:p>
                    <a:p>
                      <a:r>
                        <a:rPr lang="en-US" sz="1800" b="1" i="0" u="sng" kern="1200" dirty="0">
                          <a:solidFill>
                            <a:schemeClr val="tx1"/>
                          </a:solidFill>
                          <a:effectLst/>
                          <a:latin typeface="+mn-lt"/>
                          <a:ea typeface="+mn-ea"/>
                          <a:cs typeface="+mn-cs"/>
                        </a:rPr>
                        <a:t>Example</a:t>
                      </a:r>
                      <a:r>
                        <a:rPr lang="en-US" sz="1800" b="0" i="0" u="sng" kern="1200" dirty="0">
                          <a:solidFill>
                            <a:schemeClr val="tx1"/>
                          </a:solidFill>
                          <a:effectLst/>
                          <a:latin typeface="+mn-lt"/>
                          <a:ea typeface="+mn-ea"/>
                          <a:cs typeface="+mn-cs"/>
                        </a:rPr>
                        <a:t>:</a:t>
                      </a:r>
                      <a:r>
                        <a:rPr lang="en-US" sz="1800" b="0" i="0" kern="1200" dirty="0">
                          <a:solidFill>
                            <a:schemeClr val="tx1"/>
                          </a:solidFill>
                          <a:effectLst/>
                          <a:latin typeface="+mn-lt"/>
                          <a:ea typeface="+mn-ea"/>
                          <a:cs typeface="+mn-cs"/>
                        </a:rPr>
                        <a:t> List currently logged in user</a:t>
                      </a:r>
                    </a:p>
                    <a:p>
                      <a:pPr lvl="1"/>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whoami</a:t>
                      </a:r>
                      <a:endParaRPr lang="en-US" sz="1800" b="0" i="0" kern="1200" dirty="0">
                        <a:solidFill>
                          <a:schemeClr val="tx1"/>
                        </a:solidFill>
                        <a:effectLst/>
                        <a:latin typeface="+mn-lt"/>
                        <a:ea typeface="+mn-ea"/>
                        <a:cs typeface="+mn-cs"/>
                      </a:endParaRPr>
                    </a:p>
                  </a:txBody>
                  <a:tcPr/>
                </a:tc>
                <a:extLst>
                  <a:ext uri="{0D108BD9-81ED-4DB2-BD59-A6C34878D82A}">
                    <a16:rowId xmlns:a16="http://schemas.microsoft.com/office/drawing/2014/main" val="775113025"/>
                  </a:ext>
                </a:extLst>
              </a:tr>
              <a:tr h="370840">
                <a:tc>
                  <a:txBody>
                    <a:bodyPr/>
                    <a:lstStyle/>
                    <a:p>
                      <a:r>
                        <a:rPr lang="en-US" sz="1800" b="1" i="0" kern="1200" dirty="0">
                          <a:solidFill>
                            <a:schemeClr val="dk1"/>
                          </a:solidFill>
                          <a:effectLst/>
                          <a:latin typeface="+mn-lt"/>
                          <a:ea typeface="+mn-ea"/>
                          <a:cs typeface="+mn-cs"/>
                        </a:rPr>
                        <a:t>date:</a:t>
                      </a:r>
                      <a:r>
                        <a:rPr lang="en-US" sz="1800" b="0" i="0" kern="1200" dirty="0">
                          <a:solidFill>
                            <a:schemeClr val="dk1"/>
                          </a:solidFill>
                          <a:effectLst/>
                          <a:latin typeface="+mn-lt"/>
                          <a:ea typeface="+mn-ea"/>
                          <a:cs typeface="+mn-cs"/>
                        </a:rPr>
                        <a:t> Displays the system date and time.</a:t>
                      </a:r>
                    </a:p>
                    <a:p>
                      <a:r>
                        <a:rPr lang="en-US" sz="1800" b="1" i="0" kern="1200" dirty="0">
                          <a:solidFill>
                            <a:schemeClr val="dk1"/>
                          </a:solidFill>
                          <a:effectLst/>
                          <a:latin typeface="+mn-lt"/>
                          <a:ea typeface="+mn-ea"/>
                          <a:cs typeface="+mn-cs"/>
                        </a:rPr>
                        <a:t>Syntax</a:t>
                      </a:r>
                      <a:r>
                        <a:rPr lang="en-US" sz="1800" b="0" i="0" kern="1200" dirty="0">
                          <a:solidFill>
                            <a:schemeClr val="dk1"/>
                          </a:solidFill>
                          <a:effectLst/>
                          <a:latin typeface="+mn-lt"/>
                          <a:ea typeface="+mn-ea"/>
                          <a:cs typeface="+mn-cs"/>
                        </a:rPr>
                        <a:t>: date [+format]</a:t>
                      </a:r>
                    </a:p>
                    <a:p>
                      <a:r>
                        <a:rPr lang="en-US" sz="1800" b="1" i="0" u="sng" kern="1200" dirty="0">
                          <a:solidFill>
                            <a:schemeClr val="dk1"/>
                          </a:solidFill>
                          <a:effectLst/>
                          <a:latin typeface="+mn-lt"/>
                          <a:ea typeface="+mn-ea"/>
                          <a:cs typeface="+mn-cs"/>
                        </a:rPr>
                        <a:t>Example</a:t>
                      </a:r>
                      <a:r>
                        <a:rPr lang="en-US" sz="1800" b="0" i="0" u="sng"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Display the date in </a:t>
                      </a:r>
                      <a:r>
                        <a:rPr lang="en-US" sz="1800" b="0" i="0" kern="1200" dirty="0" err="1">
                          <a:solidFill>
                            <a:schemeClr val="dk1"/>
                          </a:solidFill>
                          <a:effectLst/>
                          <a:latin typeface="+mn-lt"/>
                          <a:ea typeface="+mn-ea"/>
                          <a:cs typeface="+mn-cs"/>
                        </a:rPr>
                        <a:t>dd</a:t>
                      </a:r>
                      <a:r>
                        <a:rPr lang="en-US" sz="1800" b="0" i="0" kern="1200" dirty="0">
                          <a:solidFill>
                            <a:schemeClr val="dk1"/>
                          </a:solidFill>
                          <a:effectLst/>
                          <a:latin typeface="+mn-lt"/>
                          <a:ea typeface="+mn-ea"/>
                          <a:cs typeface="+mn-cs"/>
                        </a:rPr>
                        <a:t>/mm/</a:t>
                      </a:r>
                      <a:r>
                        <a:rPr lang="en-US" sz="1800" b="0" i="0" kern="1200" dirty="0" err="1">
                          <a:solidFill>
                            <a:schemeClr val="dk1"/>
                          </a:solidFill>
                          <a:effectLst/>
                          <a:latin typeface="+mn-lt"/>
                          <a:ea typeface="+mn-ea"/>
                          <a:cs typeface="+mn-cs"/>
                        </a:rPr>
                        <a:t>yy</a:t>
                      </a:r>
                      <a:r>
                        <a:rPr lang="en-US" sz="1800" b="0" i="0" kern="1200" dirty="0">
                          <a:solidFill>
                            <a:schemeClr val="dk1"/>
                          </a:solidFill>
                          <a:effectLst/>
                          <a:latin typeface="+mn-lt"/>
                          <a:ea typeface="+mn-ea"/>
                          <a:cs typeface="+mn-cs"/>
                        </a:rPr>
                        <a:t> format</a:t>
                      </a:r>
                    </a:p>
                    <a:p>
                      <a:pPr lvl="1"/>
                      <a:r>
                        <a:rPr lang="en-US" sz="1800" b="0" i="0" kern="1200" dirty="0">
                          <a:solidFill>
                            <a:schemeClr val="dk1"/>
                          </a:solidFill>
                          <a:effectLst/>
                          <a:latin typeface="+mn-lt"/>
                          <a:ea typeface="+mn-ea"/>
                          <a:cs typeface="+mn-cs"/>
                        </a:rPr>
                        <a:t>$ date +%d/%m/%y</a:t>
                      </a:r>
                    </a:p>
                  </a:txBody>
                  <a:tcPr/>
                </a:tc>
                <a:tc rowSpan="3">
                  <a:txBody>
                    <a:bodyPr/>
                    <a:lstStyle/>
                    <a:p>
                      <a:r>
                        <a:rPr lang="en-US" sz="1800" b="0" i="0" u="sng" kern="1200" dirty="0">
                          <a:solidFill>
                            <a:schemeClr val="dk1"/>
                          </a:solidFill>
                          <a:effectLst/>
                          <a:latin typeface="+mn-lt"/>
                          <a:ea typeface="+mn-ea"/>
                          <a:cs typeface="+mn-cs"/>
                        </a:rPr>
                        <a:t>Sort Command:</a:t>
                      </a:r>
                    </a:p>
                    <a:p>
                      <a:endParaRPr lang="en-US" sz="1800" b="0" i="0" u="sng"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sort -b: Ignore blanks at the start of the line.</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sort -r: Reverse the sorting order.</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sort -o: Specify the output file.</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sort -n: Use the numerical value to sort.</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sort -M: Sort as per the calendar month specified.</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sort -u: Suppress lines that repeat an earlier key.</a:t>
                      </a:r>
                    </a:p>
                    <a:p>
                      <a:endParaRPr lang="en-US" dirty="0"/>
                    </a:p>
                  </a:txBody>
                  <a:tcPr/>
                </a:tc>
                <a:extLst>
                  <a:ext uri="{0D108BD9-81ED-4DB2-BD59-A6C34878D82A}">
                    <a16:rowId xmlns:a16="http://schemas.microsoft.com/office/drawing/2014/main" val="2701920765"/>
                  </a:ext>
                </a:extLst>
              </a:tr>
              <a:tr h="370840">
                <a:tc>
                  <a:txBody>
                    <a:bodyPr/>
                    <a:lstStyle/>
                    <a:p>
                      <a:r>
                        <a:rPr lang="en-US" sz="1800" b="1" i="0" kern="1200" dirty="0">
                          <a:solidFill>
                            <a:schemeClr val="dk1"/>
                          </a:solidFill>
                          <a:effectLst/>
                          <a:latin typeface="+mn-lt"/>
                          <a:ea typeface="+mn-ea"/>
                          <a:cs typeface="+mn-cs"/>
                        </a:rPr>
                        <a:t>banner</a:t>
                      </a:r>
                      <a:r>
                        <a:rPr lang="en-US" sz="1800" b="0" i="0" kern="1200" dirty="0">
                          <a:solidFill>
                            <a:schemeClr val="dk1"/>
                          </a:solidFill>
                          <a:effectLst/>
                          <a:latin typeface="+mn-lt"/>
                          <a:ea typeface="+mn-ea"/>
                          <a:cs typeface="+mn-cs"/>
                        </a:rPr>
                        <a:t>: Prints a large banner on the standard output.</a:t>
                      </a:r>
                    </a:p>
                    <a:p>
                      <a:r>
                        <a:rPr lang="en-US" sz="1800" b="1" i="0" kern="1200" dirty="0">
                          <a:solidFill>
                            <a:schemeClr val="dk1"/>
                          </a:solidFill>
                          <a:effectLst/>
                          <a:latin typeface="+mn-lt"/>
                          <a:ea typeface="+mn-ea"/>
                          <a:cs typeface="+mn-cs"/>
                        </a:rPr>
                        <a:t>Syntax</a:t>
                      </a:r>
                      <a:r>
                        <a:rPr lang="en-US" sz="1800" b="0" i="0" kern="1200" dirty="0">
                          <a:solidFill>
                            <a:schemeClr val="dk1"/>
                          </a:solidFill>
                          <a:effectLst/>
                          <a:latin typeface="+mn-lt"/>
                          <a:ea typeface="+mn-ea"/>
                          <a:cs typeface="+mn-cs"/>
                        </a:rPr>
                        <a:t>: banner message</a:t>
                      </a:r>
                    </a:p>
                    <a:p>
                      <a:r>
                        <a:rPr lang="en-US" sz="1800" b="1" i="0" u="sng" kern="1200" dirty="0">
                          <a:solidFill>
                            <a:schemeClr val="dk1"/>
                          </a:solidFill>
                          <a:effectLst/>
                          <a:latin typeface="+mn-lt"/>
                          <a:ea typeface="+mn-ea"/>
                          <a:cs typeface="+mn-cs"/>
                        </a:rPr>
                        <a:t>Example</a:t>
                      </a:r>
                      <a:r>
                        <a:rPr lang="en-US" sz="1800" b="0" i="0" u="sng"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Print “Unix” as the banner</a:t>
                      </a:r>
                    </a:p>
                    <a:p>
                      <a:pPr lvl="1"/>
                      <a:r>
                        <a:rPr lang="en-US" sz="1800" b="0" i="0" kern="1200" dirty="0">
                          <a:solidFill>
                            <a:schemeClr val="dk1"/>
                          </a:solidFill>
                          <a:effectLst/>
                          <a:latin typeface="+mn-lt"/>
                          <a:ea typeface="+mn-ea"/>
                          <a:cs typeface="+mn-cs"/>
                        </a:rPr>
                        <a:t>$ banner Unix</a:t>
                      </a:r>
                    </a:p>
                  </a:txBody>
                  <a:tcPr/>
                </a:tc>
                <a:tc vMerge="1">
                  <a:txBody>
                    <a:bodyPr/>
                    <a:lstStyle/>
                    <a:p>
                      <a:endParaRPr lang="en-US" dirty="0"/>
                    </a:p>
                  </a:txBody>
                  <a:tcPr/>
                </a:tc>
                <a:extLst>
                  <a:ext uri="{0D108BD9-81ED-4DB2-BD59-A6C34878D82A}">
                    <a16:rowId xmlns:a16="http://schemas.microsoft.com/office/drawing/2014/main" val="1172734369"/>
                  </a:ext>
                </a:extLst>
              </a:tr>
              <a:tr h="370840">
                <a:tc>
                  <a:txBody>
                    <a:bodyPr/>
                    <a:lstStyle/>
                    <a:p>
                      <a:r>
                        <a:rPr lang="en-US" sz="1800" b="1" i="0" kern="1200" dirty="0">
                          <a:solidFill>
                            <a:schemeClr val="dk1"/>
                          </a:solidFill>
                          <a:effectLst/>
                          <a:latin typeface="+mn-lt"/>
                          <a:ea typeface="+mn-ea"/>
                          <a:cs typeface="+mn-cs"/>
                        </a:rPr>
                        <a:t>who</a:t>
                      </a:r>
                      <a:r>
                        <a:rPr lang="en-US" sz="1800" b="0" i="0" kern="1200" dirty="0">
                          <a:solidFill>
                            <a:schemeClr val="dk1"/>
                          </a:solidFill>
                          <a:effectLst/>
                          <a:latin typeface="+mn-lt"/>
                          <a:ea typeface="+mn-ea"/>
                          <a:cs typeface="+mn-cs"/>
                        </a:rPr>
                        <a:t>: Displays the list of users currently logged in</a:t>
                      </a:r>
                    </a:p>
                    <a:p>
                      <a:r>
                        <a:rPr lang="en-US" sz="1800" b="1" i="0" kern="1200" dirty="0">
                          <a:solidFill>
                            <a:schemeClr val="dk1"/>
                          </a:solidFill>
                          <a:effectLst/>
                          <a:latin typeface="+mn-lt"/>
                          <a:ea typeface="+mn-ea"/>
                          <a:cs typeface="+mn-cs"/>
                        </a:rPr>
                        <a:t>Syntax</a:t>
                      </a:r>
                      <a:r>
                        <a:rPr lang="en-US" sz="1800" b="0" i="0" kern="1200" dirty="0">
                          <a:solidFill>
                            <a:schemeClr val="dk1"/>
                          </a:solidFill>
                          <a:effectLst/>
                          <a:latin typeface="+mn-lt"/>
                          <a:ea typeface="+mn-ea"/>
                          <a:cs typeface="+mn-cs"/>
                        </a:rPr>
                        <a:t>: who [option] … [file][arg1]</a:t>
                      </a:r>
                    </a:p>
                    <a:p>
                      <a:r>
                        <a:rPr lang="en-US" sz="1800" b="1" i="0" u="sng" kern="1200" dirty="0">
                          <a:solidFill>
                            <a:schemeClr val="dk1"/>
                          </a:solidFill>
                          <a:effectLst/>
                          <a:latin typeface="+mn-lt"/>
                          <a:ea typeface="+mn-ea"/>
                          <a:cs typeface="+mn-cs"/>
                        </a:rPr>
                        <a:t>Example</a:t>
                      </a:r>
                      <a:r>
                        <a:rPr lang="en-US" sz="1800" b="0" i="0" u="sng"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List all currently logged in users</a:t>
                      </a:r>
                    </a:p>
                    <a:p>
                      <a:pPr lvl="1"/>
                      <a:r>
                        <a:rPr lang="en-US" sz="1800" b="0" i="0" kern="1200" dirty="0">
                          <a:solidFill>
                            <a:schemeClr val="dk1"/>
                          </a:solidFill>
                          <a:effectLst/>
                          <a:latin typeface="+mn-lt"/>
                          <a:ea typeface="+mn-ea"/>
                          <a:cs typeface="+mn-cs"/>
                        </a:rPr>
                        <a:t>$ who</a:t>
                      </a:r>
                    </a:p>
                  </a:txBody>
                  <a:tcPr/>
                </a:tc>
                <a:tc vMerge="1">
                  <a:txBody>
                    <a:bodyPr/>
                    <a:lstStyle/>
                    <a:p>
                      <a:endParaRPr lang="en-US" dirty="0"/>
                    </a:p>
                  </a:txBody>
                  <a:tcPr/>
                </a:tc>
                <a:extLst>
                  <a:ext uri="{0D108BD9-81ED-4DB2-BD59-A6C34878D82A}">
                    <a16:rowId xmlns:a16="http://schemas.microsoft.com/office/drawing/2014/main" val="2302295842"/>
                  </a:ext>
                </a:extLst>
              </a:tr>
            </a:tbl>
          </a:graphicData>
        </a:graphic>
      </p:graphicFrame>
      <p:sp>
        <p:nvSpPr>
          <p:cNvPr id="5" name="Slide Number Placeholder 4">
            <a:extLst>
              <a:ext uri="{FF2B5EF4-FFF2-40B4-BE49-F238E27FC236}">
                <a16:creationId xmlns:a16="http://schemas.microsoft.com/office/drawing/2014/main" id="{EED9FE25-9DE2-4D8A-ABF2-B144A3692DBB}"/>
              </a:ext>
            </a:extLst>
          </p:cNvPr>
          <p:cNvSpPr>
            <a:spLocks noGrp="1"/>
          </p:cNvSpPr>
          <p:nvPr>
            <p:ph type="sldNum" sz="quarter" idx="12"/>
          </p:nvPr>
        </p:nvSpPr>
        <p:spPr/>
        <p:txBody>
          <a:bodyPr/>
          <a:lstStyle/>
          <a:p>
            <a:fld id="{DC4ECF8E-BCBB-453F-9C2B-FA8818B63962}" type="slidenum">
              <a:rPr lang="en-US" smtClean="0"/>
              <a:t>9</a:t>
            </a:fld>
            <a:endParaRPr lang="en-US"/>
          </a:p>
        </p:txBody>
      </p:sp>
      <p:sp>
        <p:nvSpPr>
          <p:cNvPr id="6" name="Footer Placeholder 5">
            <a:extLst>
              <a:ext uri="{FF2B5EF4-FFF2-40B4-BE49-F238E27FC236}">
                <a16:creationId xmlns:a16="http://schemas.microsoft.com/office/drawing/2014/main" id="{0B826F4C-D746-46FB-8BFD-1B2AFA869946}"/>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67668483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393</TotalTime>
  <Words>1450</Words>
  <Application>Microsoft Office PowerPoint</Application>
  <PresentationFormat>Widescreen</PresentationFormat>
  <Paragraphs>307</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メイリオ</vt:lpstr>
      <vt:lpstr>ＭＳ Ｐゴシック</vt:lpstr>
      <vt:lpstr>Arial</vt:lpstr>
      <vt:lpstr>Calibri</vt:lpstr>
      <vt:lpstr>Gill Sans MT</vt:lpstr>
      <vt:lpstr>Impact</vt:lpstr>
      <vt:lpstr>Verdana</vt:lpstr>
      <vt:lpstr>Wingdings</vt:lpstr>
      <vt:lpstr>Badge</vt:lpstr>
      <vt:lpstr>UNIX Basics</vt:lpstr>
      <vt:lpstr>Topics Covered</vt:lpstr>
      <vt:lpstr>Overview OF UNIX</vt:lpstr>
      <vt:lpstr>UNIX – FILE MANAGEMENT</vt:lpstr>
      <vt:lpstr>UNIX – FILE MANAGEMENT</vt:lpstr>
      <vt:lpstr>UNIX FILE SYSTEM - Special TIPS</vt:lpstr>
      <vt:lpstr>UNIX – BASIC COMMANDS</vt:lpstr>
      <vt:lpstr>UNIX – BASIC COMMANDS</vt:lpstr>
      <vt:lpstr>UNIX – BASIC COMMANDS</vt:lpstr>
      <vt:lpstr>UNIX Commands – TO Explore FURTHER</vt:lpstr>
      <vt:lpstr>UNIX Commands – TO Explore FURTHER</vt:lpstr>
      <vt:lpstr>Unix – FILE PERMISSIONS</vt:lpstr>
      <vt:lpstr>Unix – FILE PERMISSIONS</vt:lpstr>
      <vt:lpstr>Unix – FILE PERMISSIONS</vt:lpstr>
      <vt:lpstr>Unix – FILE PERMISSIONS</vt:lpstr>
      <vt:lpstr>Unix – FILE PERMISSIONS</vt:lpstr>
      <vt:lpstr>UNIX Basics TUTORIAL 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Basics</dc:title>
  <dc:creator>Yuvapriya Ponnusamay</dc:creator>
  <cp:lastModifiedBy>Yuvapriya Ponnusamay</cp:lastModifiedBy>
  <cp:revision>74</cp:revision>
  <dcterms:created xsi:type="dcterms:W3CDTF">2019-01-29T06:28:20Z</dcterms:created>
  <dcterms:modified xsi:type="dcterms:W3CDTF">2019-04-24T04:32:28Z</dcterms:modified>
</cp:coreProperties>
</file>