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3"/>
    <p:sldId id="278" r:id="rId4"/>
    <p:sldId id="277" r:id="rId5"/>
    <p:sldId id="280" r:id="rId6"/>
    <p:sldId id="281" r:id="rId7"/>
    <p:sldId id="282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4B21-FBB8-4904-AFD9-8C1E97317E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7C3C5-1977-4987-851F-5E08B124F40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E4B87-2213-40FB-960A-9E20E59CEB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813C7-B180-4078-8309-ED6E4C1007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C326-955B-4E6E-A94D-E1B69A2A8F3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A89E-699C-446F-8511-823A0F9862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94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 panose="020F0302020204030204"/>
              </a:rPr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06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Expected load will be 5000 hits /minute 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56"/>
          </a:xfrm>
        </p:spPr>
        <p:txBody>
          <a:bodyPr/>
          <a:lstStyle/>
          <a:p>
            <a:r>
              <a:rPr lang="en-US" dirty="0">
                <a:cs typeface="Calibri Light" panose="020F0302020204030204"/>
              </a:rPr>
              <a:t>Deployment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System should be Horizontally Scalable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High Availability  (should be available 24 x7)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Cost Effective infrastructure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 err="1">
                <a:latin typeface="Corbel" panose="020B0503020204020204"/>
                <a:cs typeface="Calibri" panose="020F0502020204030204"/>
              </a:rPr>
              <a:t>Distribuitive</a:t>
            </a:r>
            <a:r>
              <a:rPr lang="en-US" sz="2400" dirty="0">
                <a:latin typeface="Corbel" panose="020B0503020204020204"/>
                <a:cs typeface="Calibri" panose="020F0502020204030204"/>
              </a:rPr>
              <a:t> computing (no single point of failure)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66" y="3123481"/>
            <a:ext cx="1013604" cy="1013604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67" y="1767966"/>
            <a:ext cx="777276" cy="791654"/>
          </a:xfrm>
          <a:prstGeom prst="rect">
            <a:avLst/>
          </a:prstGeom>
        </p:spPr>
      </p:pic>
      <p:pic>
        <p:nvPicPr>
          <p:cNvPr id="8" name="Picture 8" descr="A picture containing plate, clock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65" y="3176946"/>
            <a:ext cx="892295" cy="9066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92083" y="1361537"/>
            <a:ext cx="1006415" cy="359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96936" y="2840067"/>
            <a:ext cx="1305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Web 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Gateway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2988" y="1361536"/>
            <a:ext cx="1063925" cy="359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7840" y="3026972"/>
            <a:ext cx="1305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Load Balancer /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Cache 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Layer</a:t>
            </a:r>
            <a:endParaRPr lang="en-US" dirty="0"/>
          </a:p>
        </p:txBody>
      </p:sp>
      <p:pic>
        <p:nvPicPr>
          <p:cNvPr id="14" name="Picture 14" descr="A close up of a logo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740" y="1696079"/>
            <a:ext cx="892289" cy="9354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113252" y="1361536"/>
            <a:ext cx="1006415" cy="92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13251" y="2626743"/>
            <a:ext cx="1006415" cy="92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13250" y="3949459"/>
            <a:ext cx="1006415" cy="92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31840" y="1531727"/>
            <a:ext cx="1305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Prediction API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1840" y="2768180"/>
            <a:ext cx="1305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Prediction API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8104" y="4105274"/>
            <a:ext cx="1305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Prediction API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27" name="Picture 27" descr="A picture containing drawing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503" y="4580087"/>
            <a:ext cx="655287" cy="458279"/>
          </a:xfrm>
          <a:prstGeom prst="rect">
            <a:avLst/>
          </a:prstGeom>
        </p:spPr>
      </p:pic>
      <p:pic>
        <p:nvPicPr>
          <p:cNvPr id="29" name="Picture 27" descr="A picture containing drawing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502" y="3242992"/>
            <a:ext cx="655287" cy="458279"/>
          </a:xfrm>
          <a:prstGeom prst="rect">
            <a:avLst/>
          </a:prstGeom>
        </p:spPr>
      </p:pic>
      <p:pic>
        <p:nvPicPr>
          <p:cNvPr id="30" name="Picture 27" descr="A picture containing drawing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501" y="2049671"/>
            <a:ext cx="655287" cy="458279"/>
          </a:xfrm>
          <a:prstGeom prst="rect">
            <a:avLst/>
          </a:prstGeom>
        </p:spPr>
      </p:pic>
      <p:sp>
        <p:nvSpPr>
          <p:cNvPr id="31" name="Cylinder 30"/>
          <p:cNvSpPr/>
          <p:nvPr/>
        </p:nvSpPr>
        <p:spPr>
          <a:xfrm>
            <a:off x="7908625" y="1525164"/>
            <a:ext cx="948904" cy="334992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2" descr="A picture containing drawing&#10;&#10;Description generated with very high confid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796" y="1969249"/>
            <a:ext cx="791654" cy="8060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829009" y="2840066"/>
            <a:ext cx="1305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Redis or Rabbit-MQ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93213" y="1447799"/>
            <a:ext cx="1006415" cy="80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78835" y="2626742"/>
            <a:ext cx="1006415" cy="92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678834" y="3949458"/>
            <a:ext cx="1006415" cy="92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683689" y="1646745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Calibri" panose="020F0502020204030204"/>
              </a:rPr>
              <a:t>Worker 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83688" y="2911952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Worker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83689" y="4249047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Worker 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5400000">
            <a:off x="6303458" y="-3505165"/>
            <a:ext cx="646981" cy="799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38783" y="180256"/>
            <a:ext cx="1880559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  <a:cs typeface="Calibri" panose="020F0502020204030204"/>
              </a:rPr>
              <a:t>ML model Deploy Layer</a:t>
            </a:r>
            <a:endParaRPr lang="en-US" b="1" dirty="0">
              <a:solidFill>
                <a:srgbClr val="5B9BD5"/>
              </a:solidFill>
              <a:cs typeface="Calibri" panose="020F0502020204030204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6562249" y="1498157"/>
            <a:ext cx="345057" cy="7893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09764" y="223387"/>
            <a:ext cx="1880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Model Repository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8858" y="180256"/>
            <a:ext cx="18805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Model Version Control 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63537" y="223387"/>
            <a:ext cx="18805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 panose="020F0502020204030204"/>
              </a:rPr>
              <a:t>Best Model Deploy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6418474" y="2159515"/>
            <a:ext cx="632604" cy="7893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71766" y="5284218"/>
            <a:ext cx="4037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 panose="020F0502020204030204"/>
              </a:rPr>
              <a:t>Apache KAFKA  ---- &gt; HDFS/S3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6935" y="5931199"/>
            <a:ext cx="2326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Calibri" panose="020F0502020204030204"/>
              </a:rPr>
              <a:t>Analytics –Dashboard </a:t>
            </a:r>
            <a:endParaRPr lang="en-US" b="1" dirty="0">
              <a:solidFill>
                <a:schemeClr val="accent1"/>
              </a:solidFill>
              <a:cs typeface="Calibri" panose="020F050202020403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70482" y="5801802"/>
            <a:ext cx="1966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cs typeface="Calibri" panose="020F0502020204030204"/>
              </a:rPr>
              <a:t>Model performance analysis</a:t>
            </a:r>
            <a:endParaRPr lang="en-US" sz="1600" b="1" dirty="0">
              <a:cs typeface="Calibri" panose="020F05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5160" y="5801801"/>
            <a:ext cx="1966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cs typeface="Calibri" panose="020F0502020204030204"/>
              </a:rPr>
              <a:t>User Analytics</a:t>
            </a:r>
            <a:endParaRPr lang="en-US" sz="1600" b="1" dirty="0">
              <a:cs typeface="Calibri" panose="020F0502020204030204"/>
            </a:endParaRPr>
          </a:p>
          <a:p>
            <a:r>
              <a:rPr lang="en-US" sz="1600" b="1" dirty="0">
                <a:cs typeface="Calibri" panose="020F0502020204030204"/>
              </a:rPr>
              <a:t>Feedback Analytics</a:t>
            </a:r>
            <a:endParaRPr lang="en-US" sz="1600" b="1" dirty="0">
              <a:cs typeface="Calibri" panose="020F050202020403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22331" y="5801802"/>
            <a:ext cx="1966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cs typeface="Calibri" panose="020F0502020204030204"/>
              </a:rPr>
              <a:t>Infrastructure Analytics</a:t>
            </a:r>
            <a:endParaRPr lang="en-US" sz="1600" b="1" dirty="0">
              <a:cs typeface="Calibri" panose="020F0502020204030204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044461" y="3613031"/>
            <a:ext cx="655607" cy="5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855109" y="3085920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22882" y="1820712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522883" y="3085920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66014" y="4408636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248165" y="1791957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190655" y="3014032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90656" y="4250485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887184" y="1964486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987825" y="3085919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944694" y="4351127"/>
            <a:ext cx="58372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930981" y="4854334"/>
            <a:ext cx="5750" cy="43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422905" y="4854333"/>
            <a:ext cx="5750" cy="43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picture containing room&#10;&#10;Description generated with very high confiden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474" y="517135"/>
            <a:ext cx="619127" cy="633504"/>
          </a:xfrm>
          <a:prstGeom prst="rect">
            <a:avLst/>
          </a:prstGeom>
        </p:spPr>
      </p:pic>
      <p:pic>
        <p:nvPicPr>
          <p:cNvPr id="69" name="Picture 6" descr="A picture containing room&#10;&#10;Description generated with very high confiden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6888" y="5074757"/>
            <a:ext cx="619127" cy="633504"/>
          </a:xfrm>
          <a:prstGeom prst="rect">
            <a:avLst/>
          </a:prstGeom>
        </p:spPr>
      </p:pic>
      <p:pic>
        <p:nvPicPr>
          <p:cNvPr id="17" name="Picture 19" descr="A close up of text on a white surface&#10;&#10;Description generated with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1569" y="5809889"/>
            <a:ext cx="672860" cy="629729"/>
          </a:xfrm>
          <a:prstGeom prst="rect">
            <a:avLst/>
          </a:prstGeom>
        </p:spPr>
      </p:pic>
      <p:pic>
        <p:nvPicPr>
          <p:cNvPr id="21" name="Picture 22" descr="A close up of a logo&#10;&#10;Description generated with very high confiden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9419" y="3613579"/>
            <a:ext cx="1190445" cy="52224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7781025" y="1361536"/>
            <a:ext cx="3062377" cy="359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Design Walkthrough-1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Every API (</a:t>
            </a:r>
            <a:r>
              <a:rPr lang="en-US" sz="2400" dirty="0" err="1">
                <a:latin typeface="Corbel" panose="020B0503020204020204"/>
                <a:cs typeface="Calibri" panose="020F0502020204030204"/>
              </a:rPr>
              <a:t>FastAPI</a:t>
            </a:r>
            <a:r>
              <a:rPr lang="en-US" sz="2400" dirty="0">
                <a:latin typeface="Corbel" panose="020B0503020204020204"/>
                <a:cs typeface="Calibri" panose="020F0502020204030204"/>
              </a:rPr>
              <a:t>-python service) was deployed as docker in </a:t>
            </a:r>
            <a:r>
              <a:rPr lang="en-US" sz="2400" dirty="0" err="1">
                <a:latin typeface="Corbel" panose="020B0503020204020204"/>
                <a:cs typeface="Calibri" panose="020F0502020204030204"/>
              </a:rPr>
              <a:t>kubernetes</a:t>
            </a:r>
            <a:r>
              <a:rPr lang="en-US" sz="2400" dirty="0">
                <a:latin typeface="Corbel" panose="020B0503020204020204"/>
                <a:cs typeface="Calibri" panose="020F0502020204030204"/>
              </a:rPr>
              <a:t> cluster mode (which can be scale up or down)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Using Load Balancer to </a:t>
            </a:r>
            <a:r>
              <a:rPr lang="en-US" sz="2400" dirty="0" err="1">
                <a:latin typeface="Corbel" panose="020B0503020204020204"/>
                <a:cs typeface="Calibri" panose="020F0502020204030204"/>
              </a:rPr>
              <a:t>distribuitive</a:t>
            </a:r>
            <a:r>
              <a:rPr lang="en-US" sz="2400" dirty="0">
                <a:latin typeface="Corbel" panose="020B0503020204020204"/>
                <a:cs typeface="Calibri" panose="020F0502020204030204"/>
              </a:rPr>
              <a:t> the load among multiple replicas of the docker (prediction-API) service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000" dirty="0">
                <a:latin typeface="Corbel" panose="020B0503020204020204"/>
                <a:cs typeface="Calibri" panose="020F0502020204030204"/>
              </a:rPr>
              <a:t>Load Balancer can be built with simple Hash function to redirect the hits</a:t>
            </a:r>
            <a:endParaRPr lang="en-US" dirty="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000" dirty="0">
                <a:latin typeface="Corbel" panose="020B0503020204020204"/>
                <a:cs typeface="Calibri" panose="020F0502020204030204"/>
              </a:rPr>
              <a:t>Load Balancer can also be Cache Layer, where the latest or recent price prediction about the listings are cached and served immediately next time without calling the API</a:t>
            </a:r>
            <a:endParaRPr lang="en-US" sz="20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Using Celery – python based Distributive async task Queue which helps to scale the load of the prediction and some Background task and returns the result quickly to the website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endParaRPr lang="en-US" sz="2400" dirty="0">
              <a:latin typeface="Corbel" panose="020B050302020402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Design Walkthrough-2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Model Deployment Layer 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000" dirty="0">
                <a:latin typeface="Corbel" panose="020B0503020204020204"/>
                <a:cs typeface="Calibri" panose="020F0502020204030204"/>
              </a:rPr>
              <a:t>Model Repository</a:t>
            </a:r>
            <a:endParaRPr lang="en-US" sz="2000" dirty="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000" dirty="0">
                <a:latin typeface="Corbel" panose="020B0503020204020204"/>
                <a:cs typeface="Calibri" panose="020F0502020204030204"/>
              </a:rPr>
              <a:t>Model version Manager</a:t>
            </a:r>
            <a:endParaRPr lang="en-US" sz="2000" dirty="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000" dirty="0">
                <a:latin typeface="Corbel" panose="020B0503020204020204"/>
                <a:cs typeface="Calibri" panose="020F0502020204030204"/>
              </a:rPr>
              <a:t>Best Model Loader</a:t>
            </a:r>
            <a:endParaRPr lang="en-US" sz="20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New Model Produced by the Engineers should be taken </a:t>
            </a:r>
            <a:r>
              <a:rPr lang="en-US" sz="2400" dirty="0" err="1">
                <a:latin typeface="Corbel" panose="020B0503020204020204"/>
                <a:cs typeface="Calibri" panose="020F0502020204030204"/>
              </a:rPr>
              <a:t>instanly</a:t>
            </a:r>
            <a:r>
              <a:rPr lang="en-US" sz="2400" dirty="0">
                <a:latin typeface="Corbel" panose="020B0503020204020204"/>
                <a:cs typeface="Calibri" panose="020F0502020204030204"/>
              </a:rPr>
              <a:t> by the model serving Service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Manage different version of the model in Repository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Load the Best model in the Model - Serving 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pPr lvl="1"/>
            <a:endParaRPr lang="en-US" sz="2000" dirty="0">
              <a:latin typeface="Corbel" panose="020B050302020402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Design Walkthrough-3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Analytics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pPr lvl="1"/>
            <a:r>
              <a:rPr lang="en-US" sz="2000" dirty="0">
                <a:latin typeface="Corbel" panose="020B0503020204020204"/>
                <a:cs typeface="Calibri" panose="020F0502020204030204"/>
              </a:rPr>
              <a:t>The Data can be easily collected from the Website</a:t>
            </a:r>
            <a:endParaRPr lang="en-US" sz="2000" dirty="0">
              <a:latin typeface="Corbel" panose="020B0503020204020204"/>
              <a:cs typeface="Calibri" panose="020F0502020204030204"/>
            </a:endParaRPr>
          </a:p>
          <a:p>
            <a:pPr lvl="2"/>
            <a:r>
              <a:rPr lang="en-US" sz="1800" dirty="0">
                <a:latin typeface="Corbel" panose="020B0503020204020204"/>
                <a:cs typeface="Calibri" panose="020F0502020204030204"/>
              </a:rPr>
              <a:t>User Usage data</a:t>
            </a:r>
            <a:endParaRPr lang="en-US" sz="1800" dirty="0">
              <a:latin typeface="Corbel" panose="020B0503020204020204"/>
              <a:cs typeface="Calibri" panose="020F0502020204030204"/>
            </a:endParaRPr>
          </a:p>
          <a:p>
            <a:pPr lvl="2"/>
            <a:r>
              <a:rPr lang="en-US" sz="1800" dirty="0">
                <a:latin typeface="Corbel" panose="020B0503020204020204"/>
                <a:cs typeface="Calibri" panose="020F0502020204030204"/>
              </a:rPr>
              <a:t>Listings and their prediction price</a:t>
            </a:r>
            <a:endParaRPr lang="en-US" sz="1800" dirty="0">
              <a:latin typeface="Corbel" panose="020B0503020204020204"/>
              <a:cs typeface="Calibri" panose="020F0502020204030204"/>
            </a:endParaRPr>
          </a:p>
          <a:p>
            <a:pPr lvl="2"/>
            <a:r>
              <a:rPr lang="en-US" sz="1800" dirty="0">
                <a:latin typeface="Corbel" panose="020B0503020204020204"/>
                <a:cs typeface="Calibri" panose="020F0502020204030204"/>
              </a:rPr>
              <a:t>Feedback Analysis</a:t>
            </a:r>
            <a:endParaRPr lang="en-US" sz="1800" dirty="0">
              <a:latin typeface="Corbel" panose="020B0503020204020204"/>
              <a:cs typeface="Calibri" panose="020F0502020204030204"/>
            </a:endParaRPr>
          </a:p>
          <a:p>
            <a:pPr lvl="2"/>
            <a:r>
              <a:rPr lang="en-US" sz="1800" dirty="0">
                <a:latin typeface="Corbel" panose="020B0503020204020204"/>
                <a:cs typeface="Calibri" panose="020F0502020204030204"/>
              </a:rPr>
              <a:t>Infrastructure Analysis</a:t>
            </a:r>
            <a:endParaRPr lang="en-US" sz="1800" dirty="0">
              <a:latin typeface="Corbel" panose="020B0503020204020204"/>
              <a:cs typeface="Calibri" panose="020F0502020204030204"/>
            </a:endParaRPr>
          </a:p>
          <a:p>
            <a:r>
              <a:rPr lang="en-US" sz="2400" dirty="0">
                <a:latin typeface="Corbel" panose="020B0503020204020204"/>
                <a:cs typeface="Calibri" panose="020F0502020204030204"/>
              </a:rPr>
              <a:t>Feedback from the User about the price prediction can used to train/tune our new model</a:t>
            </a:r>
            <a:endParaRPr lang="en-US" sz="2400" dirty="0">
              <a:latin typeface="Corbel" panose="020B0503020204020204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Presentation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Corbel</vt:lpstr>
      <vt:lpstr>Microsoft YaHei</vt:lpstr>
      <vt:lpstr>Arial Unicode MS</vt:lpstr>
      <vt:lpstr>Calibri Light</vt:lpstr>
      <vt:lpstr>Calibri</vt:lpstr>
      <vt:lpstr>Office Theme</vt:lpstr>
      <vt:lpstr>System Requirement</vt:lpstr>
      <vt:lpstr>Deployment Goals</vt:lpstr>
      <vt:lpstr>PowerPoint 演示文稿</vt:lpstr>
      <vt:lpstr>Design Walkthrough-1</vt:lpstr>
      <vt:lpstr>Design Walkthrough-2</vt:lpstr>
      <vt:lpstr>Design Walkthrough-3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Gallery Design</dc:title>
  <dc:creator/>
  <cp:lastModifiedBy>arunodhaya</cp:lastModifiedBy>
  <cp:revision>442</cp:revision>
  <dcterms:created xsi:type="dcterms:W3CDTF">2019-11-01T11:43:00Z</dcterms:created>
  <dcterms:modified xsi:type="dcterms:W3CDTF">2020-01-02T19:49:07Z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1033-11.2.0.9107</vt:lpwstr>
  </property>
</Properties>
</file>