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72A4EF-D6C5-4244-9894-B6FE83A49F46}">
  <a:tblStyle styleId="{CC72A4EF-D6C5-4244-9894-B6FE83A49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4BEE2D-237B-45EB-B2B2-7C61227F93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5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acd381e8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acd381e8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acd381e8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acd381e8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776dc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776dc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776dca2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776dca2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776dca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776dca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acd381e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acd381e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776dca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776dca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776dca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776dca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776dca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776dca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776dca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776dca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776dca2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776dca2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776dca2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776dca2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776dca2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776dca2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acd381e8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acd381e8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28020" l="-22818" r="-26323" t="1518"/>
          <a:stretch/>
        </p:blipFill>
        <p:spPr>
          <a:xfrm>
            <a:off x="638175" y="252423"/>
            <a:ext cx="7821450" cy="39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amdavidsonpilon.github.io/Probabilistic-Programming-and-Bayesian-Methods-for-Hackers/" TargetMode="External"/><Relationship Id="rId4" Type="http://schemas.openxmlformats.org/officeDocument/2006/relationships/hyperlink" Target="https://www.countbayesie.com/" TargetMode="External"/><Relationship Id="rId5" Type="http://schemas.openxmlformats.org/officeDocument/2006/relationships/hyperlink" Target="https://medium.com/@sasidhar.konda/ab-testing-in-python-1b5608207d86" TargetMode="External"/><Relationship Id="rId6" Type="http://schemas.openxmlformats.org/officeDocument/2006/relationships/hyperlink" Target="https://towardsdatascience.com/the-math-behind-a-b-testing-with-example-code-part-1-of-2-7be752e1d06f" TargetMode="External"/><Relationship Id="rId7" Type="http://schemas.openxmlformats.org/officeDocument/2006/relationships/hyperlink" Target="https://www.exp-platform.com/Documents/GuideControlledExperiments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timize.com/blog/2014/03/kayaks-most-interesting-ab-test/" TargetMode="External"/><Relationship Id="rId4" Type="http://schemas.openxmlformats.org/officeDocument/2006/relationships/hyperlink" Target="https://apptimize.com/blog/2014/03/kayaks-most-interesting-ab-test/" TargetMode="External"/><Relationship Id="rId5" Type="http://schemas.openxmlformats.org/officeDocument/2006/relationships/hyperlink" Target="https://apptimize.com/blog/2014/03/kayaks-most-interesting-ab-test/" TargetMode="External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5257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Designing an A/B Test Experiment</a:t>
            </a:r>
            <a:endParaRPr sz="60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4238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Norfolk Data Science | 19th Nov, 2019 | Raja Harsha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Conversion Metrics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4572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 - Conversion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CTR - Click Through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TPV - Time Per Visitor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RPV - Revenue Per Visitor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CTA - Call to Action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3810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Come up with an idea and determine lift threshold.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Determine sample size needed given your company’s standard error rates.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3: Run the test, monitor and turn off when you reach sample size.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Step 4: Run your statistical test.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861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If the p value is under the critical value, reject the null hypothesis.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6: If the p value &gt; critical value, do not reject the null hypothesis.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7: If you rejected null hypothesis, push winner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8: If you did not reject the null hypothesis, re-test going bigger with this concept or move on to different factor to 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you go for a CHANGe?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200"/>
              <a:buFont typeface="Arial"/>
              <a:buChar char="●"/>
            </a:pPr>
            <a:r>
              <a:rPr lang="en"/>
              <a:t>It depends on the industry as all changes require some effort/investment.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200"/>
              <a:buFont typeface="Arial"/>
              <a:buChar char="●"/>
            </a:pPr>
            <a:r>
              <a:rPr lang="en"/>
              <a:t>The business should take a call based on the significance of improvement proves to bring using the statistical tests.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200"/>
              <a:buFont typeface="Arial"/>
              <a:buChar char="●"/>
            </a:pPr>
            <a:r>
              <a:rPr lang="en"/>
              <a:t>Also, the repeatability of the test results is important to assert more confidence in results.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Things &amp; Challenges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data b/w control and </a:t>
            </a:r>
            <a:r>
              <a:rPr lang="en"/>
              <a:t>experimental</a:t>
            </a:r>
            <a:r>
              <a:rPr lang="en"/>
              <a:t> group.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Doing A/B testing on online data is different from the medical field(more controlled environment).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to conduct the experiment.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cannot really test on fresh products.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Novelty effect.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http://camdavidsonpilon.github.io/Probabilistic-Programming-and-Bayesian-Methods-for-Hackers/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https://www.countbayesie.com/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 Examples: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https://medium.com/@sasidhar.konda/ab-testing-in-python-1b5608207d86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https://towardsdatascience.com/the-math-behind-a-b-testing-with-example-code-part-1-of-2-7be752e1d06f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https://www.exp-platform.com/Documents/GuideControlledExperiments.pdf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A/B Testing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74250" y="1076275"/>
            <a:ext cx="8686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business process has a conversion metric to evaluate.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we release a new online product or a drug, given two sets of groups and see if the changes really benefited through statistical tests.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A/B testing is an experiment where two or more variants are exposed to 2 environments and statistical analyze which variant performs better for a given conversion goal.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35500" y="771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200"/>
              <a:buFont typeface="Arial"/>
              <a:buChar char="●"/>
            </a:pPr>
            <a:r>
              <a:rPr lang="en"/>
              <a:t>Google tested 41 shades of Blue in their user interface.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200"/>
              <a:buFont typeface="Arial"/>
              <a:buChar char="●"/>
            </a:pPr>
            <a:r>
              <a:rPr lang="en"/>
              <a:t>Amazon launched its first personalized product recommendation feature based on the A/B test showing a huge revenue increase by adding that feature.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200"/>
              <a:buFont typeface="Arial"/>
              <a:buChar char="●"/>
            </a:pPr>
            <a:r>
              <a:rPr lang="en"/>
              <a:t>Amazon and Google determined that every 100ms increase in page load time decreased sales (1% for Amazon).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200"/>
              <a:buFont typeface="Arial"/>
              <a:buChar char="●"/>
            </a:pPr>
            <a:r>
              <a:rPr lang="en"/>
              <a:t>LinkedIn/Fb uses to prioritize a type of news feed (contact suggestion or news).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3364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Kayak Use-case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3364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H0:</a:t>
            </a:r>
            <a:r>
              <a:rPr lang="en" sz="1100"/>
              <a:t> Industry believes that showing the security issue at the payment page in an app will decrease the conversions.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H1:</a:t>
            </a:r>
            <a:r>
              <a:rPr lang="en" sz="1100"/>
              <a:t> The conversion rate will improve if we display the security message.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Solution:</a:t>
            </a:r>
            <a:r>
              <a:rPr lang="en" sz="1100"/>
              <a:t> To perform A/B test and find out which is better and come to your own conclusions.</a:t>
            </a:r>
            <a:endParaRPr sz="1100">
              <a:solidFill>
                <a:srgbClr val="4D53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53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53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53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https://apptimize.com/blog/2014/03/kayaks-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ost-interesting-ab-test/</a:t>
            </a:r>
            <a:endParaRPr sz="1200">
              <a:solidFill>
                <a:srgbClr val="4D53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0450" y="411413"/>
            <a:ext cx="4946975" cy="432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40300" y="1152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 Hypotheses:</a:t>
            </a:r>
            <a:r>
              <a:rPr lang="en"/>
              <a:t> Market A business is better than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600"/>
              <a:buFont typeface="Arial"/>
              <a:buChar char="●"/>
            </a:pPr>
            <a:r>
              <a:rPr lang="en"/>
              <a:t>Null hypothesis: No difference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μ1 = μ2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600"/>
              <a:buFont typeface="Arial"/>
              <a:buChar char="●"/>
            </a:pPr>
            <a:r>
              <a:rPr lang="en"/>
              <a:t>Alternative Hypothesis: More likely to have difference.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 : μ1 ≠ μ2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53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Hypothesis Tests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D53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200"/>
              <a:buFont typeface="Arial"/>
              <a:buChar char="●"/>
            </a:pPr>
            <a:r>
              <a:rPr b="1" lang="en"/>
              <a:t>T-test:</a:t>
            </a:r>
            <a:r>
              <a:rPr lang="en"/>
              <a:t> Compare means of continuous </a:t>
            </a:r>
            <a:r>
              <a:rPr lang="en"/>
              <a:t>variables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200"/>
              <a:buFont typeface="Arial"/>
              <a:buChar char="●"/>
            </a:pPr>
            <a:r>
              <a:rPr b="1" lang="en"/>
              <a:t>Chi-square: </a:t>
            </a:r>
            <a:r>
              <a:rPr lang="en"/>
              <a:t>Examine proportions of discrete categories.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200"/>
              <a:buFont typeface="Arial"/>
              <a:buChar char="●"/>
            </a:pPr>
            <a:r>
              <a:rPr b="1" lang="en"/>
              <a:t>Fisher exact test:</a:t>
            </a:r>
            <a:r>
              <a:rPr lang="en"/>
              <a:t> Examine proportions of discrete categories.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5356"/>
              </a:buClr>
              <a:buSzPts val="1200"/>
              <a:buFont typeface="Arial"/>
              <a:buChar char="●"/>
            </a:pPr>
            <a:r>
              <a:rPr b="1" lang="en"/>
              <a:t>Pearson test:</a:t>
            </a:r>
            <a:r>
              <a:rPr lang="en"/>
              <a:t> Examine if continuous variables are correlated.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000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statistical significance for continuous (normal, t, binomially distributed)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Ex: </a:t>
            </a:r>
            <a:r>
              <a:rPr lang="en"/>
              <a:t>Test for user c</a:t>
            </a:r>
            <a:r>
              <a:rPr lang="en"/>
              <a:t>lick behaviour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2324150" y="235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{CC72A4EF-D6C5-4244-9894-B6FE83A49F46}</a:tableStyleId>
              </a:tblPr>
              <a:tblGrid>
                <a:gridCol w="2299600"/>
                <a:gridCol w="2299600"/>
              </a:tblGrid>
              <a:tr h="22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Advertisement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ID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User Click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2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2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2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2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2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TEST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statistical significance within categorical data where we have summary metrics like counts or rates.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Ex: </a:t>
            </a:r>
            <a:r>
              <a:rPr lang="en"/>
              <a:t>Test for user click-through rates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767325" y="2893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{994BEE2D-237B-45EB-B2B2-7C61227F9373}</a:tableStyleId>
              </a:tblPr>
              <a:tblGrid>
                <a:gridCol w="2337650"/>
                <a:gridCol w="2697225"/>
                <a:gridCol w="2938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Sum(User Clicks)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Sum(No User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Clicks)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Advertisement A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36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Advertisement B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30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8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A/B TEsting Flow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1185" t="4351"/>
          <a:stretch/>
        </p:blipFill>
        <p:spPr>
          <a:xfrm>
            <a:off x="1560575" y="926150"/>
            <a:ext cx="5801026" cy="33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