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76" r:id="rId2"/>
    <p:sldId id="265" r:id="rId3"/>
    <p:sldId id="277" r:id="rId4"/>
    <p:sldId id="263" r:id="rId5"/>
    <p:sldId id="264" r:id="rId6"/>
    <p:sldId id="267" r:id="rId7"/>
    <p:sldId id="278" r:id="rId8"/>
    <p:sldId id="272" r:id="rId9"/>
    <p:sldId id="271" r:id="rId10"/>
    <p:sldId id="262" r:id="rId11"/>
    <p:sldId id="273" r:id="rId12"/>
    <p:sldId id="280" r:id="rId13"/>
    <p:sldId id="269" r:id="rId14"/>
    <p:sldId id="279" r:id="rId15"/>
    <p:sldId id="274" r:id="rId16"/>
    <p:sldId id="28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7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4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opian.com/help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6DF1-6F27-40D6-BEAD-9DC95B25A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Algorithm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3A81C-1372-4978-BD13-110949EFA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395" y="2652318"/>
            <a:ext cx="8520600" cy="792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Quantopian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84E6F-D7BC-47EB-88FE-F3FB19BCE90D}"/>
              </a:ext>
            </a:extLst>
          </p:cNvPr>
          <p:cNvSpPr txBox="1"/>
          <p:nvPr/>
        </p:nvSpPr>
        <p:spPr>
          <a:xfrm>
            <a:off x="5982789" y="344491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Raja Harsha Chinta</a:t>
            </a:r>
          </a:p>
          <a:p>
            <a:r>
              <a:rPr lang="en-US" dirty="0">
                <a:solidFill>
                  <a:schemeClr val="tx1"/>
                </a:solidFill>
              </a:rPr>
              <a:t>rchin001@odu.edu</a:t>
            </a:r>
          </a:p>
        </p:txBody>
      </p:sp>
    </p:spTree>
    <p:extLst>
      <p:ext uri="{BB962C8B-B14F-4D97-AF65-F5344CB8AC3E}">
        <p14:creationId xmlns:p14="http://schemas.microsoft.com/office/powerpoint/2010/main" val="131731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7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/>
                </a:solidFill>
              </a:rPr>
              <a:t>Naïve </a:t>
            </a:r>
            <a:r>
              <a:rPr lang="en" sz="2400" b="1" dirty="0">
                <a:solidFill>
                  <a:schemeClr val="accent5"/>
                </a:solidFill>
              </a:rPr>
              <a:t>Trading </a:t>
            </a:r>
            <a:r>
              <a:rPr lang="en-US" sz="2400" b="1" dirty="0">
                <a:solidFill>
                  <a:schemeClr val="accent5"/>
                </a:solidFill>
              </a:rPr>
              <a:t>Logic</a:t>
            </a: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60172" y="755375"/>
            <a:ext cx="893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simple trading strategy is based on Moving Average of  Stock “</a:t>
            </a:r>
            <a:r>
              <a:rPr lang="en-US" b="1" dirty="0"/>
              <a:t>Price</a:t>
            </a:r>
            <a:r>
              <a:rPr lang="en-US" dirty="0"/>
              <a:t>”.</a:t>
            </a:r>
          </a:p>
          <a:p>
            <a:endParaRPr lang="en-US" b="1" dirty="0"/>
          </a:p>
          <a:p>
            <a:pPr marL="0" lvl="0" indent="0">
              <a:buNone/>
            </a:pPr>
            <a:r>
              <a:rPr lang="en-US" sz="1400" dirty="0"/>
              <a:t>	  </a:t>
            </a:r>
            <a:r>
              <a:rPr lang="en-US" sz="1400" b="1" dirty="0"/>
              <a:t>IF:</a:t>
            </a:r>
            <a:r>
              <a:rPr lang="en-US" sz="1400" dirty="0"/>
              <a:t> Avg. Stock Price [ 1 …. N days ] &lt; Avg. Stock Price [ N-20 ….. N days ] : </a:t>
            </a:r>
            <a:r>
              <a:rPr lang="en-US" sz="1400" b="1" dirty="0">
                <a:solidFill>
                  <a:srgbClr val="00B050"/>
                </a:solidFill>
              </a:rPr>
              <a:t>BUY</a:t>
            </a:r>
            <a:r>
              <a:rPr lang="en-US" sz="1400" b="1" dirty="0">
                <a:solidFill>
                  <a:srgbClr val="00FF00"/>
                </a:solidFill>
              </a:rPr>
              <a:t> 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1400" dirty="0"/>
              <a:t>	  </a:t>
            </a:r>
            <a:r>
              <a:rPr lang="en-US" sz="1400" b="1" dirty="0"/>
              <a:t>IF:</a:t>
            </a:r>
            <a:r>
              <a:rPr lang="en-US" sz="1400" dirty="0"/>
              <a:t> Avg. Stock Price [ 1 …. N days ] &gt; Avg. Stock Price [ N-20 ….. N days ] : </a:t>
            </a:r>
            <a:r>
              <a:rPr lang="en-US" sz="1400" b="1" dirty="0">
                <a:solidFill>
                  <a:srgbClr val="CC0000"/>
                </a:solidFill>
              </a:rPr>
              <a:t>SELL </a:t>
            </a:r>
            <a:endParaRPr lang="en-US" sz="1400" dirty="0"/>
          </a:p>
          <a:p>
            <a:endParaRPr lang="en-US" b="1" dirty="0"/>
          </a:p>
          <a:p>
            <a:r>
              <a:rPr lang="en-US" dirty="0"/>
              <a:t>We check above logic, if no open orders and use </a:t>
            </a:r>
            <a:r>
              <a:rPr lang="en-US" b="1" dirty="0"/>
              <a:t>“order_target_percent”</a:t>
            </a:r>
            <a:r>
              <a:rPr lang="en-US" dirty="0"/>
              <a:t> to place orders to trade. Give % of asset to trade from -1.0 to 1.0. </a:t>
            </a:r>
            <a:r>
              <a:rPr lang="en-US" dirty="0">
                <a:solidFill>
                  <a:srgbClr val="C00000"/>
                </a:solidFill>
              </a:rPr>
              <a:t>Negative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Sell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Positive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Buy</a:t>
            </a:r>
            <a:r>
              <a:rPr lang="en-US" dirty="0"/>
              <a:t>.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128866-472D-46CF-A767-711F9F4E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4" y="3573908"/>
            <a:ext cx="4441015" cy="13367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9DDC-26CA-4DBA-9F9D-A6CA56E2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8989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Naive Trading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CB4BC-2FF4-4933-83C0-FF0555DE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97" y="449364"/>
            <a:ext cx="3568771" cy="425575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8F62-0182-44C0-B501-CF10393E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55" y="809899"/>
            <a:ext cx="5005685" cy="37568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Initialize a benchmark stock and assign user assets to the context.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Extract the historical price data for N previous days/window of a given stock.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Calculate Moving Average of N, N-x days and decide to place Buy/Sell order.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Check for no open orders and place new order.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Run Backtest and observe results to compare trading logic performance with benchmark set.</a:t>
            </a:r>
          </a:p>
        </p:txBody>
      </p:sp>
    </p:spTree>
    <p:extLst>
      <p:ext uri="{BB962C8B-B14F-4D97-AF65-F5344CB8AC3E}">
        <p14:creationId xmlns:p14="http://schemas.microsoft.com/office/powerpoint/2010/main" val="256455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03B4-6C1E-4351-A4AD-7A529D60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4" y="88097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Build Algorithm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BD59-4A4A-4702-9145-83E0A968B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75AF4-28A0-4325-A9BF-7BB9DA34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4" y="660798"/>
            <a:ext cx="8937490" cy="43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4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8FA7-6843-4868-8494-F58D6BA9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422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Backtest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2276-DB1C-45C8-B49D-5D98B97F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953" y="849420"/>
            <a:ext cx="8840942" cy="3416400"/>
          </a:xfrm>
        </p:spPr>
        <p:txBody>
          <a:bodyPr/>
          <a:lstStyle/>
          <a:p>
            <a:r>
              <a:rPr lang="en-US" sz="1600" dirty="0"/>
              <a:t>“</a:t>
            </a:r>
            <a:r>
              <a:rPr lang="en-US" sz="1600" b="1" dirty="0"/>
              <a:t>Run Full Backtest</a:t>
            </a:r>
            <a:r>
              <a:rPr lang="en-US" sz="1600" dirty="0"/>
              <a:t>” runs an event loop </a:t>
            </a:r>
            <a:r>
              <a:rPr lang="en-US" sz="1600" b="1" dirty="0"/>
              <a:t>handle_data() </a:t>
            </a:r>
            <a:r>
              <a:rPr lang="en-US" sz="1600" dirty="0"/>
              <a:t>and generates metrics like deeper risk metrics, position information, transactions, and more.</a:t>
            </a:r>
          </a:p>
          <a:p>
            <a:endParaRPr lang="en-US" sz="1600" dirty="0"/>
          </a:p>
          <a:p>
            <a:r>
              <a:rPr lang="en-US" sz="1600" dirty="0"/>
              <a:t>Common metrics are % Total Returns, Alpha, Beta, Sharpe, % Max Drawdown, etc.</a:t>
            </a:r>
          </a:p>
          <a:p>
            <a:endParaRPr lang="en-US" sz="1600" dirty="0"/>
          </a:p>
          <a:p>
            <a:r>
              <a:rPr lang="en-US" sz="1600" b="1" dirty="0"/>
              <a:t>Alphalens</a:t>
            </a:r>
            <a:r>
              <a:rPr lang="en-US" sz="1600" dirty="0"/>
              <a:t> is a python library used for performance analysis after predictive stock factors mainly Alpha </a:t>
            </a:r>
            <a:r>
              <a:rPr lang="el-GR" dirty="0"/>
              <a:t>α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Pyfolio</a:t>
            </a:r>
            <a:r>
              <a:rPr lang="en-US" sz="1600" dirty="0"/>
              <a:t> is also a python library for performance and risk analysis of financial portfolios.</a:t>
            </a:r>
          </a:p>
          <a:p>
            <a:pPr marL="114300" indent="0">
              <a:buNone/>
            </a:pPr>
            <a:r>
              <a:rPr lang="en-US" sz="1600" dirty="0"/>
              <a:t>      Note: This alphanumeric string can be found in the URL of backtest.</a:t>
            </a:r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79D7D-80E0-4F70-A0FC-88FC968D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66" y="4007443"/>
            <a:ext cx="4178481" cy="6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6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02EE-D217-4B87-9C0D-B8F6ACEC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25" y="74041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Backtesting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61C1-E3C6-4DF3-81AF-3F0B6D206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E625F-49F0-4663-92DC-04AF1415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" y="648021"/>
            <a:ext cx="8898419" cy="43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7111-9048-4AE9-99B5-00A514A1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22B4-2596-457A-A25B-CD03ECCA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Quantopian</a:t>
            </a:r>
            <a:r>
              <a:rPr lang="en-US" sz="1600" dirty="0"/>
              <a:t> API Reference: </a:t>
            </a:r>
            <a:r>
              <a:rPr lang="en-US" sz="1600" dirty="0">
                <a:hlinkClick r:id="rId2"/>
              </a:rPr>
              <a:t>https://www.quantopian.com/help</a:t>
            </a:r>
            <a:r>
              <a:rPr lang="en-US" sz="1600" dirty="0"/>
              <a:t> 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https://www.investopedia.com/ask/answers/09/high-frequency-trading.asp</a:t>
            </a: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325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16AF-AD19-483C-BDF4-BA0EF821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26077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3A701-3597-4E2A-8E40-74FC55058586}"/>
              </a:ext>
            </a:extLst>
          </p:cNvPr>
          <p:cNvSpPr txBox="1"/>
          <p:nvPr/>
        </p:nvSpPr>
        <p:spPr>
          <a:xfrm>
            <a:off x="4916871" y="4389120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email your queries to rchin001@odu.edu</a:t>
            </a:r>
          </a:p>
        </p:txBody>
      </p:sp>
    </p:spTree>
    <p:extLst>
      <p:ext uri="{BB962C8B-B14F-4D97-AF65-F5344CB8AC3E}">
        <p14:creationId xmlns:p14="http://schemas.microsoft.com/office/powerpoint/2010/main" val="281741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39F5-F67F-4DAA-AB78-2478DB15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4BF4-0E9C-4B58-B695-4E14026E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131" y="1152475"/>
            <a:ext cx="8699863" cy="3416400"/>
          </a:xfrm>
        </p:spPr>
        <p:txBody>
          <a:bodyPr/>
          <a:lstStyle/>
          <a:p>
            <a:r>
              <a:rPr lang="en-US" dirty="0"/>
              <a:t>Algorithm Trading is set of computer program rules to buy/sell assets.</a:t>
            </a:r>
          </a:p>
          <a:p>
            <a:endParaRPr lang="en-US" dirty="0"/>
          </a:p>
          <a:p>
            <a:r>
              <a:rPr lang="en-US" dirty="0">
                <a:solidFill>
                  <a:srgbClr val="3B434C"/>
                </a:solidFill>
              </a:rPr>
              <a:t>Great portion of present day </a:t>
            </a:r>
            <a:r>
              <a:rPr lang="en-US" dirty="0" err="1">
                <a:solidFill>
                  <a:srgbClr val="3B434C"/>
                </a:solidFill>
              </a:rPr>
              <a:t>Algo</a:t>
            </a:r>
            <a:r>
              <a:rPr lang="en-US" dirty="0">
                <a:solidFill>
                  <a:srgbClr val="3B434C"/>
                </a:solidFill>
              </a:rPr>
              <a:t>-trading is High Frequency Trading (60–73% of all US equity trading volume).</a:t>
            </a:r>
            <a:endParaRPr lang="en-US" dirty="0"/>
          </a:p>
          <a:p>
            <a:endParaRPr lang="en-US" dirty="0"/>
          </a:p>
          <a:p>
            <a:r>
              <a:rPr lang="en-US" dirty="0"/>
              <a:t>Quantopian provides everything to write these high-quality trading strategies.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It provides Data Sources, </a:t>
            </a:r>
            <a:r>
              <a:rPr lang="en-US" dirty="0" err="1"/>
              <a:t>IPython</a:t>
            </a:r>
            <a:r>
              <a:rPr lang="en-US" dirty="0"/>
              <a:t> Notebook and IDE </a:t>
            </a:r>
            <a:r>
              <a:rPr lang="en-US" dirty="0" err="1"/>
              <a:t>env</a:t>
            </a:r>
            <a:r>
              <a:rPr lang="en-US" dirty="0"/>
              <a:t>. with inbuilt functions.</a:t>
            </a:r>
          </a:p>
          <a:p>
            <a:endParaRPr lang="en-US" dirty="0"/>
          </a:p>
          <a:p>
            <a:r>
              <a:rPr lang="en-US" dirty="0"/>
              <a:t>We can backtest</a:t>
            </a:r>
            <a:r>
              <a:rPr lang="en-US" b="1" dirty="0"/>
              <a:t> </a:t>
            </a:r>
            <a:r>
              <a:rPr lang="en-US" dirty="0"/>
              <a:t>a trading strategy on relevant historical data to ensure its viability before the trader risks any actual capital.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5AF3-9FA9-4354-AA8B-1E8D5FAE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781" y="2106620"/>
            <a:ext cx="3734491" cy="572700"/>
          </a:xfrm>
        </p:spPr>
        <p:txBody>
          <a:bodyPr/>
          <a:lstStyle/>
          <a:p>
            <a:r>
              <a:rPr lang="en-US" sz="3600" b="1" dirty="0">
                <a:solidFill>
                  <a:schemeClr val="accent5"/>
                </a:solidFill>
              </a:rPr>
              <a:t>Basic Methods</a:t>
            </a:r>
          </a:p>
        </p:txBody>
      </p:sp>
    </p:spTree>
    <p:extLst>
      <p:ext uri="{BB962C8B-B14F-4D97-AF65-F5344CB8AC3E}">
        <p14:creationId xmlns:p14="http://schemas.microsoft.com/office/powerpoint/2010/main" val="66466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F06A-9F40-4FD6-AEF4-4A045354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530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Initial Methods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1B88-5383-412C-9549-DEB59AD8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12125"/>
            <a:ext cx="8520600" cy="3416400"/>
          </a:xfrm>
        </p:spPr>
        <p:txBody>
          <a:bodyPr/>
          <a:lstStyle/>
          <a:p>
            <a:r>
              <a:rPr lang="en-US" b="1" dirty="0"/>
              <a:t>initialize(context) : </a:t>
            </a:r>
            <a:r>
              <a:rPr lang="en-US" dirty="0"/>
              <a:t>Called once at the very beginning of a Backtest. </a:t>
            </a:r>
          </a:p>
          <a:p>
            <a:pPr marL="114300" indent="0">
              <a:buNone/>
            </a:pPr>
            <a:r>
              <a:rPr lang="en-US" dirty="0"/>
              <a:t>     “</a:t>
            </a:r>
            <a:r>
              <a:rPr lang="en-US" b="1" dirty="0"/>
              <a:t>context</a:t>
            </a:r>
            <a:r>
              <a:rPr lang="en-US" dirty="0"/>
              <a:t>”: Dictionary which can be passed to all methods in your algorithm.</a:t>
            </a:r>
          </a:p>
          <a:p>
            <a:pPr marL="114300" indent="0">
              <a:buNone/>
            </a:pPr>
            <a:r>
              <a:rPr lang="en-US" dirty="0"/>
              <a:t>      “</a:t>
            </a:r>
            <a:r>
              <a:rPr lang="en-US" b="1" dirty="0" err="1"/>
              <a:t>sid</a:t>
            </a:r>
            <a:r>
              <a:rPr lang="en-US" dirty="0"/>
              <a:t>”: Refers to security id for a particular Stock.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handle_data(context, data) : </a:t>
            </a:r>
            <a:r>
              <a:rPr lang="en-US" dirty="0"/>
              <a:t>This function is called every minute.</a:t>
            </a:r>
          </a:p>
          <a:p>
            <a:endParaRPr lang="en-US" dirty="0"/>
          </a:p>
          <a:p>
            <a:r>
              <a:rPr lang="en-US" b="1" dirty="0" err="1"/>
              <a:t>before_trading_start</a:t>
            </a:r>
            <a:r>
              <a:rPr lang="en-US" b="1" dirty="0"/>
              <a:t>(context, data): </a:t>
            </a:r>
            <a:r>
              <a:rPr lang="en-US" dirty="0"/>
              <a:t>Optional. Called daily prior to the open of market. Orders cannot be placed inside this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7DA61-7597-4635-A283-7596CC46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30" y="2185047"/>
            <a:ext cx="2340860" cy="553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E1FD2-6837-4AB8-A947-AC984E4F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09" y="2886119"/>
            <a:ext cx="3903175" cy="4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03FA-7079-463F-8F85-DF7D7863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Data Methods</a:t>
            </a:r>
            <a:br>
              <a:rPr lang="en-US" sz="2400" b="1" dirty="0">
                <a:solidFill>
                  <a:schemeClr val="accent5"/>
                </a:solidFill>
              </a:rPr>
            </a:b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73EF-2A97-4C5A-9893-E841DF45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5275"/>
            <a:ext cx="8520600" cy="3416400"/>
          </a:xfrm>
        </p:spPr>
        <p:txBody>
          <a:bodyPr/>
          <a:lstStyle/>
          <a:p>
            <a:r>
              <a:rPr lang="en-US" b="1" dirty="0"/>
              <a:t>The “data” object: </a:t>
            </a:r>
            <a:r>
              <a:rPr lang="en-US" dirty="0"/>
              <a:t>Gives your algorithm a way to fetch all sorts of data.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Open, High, Low, Close, Volume (OHLCV) for the current/previous minutes for any asset.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time series or Data Frame with date as index(usually) and OHLCV fields.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Check if price data of an asset is stale or it can be traded in current minute.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data.history(assets, fields, bar_count, frequency): </a:t>
            </a:r>
            <a:r>
              <a:rPr lang="en-US" dirty="0"/>
              <a:t>Returns a window of data for the given assets and fields.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data.current(assets, fields): </a:t>
            </a:r>
            <a:r>
              <a:rPr lang="en-US" dirty="0"/>
              <a:t>Returns the current value of the given assets for the given fields at the current algorithm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5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4194-4699-41ED-863D-CE554F08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25" y="256919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Order Methods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875EE-E60A-49E0-BA86-24B0B6F2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475" y="985262"/>
            <a:ext cx="8520600" cy="3686015"/>
          </a:xfrm>
        </p:spPr>
        <p:txBody>
          <a:bodyPr/>
          <a:lstStyle/>
          <a:p>
            <a:r>
              <a:rPr lang="en-US" sz="1600" b="1" dirty="0"/>
              <a:t>order(asset, amount): </a:t>
            </a:r>
            <a:r>
              <a:rPr lang="en-US" sz="1600" dirty="0"/>
              <a:t>Places an order for the specified asset and the specified amount of shares(equities) or contracts(futures). </a:t>
            </a:r>
          </a:p>
          <a:p>
            <a:endParaRPr lang="en-US" sz="1600" dirty="0"/>
          </a:p>
          <a:p>
            <a:r>
              <a:rPr lang="en-US" sz="1600" b="1" dirty="0"/>
              <a:t>order_value(asset, amount): </a:t>
            </a:r>
            <a:r>
              <a:rPr lang="en-US" sz="1600" dirty="0"/>
              <a:t>Place an order by desired value rather than desired number of shares. Placing a negative order value will result in selling the given value. Orders are always truncated to whole shares or contracts.</a:t>
            </a:r>
          </a:p>
          <a:p>
            <a:endParaRPr lang="en-US" sz="1600" b="1" dirty="0"/>
          </a:p>
          <a:p>
            <a:r>
              <a:rPr lang="en-US" sz="1600" b="1" dirty="0"/>
              <a:t>Example: </a:t>
            </a:r>
            <a:r>
              <a:rPr lang="en-US" sz="1600" dirty="0"/>
              <a:t>Order AAPL worth up to $1000: </a:t>
            </a:r>
            <a:r>
              <a:rPr lang="en-US" sz="1400" b="1" dirty="0"/>
              <a:t>order_value(symbol(‘AAPL’), 1000). </a:t>
            </a:r>
            <a:r>
              <a:rPr lang="en-US" sz="1600" dirty="0"/>
              <a:t>If the current share price is $105 then 9 shares are ordered to buy and partial share would be discarded.</a:t>
            </a:r>
          </a:p>
          <a:p>
            <a:endParaRPr lang="en-US" sz="1600" dirty="0"/>
          </a:p>
          <a:p>
            <a:r>
              <a:rPr lang="en-US" sz="1600" dirty="0"/>
              <a:t>Similarly, we have: </a:t>
            </a:r>
            <a:r>
              <a:rPr lang="en-US" sz="1600" b="1" dirty="0"/>
              <a:t>order_percent, _target, _target_value, _target_percent</a:t>
            </a:r>
          </a:p>
          <a:p>
            <a:pPr marL="114300" indent="0">
              <a:buNone/>
            </a:pPr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750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F5D5-60A4-4392-BEE4-9825E12B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169" y="2148424"/>
            <a:ext cx="4035620" cy="572700"/>
          </a:xfrm>
        </p:spPr>
        <p:txBody>
          <a:bodyPr/>
          <a:lstStyle/>
          <a:p>
            <a:r>
              <a:rPr lang="en-US" sz="3200" b="1" dirty="0">
                <a:solidFill>
                  <a:schemeClr val="accent5"/>
                </a:solidFill>
              </a:rPr>
              <a:t>Building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4417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75B7-4F18-48FF-82AC-E491B94B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2597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Initializing &amp;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A4F9-B20F-4175-BE57-94DCB902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475" y="844198"/>
            <a:ext cx="8520600" cy="4349594"/>
          </a:xfrm>
        </p:spPr>
        <p:txBody>
          <a:bodyPr/>
          <a:lstStyle/>
          <a:p>
            <a:r>
              <a:rPr lang="en-US" sz="1600" dirty="0"/>
              <a:t>“</a:t>
            </a:r>
            <a:r>
              <a:rPr lang="en-US" sz="1600" b="1" dirty="0"/>
              <a:t>initialize</a:t>
            </a:r>
            <a:r>
              <a:rPr lang="en-US" sz="1600" dirty="0"/>
              <a:t>”</a:t>
            </a:r>
            <a:r>
              <a:rPr lang="en-US" sz="1600" b="1" dirty="0"/>
              <a:t>:</a:t>
            </a:r>
            <a:r>
              <a:rPr lang="en-US" sz="1600" dirty="0"/>
              <a:t> Set benchmark for back testing, declare “context” object to access its values in other methods and write scheduling logic.</a:t>
            </a:r>
          </a:p>
          <a:p>
            <a:endParaRPr lang="en-US" sz="1600" dirty="0"/>
          </a:p>
          <a:p>
            <a:r>
              <a:rPr lang="en-US" sz="1600" dirty="0"/>
              <a:t>“</a:t>
            </a:r>
            <a:r>
              <a:rPr lang="en-US" sz="1600" b="1" dirty="0"/>
              <a:t>schedule_function</a:t>
            </a:r>
            <a:r>
              <a:rPr lang="en-US" sz="1600" dirty="0"/>
              <a:t>”: Used to call the user defined trading logic and schedule its execution frequency and also start/end time on a trading day.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Above example sets SPY (S&amp;P 500) as a benchmark and interested to start trading “AAPL” stock every day after one hour of market opens.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50282-5B50-47DA-AF38-A6D17868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10" y="2517417"/>
            <a:ext cx="7187436" cy="16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6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7B6D-52BE-4688-BFDE-57918353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6025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accent5"/>
                </a:solidFill>
              </a:rPr>
              <a:t>Data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sz="2400" b="1" dirty="0">
                <a:solidFill>
                  <a:schemeClr val="accent5"/>
                </a:solidFill>
              </a:rPr>
              <a:t>Extraction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FBB54-D730-4E29-830B-1DAF479F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52" y="2847703"/>
            <a:ext cx="4780358" cy="210196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E1264-3410-4937-847A-1E3CA181B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722" y="782596"/>
            <a:ext cx="8900226" cy="2180985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data.history</a:t>
            </a:r>
            <a:r>
              <a:rPr lang="en-US" dirty="0"/>
              <a:t>”: extracts historical “price” data of  “AAPL” stock using “sid” passed through “context” for last n records with frequency 1 day is extracted. We calculated below mean-price for last 50, 20 days as </a:t>
            </a:r>
            <a:r>
              <a:rPr lang="en-US" b="1" dirty="0"/>
              <a:t>sma_50 </a:t>
            </a:r>
            <a:r>
              <a:rPr lang="en-US" dirty="0"/>
              <a:t>&amp; </a:t>
            </a:r>
            <a:r>
              <a:rPr lang="en-US" b="1" dirty="0"/>
              <a:t>sma_20 </a:t>
            </a:r>
            <a:r>
              <a:rPr lang="en-US" dirty="0"/>
              <a:t>resp.</a:t>
            </a:r>
          </a:p>
          <a:p>
            <a:endParaRPr lang="en-US" dirty="0"/>
          </a:p>
          <a:p>
            <a:r>
              <a:rPr lang="en-US" b="1" dirty="0"/>
              <a:t>“get_open_orders”: </a:t>
            </a:r>
            <a:r>
              <a:rPr lang="en-US" dirty="0"/>
              <a:t>Takes “sid” as input (optional) argument and returns if any open orders exist. A good practice before placing orders to avoid conflicts.</a:t>
            </a:r>
          </a:p>
        </p:txBody>
      </p:sp>
    </p:spTree>
    <p:extLst>
      <p:ext uri="{BB962C8B-B14F-4D97-AF65-F5344CB8AC3E}">
        <p14:creationId xmlns:p14="http://schemas.microsoft.com/office/powerpoint/2010/main" val="31845203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3558</TotalTime>
  <Words>790</Words>
  <Application>Microsoft Office PowerPoint</Application>
  <PresentationFormat>On-screen Show (16:9)</PresentationFormat>
  <Paragraphs>103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Simple Light</vt:lpstr>
      <vt:lpstr>Algorithm Trading</vt:lpstr>
      <vt:lpstr>Introduction</vt:lpstr>
      <vt:lpstr>Basic Methods</vt:lpstr>
      <vt:lpstr>Initial Methods</vt:lpstr>
      <vt:lpstr>Data Methods </vt:lpstr>
      <vt:lpstr>Order Methods</vt:lpstr>
      <vt:lpstr>Building Algorithm</vt:lpstr>
      <vt:lpstr>Initializing &amp; Scheduling</vt:lpstr>
      <vt:lpstr>Data Extraction</vt:lpstr>
      <vt:lpstr>Naïve Trading Logic</vt:lpstr>
      <vt:lpstr>Naive Trading Algorithm</vt:lpstr>
      <vt:lpstr>Build Algorithm Results</vt:lpstr>
      <vt:lpstr>Backtest Analysis</vt:lpstr>
      <vt:lpstr>Backtesting Results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https://quantconnyc2018.splashthat.com/</dc:title>
  <cp:lastModifiedBy>Chinta, Raja Harsha</cp:lastModifiedBy>
  <cp:revision>184</cp:revision>
  <dcterms:modified xsi:type="dcterms:W3CDTF">2018-03-16T16:43:31Z</dcterms:modified>
</cp:coreProperties>
</file>