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6" r:id="rId2"/>
    <p:sldId id="265" r:id="rId3"/>
    <p:sldId id="277" r:id="rId4"/>
    <p:sldId id="263" r:id="rId5"/>
    <p:sldId id="264" r:id="rId6"/>
    <p:sldId id="267" r:id="rId7"/>
    <p:sldId id="278" r:id="rId8"/>
    <p:sldId id="272" r:id="rId9"/>
    <p:sldId id="271" r:id="rId10"/>
    <p:sldId id="262" r:id="rId11"/>
    <p:sldId id="273" r:id="rId12"/>
    <p:sldId id="269" r:id="rId13"/>
    <p:sldId id="274" r:id="rId14"/>
    <p:sldId id="260" r:id="rId15"/>
    <p:sldId id="26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6DF1-6F27-40D6-BEAD-9DC95B25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Algorithm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3A81C-1372-4978-BD13-110949EF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3" y="2652318"/>
            <a:ext cx="8520600" cy="79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Quantopian</a:t>
            </a:r>
          </a:p>
        </p:txBody>
      </p:sp>
    </p:spTree>
    <p:extLst>
      <p:ext uri="{BB962C8B-B14F-4D97-AF65-F5344CB8AC3E}">
        <p14:creationId xmlns:p14="http://schemas.microsoft.com/office/powerpoint/2010/main" val="131731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Naïve 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</a:rPr>
              <a:t>Trading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0172" y="755375"/>
            <a:ext cx="89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simple trading strategy is based on Moving Average of  Stock “</a:t>
            </a:r>
            <a:r>
              <a:rPr lang="en-US" b="1" dirty="0"/>
              <a:t>Price</a:t>
            </a:r>
            <a:r>
              <a:rPr lang="en-US" dirty="0"/>
              <a:t>”.</a:t>
            </a:r>
          </a:p>
          <a:p>
            <a:endParaRPr lang="en-US" b="1" dirty="0"/>
          </a:p>
          <a:p>
            <a:pPr marL="0" lvl="0" indent="0"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&lt; Avg. Stock Price [ N-20 ….. N days ] : </a:t>
            </a:r>
            <a:r>
              <a:rPr lang="en-US" sz="1400" b="1" dirty="0">
                <a:solidFill>
                  <a:srgbClr val="00FF00"/>
                </a:solidFill>
              </a:rPr>
              <a:t>BUY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&gt; Avg. Stock Price [ N-20 ….. N days ] : </a:t>
            </a:r>
            <a:r>
              <a:rPr lang="en-US" sz="1400" b="1" dirty="0">
                <a:solidFill>
                  <a:srgbClr val="CC0000"/>
                </a:solidFill>
              </a:rPr>
              <a:t>SELL </a:t>
            </a:r>
            <a:endParaRPr lang="en-US" sz="1400" dirty="0"/>
          </a:p>
          <a:p>
            <a:endParaRPr lang="en-US" b="1" dirty="0"/>
          </a:p>
          <a:p>
            <a:r>
              <a:rPr lang="en-US" dirty="0"/>
              <a:t>We check above logic, if no open orders and use </a:t>
            </a:r>
            <a:r>
              <a:rPr lang="en-US" b="1" dirty="0"/>
              <a:t>“order_target_percent”</a:t>
            </a:r>
            <a:r>
              <a:rPr lang="en-US" dirty="0"/>
              <a:t> to place orders to trade. Give % of asset to trade from -1.0 to 1.0. Negative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Sell and Positive </a:t>
            </a:r>
            <a:r>
              <a:rPr lang="en-US" dirty="0">
                <a:sym typeface="Wingdings" panose="05000000000000000000" pitchFamily="2" charset="2"/>
              </a:rPr>
              <a:t> Buy</a:t>
            </a:r>
            <a:r>
              <a:rPr lang="en-US" dirty="0"/>
              <a:t>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28866-472D-46CF-A767-711F9F4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3573908"/>
            <a:ext cx="4441015" cy="1336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DDC-26CA-4DBA-9F9D-A6CA56E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98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Naive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CB4BC-2FF4-4933-83C0-FF0555DE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97" y="449364"/>
            <a:ext cx="3568771" cy="42557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8F62-0182-44C0-B501-CF10393E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5" y="809899"/>
            <a:ext cx="5005685" cy="37568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Initialize a benchmark stock and assign user assets to the context.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Extract the historical price data for N previous days/window of a given stock.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Calculate Moving Average of N, N-x days and decide to place Buy/Sell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Check for no open orders and place new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Run Backtest and observe results to compare trading logic performance with benchmark set.</a:t>
            </a:r>
          </a:p>
        </p:txBody>
      </p:sp>
    </p:spTree>
    <p:extLst>
      <p:ext uri="{BB962C8B-B14F-4D97-AF65-F5344CB8AC3E}">
        <p14:creationId xmlns:p14="http://schemas.microsoft.com/office/powerpoint/2010/main" val="256455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8FA7-6843-4868-8494-F58D6BA9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Backtest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2276-DB1C-45C8-B49D-5D98B97F9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https://www.quantopian.com/tutorials/getting-started#lesson8</a:t>
            </a:r>
          </a:p>
        </p:txBody>
      </p:sp>
    </p:spTree>
    <p:extLst>
      <p:ext uri="{BB962C8B-B14F-4D97-AF65-F5344CB8AC3E}">
        <p14:creationId xmlns:p14="http://schemas.microsoft.com/office/powerpoint/2010/main" val="272046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7111-9048-4AE9-99B5-00A514A1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22B4-2596-457A-A25B-CD03ECCA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5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Allocation &amp; Sharpe-Ratio?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Set of allocations in a variety of securities.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20% in APPL, 30% in FB, 50% in GOOG  = 100% Total Asset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Sharpe Ratio is a measure and an industry standard for calculating risk-adjusted return.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C0000"/>
                </a:solidFill>
                <a:highlight>
                  <a:srgbClr val="FFFFFF"/>
                </a:highlight>
              </a:rPr>
              <a:t>Sharpe ratio = (Mean portfolio return − Risk-free rate)/Standard deviation of portfolio return</a:t>
            </a:r>
            <a:endParaRPr sz="1200" dirty="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Risk-free rate ~ 0% in the USA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SR &gt; 1 is evaluated as good allocation, 2 and above are very good allocations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Optimization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8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Guess and check a bunch of random allocations and see which one has best SR.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Monte Carlo Simulation - Randomly Assign a weight to each security in the portfolio and calculate mean daily return and std. Dev. of daily return.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Calculate Sharpe Ratio for thousands of randomly selected allocations and Plot them.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Guessing and checking is not effective, so we use math to find out optimal SR for a given portfolio using optimization algorithms.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89" y="871474"/>
            <a:ext cx="4168460" cy="354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39F5-F67F-4DAA-AB78-2478DB15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4BF4-0E9C-4B58-B695-4E1402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1" y="1152475"/>
            <a:ext cx="8699863" cy="3416400"/>
          </a:xfrm>
        </p:spPr>
        <p:txBody>
          <a:bodyPr/>
          <a:lstStyle/>
          <a:p>
            <a:r>
              <a:rPr lang="en-US" dirty="0"/>
              <a:t>Algorithm Trading is set of computer program rules to buy/sell assets.</a:t>
            </a:r>
          </a:p>
          <a:p>
            <a:endParaRPr lang="en-US" dirty="0"/>
          </a:p>
          <a:p>
            <a:r>
              <a:rPr lang="en-US" dirty="0">
                <a:solidFill>
                  <a:srgbClr val="3B434C"/>
                </a:solidFill>
              </a:rPr>
              <a:t>Great portion of present day </a:t>
            </a:r>
            <a:r>
              <a:rPr lang="en-US" dirty="0" err="1">
                <a:solidFill>
                  <a:srgbClr val="3B434C"/>
                </a:solidFill>
              </a:rPr>
              <a:t>Algo</a:t>
            </a:r>
            <a:r>
              <a:rPr lang="en-US" dirty="0">
                <a:solidFill>
                  <a:srgbClr val="3B434C"/>
                </a:solidFill>
              </a:rPr>
              <a:t>-trading is High Frequency Trading (60–73% of all US equity trading volume).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Quantopian provides everything to write these high-quality trading strategies.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provides Data Sources, </a:t>
            </a:r>
            <a:r>
              <a:rPr lang="en-US" dirty="0" err="1"/>
              <a:t>IPython</a:t>
            </a:r>
            <a:r>
              <a:rPr lang="en-US" dirty="0"/>
              <a:t> Notebook and IDE </a:t>
            </a:r>
            <a:r>
              <a:rPr lang="en-US" dirty="0" err="1"/>
              <a:t>env</a:t>
            </a:r>
            <a:r>
              <a:rPr lang="en-US" dirty="0"/>
              <a:t>. with inbuilt functions.</a:t>
            </a:r>
          </a:p>
          <a:p>
            <a:endParaRPr lang="en-US" dirty="0"/>
          </a:p>
          <a:p>
            <a:r>
              <a:rPr lang="en-US" dirty="0"/>
              <a:t>We can backtest</a:t>
            </a:r>
            <a:r>
              <a:rPr lang="en-US" b="1" dirty="0"/>
              <a:t> </a:t>
            </a:r>
            <a:r>
              <a:rPr lang="en-US" dirty="0"/>
              <a:t>a trading strategy on relevant historical data to ensure its viability before the trader risks any actual capital.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5AF3-9FA9-4354-AA8B-1E8D5FA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81" y="2106620"/>
            <a:ext cx="3734491" cy="572700"/>
          </a:xfrm>
        </p:spPr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Basic Methods</a:t>
            </a:r>
          </a:p>
        </p:txBody>
      </p:sp>
    </p:spTree>
    <p:extLst>
      <p:ext uri="{BB962C8B-B14F-4D97-AF65-F5344CB8AC3E}">
        <p14:creationId xmlns:p14="http://schemas.microsoft.com/office/powerpoint/2010/main" val="66466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F06A-9F40-4FD6-AEF4-4A045354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53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Initial Methods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1B88-5383-412C-9549-DEB59AD8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2125"/>
            <a:ext cx="8520600" cy="3416400"/>
          </a:xfrm>
        </p:spPr>
        <p:txBody>
          <a:bodyPr/>
          <a:lstStyle/>
          <a:p>
            <a:r>
              <a:rPr lang="en-US" b="1" dirty="0"/>
              <a:t>initialize(context) : </a:t>
            </a:r>
            <a:r>
              <a:rPr lang="en-US" dirty="0"/>
              <a:t>Called once at the very beginning of a Backtest. </a:t>
            </a:r>
          </a:p>
          <a:p>
            <a:pPr marL="114300" indent="0">
              <a:buNone/>
            </a:pPr>
            <a:r>
              <a:rPr lang="en-US" dirty="0"/>
              <a:t>     “</a:t>
            </a:r>
            <a:r>
              <a:rPr lang="en-US" b="1" dirty="0"/>
              <a:t>context</a:t>
            </a:r>
            <a:r>
              <a:rPr lang="en-US" dirty="0"/>
              <a:t>”: Dictionary - which can be passed to all methods in your algorithm.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b="1" dirty="0" err="1"/>
              <a:t>handle_data</a:t>
            </a:r>
            <a:r>
              <a:rPr lang="en-US" b="1" dirty="0"/>
              <a:t>(context, data) : </a:t>
            </a:r>
            <a:r>
              <a:rPr lang="en-US" dirty="0"/>
              <a:t>This function is called every minute.</a:t>
            </a:r>
          </a:p>
          <a:p>
            <a:endParaRPr lang="en-US" dirty="0"/>
          </a:p>
          <a:p>
            <a:r>
              <a:rPr lang="en-US" b="1" dirty="0" err="1"/>
              <a:t>before_trading_start</a:t>
            </a:r>
            <a:r>
              <a:rPr lang="en-US" b="1" dirty="0"/>
              <a:t>(context, data): </a:t>
            </a:r>
            <a:r>
              <a:rPr lang="en-US" dirty="0"/>
              <a:t>Optional. Called daily prior to the open of market. Orders cannot be placed inside this method. The primary purpose of this method is to use Pipeline to create a set of securities that your algorithm will use.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7DA61-7597-4635-A283-7596CC46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0" y="1699112"/>
            <a:ext cx="2340860" cy="553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E1FD2-6837-4AB8-A947-AC984E4F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59" y="2332256"/>
            <a:ext cx="3903175" cy="4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3FA-7079-463F-8F85-DF7D786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Data Methods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73EF-2A97-4C5A-9893-E841DF450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“data” object: </a:t>
            </a:r>
            <a:r>
              <a:rPr lang="en-US" dirty="0"/>
              <a:t>Gives your algorithm a way to fetch all sorts of data.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Open, High, Low, Close, Volume (OHLCV) for the current/previous minutes for any asset.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time series or Data Frame with date as index(usually) and OHLCV fields.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if price data of an asset is stale or it can be traded in current minute.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data.history(assets, fields, bar_count, frequency): </a:t>
            </a:r>
            <a:r>
              <a:rPr lang="en-US" dirty="0"/>
              <a:t>Returns a window of data for the given assets and fields.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data.current(assets, fields): </a:t>
            </a:r>
            <a:r>
              <a:rPr lang="en-US" dirty="0"/>
              <a:t>Returns the current value of the given assets for the given fields at the current algorithm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194-4699-41ED-863D-CE554F08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25" y="25691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Order Methods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75EE-E60A-49E0-BA86-24B0B6F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985263"/>
            <a:ext cx="8520600" cy="3416400"/>
          </a:xfrm>
        </p:spPr>
        <p:txBody>
          <a:bodyPr/>
          <a:lstStyle/>
          <a:p>
            <a:r>
              <a:rPr lang="en-US" sz="1600" b="1" dirty="0"/>
              <a:t>order(asset, amount, style=OrderType): </a:t>
            </a:r>
            <a:r>
              <a:rPr lang="en-US" sz="1600" dirty="0"/>
              <a:t>Places an order for the specified asset and the specified amount of shares(equities) or contracts(futures). </a:t>
            </a:r>
          </a:p>
          <a:p>
            <a:endParaRPr lang="en-US" sz="1600" dirty="0"/>
          </a:p>
          <a:p>
            <a:r>
              <a:rPr lang="en-US" sz="1600" b="1" dirty="0"/>
              <a:t>order_value(asset, amount, style=OrderType): </a:t>
            </a:r>
            <a:r>
              <a:rPr lang="en-US" sz="1600" dirty="0"/>
              <a:t>Place an order by desired value rather than desired number of shares. Placing a negative order value will result in selling the given value. Orders are always truncated to whole shares or contracts.</a:t>
            </a:r>
          </a:p>
          <a:p>
            <a:endParaRPr lang="en-US" sz="1600" b="1" dirty="0"/>
          </a:p>
          <a:p>
            <a:r>
              <a:rPr lang="en-US" sz="1600" b="1" dirty="0"/>
              <a:t>Example: </a:t>
            </a:r>
            <a:r>
              <a:rPr lang="en-US" sz="1600" dirty="0"/>
              <a:t>Order AAPL worth up to $1000: </a:t>
            </a:r>
            <a:r>
              <a:rPr lang="en-US" sz="1400" b="1" dirty="0"/>
              <a:t>order_value(symbol(‘AAPL’), 1000). </a:t>
            </a:r>
            <a:r>
              <a:rPr lang="en-US" sz="1600" dirty="0"/>
              <a:t>If the current share price is $105 then 9 shares are ordered to buy and partial share would be discarded.</a:t>
            </a:r>
          </a:p>
          <a:p>
            <a:endParaRPr lang="en-US" sz="1600" dirty="0"/>
          </a:p>
          <a:p>
            <a:r>
              <a:rPr lang="en-US" sz="1600" dirty="0"/>
              <a:t>Similarly, we have: </a:t>
            </a:r>
            <a:r>
              <a:rPr lang="en-US" sz="1600" b="1" dirty="0" err="1"/>
              <a:t>order_percent</a:t>
            </a:r>
            <a:r>
              <a:rPr lang="en-US" sz="1600" b="1" dirty="0"/>
              <a:t>, _target, _</a:t>
            </a:r>
            <a:r>
              <a:rPr lang="en-US" sz="1600" b="1" dirty="0" err="1"/>
              <a:t>target_value</a:t>
            </a:r>
            <a:r>
              <a:rPr lang="en-US" sz="1600" b="1" dirty="0"/>
              <a:t>, _</a:t>
            </a:r>
            <a:r>
              <a:rPr lang="en-US" sz="1600" b="1" dirty="0" err="1"/>
              <a:t>target_percent</a:t>
            </a:r>
            <a:endParaRPr lang="en-US" sz="1600" b="1" dirty="0"/>
          </a:p>
          <a:p>
            <a:pPr marL="114300" indent="0"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50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5D5-60A4-4392-BEE4-9825E12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69" y="2148424"/>
            <a:ext cx="4035620" cy="572700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Building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41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5B7-4F18-48FF-82AC-E491B94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5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Initializing &amp;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A4F9-B20F-4175-BE57-94DCB902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844198"/>
            <a:ext cx="8520600" cy="1904234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initialize</a:t>
            </a:r>
            <a:r>
              <a:rPr lang="en-US" sz="1600" dirty="0"/>
              <a:t>”</a:t>
            </a:r>
            <a:r>
              <a:rPr lang="en-US" sz="1600" b="1" dirty="0"/>
              <a:t>:</a:t>
            </a:r>
            <a:r>
              <a:rPr lang="en-US" sz="1600" dirty="0"/>
              <a:t> Sets benchmark for back testing, declares “context” objects to access its values in other methods and write scheduling logic.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b="1" dirty="0"/>
              <a:t>schedule_function</a:t>
            </a:r>
            <a:r>
              <a:rPr lang="en-US" sz="1600" dirty="0"/>
              <a:t>”: Used to call the user defined trading logic and schedule its execution frequency and also start/end time on a trading day.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Above example sets SPY (S&amp;P 500) as a benchmark and interested to backtest “AAPL” stock trade every day after one hour of market opens.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50282-5B50-47DA-AF38-A6D17868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0" y="2517417"/>
            <a:ext cx="7187436" cy="16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B6D-52BE-4688-BFDE-57918353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62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Extraction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FBB54-D730-4E29-830B-1DAF479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0" y="3015071"/>
            <a:ext cx="4399725" cy="19345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1264-3410-4937-847A-1E3CA181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098" y="919637"/>
            <a:ext cx="8769597" cy="218098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data.history</a:t>
            </a:r>
            <a:r>
              <a:rPr lang="en-US" dirty="0"/>
              <a:t>” extracts historical “price” data of  “AAPL” stock using “sid” passed through “context” for last 50 records with frequency 1 day is extracted. We calculate mean-price for last 50, 20 days as </a:t>
            </a:r>
            <a:r>
              <a:rPr lang="en-US" b="1" dirty="0"/>
              <a:t>sma_50 </a:t>
            </a:r>
            <a:r>
              <a:rPr lang="en-US" dirty="0"/>
              <a:t>&amp; </a:t>
            </a:r>
            <a:r>
              <a:rPr lang="en-US" b="1" dirty="0"/>
              <a:t>sma_20 </a:t>
            </a:r>
            <a:r>
              <a:rPr lang="en-US" dirty="0"/>
              <a:t>resp.</a:t>
            </a:r>
          </a:p>
          <a:p>
            <a:endParaRPr lang="en-US" dirty="0"/>
          </a:p>
          <a:p>
            <a:r>
              <a:rPr lang="en-US" b="1" dirty="0"/>
              <a:t>“get_open_orders”: </a:t>
            </a:r>
            <a:r>
              <a:rPr lang="en-US" dirty="0"/>
              <a:t>Takes “sid” as input (optional) argument and returns if any open orders exist. A good practice before placing orders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184520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2748</TotalTime>
  <Words>841</Words>
  <Application>Microsoft Office PowerPoint</Application>
  <PresentationFormat>On-screen Show (16:9)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Simple Light</vt:lpstr>
      <vt:lpstr>Algorithm Trading</vt:lpstr>
      <vt:lpstr>Introduction</vt:lpstr>
      <vt:lpstr>Basic Methods</vt:lpstr>
      <vt:lpstr>Initial Methods</vt:lpstr>
      <vt:lpstr>Data Methods </vt:lpstr>
      <vt:lpstr>Order Methods</vt:lpstr>
      <vt:lpstr>Building Algorithm</vt:lpstr>
      <vt:lpstr>Initializing &amp; Scheduling</vt:lpstr>
      <vt:lpstr>Data Extraction</vt:lpstr>
      <vt:lpstr>Naïve Trading Logic</vt:lpstr>
      <vt:lpstr>Naive Trading Algorithm</vt:lpstr>
      <vt:lpstr>Backtest Analysis</vt:lpstr>
      <vt:lpstr>References</vt:lpstr>
      <vt:lpstr>Portfolio Allocation &amp; Sharpe-Ratio? </vt:lpstr>
      <vt:lpstr>Portfolio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https://quantconnyc2018.splashthat.com/</dc:title>
  <cp:lastModifiedBy>Chinta, Raja Harsha</cp:lastModifiedBy>
  <cp:revision>124</cp:revision>
  <dcterms:modified xsi:type="dcterms:W3CDTF">2018-03-12T20:06:20Z</dcterms:modified>
</cp:coreProperties>
</file>