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2" r:id="rId5"/>
    <p:sldId id="267" r:id="rId6"/>
    <p:sldId id="260" r:id="rId7"/>
    <p:sldId id="261" r:id="rId8"/>
    <p:sldId id="264" r:id="rId9"/>
    <p:sldId id="272" r:id="rId10"/>
    <p:sldId id="265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5">
          <p15:clr>
            <a:srgbClr val="A4A3A4"/>
          </p15:clr>
        </p15:guide>
        <p15:guide id="2" pos="2851">
          <p15:clr>
            <a:srgbClr val="A4A3A4"/>
          </p15:clr>
        </p15:guide>
        <p15:guide id="3" orient="horz" pos="671">
          <p15:clr>
            <a:srgbClr val="A4A3A4"/>
          </p15:clr>
        </p15:guide>
        <p15:guide id="4" orient="horz" pos="1617">
          <p15:clr>
            <a:srgbClr val="A4A3A4"/>
          </p15:clr>
        </p15:guide>
        <p15:guide id="5" pos="2880">
          <p15:clr>
            <a:srgbClr val="A4A3A4"/>
          </p15:clr>
        </p15:guide>
        <p15:guide id="6" pos="766">
          <p15:clr>
            <a:srgbClr val="A4A3A4"/>
          </p15:clr>
        </p15:guide>
        <p15:guide id="7" pos="5472">
          <p15:clr>
            <a:srgbClr val="A4A3A4"/>
          </p15:clr>
        </p15:guide>
        <p15:guide id="8" pos="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78196"/>
    <a:srgbClr val="2573BA"/>
    <a:srgbClr val="7C878E"/>
    <a:srgbClr val="1E5DAC"/>
    <a:srgbClr val="7C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C8468-9419-0547-90B6-49DC4D5A8D03}" v="12" dt="2018-10-12T12:28:2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84820"/>
  </p:normalViewPr>
  <p:slideViewPr>
    <p:cSldViewPr snapToGrid="0" snapToObjects="1">
      <p:cViewPr varScale="1">
        <p:scale>
          <a:sx n="147" d="100"/>
          <a:sy n="147" d="100"/>
        </p:scale>
        <p:origin x="1136" y="184"/>
      </p:cViewPr>
      <p:guideLst>
        <p:guide orient="horz" pos="895"/>
        <p:guide pos="2851"/>
        <p:guide orient="horz" pos="671"/>
        <p:guide orient="horz" pos="1617"/>
        <p:guide pos="2880"/>
        <p:guide pos="766"/>
        <p:guide pos="5472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683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C329-1403-9A4C-8E8E-D2FEAA565D34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CB29D-7600-CA4F-8E02-6C8F05431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840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C832D-0B2A-7C42-9AE1-652F463CF707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920DB-DA39-B948-8A10-FF782037E6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19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hello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>
                <a:cs typeface="Calibri"/>
              </a:rPr>
              <a:t>thank you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model in my role is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People don’t appreciate under-the-hood work</a:t>
            </a:r>
          </a:p>
          <a:p>
            <a:pPr lvl="1"/>
            <a:r>
              <a:rPr lang="en-US" dirty="0"/>
              <a:t>People have a bad sense of what takes time</a:t>
            </a:r>
          </a:p>
          <a:p>
            <a:pPr lvl="1"/>
            <a:r>
              <a:rPr lang="en-US" dirty="0"/>
              <a:t>People don’t know what they want but you might</a:t>
            </a:r>
          </a:p>
          <a:p>
            <a:endParaRPr lang="en-US" dirty="0"/>
          </a:p>
          <a:p>
            <a:r>
              <a:rPr lang="en-US" dirty="0"/>
              <a:t>Statisticians </a:t>
            </a:r>
            <a:r>
              <a:rPr lang="mr-IN" dirty="0"/>
              <a:t>–</a:t>
            </a:r>
            <a:r>
              <a:rPr lang="en-US" dirty="0"/>
              <a:t> it’s hard to fix bad experimental design, it’s hard to fix</a:t>
            </a:r>
            <a:r>
              <a:rPr lang="en-US" baseline="0" dirty="0"/>
              <a:t> bad app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 output-specific</a:t>
            </a:r>
            <a:r>
              <a:rPr lang="en-US" baseline="0" dirty="0"/>
              <a:t> cleaning can go in </a:t>
            </a:r>
            <a:r>
              <a:rPr lang="en-US" baseline="0" dirty="0" err="1"/>
              <a:t>chunktion</a:t>
            </a:r>
            <a:r>
              <a:rPr lang="en-US" baseline="0" dirty="0"/>
              <a:t>, shared cleaning should go in reactive</a:t>
            </a:r>
            <a:endParaRPr lang="en-US" dirty="0"/>
          </a:p>
          <a:p>
            <a:r>
              <a:rPr lang="en-US" dirty="0"/>
              <a:t>- Calculate once, display many times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Sequential operations</a:t>
            </a:r>
          </a:p>
          <a:p>
            <a:r>
              <a:rPr lang="en-US" dirty="0"/>
              <a:t>- “reactive context”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All calculations need to be done before any can be displayed no matter what (if you use sequential)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</a:t>
            </a:r>
            <a:r>
              <a:rPr lang="en-US" baseline="0" dirty="0"/>
              <a:t> treat your users to a spinner, I like </a:t>
            </a:r>
            <a:r>
              <a:rPr lang="en-US" baseline="0" dirty="0" err="1"/>
              <a:t>shinycssloaders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Label implementation means functions don’t work for </a:t>
            </a:r>
            <a:r>
              <a:rPr lang="en-US" dirty="0" err="1"/>
              <a:t>chunktions</a:t>
            </a:r>
            <a:endParaRPr lang="en-US" dirty="0"/>
          </a:p>
          <a:p>
            <a:r>
              <a:rPr lang="en-US" dirty="0"/>
              <a:t>- Can take many arguments for flexibility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3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Worth it even for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9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3590639"/>
            <a:ext cx="7598202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2984656"/>
            <a:ext cx="7598202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077603"/>
            <a:ext cx="7598202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tangle 10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10" name="Picture 9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13" name="Picture 12" descr="logo-02.png">
            <a:extLst>
              <a:ext uri="{FF2B5EF4-FFF2-40B4-BE49-F238E27FC236}">
                <a16:creationId xmlns:a16="http://schemas.microsoft.com/office/drawing/2014/main" id="{382068B4-D75D-F44C-8CAB-9117D7258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4206240" y="1097280"/>
            <a:ext cx="4480560" cy="3429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097280"/>
            <a:ext cx="3657600" cy="3429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31706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 noChangeAspect="1"/>
          </p:cNvSpPr>
          <p:nvPr>
            <p:ph type="dgm" sz="quarter" idx="13"/>
          </p:nvPr>
        </p:nvSpPr>
        <p:spPr>
          <a:xfrm>
            <a:off x="454029" y="1097280"/>
            <a:ext cx="8232775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074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 noChangeAspect="1"/>
          </p:cNvSpPr>
          <p:nvPr>
            <p:ph type="chart" sz="quarter" idx="14"/>
          </p:nvPr>
        </p:nvSpPr>
        <p:spPr>
          <a:xfrm>
            <a:off x="454025" y="1097280"/>
            <a:ext cx="822960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4278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572000" y="1527048"/>
            <a:ext cx="4114800" cy="3086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6"/>
          <p:cNvSpPr>
            <a:spLocks noGrp="1" noChangeAspect="1"/>
          </p:cNvSpPr>
          <p:nvPr>
            <p:ph type="chart" sz="quarter" idx="11"/>
          </p:nvPr>
        </p:nvSpPr>
        <p:spPr>
          <a:xfrm>
            <a:off x="457200" y="1527048"/>
            <a:ext cx="4114800" cy="3086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0" y="1042416"/>
            <a:ext cx="41148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042416"/>
            <a:ext cx="41148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950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3156" y="1673678"/>
            <a:ext cx="7335044" cy="887928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Rectangle 8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9043" y="4567788"/>
            <a:ext cx="8871505" cy="575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11" name="Picture 10" descr="logo-02.png">
            <a:extLst>
              <a:ext uri="{FF2B5EF4-FFF2-40B4-BE49-F238E27FC236}">
                <a16:creationId xmlns:a16="http://schemas.microsoft.com/office/drawing/2014/main" id="{9F8F7C81-3F84-4541-8E4C-253F608BD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49" y="912403"/>
            <a:ext cx="2436818" cy="8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0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097280"/>
            <a:ext cx="8229600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51096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457200" y="1097280"/>
            <a:ext cx="8229600" cy="3657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6609"/>
            <a:ext cx="8229600" cy="857250"/>
          </a:xfrm>
        </p:spPr>
        <p:txBody>
          <a:bodyPr anchor="t"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359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097280"/>
            <a:ext cx="4041648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645152" y="1097280"/>
            <a:ext cx="4041648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Keep text size consistent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45208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45153" y="1042082"/>
            <a:ext cx="4041775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2082"/>
            <a:ext cx="4041775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522476"/>
            <a:ext cx="4041648" cy="329184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645152" y="1522476"/>
            <a:ext cx="4041648" cy="329184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Keep text size consistent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9058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097280"/>
            <a:ext cx="8229600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01348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943600" y="1042417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200400" y="1042417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2082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522476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3200400" y="1521904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 baseline="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5947410" y="1522476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122540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4206240" y="1527048"/>
            <a:ext cx="4480560" cy="3086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9795" y="1042416"/>
            <a:ext cx="36576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1" y="1527048"/>
            <a:ext cx="3660195" cy="30861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879140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4206240" y="1097280"/>
            <a:ext cx="4480560" cy="3429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097280"/>
            <a:ext cx="3657600" cy="3429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737595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4206240" y="1097280"/>
            <a:ext cx="4480560" cy="3429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097280"/>
            <a:ext cx="3657600" cy="3429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7171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457200" y="1097280"/>
            <a:ext cx="8229600" cy="36576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6609"/>
            <a:ext cx="8229600" cy="857250"/>
          </a:xfrm>
        </p:spPr>
        <p:txBody>
          <a:bodyPr anchor="t"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570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7200" y="2587191"/>
            <a:ext cx="8229600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37903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110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097280"/>
            <a:ext cx="4041648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645152" y="1097280"/>
            <a:ext cx="4041648" cy="345949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Keep text size consistent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0360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45152" y="1042082"/>
            <a:ext cx="4041648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2082"/>
            <a:ext cx="4041648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522476"/>
            <a:ext cx="4041648" cy="338328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645152" y="1522476"/>
            <a:ext cx="4041648" cy="338328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Keep text size consistent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41584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943600" y="1042417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200400" y="1042417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2082"/>
            <a:ext cx="27432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522476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3200400" y="1521904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 baseline="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5947410" y="1522476"/>
            <a:ext cx="2743200" cy="324535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800"/>
            </a:lvl1pPr>
            <a:lvl2pPr marL="6858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400"/>
            </a:lvl2pPr>
            <a:lvl3pPr marL="9144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000"/>
            </a:lvl3pPr>
            <a:lvl4pPr marL="1143000" indent="-457200">
              <a:lnSpc>
                <a:spcPct val="110000"/>
              </a:lnSpc>
              <a:buFont typeface="Arial" panose="020B0604020202020204" pitchFamily="34" charset="0"/>
              <a:buChar char="-"/>
              <a:defRPr sz="20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0609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4206240" y="1527048"/>
            <a:ext cx="4480560" cy="3086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9795" y="1042416"/>
            <a:ext cx="3657600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solidFill>
                  <a:srgbClr val="2573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1" y="1527048"/>
            <a:ext cx="3660195" cy="30861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39011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4206240" y="1097280"/>
            <a:ext cx="4480560" cy="3429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578"/>
            <a:ext cx="8229600" cy="85725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097280"/>
            <a:ext cx="3657600" cy="3429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1pPr>
            <a:lvl2pPr marL="914400" indent="-457200">
              <a:lnSpc>
                <a:spcPct val="110000"/>
              </a:lnSpc>
              <a:buFont typeface="Courier New" panose="02070309020205020404" pitchFamily="49" charset="0"/>
              <a:buChar char="o"/>
              <a:defRPr sz="2800"/>
            </a:lvl2pPr>
            <a:lvl3pPr marL="1371600" indent="-457200">
              <a:lnSpc>
                <a:spcPct val="110000"/>
              </a:lnSpc>
              <a:buFont typeface="Wingdings" panose="05000000000000000000" pitchFamily="2" charset="2"/>
              <a:buChar char="§"/>
              <a:defRPr sz="2400"/>
            </a:lvl3pPr>
            <a:lvl4pPr marL="1828800" indent="-365760">
              <a:lnSpc>
                <a:spcPct val="110000"/>
              </a:lnSpc>
              <a:buFont typeface="Arial" panose="020B0604020202020204" pitchFamily="34" charset="0"/>
              <a:buChar char="-"/>
              <a:defRPr sz="2400"/>
            </a:lvl4pPr>
            <a:lvl5pPr marL="2286000" indent="-457200">
              <a:lnSpc>
                <a:spcPct val="110000"/>
              </a:lnSpc>
              <a:buFont typeface="Arial" panose="020B0604020202020204" pitchFamily="34" charset="0"/>
              <a:buChar char="•"/>
              <a:defRPr sz="2400"/>
            </a:lvl5pPr>
            <a:lvl6pPr marL="1828800" indent="-365760">
              <a:lnSpc>
                <a:spcPct val="140000"/>
              </a:lnSpc>
              <a:defRPr sz="2800"/>
            </a:lvl6pPr>
            <a:lvl7pPr marL="2103120" indent="-365760">
              <a:lnSpc>
                <a:spcPct val="140000"/>
              </a:lnSpc>
              <a:buFont typeface="Arial" panose="020B0604020202020204" pitchFamily="34" charset="0"/>
              <a:buChar char="•"/>
              <a:defRPr sz="2800"/>
            </a:lvl7pPr>
            <a:lvl8pPr marL="2377440">
              <a:defRPr sz="2800"/>
            </a:lvl8pPr>
            <a:lvl9pPr marL="2651760">
              <a:defRPr sz="2800"/>
            </a:lvl9pPr>
          </a:lstStyle>
          <a:p>
            <a:pPr lvl="0"/>
            <a:r>
              <a:rPr lang="en-US" dirty="0"/>
              <a:t>Slide content should be simple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125791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1"/>
          <p:cNvSpPr txBox="1">
            <a:spLocks/>
          </p:cNvSpPr>
          <p:nvPr/>
        </p:nvSpPr>
        <p:spPr>
          <a:xfrm>
            <a:off x="8794472" y="4869543"/>
            <a:ext cx="349528" cy="273844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 baseline="3000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9808A-BD48-6247-B53F-F089CE7B6EAB}" type="slidenum">
              <a:rPr lang="en-US" noProof="0" smtClean="0">
                <a:solidFill>
                  <a:srgbClr val="7C878E"/>
                </a:solidFill>
              </a:rPr>
              <a:pPr/>
              <a:t>‹#›</a:t>
            </a:fld>
            <a:endParaRPr lang="en-US" noProof="0">
              <a:solidFill>
                <a:srgbClr val="7C878E"/>
              </a:solidFill>
            </a:endParaRP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5898872" y="4870932"/>
            <a:ext cx="2895600" cy="273844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00" b="0" i="0" u="none" strike="noStrike" kern="1200" baseline="30000" smtClean="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0" dirty="0">
                <a:solidFill>
                  <a:srgbClr val="7C878E"/>
                </a:solidFill>
              </a:rPr>
              <a:t>Biogen | Confidential and Proprietary</a:t>
            </a:r>
          </a:p>
        </p:txBody>
      </p:sp>
      <p:pic>
        <p:nvPicPr>
          <p:cNvPr id="9" name="Picture 8" descr="logo-02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670" y="4817976"/>
            <a:ext cx="761937" cy="2524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2296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5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6" descr="background-ppt-biogen2-04.jpg">
            <a:extLst>
              <a:ext uri="{FF2B5EF4-FFF2-40B4-BE49-F238E27FC236}">
                <a16:creationId xmlns:a16="http://schemas.microsoft.com/office/drawing/2014/main" id="{A1195AF6-43C6-384C-A47E-6F026032FDB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672" r:id="rId16"/>
    <p:sldLayoutId id="2147483673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</p:sldLayoutIdLst>
  <p:hf hdr="0" dt="0"/>
  <p:txStyles>
    <p:titleStyle>
      <a:lvl1pPr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Tx/>
        <a:buNone/>
        <a:defRPr sz="3200" kern="1200">
          <a:solidFill>
            <a:srgbClr val="7C878E"/>
          </a:solidFill>
          <a:latin typeface="+mn-lt"/>
          <a:ea typeface="+mn-ea"/>
          <a:cs typeface="+mn-cs"/>
        </a:defRPr>
      </a:lvl1pPr>
      <a:lvl2pPr marL="457200" indent="-45720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3200" kern="1200" baseline="0">
          <a:solidFill>
            <a:srgbClr val="7C878E"/>
          </a:solidFill>
          <a:latin typeface="+mn-lt"/>
          <a:ea typeface="+mn-ea"/>
          <a:cs typeface="+mn-cs"/>
        </a:defRPr>
      </a:lvl2pPr>
      <a:lvl3pPr marL="914400" indent="-45720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ourier New" panose="02070309020205020404" pitchFamily="49" charset="0"/>
        <a:buChar char="o"/>
        <a:defRPr sz="2800" kern="1200">
          <a:solidFill>
            <a:srgbClr val="7C878E"/>
          </a:solidFill>
          <a:latin typeface="+mn-lt"/>
          <a:ea typeface="+mn-ea"/>
          <a:cs typeface="+mn-cs"/>
        </a:defRPr>
      </a:lvl3pPr>
      <a:lvl4pPr marL="1371600" indent="-45720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2400" kern="1200">
          <a:solidFill>
            <a:srgbClr val="7C878E"/>
          </a:solidFill>
          <a:latin typeface="+mn-lt"/>
          <a:ea typeface="+mn-ea"/>
          <a:cs typeface="+mn-cs"/>
        </a:defRPr>
      </a:lvl4pPr>
      <a:lvl5pPr marL="1828800" indent="-45720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-"/>
        <a:defRPr sz="2400" kern="1200">
          <a:solidFill>
            <a:srgbClr val="7C878E"/>
          </a:solidFill>
          <a:latin typeface="+mn-lt"/>
          <a:ea typeface="+mn-ea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Marianna Foos | Associate Developer, Biogen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048780"/>
            <a:ext cx="7598202" cy="52956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mariannafoos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Things Peachy When Shiny Gets Hairy</a:t>
            </a:r>
          </a:p>
        </p:txBody>
      </p:sp>
    </p:spTree>
    <p:extLst>
      <p:ext uri="{BB962C8B-B14F-4D97-AF65-F5344CB8AC3E}">
        <p14:creationId xmlns:p14="http://schemas.microsoft.com/office/powerpoint/2010/main" val="27263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Formatting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things last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41" y="1037828"/>
            <a:ext cx="4414684" cy="33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27" y="1096963"/>
            <a:ext cx="4702745" cy="3459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2285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Never accept any Shiny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</p:spTree>
    <p:extLst>
      <p:ext uri="{BB962C8B-B14F-4D97-AF65-F5344CB8AC3E}">
        <p14:creationId xmlns:p14="http://schemas.microsoft.com/office/powerpoint/2010/main" val="14856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trike="sngStrike" dirty="0"/>
              <a:t>Never accept any Shiny requests</a:t>
            </a:r>
          </a:p>
          <a:p>
            <a:r>
              <a:rPr lang="en-US" dirty="0"/>
              <a:t>Spec with care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Decisiveness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</p:spTree>
    <p:extLst>
      <p:ext uri="{BB962C8B-B14F-4D97-AF65-F5344CB8AC3E}">
        <p14:creationId xmlns:p14="http://schemas.microsoft.com/office/powerpoint/2010/main" val="14017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agedata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reactive({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read.csv(”data.txt”)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dat$age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800" dirty="0" err="1">
                <a:solidFill>
                  <a:srgbClr val="34A2D2"/>
                </a:solidFill>
                <a:latin typeface="Courier" charset="0"/>
                <a:ea typeface="Courier" charset="0"/>
                <a:cs typeface="Courier" charset="0"/>
              </a:rPr>
              <a:t>input$threshold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output$plot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renderPlot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plot(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agedata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()[[“x”]],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agedata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()[[“y”]])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output$table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renderDataTable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agedata</a:t>
            </a: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3" y="180578"/>
            <a:ext cx="8908024" cy="857250"/>
          </a:xfrm>
        </p:spPr>
        <p:txBody>
          <a:bodyPr/>
          <a:lstStyle/>
          <a:p>
            <a:r>
              <a:rPr lang="en-US"/>
              <a:t>An expression </a:t>
            </a:r>
            <a:r>
              <a:rPr lang="en-US" dirty="0"/>
              <a:t>should only do one thing</a:t>
            </a:r>
          </a:p>
        </p:txBody>
      </p:sp>
    </p:spTree>
    <p:extLst>
      <p:ext uri="{BB962C8B-B14F-4D97-AF65-F5344CB8AC3E}">
        <p14:creationId xmlns:p14="http://schemas.microsoft.com/office/powerpoint/2010/main" val="10217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output$table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renderDataTable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%&gt;%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  mutate(PubMed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createLinkout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(PubMed))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pPr marL="0" indent="0">
              <a:buNone/>
            </a:pP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dplyr</a:t>
            </a:r>
            <a:r>
              <a:rPr lang="en-US" dirty="0"/>
              <a:t> to reduce clutter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50"/>
            <a:ext cx="4048842" cy="1647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42" y="2892608"/>
            <a:ext cx="5095158" cy="22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have to use Shiny where it’s not the best tool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40310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8668" y="3690965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1808" y="2241493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361" y="2742676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4449" y="3690965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1273278" y="2340078"/>
            <a:ext cx="49161" cy="40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089355" y="2040194"/>
            <a:ext cx="442453" cy="501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3347886" y="2841261"/>
            <a:ext cx="476860" cy="84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4640823" y="3990849"/>
            <a:ext cx="373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20231" y="3690965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3</a:t>
            </a:r>
          </a:p>
        </p:txBody>
      </p:sp>
      <p:cxnSp>
        <p:nvCxnSpPr>
          <p:cNvPr id="31" name="Straight Arrow Connector 30"/>
          <p:cNvCxnSpPr>
            <a:stCxn id="8" idx="3"/>
            <a:endCxn id="29" idx="1"/>
          </p:cNvCxnSpPr>
          <p:nvPr/>
        </p:nvCxnSpPr>
        <p:spPr>
          <a:xfrm>
            <a:off x="6646604" y="3990849"/>
            <a:ext cx="373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86167" y="2520926"/>
            <a:ext cx="1632155" cy="5997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</a:p>
        </p:txBody>
      </p:sp>
      <p:cxnSp>
        <p:nvCxnSpPr>
          <p:cNvPr id="39" name="Straight Arrow Connector 38"/>
          <p:cNvCxnSpPr>
            <a:stCxn id="6" idx="3"/>
            <a:endCxn id="38" idx="1"/>
          </p:cNvCxnSpPr>
          <p:nvPr/>
        </p:nvCxnSpPr>
        <p:spPr>
          <a:xfrm>
            <a:off x="4163963" y="2541377"/>
            <a:ext cx="1922204" cy="27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have to use Shiny where it’s not the best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455" y="1804190"/>
            <a:ext cx="772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HMRobject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reactive({  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hmr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runHMR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checkInputs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  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saveRDS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hmr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rdsfilename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  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enable("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writepdfnow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") # from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shinyjs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package  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return(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hmr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6856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067785"/>
            <a:ext cx="8229600" cy="3459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plotExpr_UI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function(id){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ns &lt;- NS(id)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taglist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selectizeInput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(ns(“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ingene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”), choices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plotOutput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(ns(“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geneplot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plotExpr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function(input, output, session, dataset, 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output$geneplot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renderPlot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(dataset %&gt;% filter(x ==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input$ingene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 +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modules (for jobs big and small)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54822-EECC-4409-BDE5-3A7A07369D6C}"/>
              </a:ext>
            </a:extLst>
          </p:cNvPr>
          <p:cNvSpPr/>
          <p:nvPr/>
        </p:nvSpPr>
        <p:spPr>
          <a:xfrm>
            <a:off x="457199" y="1085219"/>
            <a:ext cx="8229600" cy="218209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C7DA3-40E3-400B-889E-C375AD7F0662}"/>
              </a:ext>
            </a:extLst>
          </p:cNvPr>
          <p:cNvSpPr/>
          <p:nvPr/>
        </p:nvSpPr>
        <p:spPr>
          <a:xfrm>
            <a:off x="457199" y="3267309"/>
            <a:ext cx="8229599" cy="155346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4239"/>
            <a:ext cx="8229600" cy="30103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modules (for jobs big and small)</a:t>
            </a:r>
          </a:p>
        </p:txBody>
      </p:sp>
    </p:spTree>
    <p:extLst>
      <p:ext uri="{BB962C8B-B14F-4D97-AF65-F5344CB8AC3E}">
        <p14:creationId xmlns:p14="http://schemas.microsoft.com/office/powerpoint/2010/main" val="1116339069"/>
      </p:ext>
    </p:extLst>
  </p:cSld>
  <p:clrMapOvr>
    <a:masterClrMapping/>
  </p:clrMapOvr>
</p:sld>
</file>

<file path=ppt/theme/theme1.xml><?xml version="1.0" encoding="utf-8"?>
<a:theme xmlns:a="http://schemas.openxmlformats.org/drawingml/2006/main" name="Biogen Design 1 WIDE">
  <a:themeElements>
    <a:clrScheme name="Biogen Theme">
      <a:dk1>
        <a:srgbClr val="2573BA"/>
      </a:dk1>
      <a:lt1>
        <a:srgbClr val="FFFFFF"/>
      </a:lt1>
      <a:dk2>
        <a:srgbClr val="005B7F"/>
      </a:dk2>
      <a:lt2>
        <a:srgbClr val="7C878E"/>
      </a:lt2>
      <a:accent1>
        <a:srgbClr val="7CC3E2"/>
      </a:accent1>
      <a:accent2>
        <a:srgbClr val="5CA136"/>
      </a:accent2>
      <a:accent3>
        <a:srgbClr val="2573BA"/>
      </a:accent3>
      <a:accent4>
        <a:srgbClr val="99CA3C"/>
      </a:accent4>
      <a:accent5>
        <a:srgbClr val="C7DD72"/>
      </a:accent5>
      <a:accent6>
        <a:srgbClr val="DDE5AE"/>
      </a:accent6>
      <a:hlink>
        <a:srgbClr val="1E5DAC"/>
      </a:hlink>
      <a:folHlink>
        <a:srgbClr val="466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Biogen WIDE Design 1</Template>
  <TotalTime>7440</TotalTime>
  <Words>258</Words>
  <Application>Microsoft Macintosh PowerPoint</Application>
  <PresentationFormat>On-screen Show (16:9)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Mangal</vt:lpstr>
      <vt:lpstr>Wingdings</vt:lpstr>
      <vt:lpstr>Biogen Design 1 WIDE</vt:lpstr>
      <vt:lpstr>Keeping Things Peachy When Shiny Gets Hairy</vt:lpstr>
      <vt:lpstr>First things first</vt:lpstr>
      <vt:lpstr>First things first</vt:lpstr>
      <vt:lpstr>An expression should only do one thing</vt:lpstr>
      <vt:lpstr>Use dplyr to reduce clutter</vt:lpstr>
      <vt:lpstr>You don’t have to use Shiny where it’s not the best tool</vt:lpstr>
      <vt:lpstr>You don’t have to use Shiny where it’s not the best tool</vt:lpstr>
      <vt:lpstr>Use modules (for jobs big and small)</vt:lpstr>
      <vt:lpstr>Use modules (for jobs big and small)</vt:lpstr>
      <vt:lpstr>Last things last</vt:lpstr>
      <vt:lpstr>Good luck!</vt:lpstr>
    </vt:vector>
  </TitlesOfParts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things peachy when Shiny gets hairy</dc:title>
  <dc:creator>Marianna Foos</dc:creator>
  <cp:lastModifiedBy>Marianna Foos</cp:lastModifiedBy>
  <cp:revision>72</cp:revision>
  <cp:lastPrinted>2015-02-17T20:04:01Z</cp:lastPrinted>
  <dcterms:created xsi:type="dcterms:W3CDTF">2018-07-28T17:13:31Z</dcterms:created>
  <dcterms:modified xsi:type="dcterms:W3CDTF">2018-10-12T12:28:20Z</dcterms:modified>
</cp:coreProperties>
</file>