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sldIdLst>
    <p:sldId id="260" r:id="rId2"/>
    <p:sldId id="289" r:id="rId3"/>
    <p:sldId id="292" r:id="rId4"/>
    <p:sldId id="293" r:id="rId5"/>
    <p:sldId id="294" r:id="rId6"/>
    <p:sldId id="278" r:id="rId7"/>
    <p:sldId id="279" r:id="rId8"/>
    <p:sldId id="264" r:id="rId9"/>
    <p:sldId id="280" r:id="rId10"/>
    <p:sldId id="281" r:id="rId11"/>
    <p:sldId id="263" r:id="rId12"/>
    <p:sldId id="284" r:id="rId13"/>
    <p:sldId id="282" r:id="rId14"/>
    <p:sldId id="283" r:id="rId15"/>
    <p:sldId id="295" r:id="rId16"/>
    <p:sldId id="296" r:id="rId17"/>
    <p:sldId id="287" r:id="rId18"/>
    <p:sldId id="288" r:id="rId19"/>
    <p:sldId id="286" r:id="rId20"/>
    <p:sldId id="27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802"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94F1F9-670B-4BD8-A79A-22FF1A005646}" type="datetimeFigureOut">
              <a:rPr lang="en-US" smtClean="0"/>
              <a:t>8/9/2018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488F4B-C8AB-4DED-82A3-6F6C06D43A36}" type="slidenum">
              <a:rPr lang="en-US" smtClean="0"/>
              <a:t>‹#›</a:t>
            </a:fld>
            <a:endParaRPr lang="en-US"/>
          </a:p>
        </p:txBody>
      </p:sp>
    </p:spTree>
    <p:extLst>
      <p:ext uri="{BB962C8B-B14F-4D97-AF65-F5344CB8AC3E}">
        <p14:creationId xmlns:p14="http://schemas.microsoft.com/office/powerpoint/2010/main" val="2943650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Potential</a:t>
            </a:r>
            <a:r>
              <a:rPr lang="en-US" baseline="0" dirty="0"/>
              <a:t> confounding by indication?</a:t>
            </a:r>
            <a:endParaRPr lang="en-US" dirty="0"/>
          </a:p>
        </p:txBody>
      </p:sp>
      <p:sp>
        <p:nvSpPr>
          <p:cNvPr id="4" name="Slide Number Placeholder 3"/>
          <p:cNvSpPr>
            <a:spLocks noGrp="1"/>
          </p:cNvSpPr>
          <p:nvPr>
            <p:ph type="sldNum" sz="quarter" idx="10"/>
          </p:nvPr>
        </p:nvSpPr>
        <p:spPr/>
        <p:txBody>
          <a:bodyPr/>
          <a:lstStyle/>
          <a:p>
            <a:fld id="{70488F4B-C8AB-4DED-82A3-6F6C06D43A36}" type="slidenum">
              <a:rPr lang="en-US" smtClean="0"/>
              <a:t>14</a:t>
            </a:fld>
            <a:endParaRPr lang="en-US"/>
          </a:p>
        </p:txBody>
      </p:sp>
    </p:spTree>
    <p:extLst>
      <p:ext uri="{BB962C8B-B14F-4D97-AF65-F5344CB8AC3E}">
        <p14:creationId xmlns:p14="http://schemas.microsoft.com/office/powerpoint/2010/main" val="23628374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3773606" y="6355260"/>
            <a:ext cx="2133600" cy="365125"/>
          </a:xfrm>
        </p:spPr>
        <p:txBody>
          <a:bodyPr/>
          <a:lstStyle/>
          <a:p>
            <a:fld id="{A349544A-F1CD-3844-BFB3-6D230A0137DD}" type="datetimeFigureOut">
              <a:rPr lang="en-US" smtClean="0"/>
              <a:t>8/9/2018</a:t>
            </a:fld>
            <a:endParaRPr lang="en-US" dirty="0"/>
          </a:p>
        </p:txBody>
      </p:sp>
      <p:pic>
        <p:nvPicPr>
          <p:cNvPr id="8" name="Picture 7" descr="FDA_B&amp;W_Primary_logo.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20947" y="261425"/>
            <a:ext cx="2703422" cy="563312"/>
          </a:xfrm>
          <a:prstGeom prst="rect">
            <a:avLst/>
          </a:prstGeom>
        </p:spPr>
      </p:pic>
      <p:sp>
        <p:nvSpPr>
          <p:cNvPr id="9" name="Footer Placeholder 4"/>
          <p:cNvSpPr>
            <a:spLocks noGrp="1"/>
          </p:cNvSpPr>
          <p:nvPr>
            <p:ph type="ftr" sz="quarter" idx="11"/>
          </p:nvPr>
        </p:nvSpPr>
        <p:spPr>
          <a:xfrm>
            <a:off x="304800" y="6384925"/>
            <a:ext cx="2895600" cy="365125"/>
          </a:xfrm>
        </p:spPr>
        <p:txBody>
          <a:bodyPr/>
          <a:lstStyle/>
          <a:p>
            <a:pPr algn="l"/>
            <a:r>
              <a:rPr lang="en-US" b="1" dirty="0">
                <a:solidFill>
                  <a:schemeClr val="tx2">
                    <a:lumMod val="60000"/>
                    <a:lumOff val="40000"/>
                  </a:schemeClr>
                </a:solidFill>
                <a:latin typeface="Helvetica"/>
                <a:cs typeface="Helvetica"/>
              </a:rPr>
              <a:t>www.fda.gov</a:t>
            </a:r>
          </a:p>
        </p:txBody>
      </p:sp>
    </p:spTree>
    <p:extLst>
      <p:ext uri="{BB962C8B-B14F-4D97-AF65-F5344CB8AC3E}">
        <p14:creationId xmlns:p14="http://schemas.microsoft.com/office/powerpoint/2010/main" val="1073698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555241" y="6356350"/>
            <a:ext cx="2133600" cy="365125"/>
          </a:xfrm>
        </p:spPr>
        <p:txBody>
          <a:bodyPr/>
          <a:lstStyle/>
          <a:p>
            <a:fld id="{A349544A-F1CD-3844-BFB3-6D230A0137DD}" type="datetimeFigureOut">
              <a:rPr lang="en-US" smtClean="0"/>
              <a:t>8/9/2018</a:t>
            </a:fld>
            <a:endParaRPr lang="en-US"/>
          </a:p>
        </p:txBody>
      </p:sp>
      <p:pic>
        <p:nvPicPr>
          <p:cNvPr id="7" name="Picture 6"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8231470" y="5291167"/>
            <a:ext cx="620543" cy="743080"/>
          </a:xfrm>
          <a:prstGeom prst="rect">
            <a:avLst/>
          </a:prstGeom>
        </p:spPr>
      </p:pic>
      <p:sp>
        <p:nvSpPr>
          <p:cNvPr id="9" name="Footer Placeholder 4"/>
          <p:cNvSpPr>
            <a:spLocks noGrp="1"/>
          </p:cNvSpPr>
          <p:nvPr>
            <p:ph type="ftr" sz="quarter" idx="11"/>
          </p:nvPr>
        </p:nvSpPr>
        <p:spPr>
          <a:xfrm rot="5400000">
            <a:off x="-1161972" y="1451193"/>
            <a:ext cx="28956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8" name="TextBox 7"/>
          <p:cNvSpPr txBox="1"/>
          <p:nvPr userDrawn="1"/>
        </p:nvSpPr>
        <p:spPr>
          <a:xfrm rot="5400000">
            <a:off x="117044" y="6376216"/>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638449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500650" y="6354123"/>
            <a:ext cx="2133600" cy="365125"/>
          </a:xfrm>
        </p:spPr>
        <p:txBody>
          <a:bodyPr/>
          <a:lstStyle/>
          <a:p>
            <a:fld id="{A349544A-F1CD-3844-BFB3-6D230A0137DD}" type="datetimeFigureOut">
              <a:rPr lang="en-US" smtClean="0"/>
              <a:t>8/9/2018</a:t>
            </a:fld>
            <a:endParaRPr lang="en-US"/>
          </a:p>
        </p:txBody>
      </p:sp>
      <p:sp>
        <p:nvSpPr>
          <p:cNvPr id="7" name="Footer Placeholder 4"/>
          <p:cNvSpPr>
            <a:spLocks noGrp="1"/>
          </p:cNvSpPr>
          <p:nvPr>
            <p:ph type="ftr" sz="quarter" idx="11"/>
          </p:nvPr>
        </p:nvSpPr>
        <p:spPr>
          <a:xfrm>
            <a:off x="304800" y="6384925"/>
            <a:ext cx="2895600" cy="365125"/>
          </a:xfrm>
        </p:spPr>
        <p:txBody>
          <a:bodyPr/>
          <a:lstStyle/>
          <a:p>
            <a:pPr algn="l"/>
            <a:r>
              <a:rPr lang="en-US" b="1" dirty="0">
                <a:solidFill>
                  <a:schemeClr val="tx2">
                    <a:lumMod val="60000"/>
                    <a:lumOff val="40000"/>
                  </a:schemeClr>
                </a:solidFill>
                <a:latin typeface="Helvetica"/>
                <a:cs typeface="Helvetica"/>
              </a:rPr>
              <a:t>www.fda.gov</a:t>
            </a:r>
          </a:p>
        </p:txBody>
      </p:sp>
      <p:pic>
        <p:nvPicPr>
          <p:cNvPr id="9" name="Picture 8"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8218888" y="5307876"/>
            <a:ext cx="620543" cy="743080"/>
          </a:xfrm>
          <a:prstGeom prst="rect">
            <a:avLst/>
          </a:prstGeom>
        </p:spPr>
      </p:pic>
      <p:sp>
        <p:nvSpPr>
          <p:cNvPr id="10" name="TextBox 9"/>
          <p:cNvSpPr txBox="1"/>
          <p:nvPr userDrawn="1"/>
        </p:nvSpPr>
        <p:spPr>
          <a:xfrm>
            <a:off x="8547979" y="6409772"/>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3104323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pic>
        <p:nvPicPr>
          <p:cNvPr id="6" name="Picture 5" descr="FDA_B&amp;W_Primary_logo.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54236" y="2648601"/>
            <a:ext cx="4198518" cy="874845"/>
          </a:xfrm>
          <a:prstGeom prst="rect">
            <a:avLst/>
          </a:prstGeom>
        </p:spPr>
      </p:pic>
    </p:spTree>
    <p:extLst>
      <p:ext uri="{BB962C8B-B14F-4D97-AF65-F5344CB8AC3E}">
        <p14:creationId xmlns:p14="http://schemas.microsoft.com/office/powerpoint/2010/main" val="609147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849" y="1023679"/>
            <a:ext cx="8509103" cy="926020"/>
          </a:xfrm>
        </p:spPr>
        <p:txBody>
          <a:bodyPr/>
          <a:lstStyle/>
          <a:p>
            <a:r>
              <a:rPr lang="en-US"/>
              <a:t>Click to edit Master title style</a:t>
            </a:r>
          </a:p>
        </p:txBody>
      </p:sp>
      <p:sp>
        <p:nvSpPr>
          <p:cNvPr id="3" name="Content Placeholder 2"/>
          <p:cNvSpPr>
            <a:spLocks noGrp="1"/>
          </p:cNvSpPr>
          <p:nvPr>
            <p:ph idx="1"/>
          </p:nvPr>
        </p:nvSpPr>
        <p:spPr>
          <a:xfrm>
            <a:off x="323850" y="2009775"/>
            <a:ext cx="8509103" cy="42860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676650" y="6375400"/>
            <a:ext cx="2133600" cy="365125"/>
          </a:xfrm>
        </p:spPr>
        <p:txBody>
          <a:bodyPr/>
          <a:lstStyle>
            <a:lvl1pPr algn="ctr">
              <a:defRPr/>
            </a:lvl1pPr>
          </a:lstStyle>
          <a:p>
            <a:fld id="{A349544A-F1CD-3844-BFB3-6D230A0137DD}" type="datetimeFigureOut">
              <a:rPr lang="en-US" smtClean="0"/>
              <a:pPr/>
              <a:t>8/9/2018</a:t>
            </a:fld>
            <a:endParaRPr lang="en-US" dirty="0"/>
          </a:p>
        </p:txBody>
      </p:sp>
      <p:sp>
        <p:nvSpPr>
          <p:cNvPr id="5" name="Footer Placeholder 4"/>
          <p:cNvSpPr>
            <a:spLocks noGrp="1"/>
          </p:cNvSpPr>
          <p:nvPr>
            <p:ph type="ftr" sz="quarter" idx="11"/>
          </p:nvPr>
        </p:nvSpPr>
        <p:spPr>
          <a:xfrm>
            <a:off x="247650" y="6384925"/>
            <a:ext cx="2895600" cy="365125"/>
          </a:xfrm>
        </p:spPr>
        <p:txBody>
          <a:bodyPr/>
          <a:lstStyle/>
          <a:p>
            <a:pPr algn="l"/>
            <a:r>
              <a:rPr lang="en-US" b="1" dirty="0">
                <a:solidFill>
                  <a:schemeClr val="tx2">
                    <a:lumMod val="60000"/>
                    <a:lumOff val="40000"/>
                  </a:schemeClr>
                </a:solidFill>
                <a:latin typeface="Helvetica"/>
                <a:cs typeface="Helvetica"/>
              </a:rPr>
              <a:t>www.fda.gov</a:t>
            </a:r>
          </a:p>
        </p:txBody>
      </p:sp>
      <p:pic>
        <p:nvPicPr>
          <p:cNvPr id="7" name="Picture 6"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12410" y="242500"/>
            <a:ext cx="620543" cy="743080"/>
          </a:xfrm>
          <a:prstGeom prst="rect">
            <a:avLst/>
          </a:prstGeom>
        </p:spPr>
      </p:pic>
      <p:sp>
        <p:nvSpPr>
          <p:cNvPr id="9" name="TextBox 8"/>
          <p:cNvSpPr txBox="1"/>
          <p:nvPr userDrawn="1"/>
        </p:nvSpPr>
        <p:spPr>
          <a:xfrm>
            <a:off x="8547979" y="6409772"/>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3229544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762375" y="6334125"/>
            <a:ext cx="2133600" cy="365125"/>
          </a:xfrm>
        </p:spPr>
        <p:txBody>
          <a:bodyPr/>
          <a:lstStyle/>
          <a:p>
            <a:fld id="{A349544A-F1CD-3844-BFB3-6D230A0137DD}" type="datetimeFigureOut">
              <a:rPr lang="en-US" smtClean="0"/>
              <a:t>8/9/2018</a:t>
            </a:fld>
            <a:endParaRPr lang="en-US"/>
          </a:p>
        </p:txBody>
      </p:sp>
      <p:sp>
        <p:nvSpPr>
          <p:cNvPr id="6" name="Footer Placeholder 4"/>
          <p:cNvSpPr>
            <a:spLocks noGrp="1"/>
          </p:cNvSpPr>
          <p:nvPr>
            <p:ph type="ftr" sz="quarter" idx="11"/>
          </p:nvPr>
        </p:nvSpPr>
        <p:spPr>
          <a:xfrm>
            <a:off x="304800" y="6384925"/>
            <a:ext cx="2895600" cy="365125"/>
          </a:xfrm>
        </p:spPr>
        <p:txBody>
          <a:bodyPr/>
          <a:lstStyle/>
          <a:p>
            <a:pPr algn="l"/>
            <a:r>
              <a:rPr lang="en-US" b="1" dirty="0">
                <a:solidFill>
                  <a:schemeClr val="tx2">
                    <a:lumMod val="60000"/>
                    <a:lumOff val="40000"/>
                  </a:schemeClr>
                </a:solidFill>
                <a:latin typeface="Helvetica"/>
                <a:cs typeface="Helvetica"/>
              </a:rPr>
              <a:t>www.fda.gov</a:t>
            </a:r>
          </a:p>
        </p:txBody>
      </p:sp>
    </p:spTree>
    <p:extLst>
      <p:ext uri="{BB962C8B-B14F-4D97-AF65-F5344CB8AC3E}">
        <p14:creationId xmlns:p14="http://schemas.microsoft.com/office/powerpoint/2010/main" val="389358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609834" y="6349336"/>
            <a:ext cx="2133600" cy="365125"/>
          </a:xfrm>
        </p:spPr>
        <p:txBody>
          <a:bodyPr/>
          <a:lstStyle/>
          <a:p>
            <a:fld id="{A349544A-F1CD-3844-BFB3-6D230A0137DD}" type="datetimeFigureOut">
              <a:rPr lang="en-US" smtClean="0"/>
              <a:t>8/9/2018</a:t>
            </a:fld>
            <a:endParaRPr lang="en-US"/>
          </a:p>
        </p:txBody>
      </p:sp>
      <p:pic>
        <p:nvPicPr>
          <p:cNvPr id="7" name="Picture 6"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12410" y="269796"/>
            <a:ext cx="620543" cy="743080"/>
          </a:xfrm>
          <a:prstGeom prst="rect">
            <a:avLst/>
          </a:prstGeom>
        </p:spPr>
      </p:pic>
      <p:sp>
        <p:nvSpPr>
          <p:cNvPr id="8" name="Footer Placeholder 4"/>
          <p:cNvSpPr>
            <a:spLocks noGrp="1"/>
          </p:cNvSpPr>
          <p:nvPr>
            <p:ph type="ftr" sz="quarter" idx="11"/>
          </p:nvPr>
        </p:nvSpPr>
        <p:spPr>
          <a:xfrm>
            <a:off x="304800" y="6384925"/>
            <a:ext cx="28956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10" name="TextBox 9"/>
          <p:cNvSpPr txBox="1"/>
          <p:nvPr userDrawn="1"/>
        </p:nvSpPr>
        <p:spPr>
          <a:xfrm>
            <a:off x="8547979" y="6409772"/>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124981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514307" y="6380336"/>
            <a:ext cx="2133600" cy="365125"/>
          </a:xfrm>
        </p:spPr>
        <p:txBody>
          <a:bodyPr/>
          <a:lstStyle/>
          <a:p>
            <a:fld id="{A349544A-F1CD-3844-BFB3-6D230A0137DD}" type="datetimeFigureOut">
              <a:rPr lang="en-US" smtClean="0"/>
              <a:t>8/9/2018</a:t>
            </a:fld>
            <a:endParaRPr lang="en-US"/>
          </a:p>
        </p:txBody>
      </p:sp>
      <p:pic>
        <p:nvPicPr>
          <p:cNvPr id="8" name="Picture 7"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12410" y="242500"/>
            <a:ext cx="620543" cy="743080"/>
          </a:xfrm>
          <a:prstGeom prst="rect">
            <a:avLst/>
          </a:prstGeom>
        </p:spPr>
      </p:pic>
      <p:sp>
        <p:nvSpPr>
          <p:cNvPr id="9" name="Footer Placeholder 4"/>
          <p:cNvSpPr>
            <a:spLocks noGrp="1"/>
          </p:cNvSpPr>
          <p:nvPr>
            <p:ph type="ftr" sz="quarter" idx="11"/>
          </p:nvPr>
        </p:nvSpPr>
        <p:spPr>
          <a:xfrm>
            <a:off x="304800" y="6384925"/>
            <a:ext cx="28956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11" name="TextBox 10"/>
          <p:cNvSpPr txBox="1"/>
          <p:nvPr userDrawn="1"/>
        </p:nvSpPr>
        <p:spPr>
          <a:xfrm>
            <a:off x="8547979" y="6409772"/>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2181172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886200" y="6384925"/>
            <a:ext cx="2133600" cy="365125"/>
          </a:xfrm>
        </p:spPr>
        <p:txBody>
          <a:bodyPr/>
          <a:lstStyle/>
          <a:p>
            <a:fld id="{A349544A-F1CD-3844-BFB3-6D230A0137DD}" type="datetimeFigureOut">
              <a:rPr lang="en-US" smtClean="0"/>
              <a:t>8/9/2018</a:t>
            </a:fld>
            <a:endParaRPr lang="en-US" dirty="0"/>
          </a:p>
        </p:txBody>
      </p:sp>
      <p:pic>
        <p:nvPicPr>
          <p:cNvPr id="10" name="Picture 9"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12410" y="242500"/>
            <a:ext cx="620543" cy="743080"/>
          </a:xfrm>
          <a:prstGeom prst="rect">
            <a:avLst/>
          </a:prstGeom>
        </p:spPr>
      </p:pic>
      <p:sp>
        <p:nvSpPr>
          <p:cNvPr id="11" name="Footer Placeholder 4"/>
          <p:cNvSpPr>
            <a:spLocks noGrp="1"/>
          </p:cNvSpPr>
          <p:nvPr>
            <p:ph type="ftr" sz="quarter" idx="11"/>
          </p:nvPr>
        </p:nvSpPr>
        <p:spPr>
          <a:xfrm>
            <a:off x="304800" y="6384925"/>
            <a:ext cx="28956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13" name="TextBox 12"/>
          <p:cNvSpPr txBox="1"/>
          <p:nvPr userDrawn="1"/>
        </p:nvSpPr>
        <p:spPr>
          <a:xfrm>
            <a:off x="8547979" y="6409772"/>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350450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3596185" y="6391749"/>
            <a:ext cx="2133600" cy="365125"/>
          </a:xfrm>
        </p:spPr>
        <p:txBody>
          <a:bodyPr/>
          <a:lstStyle/>
          <a:p>
            <a:fld id="{A349544A-F1CD-3844-BFB3-6D230A0137DD}" type="datetimeFigureOut">
              <a:rPr lang="en-US" smtClean="0"/>
              <a:t>8/9/2018</a:t>
            </a:fld>
            <a:endParaRPr lang="en-US"/>
          </a:p>
        </p:txBody>
      </p:sp>
      <p:pic>
        <p:nvPicPr>
          <p:cNvPr id="6" name="Picture 5"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12410" y="242500"/>
            <a:ext cx="620543" cy="743080"/>
          </a:xfrm>
          <a:prstGeom prst="rect">
            <a:avLst/>
          </a:prstGeom>
        </p:spPr>
      </p:pic>
      <p:sp>
        <p:nvSpPr>
          <p:cNvPr id="7" name="Footer Placeholder 4"/>
          <p:cNvSpPr>
            <a:spLocks noGrp="1"/>
          </p:cNvSpPr>
          <p:nvPr>
            <p:ph type="ftr" sz="quarter" idx="11"/>
          </p:nvPr>
        </p:nvSpPr>
        <p:spPr>
          <a:xfrm>
            <a:off x="304800" y="6384925"/>
            <a:ext cx="28956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9" name="TextBox 8"/>
          <p:cNvSpPr txBox="1"/>
          <p:nvPr userDrawn="1"/>
        </p:nvSpPr>
        <p:spPr>
          <a:xfrm>
            <a:off x="8547979" y="6409772"/>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1950559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65513" y="6349337"/>
            <a:ext cx="2133600" cy="365125"/>
          </a:xfrm>
        </p:spPr>
        <p:txBody>
          <a:bodyPr/>
          <a:lstStyle/>
          <a:p>
            <a:fld id="{A349544A-F1CD-3844-BFB3-6D230A0137DD}" type="datetimeFigureOut">
              <a:rPr lang="en-US" smtClean="0"/>
              <a:t>8/9/2018</a:t>
            </a:fld>
            <a:endParaRPr lang="en-US"/>
          </a:p>
        </p:txBody>
      </p:sp>
      <p:pic>
        <p:nvPicPr>
          <p:cNvPr id="8" name="Picture 7"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12410" y="242500"/>
            <a:ext cx="620543" cy="743080"/>
          </a:xfrm>
          <a:prstGeom prst="rect">
            <a:avLst/>
          </a:prstGeom>
        </p:spPr>
      </p:pic>
      <p:sp>
        <p:nvSpPr>
          <p:cNvPr id="9" name="Footer Placeholder 4"/>
          <p:cNvSpPr>
            <a:spLocks noGrp="1"/>
          </p:cNvSpPr>
          <p:nvPr>
            <p:ph type="ftr" sz="quarter" idx="11"/>
          </p:nvPr>
        </p:nvSpPr>
        <p:spPr>
          <a:xfrm>
            <a:off x="304800" y="6384925"/>
            <a:ext cx="28956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11" name="TextBox 10"/>
          <p:cNvSpPr txBox="1"/>
          <p:nvPr userDrawn="1"/>
        </p:nvSpPr>
        <p:spPr>
          <a:xfrm>
            <a:off x="8547979" y="6409772"/>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850138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719014" y="6384925"/>
            <a:ext cx="2133600" cy="365125"/>
          </a:xfrm>
        </p:spPr>
        <p:txBody>
          <a:bodyPr/>
          <a:lstStyle/>
          <a:p>
            <a:fld id="{A349544A-F1CD-3844-BFB3-6D230A0137DD}" type="datetimeFigureOut">
              <a:rPr lang="en-US" smtClean="0"/>
              <a:t>8/9/2018</a:t>
            </a:fld>
            <a:endParaRPr lang="en-US"/>
          </a:p>
        </p:txBody>
      </p:sp>
      <p:pic>
        <p:nvPicPr>
          <p:cNvPr id="8" name="Picture 7"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12410" y="242500"/>
            <a:ext cx="620543" cy="743080"/>
          </a:xfrm>
          <a:prstGeom prst="rect">
            <a:avLst/>
          </a:prstGeom>
        </p:spPr>
      </p:pic>
      <p:sp>
        <p:nvSpPr>
          <p:cNvPr id="9" name="Footer Placeholder 4"/>
          <p:cNvSpPr>
            <a:spLocks noGrp="1"/>
          </p:cNvSpPr>
          <p:nvPr>
            <p:ph type="ftr" sz="quarter" idx="11"/>
          </p:nvPr>
        </p:nvSpPr>
        <p:spPr>
          <a:xfrm>
            <a:off x="304800" y="6384925"/>
            <a:ext cx="28956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11" name="TextBox 10"/>
          <p:cNvSpPr txBox="1"/>
          <p:nvPr userDrawn="1"/>
        </p:nvSpPr>
        <p:spPr>
          <a:xfrm>
            <a:off x="8547979" y="6409772"/>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4251043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49544A-F1CD-3844-BFB3-6D230A0137DD}" type="datetimeFigureOut">
              <a:rPr lang="en-US" smtClean="0"/>
              <a:t>8/9/2018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71F5F-C8AF-484B-B19A-A0CBCE8C7764}" type="slidenum">
              <a:rPr lang="en-US" smtClean="0"/>
              <a:t>‹#›</a:t>
            </a:fld>
            <a:endParaRPr lang="en-US"/>
          </a:p>
        </p:txBody>
      </p:sp>
    </p:spTree>
    <p:extLst>
      <p:ext uri="{BB962C8B-B14F-4D97-AF65-F5344CB8AC3E}">
        <p14:creationId xmlns:p14="http://schemas.microsoft.com/office/powerpoint/2010/main" val="1126301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openfda.shinyapps.io/LRTes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https://www.fda.gov/downloads/forindustry/datastandards/studydatastandards/ucm587506.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accessdata.fda.gov/drugsatfda_docs/label/2016/208073s000lbl.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accessdata.fda.gov/drugsatfda_docs/label/2017/208254lbl.pdf"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04800" y="1199698"/>
            <a:ext cx="8596086" cy="1971673"/>
          </a:xfrm>
        </p:spPr>
        <p:txBody>
          <a:bodyPr>
            <a:normAutofit/>
          </a:bodyPr>
          <a:lstStyle/>
          <a:p>
            <a:r>
              <a:rPr lang="en-US" sz="4000" dirty="0"/>
              <a:t>Using R in a Regulatory Environment: </a:t>
            </a:r>
            <a:br>
              <a:rPr lang="en-US" sz="4000" dirty="0"/>
            </a:br>
            <a:r>
              <a:rPr lang="en-US" sz="4000" dirty="0"/>
              <a:t>some FDA perspectives</a:t>
            </a:r>
          </a:p>
        </p:txBody>
      </p:sp>
      <p:sp>
        <p:nvSpPr>
          <p:cNvPr id="4" name="Subtitle 3"/>
          <p:cNvSpPr>
            <a:spLocks noGrp="1"/>
          </p:cNvSpPr>
          <p:nvPr>
            <p:ph type="subTitle" idx="1"/>
          </p:nvPr>
        </p:nvSpPr>
        <p:spPr>
          <a:xfrm>
            <a:off x="1371600" y="3792311"/>
            <a:ext cx="6400800" cy="2521403"/>
          </a:xfrm>
        </p:spPr>
        <p:txBody>
          <a:bodyPr>
            <a:normAutofit fontScale="70000" lnSpcReduction="20000"/>
          </a:bodyPr>
          <a:lstStyle/>
          <a:p>
            <a:r>
              <a:rPr lang="en-US" dirty="0">
                <a:solidFill>
                  <a:schemeClr val="tx1"/>
                </a:solidFill>
              </a:rPr>
              <a:t>Paul Schuette</a:t>
            </a:r>
          </a:p>
          <a:p>
            <a:r>
              <a:rPr lang="en-US" dirty="0">
                <a:solidFill>
                  <a:schemeClr val="tx1"/>
                </a:solidFill>
              </a:rPr>
              <a:t>Scientiﬁc Computing Coordinator</a:t>
            </a:r>
          </a:p>
          <a:p>
            <a:r>
              <a:rPr lang="en-US" dirty="0">
                <a:solidFill>
                  <a:schemeClr val="tx1"/>
                </a:solidFill>
              </a:rPr>
              <a:t>Food and Drug Administration</a:t>
            </a:r>
          </a:p>
          <a:p>
            <a:r>
              <a:rPr lang="en-US" dirty="0">
                <a:solidFill>
                  <a:schemeClr val="tx1"/>
                </a:solidFill>
              </a:rPr>
              <a:t>Center for Drug Evaluation and Research </a:t>
            </a:r>
          </a:p>
          <a:p>
            <a:r>
              <a:rPr lang="en-US" dirty="0">
                <a:solidFill>
                  <a:schemeClr val="tx1"/>
                </a:solidFill>
              </a:rPr>
              <a:t>Oﬃce of Translational Sciences</a:t>
            </a:r>
          </a:p>
          <a:p>
            <a:r>
              <a:rPr lang="en-US" dirty="0">
                <a:solidFill>
                  <a:schemeClr val="tx1"/>
                </a:solidFill>
              </a:rPr>
              <a:t>Oﬃce of Biostatistics </a:t>
            </a:r>
          </a:p>
          <a:p>
            <a:r>
              <a:rPr lang="en-US" dirty="0">
                <a:solidFill>
                  <a:schemeClr val="tx1"/>
                </a:solidFill>
              </a:rPr>
              <a:t>Paul.Schuette@fda.hhs.gov</a:t>
            </a:r>
          </a:p>
        </p:txBody>
      </p:sp>
      <p:sp>
        <p:nvSpPr>
          <p:cNvPr id="2" name="Footer Placeholder 1"/>
          <p:cNvSpPr>
            <a:spLocks noGrp="1"/>
          </p:cNvSpPr>
          <p:nvPr>
            <p:ph type="ftr" sz="quarter" idx="11"/>
          </p:nvPr>
        </p:nvSpPr>
        <p:spPr/>
        <p:txBody>
          <a:bodyPr/>
          <a:lstStyle/>
          <a:p>
            <a:pPr algn="l"/>
            <a:r>
              <a:rPr lang="en-US" b="1">
                <a:solidFill>
                  <a:schemeClr val="tx2">
                    <a:lumMod val="60000"/>
                    <a:lumOff val="40000"/>
                  </a:schemeClr>
                </a:solidFill>
                <a:latin typeface="Helvetica"/>
                <a:cs typeface="Helvetica"/>
              </a:rPr>
              <a:t>www.fda.gov</a:t>
            </a:r>
            <a:endParaRPr lang="en-US" b="1"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3978946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1" y="203622"/>
            <a:ext cx="7840436" cy="926020"/>
          </a:xfrm>
        </p:spPr>
        <p:txBody>
          <a:bodyPr>
            <a:normAutofit/>
          </a:bodyPr>
          <a:lstStyle/>
          <a:p>
            <a:r>
              <a:rPr lang="en-US" sz="3600" dirty="0"/>
              <a:t>Waterfall Plot</a:t>
            </a:r>
          </a:p>
        </p:txBody>
      </p:sp>
      <p:pic>
        <p:nvPicPr>
          <p:cNvPr id="4" name="Content Placeholder 3" descr="M:\OB\Conferences\FDA Scientific Computing Days 090717\FDA Scientific Computing Days 090717-figure\color.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7943" y="1422400"/>
            <a:ext cx="7380799" cy="4521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512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Hepatotoxicity</a:t>
            </a:r>
            <a:r>
              <a:rPr lang="en-US" dirty="0"/>
              <a:t> </a:t>
            </a:r>
          </a:p>
        </p:txBody>
      </p:sp>
      <p:sp>
        <p:nvSpPr>
          <p:cNvPr id="3" name="Content Placeholder 2"/>
          <p:cNvSpPr>
            <a:spLocks noGrp="1"/>
          </p:cNvSpPr>
          <p:nvPr>
            <p:ph sz="half" idx="1"/>
          </p:nvPr>
        </p:nvSpPr>
        <p:spPr>
          <a:xfrm>
            <a:off x="457200" y="1600200"/>
            <a:ext cx="3381829" cy="4525963"/>
          </a:xfrm>
        </p:spPr>
        <p:txBody>
          <a:bodyPr>
            <a:normAutofit fontScale="62500" lnSpcReduction="20000"/>
          </a:bodyPr>
          <a:lstStyle/>
          <a:p>
            <a:pPr marL="0" indent="0">
              <a:buNone/>
            </a:pPr>
            <a:r>
              <a:rPr lang="en-US" altLang="en-US" dirty="0"/>
              <a:t>The Hepatotoxicity tool bolsters analysis of Drug Induced Liver Injury (DILI) through a composite visualization that includes both pre-treatment and on-treatment prevalence of ALT and BILI in terms of </a:t>
            </a:r>
            <a:r>
              <a:rPr lang="en-US" altLang="en-US" dirty="0" err="1"/>
              <a:t>Hy’s</a:t>
            </a:r>
            <a:r>
              <a:rPr lang="en-US" altLang="en-US" dirty="0"/>
              <a:t> Law candidate laboratory Upper Limit Normal (ULN) thresholds as well as the magnitude of these elevations normalized by respective baseline test results.  This analysis is particularly useful for studies in which subjects have elevated liver enzyme test results at baseline (e.g., subjects with Chronic Hepatitis C).</a:t>
            </a:r>
          </a:p>
          <a:p>
            <a:pPr marL="0" indent="0">
              <a:buNone/>
            </a:pPr>
            <a:endParaRPr lang="en-US" dirty="0"/>
          </a:p>
        </p:txBody>
      </p:sp>
      <p:pic>
        <p:nvPicPr>
          <p:cNvPr id="6" name="Content Placeholder 5"/>
          <p:cNvPicPr>
            <a:picLocks noGrp="1" noChangeAspect="1"/>
          </p:cNvPicPr>
          <p:nvPr>
            <p:ph sz="half" idx="2"/>
          </p:nvPr>
        </p:nvPicPr>
        <p:blipFill>
          <a:blip r:embed="rId2"/>
          <a:stretch>
            <a:fillRect/>
          </a:stretch>
        </p:blipFill>
        <p:spPr>
          <a:xfrm>
            <a:off x="3839029" y="1341438"/>
            <a:ext cx="4923570" cy="4383179"/>
          </a:xfrm>
          <a:prstGeom prst="rect">
            <a:avLst/>
          </a:prstGeom>
        </p:spPr>
      </p:pic>
      <p:sp>
        <p:nvSpPr>
          <p:cNvPr id="5" name="Footer Placeholder 4"/>
          <p:cNvSpPr>
            <a:spLocks noGrp="1"/>
          </p:cNvSpPr>
          <p:nvPr>
            <p:ph type="ftr" sz="quarter" idx="11"/>
          </p:nvPr>
        </p:nvSpPr>
        <p:spPr/>
        <p:txBody>
          <a:bodyPr/>
          <a:lstStyle/>
          <a:p>
            <a:pPr algn="l"/>
            <a:r>
              <a:rPr lang="en-US" b="1">
                <a:solidFill>
                  <a:schemeClr val="tx2">
                    <a:lumMod val="60000"/>
                    <a:lumOff val="40000"/>
                  </a:schemeClr>
                </a:solidFill>
                <a:latin typeface="Helvetica"/>
                <a:cs typeface="Helvetica"/>
              </a:rPr>
              <a:t>www.fda.gov</a:t>
            </a:r>
            <a:endParaRPr lang="en-US" b="1"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1154595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Demographic Tool</a:t>
            </a:r>
          </a:p>
        </p:txBody>
      </p:sp>
      <p:sp>
        <p:nvSpPr>
          <p:cNvPr id="3" name="Content Placeholder 2"/>
          <p:cNvSpPr>
            <a:spLocks noGrp="1"/>
          </p:cNvSpPr>
          <p:nvPr>
            <p:ph sz="half" idx="1"/>
          </p:nvPr>
        </p:nvSpPr>
        <p:spPr>
          <a:xfrm>
            <a:off x="457201" y="1600200"/>
            <a:ext cx="2627086" cy="3871685"/>
          </a:xfrm>
        </p:spPr>
        <p:txBody>
          <a:bodyPr>
            <a:normAutofit fontScale="62500" lnSpcReduction="20000"/>
          </a:bodyPr>
          <a:lstStyle/>
          <a:p>
            <a:pPr marL="0" indent="0">
              <a:buNone/>
            </a:pPr>
            <a:r>
              <a:rPr lang="en-US" altLang="en-US" dirty="0"/>
              <a:t>The Demographic Tool provides targeted descriptive statistics and safety endpoint analysis for demographic subgroups, including age, sex, race, and ethnicity. The tool has a simple user interface that dynamically walks end-users through the process of executing the analysis.  The example deals with a safety endpoint analysis.</a:t>
            </a:r>
          </a:p>
          <a:p>
            <a:pPr marL="0" indent="0">
              <a:buNone/>
            </a:pPr>
            <a:endParaRPr lang="en-US" dirty="0"/>
          </a:p>
        </p:txBody>
      </p:sp>
      <p:pic>
        <p:nvPicPr>
          <p:cNvPr id="5" name="Picture 8"/>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359377" y="1428000"/>
            <a:ext cx="5327423" cy="46614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902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20" y="179378"/>
            <a:ext cx="8509103" cy="662451"/>
          </a:xfrm>
        </p:spPr>
        <p:txBody>
          <a:bodyPr>
            <a:noAutofit/>
          </a:bodyPr>
          <a:lstStyle/>
          <a:p>
            <a:r>
              <a:rPr lang="en-US" sz="2400" dirty="0"/>
              <a:t>FAERS data, OpenFDA</a:t>
            </a:r>
            <a:br>
              <a:rPr lang="en-US" sz="2400" dirty="0"/>
            </a:br>
            <a:r>
              <a:rPr lang="en-US" sz="2400" dirty="0">
                <a:hlinkClick r:id="rId2"/>
              </a:rPr>
              <a:t>https://openfda.shinyapps.io/LRTest/</a:t>
            </a:r>
            <a:endParaRPr lang="en-US" sz="2400"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9053" y="864674"/>
            <a:ext cx="7012524" cy="5993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1617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278" y="218135"/>
            <a:ext cx="8413752" cy="790608"/>
          </a:xfrm>
        </p:spPr>
        <p:txBody>
          <a:bodyPr>
            <a:normAutofit fontScale="90000"/>
          </a:bodyPr>
          <a:lstStyle/>
          <a:p>
            <a:r>
              <a:rPr lang="en-US" sz="3600" dirty="0"/>
              <a:t>Text Plot from LRT app,</a:t>
            </a:r>
            <a:br>
              <a:rPr lang="en-US" sz="3600" dirty="0"/>
            </a:br>
            <a:r>
              <a:rPr lang="en-US" sz="2700" dirty="0"/>
              <a:t>Drug: aspirin </a:t>
            </a:r>
          </a:p>
        </p:txBody>
      </p:sp>
      <p:pic>
        <p:nvPicPr>
          <p:cNvPr id="205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494" y="1307106"/>
            <a:ext cx="9116506" cy="3931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3740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97659"/>
            <a:ext cx="8509103" cy="926020"/>
          </a:xfrm>
        </p:spPr>
        <p:txBody>
          <a:bodyPr/>
          <a:lstStyle/>
          <a:p>
            <a:r>
              <a:rPr lang="en-US" dirty="0"/>
              <a:t>Birthdate Problem</a:t>
            </a:r>
          </a:p>
        </p:txBody>
      </p:sp>
      <p:pic>
        <p:nvPicPr>
          <p:cNvPr id="6" name="Content Placeholder 5"/>
          <p:cNvPicPr>
            <a:picLocks noGrp="1" noChangeAspect="1"/>
          </p:cNvPicPr>
          <p:nvPr>
            <p:ph idx="1"/>
          </p:nvPr>
        </p:nvPicPr>
        <p:blipFill>
          <a:blip r:embed="rId2"/>
          <a:stretch>
            <a:fillRect/>
          </a:stretch>
        </p:blipFill>
        <p:spPr>
          <a:xfrm>
            <a:off x="770803" y="1204231"/>
            <a:ext cx="7781167" cy="4913539"/>
          </a:xfrm>
          <a:prstGeom prst="rect">
            <a:avLst/>
          </a:prstGeom>
        </p:spPr>
      </p:pic>
    </p:spTree>
    <p:extLst>
      <p:ext uri="{BB962C8B-B14F-4D97-AF65-F5344CB8AC3E}">
        <p14:creationId xmlns:p14="http://schemas.microsoft.com/office/powerpoint/2010/main" val="2880571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678" y="189108"/>
            <a:ext cx="8509103" cy="926020"/>
          </a:xfrm>
        </p:spPr>
        <p:txBody>
          <a:bodyPr/>
          <a:lstStyle/>
          <a:p>
            <a:r>
              <a:rPr lang="en-US" dirty="0"/>
              <a:t>R for Research</a:t>
            </a:r>
          </a:p>
        </p:txBody>
      </p:sp>
      <p:sp>
        <p:nvSpPr>
          <p:cNvPr id="3" name="Content Placeholder 2"/>
          <p:cNvSpPr>
            <a:spLocks noGrp="1"/>
          </p:cNvSpPr>
          <p:nvPr>
            <p:ph idx="1"/>
          </p:nvPr>
        </p:nvSpPr>
        <p:spPr>
          <a:xfrm>
            <a:off x="338363" y="1115128"/>
            <a:ext cx="8574418" cy="5002643"/>
          </a:xfrm>
        </p:spPr>
        <p:txBody>
          <a:bodyPr>
            <a:normAutofit fontScale="92500" lnSpcReduction="10000"/>
          </a:bodyPr>
          <a:lstStyle/>
          <a:p>
            <a:r>
              <a:rPr lang="en-US" dirty="0"/>
              <a:t>Data Mining and Machine Learning (also with Python)</a:t>
            </a:r>
          </a:p>
          <a:p>
            <a:r>
              <a:rPr lang="en-US" dirty="0"/>
              <a:t>Simulations</a:t>
            </a:r>
          </a:p>
          <a:p>
            <a:r>
              <a:rPr lang="en-US" dirty="0"/>
              <a:t>Evaluation of methodology</a:t>
            </a:r>
          </a:p>
          <a:p>
            <a:r>
              <a:rPr lang="en-US" dirty="0"/>
              <a:t>Oak Ridge Institute for Science and Education (ORISE) Internships</a:t>
            </a:r>
          </a:p>
          <a:p>
            <a:r>
              <a:rPr lang="en-US" dirty="0"/>
              <a:t>Broad Agency Agreements (BAA)</a:t>
            </a:r>
          </a:p>
          <a:p>
            <a:r>
              <a:rPr lang="en-US" dirty="0"/>
              <a:t>Cooperative Research and Development Agreements (CRADA)</a:t>
            </a:r>
          </a:p>
          <a:p>
            <a:r>
              <a:rPr lang="en-US" dirty="0"/>
              <a:t>PhUSE, DIA, and ASA working groups</a:t>
            </a:r>
          </a:p>
          <a:p>
            <a:endParaRPr lang="en-US" dirty="0"/>
          </a:p>
        </p:txBody>
      </p:sp>
    </p:spTree>
    <p:extLst>
      <p:ext uri="{BB962C8B-B14F-4D97-AF65-F5344CB8AC3E}">
        <p14:creationId xmlns:p14="http://schemas.microsoft.com/office/powerpoint/2010/main" val="2404549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506" y="181850"/>
            <a:ext cx="8509103" cy="926020"/>
          </a:xfrm>
        </p:spPr>
        <p:txBody>
          <a:bodyPr>
            <a:normAutofit/>
          </a:bodyPr>
          <a:lstStyle/>
          <a:p>
            <a:r>
              <a:rPr lang="en-US" sz="3600" dirty="0"/>
              <a:t>Research, Pediatric vs Adult ADRs</a:t>
            </a:r>
          </a:p>
        </p:txBody>
      </p:sp>
      <p:pic>
        <p:nvPicPr>
          <p:cNvPr id="4" name="Content Placeholder 3"/>
          <p:cNvPicPr>
            <a:picLocks noGrp="1"/>
          </p:cNvPicPr>
          <p:nvPr>
            <p:ph idx="1"/>
          </p:nvPr>
        </p:nvPicPr>
        <p:blipFill>
          <a:blip r:embed="rId2"/>
          <a:stretch>
            <a:fillRect/>
          </a:stretch>
        </p:blipFill>
        <p:spPr>
          <a:xfrm>
            <a:off x="1088571" y="907143"/>
            <a:ext cx="5632904" cy="5388882"/>
          </a:xfrm>
          <a:prstGeom prst="rect">
            <a:avLst/>
          </a:prstGeom>
        </p:spPr>
      </p:pic>
    </p:spTree>
    <p:extLst>
      <p:ext uri="{BB962C8B-B14F-4D97-AF65-F5344CB8AC3E}">
        <p14:creationId xmlns:p14="http://schemas.microsoft.com/office/powerpoint/2010/main" val="2195607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650" y="268936"/>
            <a:ext cx="7151008" cy="926020"/>
          </a:xfrm>
        </p:spPr>
        <p:txBody>
          <a:bodyPr/>
          <a:lstStyle/>
          <a:p>
            <a:r>
              <a:rPr lang="en-US" dirty="0"/>
              <a:t>Concluding Observations</a:t>
            </a:r>
          </a:p>
        </p:txBody>
      </p:sp>
      <p:sp>
        <p:nvSpPr>
          <p:cNvPr id="3" name="Content Placeholder 2"/>
          <p:cNvSpPr>
            <a:spLocks noGrp="1"/>
          </p:cNvSpPr>
          <p:nvPr>
            <p:ph idx="1"/>
          </p:nvPr>
        </p:nvSpPr>
        <p:spPr>
          <a:xfrm>
            <a:off x="403679" y="1298574"/>
            <a:ext cx="8509103" cy="4857297"/>
          </a:xfrm>
        </p:spPr>
        <p:txBody>
          <a:bodyPr>
            <a:normAutofit fontScale="85000" lnSpcReduction="20000"/>
          </a:bodyPr>
          <a:lstStyle/>
          <a:p>
            <a:r>
              <a:rPr lang="en-US" dirty="0"/>
              <a:t>Open source tools such as R offer cost effective ways for FDA to carry out its public health mission, and to enhance communications with the public, health care providers and regulated industry.  </a:t>
            </a:r>
          </a:p>
          <a:p>
            <a:r>
              <a:rPr lang="en-US" dirty="0"/>
              <a:t>R is widely used in academe, and is the first choice for many recent graduates.</a:t>
            </a:r>
          </a:p>
          <a:p>
            <a:r>
              <a:rPr lang="en-US" dirty="0"/>
              <a:t>Managing packages and dependencies can be challenging.</a:t>
            </a:r>
          </a:p>
          <a:p>
            <a:r>
              <a:rPr lang="en-US" dirty="0"/>
              <a:t>Interactive tools such as R Shiny can enhance  users’ experience and understanding. </a:t>
            </a:r>
          </a:p>
          <a:p>
            <a:r>
              <a:rPr lang="en-US" dirty="0"/>
              <a:t>We still need subject matter experts to help frame questions and draw appropriate conclusions.</a:t>
            </a:r>
          </a:p>
          <a:p>
            <a:endParaRPr lang="en-US" dirty="0"/>
          </a:p>
        </p:txBody>
      </p:sp>
    </p:spTree>
    <p:extLst>
      <p:ext uri="{BB962C8B-B14F-4D97-AF65-F5344CB8AC3E}">
        <p14:creationId xmlns:p14="http://schemas.microsoft.com/office/powerpoint/2010/main" val="4076164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078" y="239908"/>
            <a:ext cx="8509103" cy="926020"/>
          </a:xfrm>
        </p:spPr>
        <p:txBody>
          <a:bodyPr/>
          <a:lstStyle/>
          <a:p>
            <a:r>
              <a:rPr lang="en-US" dirty="0"/>
              <a:t>Acknowledgements</a:t>
            </a:r>
          </a:p>
        </p:txBody>
      </p:sp>
      <p:sp>
        <p:nvSpPr>
          <p:cNvPr id="3" name="Content Placeholder 2"/>
          <p:cNvSpPr>
            <a:spLocks noGrp="1"/>
          </p:cNvSpPr>
          <p:nvPr>
            <p:ph idx="1"/>
          </p:nvPr>
        </p:nvSpPr>
        <p:spPr>
          <a:xfrm>
            <a:off x="447222" y="1458232"/>
            <a:ext cx="8509103" cy="4286043"/>
          </a:xfrm>
        </p:spPr>
        <p:txBody>
          <a:bodyPr/>
          <a:lstStyle/>
          <a:p>
            <a:r>
              <a:rPr lang="en-US" dirty="0"/>
              <a:t>Yan Wang</a:t>
            </a:r>
          </a:p>
          <a:p>
            <a:r>
              <a:rPr lang="en-US" dirty="0"/>
              <a:t>Jimmy Wong</a:t>
            </a:r>
          </a:p>
          <a:p>
            <a:r>
              <a:rPr lang="en-US" dirty="0"/>
              <a:t>Daniel Choi</a:t>
            </a:r>
          </a:p>
          <a:p>
            <a:r>
              <a:rPr lang="en-US" dirty="0"/>
              <a:t>Austin Taylor</a:t>
            </a:r>
          </a:p>
          <a:p>
            <a:r>
              <a:rPr lang="en-US" dirty="0"/>
              <a:t>Xiaomei Liu</a:t>
            </a:r>
          </a:p>
          <a:p>
            <a:endParaRPr lang="en-US" dirty="0"/>
          </a:p>
          <a:p>
            <a:pPr marL="0" indent="0">
              <a:buNone/>
            </a:pPr>
            <a:endParaRPr lang="en-US" dirty="0"/>
          </a:p>
        </p:txBody>
      </p:sp>
    </p:spTree>
    <p:extLst>
      <p:ext uri="{BB962C8B-B14F-4D97-AF65-F5344CB8AC3E}">
        <p14:creationId xmlns:p14="http://schemas.microsoft.com/office/powerpoint/2010/main" val="1194315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4DB6EB-CDB0-4B25-8AE5-FD2A54818EEF}"/>
              </a:ext>
            </a:extLst>
          </p:cNvPr>
          <p:cNvSpPr>
            <a:spLocks noGrp="1"/>
          </p:cNvSpPr>
          <p:nvPr/>
        </p:nvSpPr>
        <p:spPr>
          <a:xfrm>
            <a:off x="534594" y="391651"/>
            <a:ext cx="8509103" cy="92602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Disclaimer</a:t>
            </a:r>
          </a:p>
        </p:txBody>
      </p:sp>
      <p:sp>
        <p:nvSpPr>
          <p:cNvPr id="5" name="Content Placeholder 2">
            <a:extLst>
              <a:ext uri="{FF2B5EF4-FFF2-40B4-BE49-F238E27FC236}">
                <a16:creationId xmlns:a16="http://schemas.microsoft.com/office/drawing/2014/main" id="{B809BE0F-64E8-43FC-AE33-D0047CCA046A}"/>
              </a:ext>
            </a:extLst>
          </p:cNvPr>
          <p:cNvSpPr>
            <a:spLocks noGrp="1"/>
          </p:cNvSpPr>
          <p:nvPr/>
        </p:nvSpPr>
        <p:spPr>
          <a:xfrm>
            <a:off x="296055" y="1785618"/>
            <a:ext cx="8509103" cy="428604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4000" dirty="0"/>
          </a:p>
          <a:p>
            <a:pPr marL="0" indent="0">
              <a:buNone/>
            </a:pPr>
            <a:r>
              <a:rPr lang="en-US" sz="4000" dirty="0"/>
              <a:t>This presentation reflects the views of the author and should not be construed to represent the FDA's views or policies.</a:t>
            </a:r>
          </a:p>
        </p:txBody>
      </p:sp>
    </p:spTree>
    <p:extLst>
      <p:ext uri="{BB962C8B-B14F-4D97-AF65-F5344CB8AC3E}">
        <p14:creationId xmlns:p14="http://schemas.microsoft.com/office/powerpoint/2010/main" val="2056684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97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01C55-193C-4F6C-83B0-F2D5B3342356}"/>
              </a:ext>
            </a:extLst>
          </p:cNvPr>
          <p:cNvSpPr>
            <a:spLocks noGrp="1"/>
          </p:cNvSpPr>
          <p:nvPr>
            <p:ph type="title"/>
          </p:nvPr>
        </p:nvSpPr>
        <p:spPr>
          <a:xfrm>
            <a:off x="405493" y="213848"/>
            <a:ext cx="7815944" cy="1035287"/>
          </a:xfrm>
        </p:spPr>
        <p:txBody>
          <a:bodyPr>
            <a:normAutofit/>
          </a:bodyPr>
          <a:lstStyle/>
          <a:p>
            <a:r>
              <a:rPr lang="en-US" sz="3200" dirty="0"/>
              <a:t>Statistical Software Clarifying Statement</a:t>
            </a:r>
          </a:p>
        </p:txBody>
      </p:sp>
      <p:sp>
        <p:nvSpPr>
          <p:cNvPr id="3" name="Content Placeholder 2">
            <a:extLst>
              <a:ext uri="{FF2B5EF4-FFF2-40B4-BE49-F238E27FC236}">
                <a16:creationId xmlns:a16="http://schemas.microsoft.com/office/drawing/2014/main" id="{D44B1084-AC0D-463A-8E11-1370A76F1C5F}"/>
              </a:ext>
            </a:extLst>
          </p:cNvPr>
          <p:cNvSpPr>
            <a:spLocks noGrp="1"/>
          </p:cNvSpPr>
          <p:nvPr>
            <p:ph idx="1"/>
          </p:nvPr>
        </p:nvSpPr>
        <p:spPr>
          <a:xfrm>
            <a:off x="405493" y="1009649"/>
            <a:ext cx="8509103" cy="5115379"/>
          </a:xfrm>
        </p:spPr>
        <p:txBody>
          <a:bodyPr>
            <a:noAutofit/>
          </a:bodyPr>
          <a:lstStyle/>
          <a:p>
            <a:pPr marL="0" indent="0">
              <a:buNone/>
            </a:pPr>
            <a:r>
              <a:rPr lang="en-US" sz="2200" dirty="0"/>
              <a:t>“FDA does not require use of any specific software for statistical analyses, and statistical software is not explicitly discussed in Title 21 of the Code of Federal Regulations [e.g., in 21CFR part 11]. However, the software package(s) used for statistical analyses should be fully documented in the submission, including version and build identification. </a:t>
            </a:r>
          </a:p>
          <a:p>
            <a:pPr marL="0" indent="0">
              <a:buNone/>
            </a:pPr>
            <a:endParaRPr lang="en-US" sz="2200" dirty="0"/>
          </a:p>
          <a:p>
            <a:pPr marL="0" indent="0">
              <a:buNone/>
            </a:pPr>
            <a:r>
              <a:rPr lang="en-US" sz="2200" dirty="0"/>
              <a:t>As noted in the FDA guidance, </a:t>
            </a:r>
            <a:r>
              <a:rPr lang="en-US" sz="2200" i="1" dirty="0"/>
              <a:t>E9 Statistical Principles for Clinical Trials</a:t>
            </a:r>
            <a:r>
              <a:rPr lang="en-US" sz="2200" dirty="0"/>
              <a:t>, ‘The computer software used for data management and statistical analysis should be reliable, and documentation of appropriate software testing procedures should be available.’ Sponsors are encouraged to consult with FDA review teams and especially with FDA statisticians regarding the choice and suitability of statistical software packages at an early stage in the product development process. ”</a:t>
            </a:r>
          </a:p>
          <a:p>
            <a:pPr marL="0" indent="0">
              <a:buNone/>
            </a:pPr>
            <a:r>
              <a:rPr lang="en-US" sz="2200" dirty="0">
                <a:hlinkClick r:id="rId2"/>
              </a:rPr>
              <a:t>https://www.fda.gov/downloads/forindustry/datastandards/studydatastandards/ucm587506.pdf</a:t>
            </a:r>
            <a:endParaRPr lang="en-US" sz="2200" dirty="0"/>
          </a:p>
        </p:txBody>
      </p:sp>
    </p:spTree>
    <p:extLst>
      <p:ext uri="{BB962C8B-B14F-4D97-AF65-F5344CB8AC3E}">
        <p14:creationId xmlns:p14="http://schemas.microsoft.com/office/powerpoint/2010/main" val="2274711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163" y="210879"/>
            <a:ext cx="8509103" cy="926020"/>
          </a:xfrm>
        </p:spPr>
        <p:txBody>
          <a:bodyPr/>
          <a:lstStyle/>
          <a:p>
            <a:r>
              <a:rPr lang="en-US" dirty="0"/>
              <a:t>R for Regulatory Review</a:t>
            </a:r>
          </a:p>
        </p:txBody>
      </p:sp>
      <p:sp>
        <p:nvSpPr>
          <p:cNvPr id="3" name="Content Placeholder 2"/>
          <p:cNvSpPr>
            <a:spLocks noGrp="1"/>
          </p:cNvSpPr>
          <p:nvPr>
            <p:ph idx="1"/>
          </p:nvPr>
        </p:nvSpPr>
        <p:spPr>
          <a:xfrm>
            <a:off x="323850" y="1136899"/>
            <a:ext cx="8574416" cy="5053444"/>
          </a:xfrm>
        </p:spPr>
        <p:txBody>
          <a:bodyPr>
            <a:normAutofit/>
          </a:bodyPr>
          <a:lstStyle/>
          <a:p>
            <a:pPr marL="0" indent="0">
              <a:buNone/>
            </a:pPr>
            <a:r>
              <a:rPr lang="en-US" dirty="0"/>
              <a:t>How is R used for regulatory review work?</a:t>
            </a:r>
          </a:p>
          <a:p>
            <a:r>
              <a:rPr lang="en-US" dirty="0"/>
              <a:t>Reviewers may opt to perform their analyses using R rather than commercial packages.</a:t>
            </a:r>
          </a:p>
          <a:p>
            <a:r>
              <a:rPr lang="en-US" dirty="0"/>
              <a:t>R is used for graphics and data visualization.</a:t>
            </a:r>
          </a:p>
          <a:p>
            <a:r>
              <a:rPr lang="en-US" dirty="0"/>
              <a:t>Simulations in general.</a:t>
            </a:r>
          </a:p>
          <a:p>
            <a:r>
              <a:rPr lang="en-US" dirty="0"/>
              <a:t>Bayesian Methods</a:t>
            </a:r>
          </a:p>
          <a:p>
            <a:pPr lvl="1"/>
            <a:r>
              <a:rPr lang="en-US" dirty="0"/>
              <a:t>JAGS</a:t>
            </a:r>
          </a:p>
          <a:p>
            <a:pPr lvl="1"/>
            <a:r>
              <a:rPr lang="en-US" dirty="0"/>
              <a:t>Stan</a:t>
            </a:r>
          </a:p>
          <a:p>
            <a:r>
              <a:rPr lang="en-US" dirty="0"/>
              <a:t>Complex, innovative designs</a:t>
            </a:r>
          </a:p>
        </p:txBody>
      </p:sp>
    </p:spTree>
    <p:extLst>
      <p:ext uri="{BB962C8B-B14F-4D97-AF65-F5344CB8AC3E}">
        <p14:creationId xmlns:p14="http://schemas.microsoft.com/office/powerpoint/2010/main" val="312140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964" y="239907"/>
            <a:ext cx="7717065" cy="926020"/>
          </a:xfrm>
        </p:spPr>
        <p:txBody>
          <a:bodyPr/>
          <a:lstStyle/>
          <a:p>
            <a:r>
              <a:rPr lang="en-US" dirty="0"/>
              <a:t>Some R packages for Biostatistics</a:t>
            </a:r>
          </a:p>
        </p:txBody>
      </p:sp>
      <p:sp>
        <p:nvSpPr>
          <p:cNvPr id="3" name="Content Placeholder 2"/>
          <p:cNvSpPr>
            <a:spLocks noGrp="1"/>
          </p:cNvSpPr>
          <p:nvPr>
            <p:ph idx="1"/>
          </p:nvPr>
        </p:nvSpPr>
        <p:spPr>
          <a:xfrm>
            <a:off x="439964" y="1407432"/>
            <a:ext cx="8509103" cy="4637768"/>
          </a:xfrm>
        </p:spPr>
        <p:txBody>
          <a:bodyPr>
            <a:normAutofit lnSpcReduction="10000"/>
          </a:bodyPr>
          <a:lstStyle/>
          <a:p>
            <a:r>
              <a:rPr lang="en-US" dirty="0"/>
              <a:t>survival, </a:t>
            </a:r>
            <a:r>
              <a:rPr lang="en-US" dirty="0" err="1"/>
              <a:t>Therneau</a:t>
            </a:r>
            <a:endParaRPr lang="en-US" dirty="0"/>
          </a:p>
          <a:p>
            <a:r>
              <a:rPr lang="en-US" dirty="0" err="1"/>
              <a:t>Hmisc</a:t>
            </a:r>
            <a:r>
              <a:rPr lang="en-US" dirty="0"/>
              <a:t>, Harrell </a:t>
            </a:r>
            <a:r>
              <a:rPr lang="en-US" i="1" dirty="0"/>
              <a:t>et al</a:t>
            </a:r>
            <a:endParaRPr lang="en-US" dirty="0"/>
          </a:p>
          <a:p>
            <a:r>
              <a:rPr lang="en-US" dirty="0" err="1"/>
              <a:t>DoseFinding</a:t>
            </a:r>
            <a:r>
              <a:rPr lang="en-US" dirty="0"/>
              <a:t>, </a:t>
            </a:r>
            <a:r>
              <a:rPr lang="pt-BR" dirty="0"/>
              <a:t>Bornkamp, Pinheiro, and Bretz</a:t>
            </a:r>
          </a:p>
          <a:p>
            <a:r>
              <a:rPr lang="en-US" dirty="0" err="1"/>
              <a:t>gsDesign</a:t>
            </a:r>
            <a:r>
              <a:rPr lang="en-US" dirty="0"/>
              <a:t>, Anderson</a:t>
            </a:r>
          </a:p>
          <a:p>
            <a:r>
              <a:rPr lang="en-US" dirty="0" err="1"/>
              <a:t>Beanz</a:t>
            </a:r>
            <a:r>
              <a:rPr lang="en-US" dirty="0"/>
              <a:t>, Wang </a:t>
            </a:r>
            <a:r>
              <a:rPr lang="en-US" i="1" dirty="0"/>
              <a:t>et al</a:t>
            </a:r>
          </a:p>
          <a:p>
            <a:r>
              <a:rPr lang="en-US" dirty="0"/>
              <a:t>ORCI, Sun</a:t>
            </a:r>
          </a:p>
          <a:p>
            <a:pPr marL="0" indent="0">
              <a:buNone/>
            </a:pPr>
            <a:endParaRPr lang="en-US" dirty="0"/>
          </a:p>
          <a:p>
            <a:pPr marL="0" indent="0">
              <a:buNone/>
            </a:pPr>
            <a:r>
              <a:rPr lang="en-US" dirty="0"/>
              <a:t>IDE RStudio is used extensively at FDA.</a:t>
            </a:r>
          </a:p>
        </p:txBody>
      </p:sp>
    </p:spTree>
    <p:extLst>
      <p:ext uri="{BB962C8B-B14F-4D97-AF65-F5344CB8AC3E}">
        <p14:creationId xmlns:p14="http://schemas.microsoft.com/office/powerpoint/2010/main" val="2377157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535" y="141624"/>
            <a:ext cx="8142515" cy="926020"/>
          </a:xfrm>
        </p:spPr>
        <p:txBody>
          <a:bodyPr>
            <a:normAutofit fontScale="90000"/>
          </a:bodyPr>
          <a:lstStyle/>
          <a:p>
            <a:r>
              <a:rPr lang="en-US" sz="2400" dirty="0"/>
              <a:t>Product Label </a:t>
            </a:r>
            <a:r>
              <a:rPr lang="en-US" sz="2000" dirty="0">
                <a:hlinkClick r:id="rId2"/>
              </a:rPr>
              <a:t>https://www.accessdata.fda.gov/drugsatfda_docs/label/2016/208073s000lbl.pdf</a:t>
            </a:r>
            <a:r>
              <a:rPr lang="en-US" sz="2000" dirty="0"/>
              <a:t>             </a:t>
            </a:r>
          </a:p>
        </p:txBody>
      </p:sp>
      <p:pic>
        <p:nvPicPr>
          <p:cNvPr id="4" name="Content Placeholder 3">
            <a:extLst>
              <a:ext uri="{FF2B5EF4-FFF2-40B4-BE49-F238E27FC236}">
                <a16:creationId xmlns:a16="http://schemas.microsoft.com/office/drawing/2014/main" id="{0B09F10C-B58F-49BE-B614-99219253BEFF}"/>
              </a:ext>
            </a:extLst>
          </p:cNvPr>
          <p:cNvPicPr>
            <a:picLocks noGrp="1" noChangeAspect="1"/>
          </p:cNvPicPr>
          <p:nvPr>
            <p:ph idx="1"/>
          </p:nvPr>
        </p:nvPicPr>
        <p:blipFill>
          <a:blip r:embed="rId3"/>
          <a:stretch>
            <a:fillRect/>
          </a:stretch>
        </p:blipFill>
        <p:spPr>
          <a:xfrm>
            <a:off x="404813" y="1562774"/>
            <a:ext cx="8509000" cy="4335702"/>
          </a:xfrm>
          <a:prstGeom prst="rect">
            <a:avLst/>
          </a:prstGeom>
        </p:spPr>
      </p:pic>
    </p:spTree>
    <p:extLst>
      <p:ext uri="{BB962C8B-B14F-4D97-AF65-F5344CB8AC3E}">
        <p14:creationId xmlns:p14="http://schemas.microsoft.com/office/powerpoint/2010/main" val="3749369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206" y="149788"/>
            <a:ext cx="8509103" cy="926020"/>
          </a:xfrm>
        </p:spPr>
        <p:txBody>
          <a:bodyPr>
            <a:normAutofit fontScale="90000"/>
          </a:bodyPr>
          <a:lstStyle/>
          <a:p>
            <a:r>
              <a:rPr lang="en-US" dirty="0"/>
              <a:t>Another Product Label</a:t>
            </a:r>
            <a:br>
              <a:rPr lang="en-US" dirty="0"/>
            </a:br>
            <a:endParaRPr lang="en-US" dirty="0"/>
          </a:p>
        </p:txBody>
      </p:sp>
      <p:pic>
        <p:nvPicPr>
          <p:cNvPr id="4" name="Content Placeholder 3">
            <a:extLst>
              <a:ext uri="{FF2B5EF4-FFF2-40B4-BE49-F238E27FC236}">
                <a16:creationId xmlns:a16="http://schemas.microsoft.com/office/drawing/2014/main" id="{748FDBF9-A741-494D-B009-6C00A7E976BC}"/>
              </a:ext>
            </a:extLst>
          </p:cNvPr>
          <p:cNvPicPr>
            <a:picLocks noGrp="1" noChangeAspect="1"/>
          </p:cNvPicPr>
          <p:nvPr>
            <p:ph idx="1"/>
          </p:nvPr>
        </p:nvPicPr>
        <p:blipFill>
          <a:blip r:embed="rId2"/>
          <a:stretch>
            <a:fillRect/>
          </a:stretch>
        </p:blipFill>
        <p:spPr>
          <a:xfrm>
            <a:off x="242309" y="2156546"/>
            <a:ext cx="8707806" cy="4064640"/>
          </a:xfrm>
          <a:prstGeom prst="rect">
            <a:avLst/>
          </a:prstGeom>
        </p:spPr>
      </p:pic>
      <p:sp>
        <p:nvSpPr>
          <p:cNvPr id="5" name="TextBox 4">
            <a:extLst>
              <a:ext uri="{FF2B5EF4-FFF2-40B4-BE49-F238E27FC236}">
                <a16:creationId xmlns:a16="http://schemas.microsoft.com/office/drawing/2014/main" id="{1D039E9D-2F70-4932-8CA2-1191D320CCF9}"/>
              </a:ext>
            </a:extLst>
          </p:cNvPr>
          <p:cNvSpPr txBox="1"/>
          <p:nvPr/>
        </p:nvSpPr>
        <p:spPr>
          <a:xfrm>
            <a:off x="408214" y="808265"/>
            <a:ext cx="7796893" cy="923330"/>
          </a:xfrm>
          <a:prstGeom prst="rect">
            <a:avLst/>
          </a:prstGeom>
          <a:noFill/>
        </p:spPr>
        <p:txBody>
          <a:bodyPr wrap="square" rtlCol="0">
            <a:spAutoFit/>
          </a:bodyPr>
          <a:lstStyle/>
          <a:p>
            <a:r>
              <a:rPr lang="en-US" dirty="0"/>
              <a:t>R Graphic.  Drug for the reduction of elevated intraocular pressure (IOP) in patients with open-angle glaucoma or ocular hypertension </a:t>
            </a:r>
            <a:r>
              <a:rPr lang="en-US" dirty="0">
                <a:hlinkClick r:id="rId3"/>
              </a:rPr>
              <a:t>https://www.accessdata.fda.gov/drugsatfda_docs/label/2017/208254lbl.pdf</a:t>
            </a:r>
            <a:endParaRPr lang="en-US" dirty="0"/>
          </a:p>
        </p:txBody>
      </p:sp>
    </p:spTree>
    <p:extLst>
      <p:ext uri="{BB962C8B-B14F-4D97-AF65-F5344CB8AC3E}">
        <p14:creationId xmlns:p14="http://schemas.microsoft.com/office/powerpoint/2010/main" val="171159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47926"/>
          </a:xfrm>
        </p:spPr>
        <p:txBody>
          <a:bodyPr>
            <a:normAutofit fontScale="90000"/>
          </a:bodyPr>
          <a:lstStyle/>
          <a:p>
            <a:r>
              <a:rPr lang="en-US" dirty="0"/>
              <a:t>Data Anomaly Detection</a:t>
            </a:r>
          </a:p>
        </p:txBody>
      </p:sp>
      <p:sp>
        <p:nvSpPr>
          <p:cNvPr id="3" name="Text Placeholder 2"/>
          <p:cNvSpPr>
            <a:spLocks noGrp="1"/>
          </p:cNvSpPr>
          <p:nvPr>
            <p:ph type="body" idx="1"/>
          </p:nvPr>
        </p:nvSpPr>
        <p:spPr>
          <a:xfrm>
            <a:off x="457200" y="1197544"/>
            <a:ext cx="4040188" cy="639762"/>
          </a:xfrm>
        </p:spPr>
        <p:txBody>
          <a:bodyPr>
            <a:normAutofit fontScale="92500" lnSpcReduction="20000"/>
          </a:bodyPr>
          <a:lstStyle/>
          <a:p>
            <a:r>
              <a:rPr lang="en-US" dirty="0"/>
              <a:t>Use open source software to detect potential data problems</a:t>
            </a:r>
          </a:p>
        </p:txBody>
      </p:sp>
      <p:sp>
        <p:nvSpPr>
          <p:cNvPr id="4" name="Content Placeholder 3"/>
          <p:cNvSpPr>
            <a:spLocks noGrp="1"/>
          </p:cNvSpPr>
          <p:nvPr>
            <p:ph sz="half" idx="2"/>
          </p:nvPr>
        </p:nvSpPr>
        <p:spPr>
          <a:xfrm>
            <a:off x="457200" y="1825570"/>
            <a:ext cx="4040188" cy="3951288"/>
          </a:xfrm>
        </p:spPr>
        <p:txBody>
          <a:bodyPr>
            <a:normAutofit/>
          </a:bodyPr>
          <a:lstStyle/>
          <a:p>
            <a:pPr marL="457200" indent="-457200">
              <a:buAutoNum type="arabicPeriod"/>
            </a:pPr>
            <a:r>
              <a:rPr lang="en-US" dirty="0"/>
              <a:t>DABERS: </a:t>
            </a:r>
            <a:r>
              <a:rPr lang="en-US" b="1" u="sng" dirty="0"/>
              <a:t>D</a:t>
            </a:r>
            <a:r>
              <a:rPr lang="en-US" dirty="0"/>
              <a:t>ata </a:t>
            </a:r>
            <a:r>
              <a:rPr lang="en-US" b="1" u="sng" dirty="0"/>
              <a:t>A</a:t>
            </a:r>
            <a:r>
              <a:rPr lang="en-US" dirty="0"/>
              <a:t>nomalies in </a:t>
            </a:r>
            <a:r>
              <a:rPr lang="en-US" b="1" u="sng" dirty="0" err="1"/>
              <a:t>B</a:t>
            </a:r>
            <a:r>
              <a:rPr lang="en-US" dirty="0" err="1"/>
              <a:t>io</a:t>
            </a:r>
            <a:r>
              <a:rPr lang="en-US" b="1" u="sng" dirty="0" err="1"/>
              <a:t>E</a:t>
            </a:r>
            <a:r>
              <a:rPr lang="en-US" dirty="0" err="1"/>
              <a:t>quivalence</a:t>
            </a:r>
            <a:r>
              <a:rPr lang="en-US" dirty="0"/>
              <a:t> </a:t>
            </a:r>
            <a:r>
              <a:rPr lang="en-US" b="1" u="sng" dirty="0"/>
              <a:t>R</a:t>
            </a:r>
            <a:r>
              <a:rPr lang="en-US" dirty="0"/>
              <a:t> </a:t>
            </a:r>
            <a:r>
              <a:rPr lang="en-US" b="1" u="sng" dirty="0"/>
              <a:t>S</a:t>
            </a:r>
            <a:r>
              <a:rPr lang="en-US" dirty="0"/>
              <a:t>hiny app.  Used for PK/PD profiles.</a:t>
            </a:r>
          </a:p>
          <a:p>
            <a:pPr marL="457200" indent="-457200">
              <a:buAutoNum type="arabicPeriod"/>
            </a:pPr>
            <a:r>
              <a:rPr lang="en-US" dirty="0"/>
              <a:t>Cooperative Research and Development Agreement (CRADA) with CluePoints for detecting anomalous clinical trial sites.</a:t>
            </a:r>
          </a:p>
        </p:txBody>
      </p:sp>
      <p:sp>
        <p:nvSpPr>
          <p:cNvPr id="5" name="Text Placeholder 4"/>
          <p:cNvSpPr>
            <a:spLocks noGrp="1"/>
          </p:cNvSpPr>
          <p:nvPr>
            <p:ph type="body" sz="quarter" idx="3"/>
          </p:nvPr>
        </p:nvSpPr>
        <p:spPr>
          <a:xfrm>
            <a:off x="4645024" y="1197544"/>
            <a:ext cx="4041775" cy="639762"/>
          </a:xfrm>
        </p:spPr>
        <p:txBody>
          <a:bodyPr>
            <a:normAutofit fontScale="92500" lnSpcReduction="20000"/>
          </a:bodyPr>
          <a:lstStyle/>
          <a:p>
            <a:r>
              <a:rPr lang="en-US" dirty="0"/>
              <a:t>Example of CRADA software output</a:t>
            </a:r>
          </a:p>
        </p:txBody>
      </p:sp>
      <p:pic>
        <p:nvPicPr>
          <p:cNvPr id="8" name="Content Placeholder 7">
            <a:extLst>
              <a:ext uri="{FF2B5EF4-FFF2-40B4-BE49-F238E27FC236}">
                <a16:creationId xmlns:a16="http://schemas.microsoft.com/office/drawing/2014/main" id="{D8FA374D-3D1A-475B-B92C-39CBA131308A}"/>
              </a:ext>
            </a:extLst>
          </p:cNvPr>
          <p:cNvPicPr>
            <a:picLocks noGrp="1" noChangeAspect="1"/>
          </p:cNvPicPr>
          <p:nvPr>
            <p:ph sz="quarter" idx="4"/>
          </p:nvPr>
        </p:nvPicPr>
        <p:blipFill>
          <a:blip r:embed="rId2"/>
          <a:stretch>
            <a:fillRect/>
          </a:stretch>
        </p:blipFill>
        <p:spPr>
          <a:xfrm>
            <a:off x="4572000" y="1982841"/>
            <a:ext cx="4320213" cy="3887279"/>
          </a:xfrm>
          <a:prstGeom prst="rect">
            <a:avLst/>
          </a:prstGeom>
        </p:spPr>
      </p:pic>
      <p:sp>
        <p:nvSpPr>
          <p:cNvPr id="7" name="Footer Placeholder 6"/>
          <p:cNvSpPr>
            <a:spLocks noGrp="1"/>
          </p:cNvSpPr>
          <p:nvPr>
            <p:ph type="ftr" sz="quarter" idx="11"/>
          </p:nvPr>
        </p:nvSpPr>
        <p:spPr/>
        <p:txBody>
          <a:bodyPr/>
          <a:lstStyle/>
          <a:p>
            <a:pPr algn="l"/>
            <a:r>
              <a:rPr lang="en-US" b="1">
                <a:solidFill>
                  <a:schemeClr val="tx2">
                    <a:lumMod val="60000"/>
                    <a:lumOff val="40000"/>
                  </a:schemeClr>
                </a:solidFill>
                <a:latin typeface="Helvetica"/>
                <a:cs typeface="Helvetica"/>
              </a:rPr>
              <a:t>www.fda.gov</a:t>
            </a:r>
            <a:endParaRPr lang="en-US" b="1"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2362086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79DBF-F65E-4801-B714-E819E7C2233F}"/>
              </a:ext>
            </a:extLst>
          </p:cNvPr>
          <p:cNvSpPr>
            <a:spLocks noGrp="1"/>
          </p:cNvSpPr>
          <p:nvPr>
            <p:ph type="title"/>
          </p:nvPr>
        </p:nvSpPr>
        <p:spPr>
          <a:xfrm>
            <a:off x="225878" y="272566"/>
            <a:ext cx="7922080" cy="926020"/>
          </a:xfrm>
        </p:spPr>
        <p:txBody>
          <a:bodyPr/>
          <a:lstStyle/>
          <a:p>
            <a:r>
              <a:rPr lang="en-US" dirty="0"/>
              <a:t>R Shiny Apps</a:t>
            </a:r>
          </a:p>
        </p:txBody>
      </p:sp>
      <p:sp>
        <p:nvSpPr>
          <p:cNvPr id="3" name="Content Placeholder 2">
            <a:extLst>
              <a:ext uri="{FF2B5EF4-FFF2-40B4-BE49-F238E27FC236}">
                <a16:creationId xmlns:a16="http://schemas.microsoft.com/office/drawing/2014/main" id="{2DD91A06-9223-4A4C-A47E-72CFAC07F005}"/>
              </a:ext>
            </a:extLst>
          </p:cNvPr>
          <p:cNvSpPr>
            <a:spLocks noGrp="1"/>
          </p:cNvSpPr>
          <p:nvPr>
            <p:ph idx="1"/>
          </p:nvPr>
        </p:nvSpPr>
        <p:spPr>
          <a:xfrm>
            <a:off x="350158" y="1297918"/>
            <a:ext cx="8509103" cy="4286043"/>
          </a:xfrm>
        </p:spPr>
        <p:txBody>
          <a:bodyPr>
            <a:normAutofit lnSpcReduction="10000"/>
          </a:bodyPr>
          <a:lstStyle/>
          <a:p>
            <a:pPr marL="0" indent="0">
              <a:buNone/>
            </a:pPr>
            <a:r>
              <a:rPr lang="en-US" dirty="0"/>
              <a:t>Internal to FDA</a:t>
            </a:r>
          </a:p>
          <a:p>
            <a:r>
              <a:rPr lang="en-US" dirty="0"/>
              <a:t>Waterfall Plot</a:t>
            </a:r>
          </a:p>
          <a:p>
            <a:r>
              <a:rPr lang="en-US" dirty="0"/>
              <a:t>Hepatotoxicity</a:t>
            </a:r>
          </a:p>
          <a:p>
            <a:r>
              <a:rPr lang="en-US" dirty="0"/>
              <a:t>Demographics</a:t>
            </a:r>
          </a:p>
          <a:p>
            <a:r>
              <a:rPr lang="en-US" dirty="0"/>
              <a:t>PRO</a:t>
            </a:r>
          </a:p>
          <a:p>
            <a:r>
              <a:rPr lang="en-US" dirty="0"/>
              <a:t>DABERS</a:t>
            </a:r>
          </a:p>
          <a:p>
            <a:pPr marL="0" indent="0">
              <a:buNone/>
            </a:pPr>
            <a:r>
              <a:rPr lang="en-US" dirty="0"/>
              <a:t>External to FDA (</a:t>
            </a:r>
            <a:r>
              <a:rPr lang="en-US" dirty="0" err="1"/>
              <a:t>openFDA</a:t>
            </a:r>
            <a:r>
              <a:rPr lang="en-US" dirty="0"/>
              <a:t>)</a:t>
            </a:r>
          </a:p>
          <a:p>
            <a:r>
              <a:rPr lang="en-US" dirty="0"/>
              <a:t>LRT app for Adverse Event analyses</a:t>
            </a:r>
          </a:p>
          <a:p>
            <a:endParaRPr lang="en-US" dirty="0"/>
          </a:p>
        </p:txBody>
      </p:sp>
    </p:spTree>
    <p:extLst>
      <p:ext uri="{BB962C8B-B14F-4D97-AF65-F5344CB8AC3E}">
        <p14:creationId xmlns:p14="http://schemas.microsoft.com/office/powerpoint/2010/main" val="3070624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27796</TotalTime>
  <Words>683</Words>
  <Application>Microsoft Office PowerPoint</Application>
  <PresentationFormat>On-screen Show (4:3)</PresentationFormat>
  <Paragraphs>85</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Helvetica</vt:lpstr>
      <vt:lpstr>Office Theme</vt:lpstr>
      <vt:lpstr>Using R in a Regulatory Environment:  some FDA perspectives</vt:lpstr>
      <vt:lpstr>PowerPoint Presentation</vt:lpstr>
      <vt:lpstr>Statistical Software Clarifying Statement</vt:lpstr>
      <vt:lpstr>R for Regulatory Review</vt:lpstr>
      <vt:lpstr>Some R packages for Biostatistics</vt:lpstr>
      <vt:lpstr>Product Label https://www.accessdata.fda.gov/drugsatfda_docs/label/2016/208073s000lbl.pdf             </vt:lpstr>
      <vt:lpstr>Another Product Label </vt:lpstr>
      <vt:lpstr>Data Anomaly Detection</vt:lpstr>
      <vt:lpstr>R Shiny Apps</vt:lpstr>
      <vt:lpstr>Waterfall Plot</vt:lpstr>
      <vt:lpstr>Hepatotoxicity </vt:lpstr>
      <vt:lpstr>Demographic Tool</vt:lpstr>
      <vt:lpstr>FAERS data, OpenFDA https://openfda.shinyapps.io/LRTest/</vt:lpstr>
      <vt:lpstr>Text Plot from LRT app, Drug: aspirin </vt:lpstr>
      <vt:lpstr>Birthdate Problem</vt:lpstr>
      <vt:lpstr>R for Research</vt:lpstr>
      <vt:lpstr>Research, Pediatric vs Adult ADRs</vt:lpstr>
      <vt:lpstr>Concluding Observations</vt:lpstr>
      <vt:lpstr>Acknowledgements</vt:lpstr>
      <vt:lpstr>PowerPoint Presentation</vt:lpstr>
    </vt:vector>
  </TitlesOfParts>
  <Company>Sensis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Cory Grabow</dc:creator>
  <cp:lastModifiedBy>Schuette, Paul</cp:lastModifiedBy>
  <cp:revision>86</cp:revision>
  <dcterms:created xsi:type="dcterms:W3CDTF">2015-10-02T20:33:31Z</dcterms:created>
  <dcterms:modified xsi:type="dcterms:W3CDTF">2018-08-13T12:02:53Z</dcterms:modified>
</cp:coreProperties>
</file>