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  <p:sldMasterId id="2147483782" r:id="rId3"/>
    <p:sldMasterId id="2147483803" r:id="rId4"/>
    <p:sldMasterId id="2147483824" r:id="rId5"/>
    <p:sldMasterId id="2147483845" r:id="rId6"/>
  </p:sldMasterIdLst>
  <p:notesMasterIdLst>
    <p:notesMasterId r:id="rId19"/>
  </p:notesMasterIdLst>
  <p:sldIdLst>
    <p:sldId id="256" r:id="rId7"/>
    <p:sldId id="262" r:id="rId8"/>
    <p:sldId id="257" r:id="rId9"/>
    <p:sldId id="259" r:id="rId10"/>
    <p:sldId id="258" r:id="rId11"/>
    <p:sldId id="268" r:id="rId12"/>
    <p:sldId id="261" r:id="rId13"/>
    <p:sldId id="260" r:id="rId14"/>
    <p:sldId id="263" r:id="rId15"/>
    <p:sldId id="267" r:id="rId16"/>
    <p:sldId id="269" r:id="rId17"/>
    <p:sldId id="2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5272" autoAdjust="0"/>
  </p:normalViewPr>
  <p:slideViewPr>
    <p:cSldViewPr snapToGrid="0" showGuides="1">
      <p:cViewPr varScale="1">
        <p:scale>
          <a:sx n="185" d="100"/>
          <a:sy n="185" d="100"/>
        </p:scale>
        <p:origin x="1050" y="14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09/08/2018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SAS XPT format is a required format for submissions – actually now easier to produce in R than SAS!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9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3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Metrics – number of downloads, number of recent releases, number of authors</a:t>
            </a:r>
          </a:p>
          <a:p>
            <a:r>
              <a:rPr lang="en-GB" dirty="0"/>
              <a:t>Tests</a:t>
            </a:r>
          </a:p>
          <a:p>
            <a:r>
              <a:rPr lang="en-GB" dirty="0"/>
              <a:t>Resources – Justification of methodologies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5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262E4-DF6F-49F8-8C84-83382CF317EB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B6BE5-2AE9-4D50-8A32-BEF0B6E1D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339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92FBC-3CE2-4B40-A0EA-E2071657C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B9495-E885-4319-92C4-60591D3E4B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379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17A6D-A5FA-448F-ABA0-C8312C533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23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CD96B-B69E-433C-A0C5-14CA4F71A8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46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5128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358283" y="1192388"/>
            <a:ext cx="6347534" cy="3070050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i="1" dirty="0"/>
              <a:t>“Quote”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2561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40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3741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033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63604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705162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013609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15019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46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550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8E39B8-3013-42FB-85A5-6824638676DC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3970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6DE2F-5103-4EDE-BF83-8E031888EA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0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C4F92-CAAE-4779-9918-1BDBC2851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56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6424C-5B92-473D-90CA-884DC9F7920E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DDDC1-6A26-4BEC-9185-1047B193DF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DBA3A-84E7-4619-A80C-AC85C86DEE04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E3C5D-472F-44B5-BCDB-8E19F5761B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37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78E22-E416-4632-BCE8-6A702AAB9D57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76269-7E33-4428-82F1-B867847B3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782F1-6F61-42AD-A8A3-ED46DCF1A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113BE-A636-4898-92C0-0E4B83ABEC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DB612-8525-40C5-B493-7052CD4BF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10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3BD70-B852-4457-8C38-6414A23CE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6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84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6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770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65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3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4942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497271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3187128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62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10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89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9144B0-BA89-4ED6-972B-5867CC8916A3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6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AACDC-5788-465E-8E1F-1A3650231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10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2A4E5-5496-4F6A-B88E-BB87B59D9E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73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01350-854D-4340-B947-6A6DA275C1D9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2F207-9461-4216-8EA7-40389AF5E3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857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A959B-89C9-4CC1-9B47-F6740CBDCD99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AC38B-DE0D-4B0C-84B1-16D1ABF33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1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B10CF-1597-41FC-B7FE-DB62BA90172B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23CB8-DE3F-4994-8903-92DE8A224A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514B6-8643-497D-B049-238B76ED6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89DA4-C916-4186-87A3-02F771BEC5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28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2FB5D-0DBF-4530-BE31-DB747C2A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0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4DAAF-728E-4184-B7A3-C5FE135EB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28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64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00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319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282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05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28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0377422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5720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846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60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27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57391-D186-4881-B012-2AD886D1A6E5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53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3C0EF-F5C6-4476-A578-2E719B0B4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5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91F9C-0025-4355-9EE5-0EB0BAD61B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2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64C83-31B3-44D4-966B-04EC4CB2CA9B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AF187-5D36-4504-82BA-AD4AD7648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99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3CF4D-A67C-496E-887A-8F21FCD6C204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ED3C5-4162-4C70-959C-9D5675A02E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439CB-D779-4188-B15E-21D086255D20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51E80-DBE1-48B8-989B-9B3E7A990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45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BD051-9440-4468-B3EA-1A01088674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D87A-051C-4D07-A6E5-03632DE88E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86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905B9-01F7-46DF-A030-C8FF184ED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57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21349-0C80-43DD-94DA-B0CA02ADD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74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97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147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2961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5543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7314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1711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6075994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35622814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243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146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945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B119C-C92F-40A5-9B83-482583E9C684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421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64625-BB85-47CA-82C6-4BCDB84DC3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004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BD969-2053-4994-AF71-204F1C38C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A694D-0B17-4DFD-A126-9E012F9D037C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10AE4-3E8D-48C7-AFE4-61E4C51E0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626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4020D-B260-47F0-881C-78CF1B720107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394FF-F3DE-4DD9-85E5-09724F6C1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B3C03-DC5A-4502-B550-759AE0EFC827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83095-FF09-49D5-8A2A-F0F3D27A3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63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44430-1988-4725-B4DD-B8828C995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8B176-96DA-4899-BAE8-BB45DA0C1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16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84DD8-13D5-40E1-A723-719A231516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6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5FACA-F229-4D60-AE09-0DA0D333FA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793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690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8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385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1951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78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334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11162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1166592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061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369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06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1FC765-D0BF-4C27-B5CA-5735D3271465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14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5D1D2-2FE2-433D-BD8F-368C67EC02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37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2317A-316C-4627-9C04-BA0A3B0C2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910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6443D-8450-4E6F-BEA5-E03D9C81D19B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D4FD3-FC27-433F-ABFB-8ABC0A562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13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C74DA-844E-499E-9D03-9AE615D02E09}"/>
              </a:ext>
            </a:extLst>
          </p:cNvPr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45A5-A7C4-411B-A952-1A1138D25A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49F639-38D2-475B-A58A-8C5C91D6D02C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B4831-A120-44D7-8449-6848EDB0962E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2AE36-93FF-4DC0-A18C-3A6C5A526D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D34210-A484-4A74-8572-0E0DC91B0FA8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54709E-BA5B-4F91-A215-7D35C3A4671E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37F976D-B9B1-4FF3-8F5A-B4F2A648F680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F83BF9-B85B-42F6-BF71-51B777F7A7D3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C2256-E9BB-41F3-998B-BD8CD7E6C5BA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505D865-9716-4027-976B-A8AF6ECEB49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52C99B-8DAE-4958-A017-833A3C42C12B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5634E0-DAE9-4564-B8A7-E5BEAFAF4891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1D3A3FA-0BD8-4632-BCCB-D4CDEB9B7C97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D718BE-E763-4D08-B302-76516DDD7815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C475FF-B630-4481-A62B-2B72906F945E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83A1C7F-FBB9-45B4-9295-49DFD4C5AAE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66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dy.p.nicholls@gsk.com" TargetMode="External"/><Relationship Id="rId2" Type="http://schemas.openxmlformats.org/officeDocument/2006/relationships/hyperlink" Target="mailto:taylorlyn@prah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0B5D-DBB8-4108-9EFE-B438286F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21" y="2402365"/>
            <a:ext cx="2876985" cy="666849"/>
          </a:xfrm>
        </p:spPr>
        <p:txBody>
          <a:bodyPr/>
          <a:lstStyle/>
          <a:p>
            <a:r>
              <a:rPr lang="en-GB" dirty="0"/>
              <a:t>The Challenges of Validating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09FE3-E46F-4CD7-BC9B-B7528B55E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Andy Nicholls</a:t>
            </a:r>
          </a:p>
          <a:p>
            <a:r>
              <a:rPr lang="en-GB" i="1" dirty="0"/>
              <a:t>Statistical Data Sciences</a:t>
            </a:r>
          </a:p>
        </p:txBody>
      </p:sp>
    </p:spTree>
    <p:extLst>
      <p:ext uri="{BB962C8B-B14F-4D97-AF65-F5344CB8AC3E}">
        <p14:creationId xmlns:p14="http://schemas.microsoft.com/office/powerpoint/2010/main" val="9802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38C30-6A64-4DA6-B5F3-5D89D0D612B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Is it maintained?</a:t>
            </a:r>
          </a:p>
          <a:p>
            <a:pPr lvl="1"/>
            <a:r>
              <a:rPr lang="en-GB" dirty="0"/>
              <a:t>By whom?</a:t>
            </a:r>
          </a:p>
          <a:p>
            <a:r>
              <a:rPr lang="en-GB" dirty="0"/>
              <a:t>Does the owner use source control?</a:t>
            </a:r>
          </a:p>
          <a:p>
            <a:r>
              <a:rPr lang="en-GB" dirty="0"/>
              <a:t>What’s the level of testing in the community?</a:t>
            </a:r>
          </a:p>
          <a:p>
            <a:pPr lvl="1"/>
            <a:r>
              <a:rPr lang="en-GB" dirty="0"/>
              <a:t>How many downloads?</a:t>
            </a:r>
          </a:p>
          <a:p>
            <a:pPr lvl="1"/>
            <a:r>
              <a:rPr lang="en-GB" dirty="0"/>
              <a:t>Are bugs recorded?</a:t>
            </a:r>
          </a:p>
          <a:p>
            <a:pPr lvl="1"/>
            <a:r>
              <a:rPr lang="en-GB" dirty="0"/>
              <a:t>Is there a news feed?</a:t>
            </a:r>
          </a:p>
          <a:p>
            <a:r>
              <a:rPr lang="en-GB" dirty="0"/>
              <a:t>Does the package have a website / vignette?</a:t>
            </a:r>
          </a:p>
          <a:p>
            <a:r>
              <a:rPr lang="en-GB" dirty="0"/>
              <a:t>Does it have examples and/or a formal test framework?</a:t>
            </a:r>
          </a:p>
          <a:p>
            <a:r>
              <a:rPr lang="en-GB" dirty="0"/>
              <a:t>Has it been cited?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9640-7E57-485A-ACB4-3566197CB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51270-1D48-45B5-88B0-06D1383955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E219A2-6850-426F-A5CC-BEF54B86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a High Degree of Assurance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DCB422-B3CD-44F5-BFD4-1FE55B70E39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C0E2-291E-44A1-9BE7-71C52A730C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8D27A-9416-4E91-A018-BC5B388FC3A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Set up a </a:t>
            </a:r>
            <a:r>
              <a:rPr lang="en-GB" b="1" dirty="0"/>
              <a:t>free to use</a:t>
            </a:r>
            <a:r>
              <a:rPr lang="en-GB" dirty="0"/>
              <a:t> online repository /web portal</a:t>
            </a:r>
          </a:p>
          <a:p>
            <a:r>
              <a:rPr lang="en-GB" dirty="0"/>
              <a:t>Share validation information</a:t>
            </a:r>
          </a:p>
          <a:p>
            <a:pPr lvl="1"/>
            <a:r>
              <a:rPr lang="en-GB" dirty="0"/>
              <a:t>Metrics + resources</a:t>
            </a:r>
          </a:p>
          <a:p>
            <a:pPr lvl="1"/>
            <a:r>
              <a:rPr lang="en-GB" dirty="0"/>
              <a:t>Tests</a:t>
            </a:r>
          </a:p>
          <a:p>
            <a:endParaRPr lang="en-GB" dirty="0"/>
          </a:p>
          <a:p>
            <a:r>
              <a:rPr lang="en-GB" dirty="0"/>
              <a:t>Project in early stages</a:t>
            </a:r>
          </a:p>
          <a:p>
            <a:r>
              <a:rPr lang="en-GB" dirty="0"/>
              <a:t>Conference workshop will feed into the project</a:t>
            </a:r>
          </a:p>
          <a:p>
            <a:r>
              <a:rPr lang="en-GB" dirty="0"/>
              <a:t>Looking for people to join the initiative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2DED2-B95C-4ED7-829C-4576FB8938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9152" y="4229687"/>
            <a:ext cx="8424000" cy="215444"/>
          </a:xfrm>
        </p:spPr>
        <p:txBody>
          <a:bodyPr/>
          <a:lstStyle/>
          <a:p>
            <a:r>
              <a:rPr lang="en-GB" dirty="0"/>
              <a:t>More detail: https://www.r-consortium.org/announcement/2018/05/29/announcing-the-r-consortium-isc-funded-project-grant-recipients-for-spring-2018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48E266-77CE-4880-B761-805BABB0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 Package Validation Hub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A6B0E4-1F43-4DB9-A79E-EBA17BC4EEC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3D5B5-E66C-4355-9F1E-BD76B14445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6E940-879B-4FA9-9577-47A58988CE1E}"/>
              </a:ext>
            </a:extLst>
          </p:cNvPr>
          <p:cNvCxnSpPr/>
          <p:nvPr/>
        </p:nvCxnSpPr>
        <p:spPr>
          <a:xfrm flipH="1">
            <a:off x="2756519" y="1975282"/>
            <a:ext cx="13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C3223C-F8E5-417A-8168-D057249328F5}"/>
              </a:ext>
            </a:extLst>
          </p:cNvPr>
          <p:cNvSpPr txBox="1"/>
          <p:nvPr/>
        </p:nvSpPr>
        <p:spPr>
          <a:xfrm>
            <a:off x="4221334" y="1836782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Risk assessment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93D4E2-D0B9-453F-95C9-012E16FD51A7}"/>
              </a:ext>
            </a:extLst>
          </p:cNvPr>
          <p:cNvCxnSpPr/>
          <p:nvPr/>
        </p:nvCxnSpPr>
        <p:spPr>
          <a:xfrm flipH="1">
            <a:off x="2757993" y="2283045"/>
            <a:ext cx="13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228BD9-6B42-4AFA-B31B-A50E4A31E6A8}"/>
              </a:ext>
            </a:extLst>
          </p:cNvPr>
          <p:cNvSpPr txBox="1"/>
          <p:nvPr/>
        </p:nvSpPr>
        <p:spPr>
          <a:xfrm>
            <a:off x="4222808" y="2144545"/>
            <a:ext cx="200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Verification / risk mitigation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42618D-2182-497E-AF3D-50CB400FD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2" y="627193"/>
            <a:ext cx="1881319" cy="4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B2049-92F0-4B90-831B-363D6B567D1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To join the SIG (Europe only) contact Lyn Taylor at </a:t>
            </a:r>
            <a:r>
              <a:rPr lang="en-GB" dirty="0">
                <a:hlinkClick r:id="rId2"/>
              </a:rPr>
              <a:t>taylorlyn@prahs.com</a:t>
            </a:r>
            <a:endParaRPr lang="en-GB" dirty="0"/>
          </a:p>
          <a:p>
            <a:r>
              <a:rPr lang="en-GB" dirty="0"/>
              <a:t>For more information on the Consortium Project contact </a:t>
            </a:r>
            <a:r>
              <a:rPr lang="en-GB" dirty="0">
                <a:hlinkClick r:id="rId3"/>
              </a:rPr>
              <a:t>andy.p.nicholls@gsk.com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28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D5E1-6236-49DB-8227-5547902A1E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E272E-EC62-4373-9187-084E56DA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FC7467-6FE5-49E1-9134-DE8D84DA95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406E-67A2-46DF-A5D3-89F572DE81F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24F18-F39B-469F-9A44-347C514AE7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PSI AIMS SIG</a:t>
            </a:r>
          </a:p>
          <a:p>
            <a:r>
              <a:rPr lang="en-GB" dirty="0"/>
              <a:t>R Validation</a:t>
            </a:r>
          </a:p>
          <a:p>
            <a:r>
              <a:rPr lang="en-GB" dirty="0"/>
              <a:t>R Consortium Project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0A12F-5245-4582-8CF9-6D03D2C989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23FF7-1B72-491A-ADFE-EA40018BF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BC673-8005-438F-A67B-7CBF24CA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11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D0CA6-B683-46EB-9591-D874F674FE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The themes outlined in this presentation are based on discussions and experiences working for GSK, Mango Solutions and in representing the PSI AIMS SIG</a:t>
            </a:r>
          </a:p>
          <a:p>
            <a:r>
              <a:rPr lang="en-GB" dirty="0"/>
              <a:t>However I do not speak for these organisations</a:t>
            </a:r>
          </a:p>
          <a:p>
            <a:r>
              <a:rPr lang="en-GB" dirty="0"/>
              <a:t>All thoughts are my 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11621-3EF6-42C4-AF05-E75B05811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4A84DA-409D-444B-85B0-5BC7AD38CF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9152" y="4229687"/>
            <a:ext cx="8424000" cy="215444"/>
          </a:xfrm>
        </p:spPr>
        <p:txBody>
          <a:bodyPr/>
          <a:lstStyle/>
          <a:p>
            <a:r>
              <a:rPr lang="en-GB" dirty="0"/>
              <a:t>AIMS (Application and Implementation of Methodologies in Statistics)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37B68-C1C0-4200-A975-30AAFC95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5474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6C726-D2C1-43FD-8372-A150A216CA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/>
              <a:t>“FDA does not require use of any specific software for statistical analyses, and statistical software is not explicitly discussed in Title 21 of the Code of Federal Regulations [e.g., in 21CFR part 11]…”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C756-2E7F-4B2D-BBED-BA8E62EE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Statistical Software Clarifying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67BD-F94D-4F89-8C9A-9B1D25317C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https://www.fda.gov/downloads/ForIndustry/DataStandards/StudyDataStandards/UCM587506.pdf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C04F8C-4D0D-4C87-949B-DDBB251C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BE1AB1-1D7E-421B-9788-E3178576B5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B13F7-A2F7-483A-9357-09226181CF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9297CE-1BF4-4F0A-A2DE-397002256B9C}"/>
              </a:ext>
            </a:extLst>
          </p:cNvPr>
          <p:cNvSpPr/>
          <p:nvPr/>
        </p:nvSpPr>
        <p:spPr>
          <a:xfrm>
            <a:off x="7705817" y="3225284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200" dirty="0"/>
              <a:t>May 6, 2015</a:t>
            </a:r>
          </a:p>
        </p:txBody>
      </p:sp>
    </p:spTree>
    <p:extLst>
      <p:ext uri="{BB962C8B-B14F-4D97-AF65-F5344CB8AC3E}">
        <p14:creationId xmlns:p14="http://schemas.microsoft.com/office/powerpoint/2010/main" val="34905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98EA0-3B96-4D98-85AA-89C7291749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We don’t have to use SAS for statistical analysis</a:t>
            </a:r>
          </a:p>
          <a:p>
            <a:endParaRPr lang="en-GB" dirty="0"/>
          </a:p>
          <a:p>
            <a:r>
              <a:rPr lang="en-GB" dirty="0"/>
              <a:t>Use of R remains limited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SAS is the best thing ever invented?</a:t>
            </a:r>
          </a:p>
          <a:p>
            <a:pPr lvl="1"/>
            <a:r>
              <a:rPr lang="en-GB" dirty="0"/>
              <a:t>R is no good?</a:t>
            </a:r>
          </a:p>
          <a:p>
            <a:pPr lvl="1"/>
            <a:r>
              <a:rPr lang="en-GB" dirty="0"/>
              <a:t>Lack of knowledge/training?</a:t>
            </a:r>
          </a:p>
          <a:p>
            <a:pPr lvl="1"/>
            <a:r>
              <a:rPr lang="en-GB" dirty="0"/>
              <a:t>Lack of understanding of regulatory requirements?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5FE9-38CE-4DD6-91EC-BB4F828708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2863A-067F-40BD-B976-ACA5E40285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82FB1-55E2-4877-8B8B-5815F19C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BAD01B-5C9A-4732-9D11-CCB47A49681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72DE0A-A69C-44E1-9BD2-AC0D11E8425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435796-3C6F-4C08-B464-D08901541D6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98131" y="3556458"/>
            <a:ext cx="1464814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E30BCC-812A-49A8-8CE2-5D7194826F5C}"/>
              </a:ext>
            </a:extLst>
          </p:cNvPr>
          <p:cNvSpPr txBox="1"/>
          <p:nvPr/>
        </p:nvSpPr>
        <p:spPr>
          <a:xfrm>
            <a:off x="6462945" y="3417956"/>
            <a:ext cx="202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Goal of the PSI AIMS SIG is to improve knowledge and understanding in these areas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BECFD-BBD8-459D-93B5-97A14AF94CE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98131" y="3815327"/>
            <a:ext cx="1464814" cy="1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DEEF05-9FE5-41BA-B4DE-A24E9EAE9B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Application and Implementation of Methodologies in Statistics (AIMS)</a:t>
            </a:r>
          </a:p>
          <a:p>
            <a:r>
              <a:rPr lang="en-GB" dirty="0"/>
              <a:t>Formed in May 2016</a:t>
            </a:r>
          </a:p>
          <a:p>
            <a:r>
              <a:rPr lang="en-GB" dirty="0"/>
              <a:t>Representatives from PPD, PRA, </a:t>
            </a:r>
            <a:r>
              <a:rPr lang="en-GB" dirty="0" err="1"/>
              <a:t>Syne</a:t>
            </a:r>
            <a:r>
              <a:rPr lang="en-GB" dirty="0"/>
              <a:t> Qua Non, </a:t>
            </a:r>
            <a:r>
              <a:rPr lang="en-GB" dirty="0" err="1"/>
              <a:t>Servier</a:t>
            </a:r>
            <a:r>
              <a:rPr lang="en-GB" dirty="0"/>
              <a:t>, Bordeaux University Hospital, Clinical Epidemiology Unit, Roche, GSK</a:t>
            </a:r>
          </a:p>
          <a:p>
            <a:pPr lvl="1"/>
            <a:r>
              <a:rPr lang="en-GB" dirty="0"/>
              <a:t>Looking to expand membership</a:t>
            </a:r>
          </a:p>
          <a:p>
            <a:r>
              <a:rPr lang="en-GB" dirty="0"/>
              <a:t>Current focus on the use of R software in the industry and validation of R specifically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6DE7-738D-4075-B41D-068959FA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9152" y="4229687"/>
            <a:ext cx="8424000" cy="215444"/>
          </a:xfrm>
        </p:spPr>
        <p:txBody>
          <a:bodyPr/>
          <a:lstStyle/>
          <a:p>
            <a:r>
              <a:rPr lang="en-GB" dirty="0"/>
              <a:t>https://www.psiweb.org/sigs-special-interest-groups/aims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F52D4E-A892-4321-A59C-09BF548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96" y="288639"/>
            <a:ext cx="6379095" cy="338554"/>
          </a:xfrm>
        </p:spPr>
        <p:txBody>
          <a:bodyPr/>
          <a:lstStyle/>
          <a:p>
            <a:r>
              <a:rPr lang="en-GB" dirty="0"/>
              <a:t>AIMS SIG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E53521-8BE6-4955-99A9-514E09FC839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171C-65BC-4F6E-BDF4-2F2A49F8801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CAF2D-CBD7-4969-8BF1-F57A819D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2" y="132352"/>
            <a:ext cx="895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6C726-D2C1-43FD-8372-A150A216CA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/>
              <a:t>“</a:t>
            </a:r>
            <a:r>
              <a:rPr lang="en-GB" b="1" dirty="0"/>
              <a:t>Validation (FDA) - </a:t>
            </a:r>
            <a:r>
              <a:rPr lang="en-GB" dirty="0"/>
              <a:t>Establishing </a:t>
            </a:r>
            <a:r>
              <a:rPr lang="en-GB" b="1" dirty="0"/>
              <a:t>documented evidence </a:t>
            </a:r>
            <a:r>
              <a:rPr lang="en-GB" dirty="0"/>
              <a:t>which provides a </a:t>
            </a:r>
            <a:r>
              <a:rPr lang="en-GB" b="1" dirty="0"/>
              <a:t>high degree of assurance </a:t>
            </a:r>
            <a:r>
              <a:rPr lang="en-GB" dirty="0"/>
              <a:t>that a specific process will </a:t>
            </a:r>
            <a:r>
              <a:rPr lang="en-GB" b="1" dirty="0"/>
              <a:t>consistently produce </a:t>
            </a:r>
            <a:r>
              <a:rPr lang="en-GB" dirty="0"/>
              <a:t>a product meeting its </a:t>
            </a:r>
            <a:r>
              <a:rPr lang="en-GB" b="1" dirty="0"/>
              <a:t>predetermined specifications and quality attributes.</a:t>
            </a:r>
            <a:r>
              <a:rPr lang="en-GB" i="1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C756-2E7F-4B2D-BBED-BA8E62EE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Glossary of Computer System Software Development Terminology (8/95)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67BD-F94D-4F89-8C9A-9B1D25317C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https://www.fda.gov/iceci/inspections/inspectionguides/ucm074875.htm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C04F8C-4D0D-4C87-949B-DDBB251C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BE1AB1-1D7E-421B-9788-E3178576B5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B13F7-A2F7-483A-9357-09226181CF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9ACF-8A42-4AE1-A3B3-9097B2EBFFDF}"/>
              </a:ext>
            </a:extLst>
          </p:cNvPr>
          <p:cNvSpPr txBox="1"/>
          <p:nvPr/>
        </p:nvSpPr>
        <p:spPr>
          <a:xfrm>
            <a:off x="7251964" y="3465937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200" dirty="0"/>
              <a:t>November 25, 2014</a:t>
            </a:r>
          </a:p>
        </p:txBody>
      </p:sp>
    </p:spTree>
    <p:extLst>
      <p:ext uri="{BB962C8B-B14F-4D97-AF65-F5344CB8AC3E}">
        <p14:creationId xmlns:p14="http://schemas.microsoft.com/office/powerpoint/2010/main" val="21252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005CB-D57B-40BA-8FC1-66FFC6D9B3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Consists of:</a:t>
            </a:r>
          </a:p>
          <a:p>
            <a:pPr lvl="1"/>
            <a:r>
              <a:rPr lang="en-GB" dirty="0"/>
              <a:t>14 Base Packages (base, methods, stats, …)</a:t>
            </a:r>
          </a:p>
          <a:p>
            <a:pPr lvl="1"/>
            <a:r>
              <a:rPr lang="en-GB" dirty="0"/>
              <a:t>15 Recommended Packages (MASS, cluster, survival, …)</a:t>
            </a:r>
          </a:p>
          <a:p>
            <a:r>
              <a:rPr lang="en-GB" dirty="0"/>
              <a:t>R Foundation have addressed many of the key questions around validation in, “R: Regulatory Compliance and Validation Issues A Guidance Document for the Use of R in Regulated Clinical Trial Environments”</a:t>
            </a:r>
            <a:r>
              <a:rPr lang="en-GB" baseline="30000" dirty="0"/>
              <a:t>†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9B47-6D1E-4F0F-9974-AAF2E77A89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Base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5C18F-0ED0-4F5D-8A9A-29A49E0D38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9152" y="4229687"/>
            <a:ext cx="8424000" cy="215444"/>
          </a:xfrm>
        </p:spPr>
        <p:txBody>
          <a:bodyPr/>
          <a:lstStyle/>
          <a:p>
            <a:r>
              <a:rPr lang="en-GB" dirty="0"/>
              <a:t>† https://www.r-project.org/doc/R-FDA.pdf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F68AF-27F5-46D3-98A1-E093DF43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Validation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E71D5E-AB7C-4A58-AC74-344AE98AD6D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4A92-C831-4F8D-AF90-59AC949939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005CB-D57B-40BA-8FC1-66FFC6D9B3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R packages may come from:</a:t>
            </a:r>
          </a:p>
          <a:p>
            <a:pPr lvl="1"/>
            <a:r>
              <a:rPr lang="en-GB" dirty="0"/>
              <a:t>Central R Archive Network (CRAN)</a:t>
            </a:r>
          </a:p>
          <a:p>
            <a:pPr lvl="1"/>
            <a:r>
              <a:rPr lang="en-GB" dirty="0" err="1"/>
              <a:t>BioConductor</a:t>
            </a:r>
            <a:endParaRPr lang="en-GB" dirty="0"/>
          </a:p>
          <a:p>
            <a:pPr lvl="1"/>
            <a:r>
              <a:rPr lang="en-GB" dirty="0"/>
              <a:t>GitHub</a:t>
            </a:r>
          </a:p>
          <a:p>
            <a:pPr lvl="1"/>
            <a:r>
              <a:rPr lang="en-GB" dirty="0"/>
              <a:t>Internal</a:t>
            </a:r>
          </a:p>
          <a:p>
            <a:r>
              <a:rPr lang="en-GB" dirty="0"/>
              <a:t>Anyone can write one</a:t>
            </a:r>
          </a:p>
          <a:p>
            <a:r>
              <a:rPr lang="en-GB" dirty="0"/>
              <a:t>May or may not be developed according to any best practice</a:t>
            </a:r>
          </a:p>
          <a:p>
            <a:r>
              <a:rPr lang="en-GB" dirty="0"/>
              <a:t>QA varies from company to company but challenges are similar</a:t>
            </a:r>
          </a:p>
          <a:p>
            <a:pPr lvl="1"/>
            <a:r>
              <a:rPr lang="en-GB" dirty="0"/>
              <a:t>How can we be sure that they do what they are supposed to?</a:t>
            </a:r>
          </a:p>
          <a:p>
            <a:pPr lvl="1"/>
            <a:r>
              <a:rPr lang="en-GB" dirty="0"/>
              <a:t>How do we document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9B47-6D1E-4F0F-9974-AAF2E77A89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 Packages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F68AF-27F5-46D3-98A1-E093DF43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Validation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E71D5E-AB7C-4A58-AC74-344AE98AD6D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4A92-C831-4F8D-AF90-59AC949939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6260FB-8CC2-49C5-A4AF-85430A51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69794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1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EEB733B2-8353-4321-981B-1C6FB26EA062}" vid="{29CE45A5-BB77-4211-9752-9D8B9384FF4B}"/>
    </a:ext>
  </a:extLst>
</a:theme>
</file>

<file path=ppt/theme/theme3.xml><?xml version="1.0" encoding="utf-8"?>
<a:theme xmlns:a="http://schemas.openxmlformats.org/drawingml/2006/main" name="2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4.xml><?xml version="1.0" encoding="utf-8"?>
<a:theme xmlns:a="http://schemas.openxmlformats.org/drawingml/2006/main" name="3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5.xml><?xml version="1.0" encoding="utf-8"?>
<a:theme xmlns:a="http://schemas.openxmlformats.org/drawingml/2006/main" name="4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EEB733B2-8353-4321-981B-1C6FB26EA062}" vid="{29CE45A5-BB77-4211-9752-9D8B9384FF4B}"/>
    </a:ext>
  </a:extLst>
</a:theme>
</file>

<file path=ppt/theme/theme6.xml><?xml version="1.0" encoding="utf-8"?>
<a:theme xmlns:a="http://schemas.openxmlformats.org/drawingml/2006/main" name="5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</TotalTime>
  <Words>716</Words>
  <Application>Microsoft Office PowerPoint</Application>
  <PresentationFormat>On-screen Show (16:9)</PresentationFormat>
  <Paragraphs>116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GSK </vt:lpstr>
      <vt:lpstr>1_GSK </vt:lpstr>
      <vt:lpstr>2_GSK </vt:lpstr>
      <vt:lpstr>3_GSK </vt:lpstr>
      <vt:lpstr>4_GSK </vt:lpstr>
      <vt:lpstr>5_GSK </vt:lpstr>
      <vt:lpstr>The Challenges of Validating R</vt:lpstr>
      <vt:lpstr>Outline</vt:lpstr>
      <vt:lpstr>Disclaimer</vt:lpstr>
      <vt:lpstr>FDA</vt:lpstr>
      <vt:lpstr>Background</vt:lpstr>
      <vt:lpstr>AIMS SIG</vt:lpstr>
      <vt:lpstr>FDA</vt:lpstr>
      <vt:lpstr>R Validation</vt:lpstr>
      <vt:lpstr>R Validation</vt:lpstr>
      <vt:lpstr>Providing a High Degree of Assurance</vt:lpstr>
      <vt:lpstr>Online R Package Validation Hub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Challenges of Validating R</dc:title>
  <dc:creator>Andy Nicholls</dc:creator>
  <cp:lastModifiedBy>Andy Nicholls</cp:lastModifiedBy>
  <cp:revision>18</cp:revision>
  <dcterms:created xsi:type="dcterms:W3CDTF">2018-08-06T14:17:18Z</dcterms:created>
  <dcterms:modified xsi:type="dcterms:W3CDTF">2018-08-09T08:06:29Z</dcterms:modified>
</cp:coreProperties>
</file>