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40.jpg" ContentType="image/jpeg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45.jpg" ContentType="image/jpe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29"/>
  </p:notesMasterIdLst>
  <p:sldIdLst>
    <p:sldId id="259" r:id="rId5"/>
    <p:sldId id="270" r:id="rId6"/>
    <p:sldId id="305" r:id="rId7"/>
    <p:sldId id="306" r:id="rId8"/>
    <p:sldId id="304" r:id="rId9"/>
    <p:sldId id="303" r:id="rId10"/>
    <p:sldId id="307" r:id="rId11"/>
    <p:sldId id="274" r:id="rId12"/>
    <p:sldId id="262" r:id="rId13"/>
    <p:sldId id="299" r:id="rId14"/>
    <p:sldId id="296" r:id="rId15"/>
    <p:sldId id="275" r:id="rId16"/>
    <p:sldId id="272" r:id="rId17"/>
    <p:sldId id="289" r:id="rId18"/>
    <p:sldId id="291" r:id="rId19"/>
    <p:sldId id="290" r:id="rId20"/>
    <p:sldId id="288" r:id="rId21"/>
    <p:sldId id="269" r:id="rId22"/>
    <p:sldId id="302" r:id="rId23"/>
    <p:sldId id="278" r:id="rId24"/>
    <p:sldId id="284" r:id="rId25"/>
    <p:sldId id="298" r:id="rId26"/>
    <p:sldId id="300" r:id="rId27"/>
    <p:sldId id="30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ardina, Peter" initials="GP" lastIdx="21" clrIdx="0"/>
  <p:cmAuthor id="1" name="Francesco DePierro" initials="FD" lastIdx="4" clrIdx="1"/>
  <p:cmAuthor id="2" name="Gonnerman, Boyd" initials="GB" lastIdx="4" clrIdx="2"/>
  <p:cmAuthor id="3" name="Sims, John" initials="SJ" lastIdx="7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DA2"/>
    <a:srgbClr val="F7D417"/>
    <a:srgbClr val="1E376C"/>
    <a:srgbClr val="616365"/>
    <a:srgbClr val="F8971D"/>
    <a:srgbClr val="002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39" autoAdjust="0"/>
  </p:normalViewPr>
  <p:slideViewPr>
    <p:cSldViewPr showGuides="1">
      <p:cViewPr>
        <p:scale>
          <a:sx n="100" d="100"/>
          <a:sy n="100" d="100"/>
        </p:scale>
        <p:origin x="-1590" y="-96"/>
      </p:cViewPr>
      <p:guideLst>
        <p:guide orient="horz" pos="3888"/>
        <p:guide orient="horz" pos="624"/>
        <p:guide pos="561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245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6-11T08:11:55.458" idx="3">
    <p:pos x="1040" y="917"/>
    <p:text>I would not use our internal acronyms, like DAP. I recommend just saying that we have deployed our internal SAS programs through web based application developed in JAVA... etc.
And here are some high-level challenges we faced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9F1F9-D1C7-4D7D-8454-21063D350ED7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93E85-8AF7-4B3D-BF62-533D4E087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7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names’ </a:t>
            </a:r>
            <a:r>
              <a:rPr lang="en-US" baseline="0" dirty="0" err="1" smtClean="0"/>
              <a:t>boyd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gonnerman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Other. On program committee.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 for Research informatics group at </a:t>
            </a:r>
            <a:r>
              <a:rPr lang="en-US" baseline="0" dirty="0" err="1" smtClean="0"/>
              <a:t>pfizer</a:t>
            </a:r>
            <a:r>
              <a:rPr lang="en-US" baseline="0" dirty="0" smtClean="0"/>
              <a:t> within VRD. More about vaccine Research in subsequent slides, but first lets discuss Vaccines...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93E85-8AF7-4B3D-BF62-533D4E0874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70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may be an opportunity to bring about valuable change…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93E85-8AF7-4B3D-BF62-533D4E0874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28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isn’t always welcomed though or easy… SAS is a behemoth</a:t>
            </a:r>
            <a:r>
              <a:rPr lang="en-US" baseline="0" dirty="0" smtClean="0"/>
              <a:t> in the industry.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93E85-8AF7-4B3D-BF62-533D4E0874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0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 the last few years,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VRD</a:t>
            </a:r>
            <a:r>
              <a:rPr lang="en-US" baseline="0" dirty="0" smtClean="0"/>
              <a:t> has been exploring the use of R for validated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93E85-8AF7-4B3D-BF62-533D4E0874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08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Similar layout-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midtier</a:t>
            </a:r>
            <a:r>
              <a:rPr lang="en-US" baseline="0" dirty="0" smtClean="0"/>
              <a:t> layer and applications coexist. 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Fewer moving pieces- </a:t>
            </a:r>
          </a:p>
          <a:p>
            <a:pPr marL="228600" indent="-228600">
              <a:buAutoNum type="arabicPeriod"/>
            </a:pPr>
            <a:r>
              <a:rPr lang="en-US" dirty="0" smtClean="0"/>
              <a:t>Equivalent </a:t>
            </a:r>
            <a:r>
              <a:rPr lang="en-US" baseline="0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93E85-8AF7-4B3D-BF62-533D4E0874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30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Governance: Similar challenge</a:t>
            </a:r>
            <a:r>
              <a:rPr lang="en-US" baseline="0" dirty="0" smtClean="0"/>
              <a:t> as other applications, but no precedent for maintaining qualified R environment at Pfizer. Build from scratch.</a:t>
            </a:r>
          </a:p>
          <a:p>
            <a:r>
              <a:rPr lang="en-US" baseline="0" dirty="0" smtClean="0"/>
              <a:t>Inconsistent documentation: One advantage to SAS is consistently well-documented analytical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93E85-8AF7-4B3D-BF62-533D4E0874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45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processes used for other applications,</a:t>
            </a:r>
            <a:r>
              <a:rPr lang="en-US" baseline="0" dirty="0" smtClean="0"/>
              <a:t> but somewhat built from scratch. Some pieces required extra effort on RI’s 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93E85-8AF7-4B3D-BF62-533D4E0874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45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93E85-8AF7-4B3D-BF62-533D4E0874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45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RinPharma</a:t>
            </a:r>
            <a:r>
              <a:rPr lang="en-US" dirty="0" smtClean="0"/>
              <a:t> /</a:t>
            </a:r>
            <a:r>
              <a:rPr lang="en-US" baseline="0" dirty="0" smtClean="0"/>
              <a:t> other conferences will help build trust as widespread adoption brings R to be fully mainstreamed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93E85-8AF7-4B3D-BF62-533D4E0874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45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93E85-8AF7-4B3D-BF62-533D4E0874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30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93E85-8AF7-4B3D-BF62-533D4E0874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Vaccines have been highly effective in decreasing disease incidence across the United States. our group has a long history in the vaccine space, most recently with vaccines that target bacterial Meningitis and Pneumococcal disease as well as viral pathogens and immuno-oncology.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93E85-8AF7-4B3D-BF62-533D4E0874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28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Pfizer Vaccine Research and Development develops and validates laboratory assays to support our vaccine programs from early development through late stage studies.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Speak to typical setup and use of CROs and that some assays require analytical</a:t>
            </a:r>
            <a:r>
              <a:rPr lang="en-US" baseline="0" dirty="0" smtClean="0"/>
              <a:t> processes in connection with </a:t>
            </a:r>
            <a:r>
              <a:rPr lang="en-US" baseline="0" dirty="0" err="1" smtClean="0"/>
              <a:t>lims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CA5379B-A65D-409A-B5A2-E9682B0FC23C}" type="slidenum">
              <a:rPr lang="en-US" altLang="en-US" smtClean="0">
                <a:latin typeface="Calibri" pitchFamily="34" charset="0"/>
              </a:rPr>
              <a:pPr/>
              <a:t>3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 to upfront clinical process, once study is defined, that gets samples to the lab</a:t>
            </a:r>
            <a:r>
              <a:rPr lang="en-US" baseline="0" dirty="0" smtClean="0"/>
              <a:t> to ground discussion.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93E85-8AF7-4B3D-BF62-533D4E0874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6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Very quick discussion on scale of work and high throughput nature, robotics, systems, etc.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A33E494-B58E-4B3E-B2B9-314DB4F14E88}" type="slidenum">
              <a:rPr lang="en-US" altLang="en-US" smtClean="0">
                <a:latin typeface="Calibri" pitchFamily="34" charset="0"/>
              </a:rPr>
              <a:pPr/>
              <a:t>5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Those systems</a:t>
            </a:r>
            <a:r>
              <a:rPr lang="en-US" baseline="0" dirty="0" smtClean="0"/>
              <a:t> we talked about on last slide…RI is involved and manages them plus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0F5B2-7F30-4678-A562-BCAD7B8A1BC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77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only scratched the surface of some of what the RI team does,</a:t>
            </a:r>
            <a:r>
              <a:rPr lang="en-US" baseline="0" dirty="0" smtClean="0"/>
              <a:t> let’s focus on Data Science and the analytical portions.  Let’s especially get into SAS and R and what we do there…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93E85-8AF7-4B3D-BF62-533D4E0874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63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Pfizer</a:t>
            </a:r>
            <a:r>
              <a:rPr lang="en-US" baseline="0" dirty="0" smtClean="0"/>
              <a:t> statisticians: Comfortable using SAS, legacy code</a:t>
            </a:r>
            <a:endParaRPr lang="en-US" dirty="0" smtClean="0"/>
          </a:p>
          <a:p>
            <a:r>
              <a:rPr lang="en-US" dirty="0" smtClean="0"/>
              <a:t>Expensive: particularly</a:t>
            </a:r>
            <a:r>
              <a:rPr lang="en-US" baseline="0" dirty="0" smtClean="0"/>
              <a:t> important when working with small labs</a:t>
            </a:r>
          </a:p>
          <a:p>
            <a:r>
              <a:rPr lang="en-US" baseline="0" dirty="0" smtClean="0"/>
              <a:t>Batch-oriented submission products expensive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One data structure: sometimes data wrangling isn’t as easy/intuitive. Lists in R, vectors, </a:t>
            </a:r>
            <a:r>
              <a:rPr lang="en-US" baseline="0" dirty="0" err="1" smtClean="0"/>
              <a:t>dataframes</a:t>
            </a:r>
            <a:endParaRPr lang="en-US" baseline="0" dirty="0" smtClean="0"/>
          </a:p>
          <a:p>
            <a:r>
              <a:rPr lang="en-US" baseline="0" dirty="0" smtClean="0"/>
              <a:t>Debugging 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93E85-8AF7-4B3D-BF62-533D4E0874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74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93E85-8AF7-4B3D-BF62-533D4E0874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3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64"/>
            <a:ext cx="9149281" cy="6857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ject 2"/>
          <p:cNvSpPr/>
          <p:nvPr userDrawn="1"/>
        </p:nvSpPr>
        <p:spPr>
          <a:xfrm>
            <a:off x="0" y="164"/>
            <a:ext cx="9149281" cy="5410036"/>
          </a:xfrm>
          <a:prstGeom prst="rect">
            <a:avLst/>
          </a:prstGeom>
          <a:blipFill>
            <a:blip r:embed="rId2" cstate="print"/>
            <a:srcRect/>
            <a:stretch>
              <a:fillRect l="-33257" r="-11444" b="-37648"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0" name="Picture 9" descr="\\Ndhnas032\Creative_Services_Working\Working\Mason\Mason_693089_WRDBrandingUpdate_adm\Final_Files\ScienceLifeChanging_Logo\Science_LifeChanging_Full_Blu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89" y="5678056"/>
            <a:ext cx="2414111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2743281"/>
          </a:xfrm>
        </p:spPr>
        <p:txBody>
          <a:bodyPr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505200"/>
            <a:ext cx="8677564" cy="8382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5334000"/>
            <a:ext cx="9144000" cy="76200"/>
          </a:xfrm>
          <a:prstGeom prst="rect">
            <a:avLst/>
          </a:prstGeom>
          <a:solidFill>
            <a:srgbClr val="1E3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71" y="5657850"/>
            <a:ext cx="4799029" cy="9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0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22125"/>
            <a:ext cx="2971800" cy="32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685799"/>
            <a:ext cx="8686800" cy="548878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 descr="C:\Users\duczya\Desktop\Science_LifeImpact_Small-0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914" y="6221477"/>
            <a:ext cx="2286000" cy="32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72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686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0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4191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724400" y="990600"/>
            <a:ext cx="4191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94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4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41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k object 16"/>
          <p:cNvSpPr/>
          <p:nvPr/>
        </p:nvSpPr>
        <p:spPr>
          <a:xfrm>
            <a:off x="0" y="0"/>
            <a:ext cx="9143999" cy="7437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743707"/>
            <a:ext cx="914399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\\Ndhnas032\Creative_Services_Working\Working\Mirza\Mirza_633570_ppttemplate_leslie_am\Natives\1_WRD_Signature\WRD_Signatur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25837"/>
            <a:ext cx="2743200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-1"/>
            <a:ext cx="8686800" cy="743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72102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1284" y="6308265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5C70FAC-43E0-4108-9BAD-3061F3B39AC4}" type="slidenum">
              <a:rPr lang="en-US" sz="800" smtClean="0">
                <a:solidFill>
                  <a:srgbClr val="616365"/>
                </a:solidFill>
              </a:rPr>
              <a:pPr algn="ctr"/>
              <a:t>‹#›</a:t>
            </a:fld>
            <a:endParaRPr lang="en-US" sz="800" dirty="0" smtClean="0">
              <a:solidFill>
                <a:srgbClr val="616365"/>
              </a:solidFill>
            </a:endParaRPr>
          </a:p>
          <a:p>
            <a:pPr algn="ctr"/>
            <a:r>
              <a:rPr lang="en-US" sz="800" i="1" dirty="0" smtClean="0">
                <a:solidFill>
                  <a:srgbClr val="616365"/>
                </a:solidFill>
              </a:rPr>
              <a:t>Pfizer Confidential</a:t>
            </a:r>
            <a:endParaRPr lang="en-US" sz="800" i="1" dirty="0">
              <a:solidFill>
                <a:srgbClr val="61636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547" y="6253081"/>
            <a:ext cx="2693534" cy="4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66" r:id="rId3"/>
    <p:sldLayoutId id="2147483672" r:id="rId4"/>
    <p:sldLayoutId id="2147483673" r:id="rId5"/>
    <p:sldLayoutId id="214748367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spcBef>
          <a:spcPts val="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image" Target="../media/image35.png"/><Relationship Id="rId7" Type="http://schemas.openxmlformats.org/officeDocument/2006/relationships/image" Target="../media/image45.jp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g"/><Relationship Id="rId11" Type="http://schemas.openxmlformats.org/officeDocument/2006/relationships/image" Target="../media/image41.png"/><Relationship Id="rId5" Type="http://schemas.openxmlformats.org/officeDocument/2006/relationships/image" Target="../media/image39.png"/><Relationship Id="rId10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pierf\AppData\Local\Box\Box%20Edit\Documents\Assay%20Data%20Flow%20Charts%20and%20Related%20Docs\High%20Level%20Overview%20of%20LBI%20testing.vsd\Drawing\~Page-1\Sheet.66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0.png"/><Relationship Id="rId4" Type="http://schemas.openxmlformats.org/officeDocument/2006/relationships/image" Target="../media/image49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openxmlformats.org/officeDocument/2006/relationships/image" Target="../media/image2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://www.google.com/url?sa=i&amp;rct=j&amp;q=&amp;esrc=s&amp;frm=1&amp;source=images&amp;cd=&amp;cad=rja&amp;uact=8&amp;ved=0ahUKEwiF94udsqzMAhUog4MKHSNjDpkQjRwIBw&amp;url=http://www.coleparmer.com/Product/Thermo_Scientific_Nunc_Edge_96_Well_Plates_Sterile_No_Lid_Nunclon_Delta_160_Cs/EW-01930-63&amp;bvm=bv.120551593,d.amc&amp;psig=AFQjCNHGcJC5nUp3ilmYNL5_EmIOxTlk9g&amp;ust=1461763124577989" TargetMode="External"/><Relationship Id="rId3" Type="http://schemas.openxmlformats.org/officeDocument/2006/relationships/image" Target="../media/image23.jpeg"/><Relationship Id="rId7" Type="http://schemas.openxmlformats.org/officeDocument/2006/relationships/hyperlink" Target="http://www.google.com/url?sa=i&amp;rct=j&amp;q=&amp;esrc=s&amp;frm=1&amp;source=images&amp;cd=&amp;cad=rja&amp;uact=8&amp;ved=0ahUKEwiGm4_gsazMAhUFg4MKHfjWA9IQjRwIBw&amp;url=http://www.thermoscientific.com/en/product/nalgene-general-long-term-storage-cryogenic-tubes.html&amp;bvm=bv.120551593,d.amc&amp;psig=AFQjCNH50fCEy9I6bkBi39Vb2VMaFpl-sQ&amp;ust=1461763010821807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11" Type="http://schemas.openxmlformats.org/officeDocument/2006/relationships/hyperlink" Target="https://www.google.com/url?sa=i&amp;rct=j&amp;q=&amp;esrc=s&amp;frm=1&amp;source=images&amp;cd=&amp;cad=rja&amp;uact=8&amp;ved=0ahUKEwjIm86XsKzMAhWhtoMKHcRWA-8QjRwIBw&amp;url=https://www.agilent.com/en-us/products/automation-solutions/automated-liquid-handling&amp;psig=AFQjCNGm2AGOjoFimPbpWy2Ac56ThJwoHg&amp;ust=1461762599210467" TargetMode="External"/><Relationship Id="rId5" Type="http://schemas.openxmlformats.org/officeDocument/2006/relationships/hyperlink" Target="http://www.google.com/url?sa=i&amp;rct=j&amp;q=&amp;esrc=s&amp;frm=1&amp;source=images&amp;cd=&amp;cad=rja&amp;uact=8&amp;ved=0ahUKEwiSyrDdtKzMAhXon4MKHdXLDcoQjRwIBw&amp;url=http://www.directindustry.com/prod/harvard-apparatus/product-22358-1326509.html&amp;bvm=bv.120551593,d.amc&amp;psig=AFQjCNEfkZM6Otwu-uMAM-WI-5NLwEX8xA&amp;ust=1461763813876758" TargetMode="External"/><Relationship Id="rId10" Type="http://schemas.openxmlformats.org/officeDocument/2006/relationships/image" Target="../media/image28.jpeg"/><Relationship Id="rId4" Type="http://schemas.openxmlformats.org/officeDocument/2006/relationships/image" Target="../media/image24.jpeg"/><Relationship Id="rId9" Type="http://schemas.openxmlformats.org/officeDocument/2006/relationships/image" Target="../media/image27.jpeg"/><Relationship Id="rId14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uact=8&amp;ved=2ahUKEwizlILLlJrcAhVEON8KHX4gDAQQjRx6BAgBEAU&amp;url=http://etk-energia.spb.ru/going-deeper-foto.html&amp;psig=AOvVaw2HhXKKv9qWwkgvJ1QsDeW6&amp;ust=153150539319767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jp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Pfizer Vaccine R&amp;D’s Use </a:t>
            </a:r>
            <a:r>
              <a:rPr lang="en-US" dirty="0"/>
              <a:t>of R in a GxP Environment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819400"/>
            <a:ext cx="7543800" cy="1828800"/>
          </a:xfrm>
        </p:spPr>
        <p:txBody>
          <a:bodyPr>
            <a:normAutofit fontScale="92500"/>
          </a:bodyPr>
          <a:lstStyle/>
          <a:p>
            <a:r>
              <a:rPr lang="en-US" i="0" dirty="0" smtClean="0"/>
              <a:t>Boyd Gonnerman* </a:t>
            </a:r>
            <a:r>
              <a:rPr lang="en-US" dirty="0" smtClean="0"/>
              <a:t>– Senior Analyst, Data Science</a:t>
            </a:r>
          </a:p>
          <a:p>
            <a:r>
              <a:rPr lang="en-US" i="0" dirty="0" smtClean="0"/>
              <a:t>Francesco DePierro </a:t>
            </a:r>
            <a:r>
              <a:rPr lang="en-US" dirty="0"/>
              <a:t>– </a:t>
            </a:r>
            <a:r>
              <a:rPr lang="en-US" dirty="0" smtClean="0"/>
              <a:t>Director</a:t>
            </a:r>
            <a:r>
              <a:rPr lang="en-US" dirty="0"/>
              <a:t>, Research Informatics</a:t>
            </a:r>
            <a:endParaRPr lang="en-US" dirty="0" smtClean="0"/>
          </a:p>
          <a:p>
            <a:r>
              <a:rPr lang="en-US" i="0" dirty="0"/>
              <a:t>John </a:t>
            </a:r>
            <a:r>
              <a:rPr lang="en-US" i="0" dirty="0" smtClean="0"/>
              <a:t>Sims* </a:t>
            </a:r>
            <a:r>
              <a:rPr lang="en-US" dirty="0" smtClean="0"/>
              <a:t>– Associate Director, Data Science</a:t>
            </a:r>
            <a:endParaRPr lang="en-US" dirty="0"/>
          </a:p>
          <a:p>
            <a:r>
              <a:rPr lang="en-US" i="0" dirty="0" smtClean="0"/>
              <a:t>Peter </a:t>
            </a:r>
            <a:r>
              <a:rPr lang="en-US" i="0" dirty="0"/>
              <a:t>Giardina </a:t>
            </a:r>
            <a:r>
              <a:rPr lang="en-US" dirty="0" smtClean="0"/>
              <a:t>– Director, </a:t>
            </a:r>
            <a:r>
              <a:rPr lang="en-US" dirty="0"/>
              <a:t>Clinical Testing and Business Operations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43000" y="4972050"/>
            <a:ext cx="3116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RinPharma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committee</a:t>
            </a:r>
          </a:p>
        </p:txBody>
      </p:sp>
    </p:spTree>
    <p:extLst>
      <p:ext uri="{BB962C8B-B14F-4D97-AF65-F5344CB8AC3E}">
        <p14:creationId xmlns:p14="http://schemas.microsoft.com/office/powerpoint/2010/main" val="8422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800" smtClean="0">
                <a:solidFill>
                  <a:srgbClr val="898989"/>
                </a:solidFill>
              </a:rPr>
              <a:t>Pfizer Confidential │ </a:t>
            </a:r>
            <a:fld id="{0870D809-425D-4884-9DC1-66E7FF3FEBD0}" type="slidenum">
              <a:rPr lang="en-US" altLang="en-US" sz="800" smtClean="0">
                <a:solidFill>
                  <a:srgbClr val="898989"/>
                </a:solidFill>
              </a:rPr>
              <a:pPr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en-US" sz="800" smtClean="0">
              <a:solidFill>
                <a:srgbClr val="898989"/>
              </a:solidFill>
            </a:endParaRPr>
          </a:p>
        </p:txBody>
      </p:sp>
      <p:sp>
        <p:nvSpPr>
          <p:cNvPr id="13316" name="AutoShape 2" descr="Image result for opportu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13317" name="AutoShape 4" descr="Image result for opportunity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13318" name="AutoShape 6" descr="Image result for opportunity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13319" name="AutoShape 8" descr="data:image/jpeg;base64,/9j/4AAQSkZJRgABAQAAAQABAAD/2wCEAAkGBxQSEhQUExQVFRUVFBUUFhQVFRcWFRUWFBQXFhQVFRUYHCggGBolHBUUITEhJSkrLi4uFx8zODMtNygtLisBCgoKDg0OGxAQGywkHyQsLCwsLCwsLCwsLCwsLCwsLCwsLCwsLCwsLCwsLCwsLCwsLCwsLCwsLCwsLCwsLCwtLP/AABEIALcBEwMBEQACEQEDEQH/xAAbAAAABwEAAAAAAAAAAAAAAAAAAQIDBAUGB//EAEQQAAEDAgUCAwUECAMGBwAAAAEAAgMEEQUSITFBBlETImEUMnGBoQdCUpEVI0NiscHR8DNy4RYkY4Ki8URTkqOywtL/xAAbAQACAwEBAQAAAAAAAAAAAAAAAQIDBAUGB//EAD4RAAIBAgQDBQgAAwcDBQAAAAABAgMRBBIhMQVBURNhcdHwFCIygZGhscEG4fEjM0JSYnLCFZLSFiQlorL/2gAMAwEAAhEDEQA/AMQF6Y4YoJgKCAFhABhABpgGgAIANAgIANAAQAEwDQAEAGEgFtQBJYokwWQBMo3ZXB1gbG9jsfRRlqrEo6am8hxqJ8QLwLnS3bhc10ZKWhtVVOOpCwukllOYHyMLgCPdN9fKO2t/yVlScY6c2QhFy1LrDHFrsmunN9+9/VZ6lmrl0NNCwFRc25VVidwOegLgbKiwXMX9oE5IbqLA29df+y6GDSRkxL0MMVvMYSAAQgBJQIKyBjkdPfUpNjSFkccKJIu48Ya0BrWGwAA1HA+Co7JvW5cqiRjwtJlFhACggBSBhoANMQEAGgA0ABAAQAEABMQaBhoAU1IBzIkOw7GUmNDoSGS4RYKLJIfEhy2F7A8dyo21JX0Oj9P0LoYGgn3hmy9idTY/kuVWmpzN9OOWJMghIudPjue9lBu5NIYiCbIjxjCjcY0+PTRSTFY5z1lG/wAW7gbWsN7f911MM1l0MNdO5ncml1qM4hAh4N/gkSGxESUXFYlwUfJUXImohyNvtskhjWRMBJQIqQpFYoJgKCADQAEAGEAGgA0ABAAQICADQAEwAgByMJDQtzbJDFgoGLjCTBE2OMKDZOxYYZh7p5Gsbz9ANyVXUqKCuycIOTsdL6fwSOKPKW3IdmuQNTawK5NatKcrnQp01FWLGqbr6KqJNkd6kRGLKQDTn2TsRuRa3EmwsL3agcDdWQpuTsiMp5VcxOIdVh97RA76uN7A9lvhhbczJLEX5FJPUiQCzA23blaFHLzKXK5Be3VWEGS4Y9dVBsmkSmRgKDZKwb9UIYy5qYiPK6ykhDbYHHUNcR3AJCMyQrMqgFMrFAIANABoACADQIMIGKaEALkjynVJMbVhwQAtvmF+G8lF9QtoRymRAgAIAMIAfGiRIUG3QAtrUhj7Y0rjsPxnUDa5soskdIwuoZG1rYmukdsXNGmmmh7XXKqRcneTsdCDSVompiuAL72WRl43O5NCZDdIp2I3I00oCkkRbIZmuVZYhcrcewV8sbnBwAAvrtoFbRrKMrEJ0nJHOnx6ldRMwNAhYdkNgkSvA7qNydh5jANT8h3UW7jsOW5KQxL90ASYsHkcGnRocCQT2Cg60U2TVNsrsTpBGQAST2t+W26shLMVzjYlUlBUZBZkoHFhYb9rKEp076tEownbYhv6XmOsQMjTe1mm+nB4B+aksRFfFoRdCXIQ7pWsDXONPJlbvoCbdwAbn5XR7RSvbMhdhUtexUEK8qCQAaAAgBQCADCAHnEW2t/XhIlyHsPYwk572txv8lGd1sOFuZKGDPkA8OzydNNPzvss+IxtHDQdSs8qXX9dfAthh51Xlgrsn/7EVGW+aO/4bn+Nl5//ANYYLPbLO3Wy/Fzd/wBFr5b3V+mv5sUNTSvieWSNLXDg/wAR3C9JhsVSxNNVaMrxfP1s+45lSlOlJwmrMZCvKx1oukSHowkxkqFu91FkkLJskMcii82uugJt2Sb0BI6x0XSsbTtLQQD5hmtmN9dVxsTJubudKiko6FtO+xVKLGRJXKSEyPIFJESqxJ2Ubq6CuVz0KMYtGzQu23JWnspMp7RIppeoJnl4aSWdgdB6q9UIKze5V2snsVLm+bzHU63+PxV620KuY42Ox03SuOw8dBc/l3SJCmtvqd+PRIB5sRI2uSo3JWFtw95dlDSXHji29yUnUile48jvY1dQQ4ZQ02FhYXsLaD4LAtNTU+hSR4H4lQB4moOa1vdAta3F7rS6+WGxT2V5bmsFE8ftCfWyxZl0NOVlphdOGNAtZVTldk4qxOMnA0KhYkco+0rBDHKJxtJo7/MOT6kfwXWwVXNHL0OdiqdnmMTZbzICyAAgA7oACBAQBcYDgctSfL5Y76vI0+DRyVxeLcbw/D42l70+UV+X0X3fJG7B4GpiHdaR6+XUn9QdYQYcPZqRvj1JOU/eDXHTzkauff7g+mx8X2OK4pP2jFytDkttO5cl3vfvO+nTw0ezpK79b+RQT4vj8ANRI13hjzOaWQlob+8xnnaBydLclThS4RVfZQavtu/s3owcsTFZnt8jUw1UeMUYmiAbPHo5nIda5bflrtwf6EJ8Pxc+C4zs6mtKe/6l4rmunyK8VQjjaOaPxL1b5mTDCDYixBsQdwRuF9JUk1dapnl7NOzHGtQMfjHKiyQ8XpWHcI6oEOCpsyw7/wB/36pZdbjzaHX+mAGUkNnB3kBBGu+u/wA7fJcWvrUZ1KWkESaqW6gkNsieMpWI3HYrFJkkZjqurMfGYHtuD3WzDxzGetKxh5MRYYi3Ldzn5r9mj7vz1K3qm81zHnVrC6CvsWtY22thydd+NUThpdhGfJEirc15uRYqMbolKzGG6KQiSI9A47qN+RKxaYDhIneQXWDbE6XJudvRU1quRFtOnmZ0SlwqOMCzGggb21XLlUlLdm5QSCdQRtuQNTueT80s8mGVIhzUF75LD1U1O24nEqzgxjcXucCSbk8/BW9rmVkV9nZ3HvaXD7yWVDuyXSVj81jYDjW5PxFtFCUVYaky6hnad1S0WXGcawuKpidHINHDcWu08ObcEXClTqSpyzIjOCmrM5R1J0NLTeaMmWPk2s5vYEX1+K69DGRqaPRnOq4aUNVqjJ5VsMwVkxAsgAwEm7bgajCOmWtYZ6xwjiaMxa45dO7zwPTf+C8Zxb+Jve9nwHvSembf/t6+O3S+528HwrTtMRounn5fXoVGK9W1GIP9jwphZENHTWyHLte/7Jn/AFH02PEhg6WFXtOOleT1tvr/AMn9vydN1ZVP7OirL19DUdG9Dw0ADjaWcjWUj3b7iMfdHrufouJxHi1XFvLtDp18ev4NdDDRpa7s1ZXKNJyfG6V+CVzaqAE0kzsr4xsL6uj7DlzT6EbXv67CVo8UwzoVH/aR2f7/AE/qcurF4epnj8L9f0NH1HQMljbWU5Do5Ghzrcg7PtweCOLehXY/hrikqc/+n4jRr4b/AP5/cfp0MHFMIpL2in8/PzMyAvbnCLLDKB0mYWOjS7sPRVVJqJZCNxdJRZ3tbe13W9PiEpTsrjjG7sbfFujoWQZ7kOa3fUi9jrb8vyXPp4ubnY2Tw8VG5g4cMe+QRiwJJF3GzdNSSe2i6TqJRzGFQbdjqGGPEULYhYeGMpF9SeSO413XIms0nLqdGLyqw6+e6jYdxprtU7CHHz2Bta/qko3HcyXVbA5rjHJmcNXgOB0Itt2W7D6OzRlrarRmNomx5v1odbs3TW/Pyut0s1vdMkbX1Oh4fhtMI/FjZo5u+t9NPLyFy51KmbK2dCEIWukYzEXEyO0IHAO4HquhTXumSe4mGMptiRODvKLqvmTLnpPOyR0mgaRb66LPibOKRdRunc1hxsAalYuxZq7RBfpNrtLpdm0GdMkU1WDoCouLJKRX4xUlum/8lZTimQnKxmZMUFzqtipMz9oi8hpS119P75+KzOSaLUrMmRS2dfN8rqDWhJPULEMf8Jzc1gz8RP8AH6JwoZlpuEquV6kXEOrWNFmlr3O0bZwtr3PZThhZPchKutkYDEqKMRkgecOu433vubcLpU5SctdjFUiktCjyrQUD9FRPleGRtLnH8h6k8BZsXjKOEpOrWlZfnuS5sso0Z1pZIK79bmmn9kwmMS1Lg+YjyMGrif3G8Du8/wA7LwGN4pi+MTdKgstLn3/7n/xX33PR4fB0cGs89Z+tvMzUFDW468STk09G112NF7O/yA++62mc6DWw3Coq4jC8Kjkp+9Ue/wDPou7fr1L4wqYl3lpH16udMwbCIaWMRQMDGjU23cfxOdu4+pXlsRiauInnqu7/AB4dDo06cYK0UTlQTAgCJiuHR1MT4ZW5mPFiOR2I7EGxB9FbQrzoVFUg7NEZwU45Wc16TxF+FVb8OqzeCU3iefdGckNdrsx2xGwcPiV6vFQjj6CxdDSa3XPT9rddV8jm05OjN0p7MtOocHNPJp/hu909u7SvX8B4usfQtP8AvI/F3/6vnz6PxRwuIYN4epePwvbu7vLuI8Nc4Ny3I9Rv8yu04Ju5jU3sXEGKRsZGHXJa7OSALlxN7kncW0sqJUpNuxcqkUkbWPF46mPyv0t8DccELnulKnLVGtVFNaFJ1FIxhjDWC/DWk3u4W497/VX0E5JtsqqtKxHqMOnJa5smW1jY7nQXGpU41IapohKEt7lzA821+iolYtRIYoEiB1KS2lke11nNt87uAI+qtoWdRJkKukG0c2jaSbX1Ppe66rskc9DksOV4BNwSLnTnfn4oTuhtWZvv0lBBC1rX5vL5QDqAdtAuZ2U5zu0bu0jGNrmVnfneXki5NzYW+i3RVlYyt3dyRGGqLuSQUzCTp+SE7ANwYoYwQm6WbUSnlIdZXufyR81ONNIjKbZpqKra2FrpGnPbS257LFODc7RehphK0dSXQ1br+IW2BGhO9lXOC+FE4ye5X45jAO6uo0SurVMs+qN1uUTLmNNjHVD2PytaPg4cdxYrFSwqkrs01K7i7Iq8Qx4yua4XZlBv5t724V0KGVWKpVszuV1Risklg85mg7bK2NKMdip1G9yHbXTZWECdV1ZewC7eBYXvYbXKrjCzLJTuhzBMAkqTceWPl5G/o0cn6LkcX49Q4esvxVOUenfJ8l939zVg+H1MS77R6+Xqw7j/AFjBQD2WgYJqgnKSPMGu21trI++mUbfKy8Z2GJ4lP2nGytHly07lyXfu/ud5Olho9nRWvrfqxrpnoB8sntWJuMsrjmETjcDkeIdj/kGgH5DHjuNRhHsMGrRXPy83r+S6jhG3nq6vodHa0AWAsBoANgBwF5tu+rOgGgAIACAAgDN9d9Ltr6ctFhMy7onnvywn8LrW9DY8LpcL4g8HWu/he6/fijPiKCqx7+RQ9BY77ZE+gq7iohu0F3vODDb/ANbDoe4111XdxMZ4CvHHYX4X9NeXhL7P5GKGWvTdGpv6+6JlBRmGVzXsDraEEGxB2cF7yhjKeMoRrUno/s+afgeflRlRqOE1t9+8vcT6djfG6SKzTlJLbaHTYX2KKeIkpZZE50U43iZHDHlpIuRYEgAX19LLdUSaMcG0yxpJ5Z6iN2W7m7X0bptm7KqUY04NFsXKc0zYeA55Bka247agfmsGZJe6arNvUkBgULkrEuOIWuVBsmkNyUTXB29nbi9/omptCcUykfg1PFmk1GYEZre7ob5f6rR21SXulXZwjqZDE5YSf1bTYNAF+/JXQpxmviMc3HkQIyrWiq5OzaC9r8KuxZcbdUW0BTy3FmEuncQU8qQZmRyFIiOxUxO+iTlYajclTVViLnNbT5BVqBNyJjcZL9HWHYBVuhbYs7a+5Clo5pTcNLuBaysU4QW5BwlJmnpOkocjc4eH283nG/yWKWMnfTY0xw0bamTx+jdHPIwkuDDbMRbfUfx+a3UJqUEzHWi1JorMquKgZUAL8B34Trtodfgk5JK7Y7PoaLDsAZGwz1jhHG0XLXGwtxnP/wBRv9F4riv8TSnL2fh+remb/wAf/J/LqdzB8KSXaYjbp5+X16GfxTqmpxN5pMMYY4Ro+X3CW7Xc79mzfQeY2+IXGhhKGCj7RjJXk+W+v7fft+TpOrOq8lJWXr6Gu6P6KgoG5h+smI80rhqO4jH3R9TyeFwuIcVq4x2ekeS8+psoYaNLXmadcw0AQAEABAAQAEABAHO/tL6de1zcRpPLNDZ0mXdzW7SepA0IO7fhr6PguOi17JX1jLb58vny6PxMGLotf2sN1uX/AE7jLMRgZUxHw5o/LI0fddbVp7sO4/qCt2DxEuEYp0qmtKXpS8Vs+75FFaksVTUo6SXqwzi9bKA5rg5u+rTcWJ1vovf0YwlaUXc89VlJaMzcZINx/RbWtDInqW+HYiIrnXNwRsPiOVnqUsxfCplNjBirHNbci5A/OywSpNM2KomPRVAdsoOLQ1K5KjfdQaJpj89U2NmpAvolGLkxuSSMLjGNEB0TTmGuvYkrpUqF7SZiqVre6Zrw7rZcy2Lavw9sUcTgfM5ty0izh+W6ohUcpNFs4KMUytuVeVXBk7oAMoGBgskwQuWpJ0CFEbkRlIhc0WH9ITPDXvsxpIJBPmy86d/RY6mMgrpamqGFm9Wa6jpY6Zlszna820/ILnzlKpLY2xjGCIzsUhJ94Kaoz6C7SPUvassDXNcwPBv5TYh3NtVnje90yyVrWZzTqXDo47PjifGH6gO2Fhq0f6+q7GHqSlo3exzK8Ix1Stcp6SkdK8MYLuP09SeAni8XRwlJ1qztFerLqyujRnWmoQWpf19dTYTEHTu8SZ2rIx7xP7o+6394/wCi+fYviGL4zPs6SyUl695833LT8npsPhaWDjeWsvW3n/Qy1LhVbjkgmqnGCkBvGxulx/wwdzb9o7vp2FNbF4bhcezorNU5vz8l8+pbGnUxDzS0j69XJ/VVO9skGF4daAeG6eVzSWmwBy53jzG+U373bwsuBnCUJ47F+9qopb/Rbc/yWVk01RpacyuHVNa+hw9tO9xqZZJo72Y4vENg3MZAQTZzdTvlWn/p+Ejiq8qq9yKi+el/DwK+3qOnBRerv9iQz7Q6ptJE4xsfU+0yU7mlrrvEbGOJDWEWdd7Rpp6aqt8Fw8sRJKTUMqknfa7a3fLS5JYuooLTW9i8w/7RIzQOq5oyxzJfB8JpuXyWDhlJ2Fjc32ynfS+CrwSaxaoU3dNZr9F3l0cWuzzyXcTsP67p5KM1bg5jGyCJ7bZnNebW294WIN/6KirwivDE+zqzbV09ronHFQdPOybh/V9HNG+Vk7ckZa15eCzIX6NuHAaE87aFU1eG4qlNU5Qd3e1tb232JxxFOSumWFHisEovFNFIL28kjXa9tDv6LNUw9WnpODXimicakZbMmKkmBMAEIA5NjFM/A65tVCCaSd2V8Y2F9TH2uNXNPoR3v6/CVo8Uwzo1P7yOz/f6f1OXUi8PUzR+F+v6HSnMZVQh0Tg5krQ5hAuHA65fQ/wNwt3AOJSo1PZK+6+Hy8v6GfH4VVI9rDnv5merem5WObaMgOIA1uL9z2Xt4YmDW5wZ4eSeiF03Skzy8eVpZbQn3r3tY2twlLFwVu8Fhpu5X1kEkDzG/QjcXuNR6fFWwcaizIrkpQdmSqGcsyube2xFv9VXOKd0ycJW1RqzV5W357LCoXZqz2RnOo690jWHVup05W3D01FszVptpFE2PkrTcoFA2N+yVguOSuc83cT8ShJLRDbb3Gz6JiuFZMAIAQ5MVxOVAiwwWic6VpA0a4HUXGhVNaaUWi6lBuSOlOmOXcLi21OrfQy2M1wGYC+b81uo03uzLVmZpwJ3K3Kxj1N3ieKhgBd6/E9gFyqdJy2OhUqKO5kMbr3T5cxFhcjQaX315OgXQo01C9jFVnn3J3RMYvKefKPlr/fyXjf40nO9GH+H3n89F9l+TscDjH35c9PpqYPp+kbX43UGqGcRmZwjdq0+FII2MI5aAb25y68rn42rLCcNh2Ol7K671dv5m2lFVa7zcrnYQF4w6xzHEsTbBimJSyODXMog2EONsznRxENbfc5u3cr1FHDyrYDDwgrpz97u1f6OdOajWm300+xnKOgqicPipbCdlLJVAktFhPI/8Wl8mTfuujUrYdKvUr/A5KP/AGpdO+5Qoz9yMN7X+pIxKhqKCWhiiZ49VG2Wre0NfIC+Z2UmzfM6wiGvpdV0atHGU606jy03aCd0tFrz01uOcZUnGKV2rv6j2EYPJ7ZQQVLTnkkmr5YzsC73A5u37DbjOQoYjEw9mrVaL0SjTT8N7f8Ad9rjhB54xl3yfr5FbX1TBTzE/wCFJixcWttrHG1xcGjbaRv0WqlTm60LfEqP3f8ARkJNZX0zEqkooKiDFp4mPhpgIzE0WF3sBIab30zFpIB++LFU1KtWjVw1KbUqmt33P6cvwOMYyjOS0XIl4LgLYajCIw4uMxNa8EDykRMe0acDw3b9yqcTjJVKOKna2X3F9Wn+ScKajKmuuv2GMWxySERytkeBNidVOS1xF4onxsDDbdp8+isw+EhVbg4r3aUI7c2m7+Owp1HGzT3k2X+K9S1INQYZSM2Jx0cVw1wY1rD4lg4Hc5VgoYCg1BVI7UnN7q93pt0LpVp6tP8AxWI9L1xiBq5YPAYQwymz4pGua1rHvjDiHC1w0WJGt1ZPhOCWHjVzvW2zVm7pO2nIisTVzuNvsXEXUUeIQUsEkGY1zZs7Wu0hbC9w8W5G923HqFilgp4KrUqwnbs8tnb4nJbffUt7VVYxi18V/lYpOj8Tkwqrdh1U79S9wMMmzWlx8rx+FriLHs4fErp4unHH0Fi6Gkluuen7XLqvkUUpOjPsp7M7bh05eCDq4fUd11uF8QWKpe98S38/n+TNiKDpy02exJFBcgk6/T0XVzmbKMVnTkMpLpGBzi3Lfm3p6+qnHETgrRZCVGEndoyXWWHxU7WmMhhuB4XDgdCR29VuwlSVR2lr3mTEwjBXX0Mi2slvo4rf2cTFnkLluTdxuUlbkN940QTspkb3BYD1KNw2Ekp2FcFkADIi4wFiADbAUXCw/BEAQbXsedioSehNI0OEztFmRs8zjzra/PwCxVov4pPQ10pLZIl4zT+GAS5x9QbDXsBsq6MsztYsqrKtzNVVRm0HH1W6ELGOU7kOytKy36jY/wAQ3uWt0B178+qy4bLlL8RmuVkFA4gkcLRKok7FEabauP4dUSQPEha7KfK7Q2I9D3C5nF+G0+IYd0r+8tYvo+/uez+vI1YPEyw1TO1o9H67in6+wp9NMzFaLa4MzRtrpmI5a4aO9bHm48PgZqpCXD8UrNaK+6ty8Vuj0VVWar0tjedO41HWQMmiOjtHN5Y8e8x3qPqCDyvM4vCzwtV0p8vuup0KVRVI5kVXUfQ1NWzsmlzhzQGuawgCRrTcB2lx2uLGy1YPi1fC0nShaz2vy8P5ldXDQqSzMl03ToZXvrM9w6AQNiyWDACw3Dr6+7tYbqqeNcsIsPbaWZu++/n1JKjao535WsMR4HL+lHVbizwvZvBYATnDszSSRawHv8nhTeLp+wLDq+bNd9LerEVSl22d7WsUH2hUNWyrp6yjjdI8ROgIa3PlvnyuIGv7V2uwLRf16HCa2Gnh54fESsrqW9r7eW3foUYmFRTU4K/IqR0wYpMNpXszZY6qeY5bs8R7CQCdiR4bG/K61+3qpCvXi7XcIx62T/d2yvscrhBrq2R45z/s4GD3pJ/CaOSTP4lv+lWOH/zLk9lG/wD9bEb/APtbd/7LPH8Wio8Wa+YkNhoMkVgXXf5soAA0vci+yy4XD1MVw9xp7yqXfhoWVJxp1rvktDN1uGl9MyMj/Awv2m/IfNViQ3+LF06ddRrOf+arl+UYW/JRKF4JdI3+rJuARmT9EtO81XU1b/V0b2gH/wBpyoxTUPaWv8MIwXzX8yVNX7PvbZr+iGeNUYpKdpKkwf8ALCHNH0cFx+Jvs6OHprlHN83byNWHWaU5d9voVH2M4UcklS83/wDDxfusDi+S3oXOH5Hutn8RYhZo0Y/7n47L6JFeBho5PwRp+vOlm19PlFhMy7onnvywn8LrfI2PC5fC+IPB1rv4Xuv34r+RoxFBVY9/Irvss6vfJ/u05Iqqe7Rn3kY05XNd3c3Y87HcFdrG0pYOtHF4f4X9Nf0+XR/Iy0pKrF0p7o7DTVbZGhw/LkHkFekw1eFemqkNn6sYJwcJZWKfPYK9Iruc660eZZgBfK0a66XXXwaywuc3FPNKxSiNsY7n6rTdyZRZRRFeL7/krEVtjbnJpEXIRZSFceZCotkkhwQqNyVhfhIuOwTWX2HzR4gLDAN9UtR6AcfkgdybheIiHMQLl1h8uVTVpOpYsp1VC5CrasyOLiT8zdWwpqKsVzqOTuRrKZC4MqYF5iVJP70hJYXau057hY6c6e0dzTUjU/xbAhLIjYG97HXQfNDUpq401DQ2FJ4csYGUFttraLnSzRl3m6OWSK6uw+ONrg7zRyktcxwBaA8WIt2Pb1XA43gZV17VRXvxWtt2lz8V+PBGzB1o0/7OT917d1+Xg/ycnGfAa+xzOoag6bnKP/2y/wDzNPfbnzjHi2Fuv72Pr6P7P76U3hqn+lnV4pA5oc0hzXAODgbggi4IPIsvISi4tp7o6ad1dC0hkPGa8U8Esx2jjc+3ctBIHzNh81dh6LrVY01zaRCpLLFy6HPeleo6gYVWzyyvdLE9zWOf5i1xawNFnDhztivQ47A0Hj6VKEUoySbS56vp3Iw0a0+xlJvVFtSdVziXD4nZHePSmpncWkEDw3PBblIDfcI2KyVOHUnCvUjdZZ5Y696Wt99yyNeV4J81dlR0/wBfsrp4aaWijOeTMHZg4MeAT4gY5m4F9b3WvF8GlhKUq0Kz0X1XS9/0V08UqklFxLydmH4nWyQyQufNS6F5OVjgHWLLtddwDidCO6wxeNwGGjUjK0Z8ue2+q0uuhc+yrVHFrVBUdRh9ZLVNiqCZamH2dzCMuVrGFv6prmi9gSdzsnUhjcLTpyqQ92Es197tvm034chRdGpKSi9Wrf0JOG9HCGopZRLmbS07oWsLbEucX5pL30vnOluFVW4m6tGpTcbOcszd+Wmn2JRw2WUXfZWHelsDmo6SZji1873zS+QnK57xZoBcBb3W7qOOxdPE4iMldQSitei32uOjSlTg099WO9A4U+loYYpW5ZBnL23BsXSOI1BIOmVQ4riIYjFSqQd1pb6IlhoOFNJ7mhXPLzkfVrw3H6Ywf4manEmXfMXkOzW/4Zbf0XsOGpvhU+12961+ltPvexy69vaFl7vX0OxwVfhuIva4B+Yvr/fZW/wxml2seSyv5u/l9iviTUcr56gnxEnYr10aXU5DqmVxZ3nuDqdSf5LoUVoYqr1Kp7loSM7kN5VIQpsBKWYEh9tPZQciaiK+CB3AiwXCy33QAZCB3EkJiuNuTFcSQmIAYgBXhpXGDwz2RcZrcZc8x23b2A1vwVzKOVSudCtdxsZyphebEtI07FboSitEzFNS3sP0+MSsDQ11gPS+nZRlh4S1ZKOImtCe7FDUNySC3qL2+dlT2HZPNEt7btVlkRK7D46+nfSzb7xvtq0i+R49RfXuCRyvEcXwU+GYlYrDr3Jbrknzj4PddPkjt4LELFU3SqfEvuuvmZX7PsbkpJ3YZWaOa60LidLnUMB5a7dvxtyAufxfBwxFNY2ht/i8/Fc/qa8LVcJdlP5HTF5g6JhvtbxMR0scVsxmlbmYDYujis94uNtcmvqu7wDD568ql7ZVv0b0X7MeNnaCXX9GI/SPiYVWENympxFtmA3sX2ly3tr7i7fYZMfSTfwU9/DS/wBzHnvRl3y/mDD4aiCauFU8ukpcPkjDi/Pk8QNbE1rvhKUVZ0atOi6Csp1E9rXte/4FFSjKWfdRNF9nmJVMFM/2iAMpqemdPFIY3Bzy8mQZZCbG4LtAL6j587i9ChVrrsp3nOSi1fRW0239M0Yac4w95aJXRX9BuNPUVUr3ZnHD/ann95+WU7fELRxRKtSp04qy7TIvldEMP7spSf8Alv8AsqsKwpsDcIqWXbLNVEO195oma1thxoSPXMtdfESqyxVGWsYx08crfrwKoQUezkt2/wBnc14U7IEAE9wAJJAAFyToABuSeAhJt2QN2OcdR9eSzyeyYW0ySG4MwG1tD4d9AP3zp24K9LguDQpR7fGuy/y+fktfwc+rinJ5KX1LPpDouOgJqJ3eNVEEl17hhd72UnVzjcguPfjW+iVXEcUn7PhY2gvkrcr9F0S+5XanhY9pVevrYm1lU6R2Y6dh2XuuFcMp4Ch2cdW9W+r8lyPNYzGTxNTM9FyQuOucBYn58re6SepQqjWhEl1N1YlYrbuN+GnciOMiHKTZJIcHoo2JXEuHdNCAGoAW2JK40gyAEDG3FNITY2QpEQsiADDEXAcbH6KLZNDoZZQuSE/JMLms9sYBZxC5mST2OlnitysxbFPKGxm3wWihQ1vIzV62lomfIW8wj9JUOYdDvuoTgpInCbiyT4rr57i99O6zV8NTrU3RqK8WtfXXoXQqzhJVIvVFX1503+kIBNCLVUIu22he0amO/fct9fivn8FPhOKeGra05bPlbk/1JfyPSqUcXSVSG69W8h/7OurPbYckh/3iIASA6F42EgH0PY9rhcfi/DvZamaHwS27u7y7vA2YWv2kbPdF9PgzH1UVU4uL4mOYxtxkGf3n2tfNbTfZYI4qcaEqCtaTTb56cvAudNOam+RmJegDcWnBb7d7Y5ro9TtdgId/m1tyupHjKtrDXs8i1++xneF7+dyHjvSFU8Yk5vhudVvh8MB5BEcb8xDy4AA2azS55V2F4nh4ezxd0qalfTm1ytfvIVMPN531sVMOHYs+nNHUMf4b308LcoiIiiD7vdmj1sAxg1OxWuVfhsa3tFFrMlKXPV20Vn1uypQruOSW2i5FZV4V+jZMSjbncz2MMa9zbZvFlgaQDsbZzt2K1U8R7dDDzdk892l3KXkVyh2Lmu782JnRL34hU0QEeWDD4hc3vmk3vewsS4NOXs06qjiSjg6NV5rzqv7fyV9e8nQvVnHTSJ2FePOqV+N4zDSRmWd4Y3YDdzj+Fjdyf7K0YbC1cTPJSV3+PErqVI01eRzaSetx55ZGDT0TXauN7Ot+LbxHc5RoNL8E+np0cLwqOafv1fx4dF37v7HPcqmJdlpE22FYdT4fH4VMwZjbPIdXvI5e7nnQaC6vwXCsXxaarYhuNPl3/wC1f8n9zPicdSwayU9Zfjx8vwNSPc43cble8w2Fo4WmqdGNkvV31Z5urWnWlnm7sRkV9ysAYncA8ndK4AawnYIuA6Ka26jmJZQZEXHYIRouKwuwCWo9EIe5SSE2NEKRELKgBTYrpNjSHG03dRcySiS2UYGuw9VU5stUEB+QbaoWZjeVEZ71NIrchrOVOxG5IrYHwuLZDqQdjdVU5RmrxLKilB2kRYIC4gDlWykkrlUYuTsWUeBPffJ5raX2H96Kh4mMfiL/AGaT+EVF07MWuOWxbazTu4G97IeLpppXBYWdmytLSCQRYg2I7Ebq/dXRRs7MmUE+V1x8wuRxnhkcdQy/4lrF9/TwfP68jbgcW8PUvye69dDHde4O+jnbilFoM152Da7jYuIH3X3s71IPNx43BVFWhLAYparRX3VuXiuXcehqrK1Wp7evybzp7GY6yBk8R0doW8scPeY71H1FjyvMYvCzw1V0p7r7rqdClUVSOZFks5YBAAQACgBLGAbADnQW1Tbb3ElYynWXXUNEDG20tRsIgdGX2MhG3fLudNr3XV4dwiri/el7sOvXw89vwZq+KjT0WrM7gvRs9dJ7Xir3Bp1ZT3LTbcAgf4bf3R5jzbns1MbTw6WGwEbva61u+7q+/boZVSc/7Ss9PX0NzJMA0RxNDI2jKA0BoAHAA2C7PCv4cUX2+N96T1y7pf7ur7tvE5eM4o2uzoaLr5dPyRPBXr7nEsEI0XCwfhpXHYHhouFhbIByk5DUR0NA2UdSeg054UkiLYhSI3CKAEkJiCyIuKwvwEsxLKKbGk2NIcbBfe6jmJKNxQ02S33JbbDTz3KkkRbEthc7YIckhKLYZo3I7RD7Ng9lHdGcMhqn0cZeZCA4u3aQDtzquYqklHKjpOnFyzMKDCg592Wa3c6fQdgm6zSsxKim7osKLC/BzEOvfiwACqnVz20LYU8hIdNZt3EADUnYKCjd6Em7LUxeOva9wc0ZSb321HBI7779l1cOnFWZy8Q4t3RXN0V5QiXSStIdHIA6N4LS0i4IcLEEdiF5P+I+Eua9sofHH4rc0ufivx4HZ4Xjcr7Cps9vHp8/z4nPml+A19jmdQ1BuDqco7/52X17tPe1uJUhHi2Fuv72Pr6P7M6qbw1T/SzrEcgcA5pBa4Agg3BBFwQeQvINOLs9zpp31FJDAgBMkgaC5xAaASSTYADcknYJpOTstxN23ObY/wBczVcvsmFtc5x0dOBwPeLL6NbxnPy4K9Lg+D06EO3xrsv8vn1fcvn0OfVxUpvJS+pcdI9DxUVppiJ6o6lx1awnU5L7n9869rarQ6uK4pPsMMssFvyVu9/iK+5W+ywsc9R3frbzNQ9hfqSvWcN4VQwEfd1nzk9/l0Xp3OLisXUxL10j09bjRp+y62YxZRBpSpZ0LIxBhTzEcoksTuKwnKmIBCQCHBSExOVMQYYi4BhiVxhlqLgEQgA2Q3ScrDUbkpsQbuq3JstUUhEjvyTSE2Mm59FIjqx2OEW1t8VByZNRQszgaN1SyX1Y89tEMkE7lS0WxHV7icqYF1HVLC4m7MSaGuy7lQnTvsShUtuWBxNoGp+Q5VfYssdVFHiNaZLg3tra30utlKnl1MlWpm0KeSPUrXF6GOS1E5E7kQCNFwsLxjB2VtM6nm51Y+2rHgHK4eo+oJC+fcVwcuGYpYmgv7OT25LrHwe66fJHp8FXWKpdnU+Jffv8zHfZ7jklJO7DKzRzXWhcdtdfDB5a4atPrbkBYeMYOFemsbQ2fxefitn9epqwtVwl2U/kdMXmDolbj2Ow0cRknflH3WjV7z+FjeT9BzZacLhKuJnkpK/4XiV1KsaavI5xetx59henoQ7fh2U8/wDmv/6W277+mjDC8Jjd+9V/Hkvu/wAc9upiX0ib7BcKgoY/Cpm22zSHV7yOXO5O/oOAr8FwrE8Umq+JeWny6tf6VyXe9+/coxGOpYVdnS1l+PHy/BNB/PuV7Shh6dCCp0laK5L1q+84NSrOpLNJ3YoOKusiF2SIlWyxMcICiSGXwqakQcRl8SkpEHEa8NSuRsJMadxNDbgpEWEGJ3FYWGKNyQQ0TDYLKSi9hbjjYfn8FFyJqI94RHYfxULpk7NCPBunmFluH4SMw8o29lk0yLVhvJdSuRFBtlG5JBEJiCyFFx2ZAjqXDkq104spVWV9x0SOJuSllS0Hmk3ckREqDsTi2TGNVTLkFIwbppsTSA2nuhyEoDzYLKLlcko2F+GqMRRhXpunUV0/X9C2nOVOSlHdGT+0LpQ1sQlhFqqH3CDlMjQb5M3BvctPBuObrw1KU+F4mWHrawfPu5P9SXkegvHFU1UhuvVvIyVP9pdbG0QSUuaoAygua9ryeC6IC5Pwspz4BhZy7SFS0O6zXyf9QWMqJZWtfXIssC6Jmq5PbMVc4k6tpzobcBwHuN/cGve2oMamOhSSwuAjdvS61u+7q+8FSb/ta70N8SA0MY0MY0ANa0AAAbAAaAei7fCv4ejTfb4v3p723S8er+3juczGcTcl2dHRdefy6fnwBGxeobOQkPNAUGTQrIi4WDskMNjkNAmOqJO4TwEK4OxGkd2ViRW2MuCkithZE7jsBwQhMPwT8EZkGVihABv9f6KOa5LLYW1gPr9Ak2SSHRYf0A/mo6slohBf2H807Cv0Ab8lABE9kBcb8HunmFlD8JK47B+Ei4WAQAlqPQRnCdmLMirghvwrp1LFMKd9yQyEA76KOZtEsiTLSnlYCATp+EaD4kqiUZNaGiMopq7Jr6uH8I00GipVOp1LXUpEAubfTZaEnbUztxvoOMkCi0ySaHLhLUegRTE2VnUNeaWAzBocQ6NoaTa+d7WnX4En5Ll8WwNLF0cs91s+a/l1RswVWdKd1s90WeFSOnj8QANFrnMddr8BeSX8O13O2eNuuv4t+zsvHQUb2Y09pO69jw3hdDAx9zWT3k935Lu+tzgYrF1MQ/e26BeEupmMmUHhouFhQYlcdhWRK47CvDSuOwRbZMWwkuRYVxJumITlTuAfgpZgyh+AO6MzHlQR02QLwAGeqdwSFtY34qN2Sshfhk8WSuiVmGKf5pZh5BXgpZh5RD2gJq5F2Q25wTsJsQpCCLuyLBcNre+iT7gXeNlg9SndishNvQfVMCtBIVqSZS5NCwb7p2sRzN7j8YUWSRJYxVtlqRIZF6qDkTUR1rbKJJaChGEXHYV4KWYeUyn2jy/qoIx9+oaT8GMcf4lqz4j4UX0PiNbgTMlJ8rfnp/NUUleaLqrtBjZK6NjntgCAFtalcaQvJ6JXJWDDfRIBL2poTGHBTRWxNkxAyIuFgCNFwsH4aVx2EuYmmJoTkTuKweVFx2HWfkoskhRd81GxK4fiFFkGZhEEo0DULwkZhZQjEO6LsMqEGMJ3CyCLAndishLoj6IzBlG3tCaYnYbzeidhXKpi0mUeYFFjSJMKhIsiiW1t1WXWHIxZReo1oSWm6gWDkbVFskkSCNFAmc+68OarpGcBsjz8XOYB/wDE/mqcQ9i2gtzetblpmDvb+v8AJLDL3wxD9wiBq33MVhQakFhYSJB3SsAtjkmiSDceyEgY14alchlB4aLhlAQgLCUAEUxBFAgsqLhYWGJXJKIsRBLMPKgZUXHYLKi4WDskAhyYmF4aLiyiXNTFYQQmIIRkpXSGotiTB3RmHkE5Ph9U7iyn/9k=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13320" name="AutoShape 10" descr="data:image/jpeg;base64,/9j/4AAQSkZJRgABAQAAAQABAAD/2wCEAAkGBxQSEhQUExQVFRUVFBUUFhQVFRcWFRUWFBQXFhQVFRUYHCggGBolHBUUITEhJSkrLi4uFx8zODMtNygtLisBCgoKDg0OGxAQGywkHyQsLCwsLCwsLCwsLCwsLCwsLCwsLCwsLCwsLCwsLCwsLCwsLCwsLCwsLCwsLCwsLCwtLP/AABEIALcBEwMBEQACEQEDEQH/xAAbAAAABwEAAAAAAAAAAAAAAAAAAQIDBAUGB//EAEQQAAEDAgUCAwUECAMGBwAAAAEAAgMEEQUSITFBBlETImEUMnGBoQdCUpEVI0NiscHR8DNy4RYkY4Ki8URTkqOywtL/xAAbAQACAwEBAQAAAAAAAAAAAAAAAQIDBAUGB//EAD4RAAIBAgQDBQgAAwcDBQAAAAABAgMRBBIhMQVBURNhcdHwFCIygZGhscEG4fEjM0JSYnLCFZLSFiQlorL/2gAMAwEAAhEDEQA/AMQF6Y4YoJgKCAFhABhABpgGgAIANAgIANAAQAEwDQAEAGEgFtQBJYokwWQBMo3ZXB1gbG9jsfRRlqrEo6am8hxqJ8QLwLnS3bhc10ZKWhtVVOOpCwukllOYHyMLgCPdN9fKO2t/yVlScY6c2QhFy1LrDHFrsmunN9+9/VZ6lmrl0NNCwFRc25VVidwOegLgbKiwXMX9oE5IbqLA29df+y6GDSRkxL0MMVvMYSAAQgBJQIKyBjkdPfUpNjSFkccKJIu48Ya0BrWGwAA1HA+Co7JvW5cqiRjwtJlFhACggBSBhoANMQEAGgA0ABAAQAEABMQaBhoAU1IBzIkOw7GUmNDoSGS4RYKLJIfEhy2F7A8dyo21JX0Oj9P0LoYGgn3hmy9idTY/kuVWmpzN9OOWJMghIudPjue9lBu5NIYiCbIjxjCjcY0+PTRSTFY5z1lG/wAW7gbWsN7f911MM1l0MNdO5ncml1qM4hAh4N/gkSGxESUXFYlwUfJUXImohyNvtskhjWRMBJQIqQpFYoJgKCADQAEAGEAGgA0ABAAQICADQAEwAgByMJDQtzbJDFgoGLjCTBE2OMKDZOxYYZh7p5Gsbz9ANyVXUqKCuycIOTsdL6fwSOKPKW3IdmuQNTawK5NatKcrnQp01FWLGqbr6KqJNkd6kRGLKQDTn2TsRuRa3EmwsL3agcDdWQpuTsiMp5VcxOIdVh97RA76uN7A9lvhhbczJLEX5FJPUiQCzA23blaFHLzKXK5Be3VWEGS4Y9dVBsmkSmRgKDZKwb9UIYy5qYiPK6ykhDbYHHUNcR3AJCMyQrMqgFMrFAIANABoACADQIMIGKaEALkjynVJMbVhwQAtvmF+G8lF9QtoRymRAgAIAMIAfGiRIUG3QAtrUhj7Y0rjsPxnUDa5soskdIwuoZG1rYmukdsXNGmmmh7XXKqRcneTsdCDSVompiuAL72WRl43O5NCZDdIp2I3I00oCkkRbIZmuVZYhcrcewV8sbnBwAAvrtoFbRrKMrEJ0nJHOnx6ldRMwNAhYdkNgkSvA7qNydh5jANT8h3UW7jsOW5KQxL90ASYsHkcGnRocCQT2Cg60U2TVNsrsTpBGQAST2t+W26shLMVzjYlUlBUZBZkoHFhYb9rKEp076tEownbYhv6XmOsQMjTe1mm+nB4B+aksRFfFoRdCXIQ7pWsDXONPJlbvoCbdwAbn5XR7RSvbMhdhUtexUEK8qCQAaAAgBQCADCAHnEW2t/XhIlyHsPYwk572txv8lGd1sOFuZKGDPkA8OzydNNPzvss+IxtHDQdSs8qXX9dfAthh51Xlgrsn/7EVGW+aO/4bn+Nl5//ANYYLPbLO3Wy/Fzd/wBFr5b3V+mv5sUNTSvieWSNLXDg/wAR3C9JhsVSxNNVaMrxfP1s+45lSlOlJwmrMZCvKx1oukSHowkxkqFu91FkkLJskMcii82uugJt2Sb0BI6x0XSsbTtLQQD5hmtmN9dVxsTJubudKiko6FtO+xVKLGRJXKSEyPIFJESqxJ2Ubq6CuVz0KMYtGzQu23JWnspMp7RIppeoJnl4aSWdgdB6q9UIKze5V2snsVLm+bzHU63+PxV620KuY42Ox03SuOw8dBc/l3SJCmtvqd+PRIB5sRI2uSo3JWFtw95dlDSXHji29yUnUile48jvY1dQQ4ZQ02FhYXsLaD4LAtNTU+hSR4H4lQB4moOa1vdAta3F7rS6+WGxT2V5bmsFE8ftCfWyxZl0NOVlphdOGNAtZVTldk4qxOMnA0KhYkco+0rBDHKJxtJo7/MOT6kfwXWwVXNHL0OdiqdnmMTZbzICyAAgA7oACBAQBcYDgctSfL5Y76vI0+DRyVxeLcbw/D42l70+UV+X0X3fJG7B4GpiHdaR6+XUn9QdYQYcPZqRvj1JOU/eDXHTzkauff7g+mx8X2OK4pP2jFytDkttO5cl3vfvO+nTw0ezpK79b+RQT4vj8ANRI13hjzOaWQlob+8xnnaBydLclThS4RVfZQavtu/s3owcsTFZnt8jUw1UeMUYmiAbPHo5nIda5bflrtwf6EJ8Pxc+C4zs6mtKe/6l4rmunyK8VQjjaOaPxL1b5mTDCDYixBsQdwRuF9JUk1dapnl7NOzHGtQMfjHKiyQ8XpWHcI6oEOCpsyw7/wB/36pZdbjzaHX+mAGUkNnB3kBBGu+u/wA7fJcWvrUZ1KWkESaqW6gkNsieMpWI3HYrFJkkZjqurMfGYHtuD3WzDxzGetKxh5MRYYi3Ldzn5r9mj7vz1K3qm81zHnVrC6CvsWtY22thydd+NUThpdhGfJEirc15uRYqMbolKzGG6KQiSI9A47qN+RKxaYDhIneQXWDbE6XJudvRU1quRFtOnmZ0SlwqOMCzGggb21XLlUlLdm5QSCdQRtuQNTueT80s8mGVIhzUF75LD1U1O24nEqzgxjcXucCSbk8/BW9rmVkV9nZ3HvaXD7yWVDuyXSVj81jYDjW5PxFtFCUVYaky6hnad1S0WXGcawuKpidHINHDcWu08ObcEXClTqSpyzIjOCmrM5R1J0NLTeaMmWPk2s5vYEX1+K69DGRqaPRnOq4aUNVqjJ5VsMwVkxAsgAwEm7bgajCOmWtYZ6xwjiaMxa45dO7zwPTf+C8Zxb+Jve9nwHvSembf/t6+O3S+528HwrTtMRounn5fXoVGK9W1GIP9jwphZENHTWyHLte/7Jn/AFH02PEhg6WFXtOOleT1tvr/AMn9vydN1ZVP7OirL19DUdG9Dw0ADjaWcjWUj3b7iMfdHrufouJxHi1XFvLtDp18ev4NdDDRpa7s1ZXKNJyfG6V+CVzaqAE0kzsr4xsL6uj7DlzT6EbXv67CVo8UwzoVH/aR2f7/AE/qcurF4epnj8L9f0NH1HQMljbWU5Do5Ghzrcg7PtweCOLehXY/hrikqc/+n4jRr4b/AP5/cfp0MHFMIpL2in8/PzMyAvbnCLLDKB0mYWOjS7sPRVVJqJZCNxdJRZ3tbe13W9PiEpTsrjjG7sbfFujoWQZ7kOa3fUi9jrb8vyXPp4ubnY2Tw8VG5g4cMe+QRiwJJF3GzdNSSe2i6TqJRzGFQbdjqGGPEULYhYeGMpF9SeSO413XIms0nLqdGLyqw6+e6jYdxprtU7CHHz2Bta/qko3HcyXVbA5rjHJmcNXgOB0Itt2W7D6OzRlrarRmNomx5v1odbs3TW/Pyut0s1vdMkbX1Oh4fhtMI/FjZo5u+t9NPLyFy51KmbK2dCEIWukYzEXEyO0IHAO4HquhTXumSe4mGMptiRODvKLqvmTLnpPOyR0mgaRb66LPibOKRdRunc1hxsAalYuxZq7RBfpNrtLpdm0GdMkU1WDoCouLJKRX4xUlum/8lZTimQnKxmZMUFzqtipMz9oi8hpS119P75+KzOSaLUrMmRS2dfN8rqDWhJPULEMf8Jzc1gz8RP8AH6JwoZlpuEquV6kXEOrWNFmlr3O0bZwtr3PZThhZPchKutkYDEqKMRkgecOu433vubcLpU5SctdjFUiktCjyrQUD9FRPleGRtLnH8h6k8BZsXjKOEpOrWlZfnuS5sso0Z1pZIK79bmmn9kwmMS1Lg+YjyMGrif3G8Du8/wA7LwGN4pi+MTdKgstLn3/7n/xX33PR4fB0cGs89Z+tvMzUFDW468STk09G112NF7O/yA++62mc6DWw3Coq4jC8Kjkp+9Ue/wDPou7fr1L4wqYl3lpH16udMwbCIaWMRQMDGjU23cfxOdu4+pXlsRiauInnqu7/AB4dDo06cYK0UTlQTAgCJiuHR1MT4ZW5mPFiOR2I7EGxB9FbQrzoVFUg7NEZwU45Wc16TxF+FVb8OqzeCU3iefdGckNdrsx2xGwcPiV6vFQjj6CxdDSa3XPT9rddV8jm05OjN0p7MtOocHNPJp/hu909u7SvX8B4usfQtP8AvI/F3/6vnz6PxRwuIYN4epePwvbu7vLuI8Nc4Ny3I9Rv8yu04Ju5jU3sXEGKRsZGHXJa7OSALlxN7kncW0sqJUpNuxcqkUkbWPF46mPyv0t8DccELnulKnLVGtVFNaFJ1FIxhjDWC/DWk3u4W497/VX0E5JtsqqtKxHqMOnJa5smW1jY7nQXGpU41IapohKEt7lzA821+iolYtRIYoEiB1KS2lke11nNt87uAI+qtoWdRJkKukG0c2jaSbX1Ppe66rskc9DksOV4BNwSLnTnfn4oTuhtWZvv0lBBC1rX5vL5QDqAdtAuZ2U5zu0bu0jGNrmVnfneXki5NzYW+i3RVlYyt3dyRGGqLuSQUzCTp+SE7ANwYoYwQm6WbUSnlIdZXufyR81ONNIjKbZpqKra2FrpGnPbS257LFODc7RehphK0dSXQ1br+IW2BGhO9lXOC+FE4ye5X45jAO6uo0SurVMs+qN1uUTLmNNjHVD2PytaPg4cdxYrFSwqkrs01K7i7Iq8Qx4yua4XZlBv5t724V0KGVWKpVszuV1Risklg85mg7bK2NKMdip1G9yHbXTZWECdV1ZewC7eBYXvYbXKrjCzLJTuhzBMAkqTceWPl5G/o0cn6LkcX49Q4esvxVOUenfJ8l939zVg+H1MS77R6+Xqw7j/AFjBQD2WgYJqgnKSPMGu21trI++mUbfKy8Z2GJ4lP2nGytHly07lyXfu/ud5Olho9nRWvrfqxrpnoB8sntWJuMsrjmETjcDkeIdj/kGgH5DHjuNRhHsMGrRXPy83r+S6jhG3nq6vodHa0AWAsBoANgBwF5tu+rOgGgAIACAAgDN9d9Ltr6ctFhMy7onnvywn8LrW9DY8LpcL4g8HWu/he6/fijPiKCqx7+RQ9BY77ZE+gq7iohu0F3vODDb/ANbDoe4111XdxMZ4CvHHYX4X9NeXhL7P5GKGWvTdGpv6+6JlBRmGVzXsDraEEGxB2cF7yhjKeMoRrUno/s+afgeflRlRqOE1t9+8vcT6djfG6SKzTlJLbaHTYX2KKeIkpZZE50U43iZHDHlpIuRYEgAX19LLdUSaMcG0yxpJ5Z6iN2W7m7X0bptm7KqUY04NFsXKc0zYeA55Bka247agfmsGZJe6arNvUkBgULkrEuOIWuVBsmkNyUTXB29nbi9/omptCcUykfg1PFmk1GYEZre7ob5f6rR21SXulXZwjqZDE5YSf1bTYNAF+/JXQpxmviMc3HkQIyrWiq5OzaC9r8KuxZcbdUW0BTy3FmEuncQU8qQZmRyFIiOxUxO+iTlYajclTVViLnNbT5BVqBNyJjcZL9HWHYBVuhbYs7a+5Clo5pTcNLuBaysU4QW5BwlJmnpOkocjc4eH283nG/yWKWMnfTY0xw0bamTx+jdHPIwkuDDbMRbfUfx+a3UJqUEzHWi1JorMquKgZUAL8B34Trtodfgk5JK7Y7PoaLDsAZGwz1jhHG0XLXGwtxnP/wBRv9F4riv8TSnL2fh+remb/wAf/J/LqdzB8KSXaYjbp5+X16GfxTqmpxN5pMMYY4Ro+X3CW7Xc79mzfQeY2+IXGhhKGCj7RjJXk+W+v7fft+TpOrOq8lJWXr6Gu6P6KgoG5h+smI80rhqO4jH3R9TyeFwuIcVq4x2ekeS8+psoYaNLXmadcw0AQAEABAAQAEABAHO/tL6de1zcRpPLNDZ0mXdzW7SepA0IO7fhr6PguOi17JX1jLb58vny6PxMGLotf2sN1uX/AE7jLMRgZUxHw5o/LI0fddbVp7sO4/qCt2DxEuEYp0qmtKXpS8Vs+75FFaksVTUo6SXqwzi9bKA5rg5u+rTcWJ1vovf0YwlaUXc89VlJaMzcZINx/RbWtDInqW+HYiIrnXNwRsPiOVnqUsxfCplNjBirHNbci5A/OywSpNM2KomPRVAdsoOLQ1K5KjfdQaJpj89U2NmpAvolGLkxuSSMLjGNEB0TTmGuvYkrpUqF7SZiqVre6Zrw7rZcy2Lavw9sUcTgfM5ty0izh+W6ohUcpNFs4KMUytuVeVXBk7oAMoGBgskwQuWpJ0CFEbkRlIhc0WH9ITPDXvsxpIJBPmy86d/RY6mMgrpamqGFm9Wa6jpY6Zlszna820/ILnzlKpLY2xjGCIzsUhJ94Kaoz6C7SPUvassDXNcwPBv5TYh3NtVnje90yyVrWZzTqXDo47PjifGH6gO2Fhq0f6+q7GHqSlo3exzK8Ix1Stcp6SkdK8MYLuP09SeAni8XRwlJ1qztFerLqyujRnWmoQWpf19dTYTEHTu8SZ2rIx7xP7o+6394/wCi+fYviGL4zPs6SyUl695833LT8npsPhaWDjeWsvW3n/Qy1LhVbjkgmqnGCkBvGxulx/wwdzb9o7vp2FNbF4bhcezorNU5vz8l8+pbGnUxDzS0j69XJ/VVO9skGF4daAeG6eVzSWmwBy53jzG+U373bwsuBnCUJ47F+9qopb/Rbc/yWVk01RpacyuHVNa+hw9tO9xqZZJo72Y4vENg3MZAQTZzdTvlWn/p+Ejiq8qq9yKi+el/DwK+3qOnBRerv9iQz7Q6ptJE4xsfU+0yU7mlrrvEbGOJDWEWdd7Rpp6aqt8Fw8sRJKTUMqknfa7a3fLS5JYuooLTW9i8w/7RIzQOq5oyxzJfB8JpuXyWDhlJ2Fjc32ynfS+CrwSaxaoU3dNZr9F3l0cWuzzyXcTsP67p5KM1bg5jGyCJ7bZnNebW294WIN/6KirwivDE+zqzbV09ronHFQdPOybh/V9HNG+Vk7ckZa15eCzIX6NuHAaE87aFU1eG4qlNU5Qd3e1tb232JxxFOSumWFHisEovFNFIL28kjXa9tDv6LNUw9WnpODXimicakZbMmKkmBMAEIA5NjFM/A65tVCCaSd2V8Y2F9TH2uNXNPoR3v6/CVo8Uwzo1P7yOz/f6f1OXUi8PUzR+F+v6HSnMZVQh0Tg5krQ5hAuHA65fQ/wNwt3AOJSo1PZK+6+Hy8v6GfH4VVI9rDnv5merem5WObaMgOIA1uL9z2Xt4YmDW5wZ4eSeiF03Skzy8eVpZbQn3r3tY2twlLFwVu8Fhpu5X1kEkDzG/QjcXuNR6fFWwcaizIrkpQdmSqGcsyube2xFv9VXOKd0ycJW1RqzV5W357LCoXZqz2RnOo690jWHVup05W3D01FszVptpFE2PkrTcoFA2N+yVguOSuc83cT8ShJLRDbb3Gz6JiuFZMAIAQ5MVxOVAiwwWic6VpA0a4HUXGhVNaaUWi6lBuSOlOmOXcLi21OrfQy2M1wGYC+b81uo03uzLVmZpwJ3K3Kxj1N3ieKhgBd6/E9gFyqdJy2OhUqKO5kMbr3T5cxFhcjQaX315OgXQo01C9jFVnn3J3RMYvKefKPlr/fyXjf40nO9GH+H3n89F9l+TscDjH35c9PpqYPp+kbX43UGqGcRmZwjdq0+FII2MI5aAb25y68rn42rLCcNh2Ol7K671dv5m2lFVa7zcrnYQF4w6xzHEsTbBimJSyODXMog2EONsznRxENbfc5u3cr1FHDyrYDDwgrpz97u1f6OdOajWm300+xnKOgqicPipbCdlLJVAktFhPI/8Wl8mTfuujUrYdKvUr/A5KP/AGpdO+5Qoz9yMN7X+pIxKhqKCWhiiZ49VG2Wre0NfIC+Z2UmzfM6wiGvpdV0atHGU606jy03aCd0tFrz01uOcZUnGKV2rv6j2EYPJ7ZQQVLTnkkmr5YzsC73A5u37DbjOQoYjEw9mrVaL0SjTT8N7f8Ad9rjhB54xl3yfr5FbX1TBTzE/wCFJixcWttrHG1xcGjbaRv0WqlTm60LfEqP3f8ARkJNZX0zEqkooKiDFp4mPhpgIzE0WF3sBIab30zFpIB++LFU1KtWjVw1KbUqmt33P6cvwOMYyjOS0XIl4LgLYajCIw4uMxNa8EDykRMe0acDw3b9yqcTjJVKOKna2X3F9Wn+ScKajKmuuv2GMWxySERytkeBNidVOS1xF4onxsDDbdp8+isw+EhVbg4r3aUI7c2m7+Owp1HGzT3k2X+K9S1INQYZSM2Jx0cVw1wY1rD4lg4Hc5VgoYCg1BVI7UnN7q93pt0LpVp6tP8AxWI9L1xiBq5YPAYQwymz4pGua1rHvjDiHC1w0WJGt1ZPhOCWHjVzvW2zVm7pO2nIisTVzuNvsXEXUUeIQUsEkGY1zZs7Wu0hbC9w8W5G923HqFilgp4KrUqwnbs8tnb4nJbffUt7VVYxi18V/lYpOj8Tkwqrdh1U79S9wMMmzWlx8rx+FriLHs4fErp4unHH0Fi6Gkluuen7XLqvkUUpOjPsp7M7bh05eCDq4fUd11uF8QWKpe98S38/n+TNiKDpy02exJFBcgk6/T0XVzmbKMVnTkMpLpGBzi3Lfm3p6+qnHETgrRZCVGEndoyXWWHxU7WmMhhuB4XDgdCR29VuwlSVR2lr3mTEwjBXX0Mi2slvo4rf2cTFnkLluTdxuUlbkN940QTspkb3BYD1KNw2Ekp2FcFkADIi4wFiADbAUXCw/BEAQbXsedioSehNI0OEztFmRs8zjzra/PwCxVov4pPQ10pLZIl4zT+GAS5x9QbDXsBsq6MsztYsqrKtzNVVRm0HH1W6ELGOU7kOytKy36jY/wAQ3uWt0B178+qy4bLlL8RmuVkFA4gkcLRKok7FEabauP4dUSQPEha7KfK7Q2I9D3C5nF+G0+IYd0r+8tYvo+/uez+vI1YPEyw1TO1o9H67in6+wp9NMzFaLa4MzRtrpmI5a4aO9bHm48PgZqpCXD8UrNaK+6ty8Vuj0VVWar0tjedO41HWQMmiOjtHN5Y8e8x3qPqCDyvM4vCzwtV0p8vuup0KVRVI5kVXUfQ1NWzsmlzhzQGuawgCRrTcB2lx2uLGy1YPi1fC0nShaz2vy8P5ldXDQqSzMl03ToZXvrM9w6AQNiyWDACw3Dr6+7tYbqqeNcsIsPbaWZu++/n1JKjao535WsMR4HL+lHVbizwvZvBYATnDszSSRawHv8nhTeLp+wLDq+bNd9LerEVSl22d7WsUH2hUNWyrp6yjjdI8ROgIa3PlvnyuIGv7V2uwLRf16HCa2Gnh54fESsrqW9r7eW3foUYmFRTU4K/IqR0wYpMNpXszZY6qeY5bs8R7CQCdiR4bG/K61+3qpCvXi7XcIx62T/d2yvscrhBrq2R45z/s4GD3pJ/CaOSTP4lv+lWOH/zLk9lG/wD9bEb/APtbd/7LPH8Wio8Wa+YkNhoMkVgXXf5soAA0vci+yy4XD1MVw9xp7yqXfhoWVJxp1rvktDN1uGl9MyMj/Awv2m/IfNViQ3+LF06ddRrOf+arl+UYW/JRKF4JdI3+rJuARmT9EtO81XU1b/V0b2gH/wBpyoxTUPaWv8MIwXzX8yVNX7PvbZr+iGeNUYpKdpKkwf8ALCHNH0cFx+Jvs6OHprlHN83byNWHWaU5d9voVH2M4UcklS83/wDDxfusDi+S3oXOH5Hutn8RYhZo0Y/7n47L6JFeBho5PwRp+vOlm19PlFhMy7onnvywn8LrfI2PC5fC+IPB1rv4Xuv34r+RoxFBVY9/Irvss6vfJ/u05Iqqe7Rn3kY05XNd3c3Y87HcFdrG0pYOtHF4f4X9Nf0+XR/Iy0pKrF0p7o7DTVbZGhw/LkHkFekw1eFemqkNn6sYJwcJZWKfPYK9Iruc660eZZgBfK0a66XXXwaywuc3FPNKxSiNsY7n6rTdyZRZRRFeL7/krEVtjbnJpEXIRZSFceZCotkkhwQqNyVhfhIuOwTWX2HzR4gLDAN9UtR6AcfkgdybheIiHMQLl1h8uVTVpOpYsp1VC5CrasyOLiT8zdWwpqKsVzqOTuRrKZC4MqYF5iVJP70hJYXau057hY6c6e0dzTUjU/xbAhLIjYG97HXQfNDUpq401DQ2FJ4csYGUFttraLnSzRl3m6OWSK6uw+ONrg7zRyktcxwBaA8WIt2Pb1XA43gZV17VRXvxWtt2lz8V+PBGzB1o0/7OT917d1+Xg/ycnGfAa+xzOoag6bnKP/2y/wDzNPfbnzjHi2Fuv72Pr6P7P76U3hqn+lnV4pA5oc0hzXAODgbggi4IPIsvISi4tp7o6ad1dC0hkPGa8U8Esx2jjc+3ctBIHzNh81dh6LrVY01zaRCpLLFy6HPeleo6gYVWzyyvdLE9zWOf5i1xawNFnDhztivQ47A0Hj6VKEUoySbS56vp3Iw0a0+xlJvVFtSdVziXD4nZHePSmpncWkEDw3PBblIDfcI2KyVOHUnCvUjdZZ5Y696Wt99yyNeV4J81dlR0/wBfsrp4aaWijOeTMHZg4MeAT4gY5m4F9b3WvF8GlhKUq0Kz0X1XS9/0V08UqklFxLydmH4nWyQyQufNS6F5OVjgHWLLtddwDidCO6wxeNwGGjUjK0Z8ue2+q0uuhc+yrVHFrVBUdRh9ZLVNiqCZamH2dzCMuVrGFv6prmi9gSdzsnUhjcLTpyqQ92Es197tvm034chRdGpKSi9Wrf0JOG9HCGopZRLmbS07oWsLbEucX5pL30vnOluFVW4m6tGpTcbOcszd+Wmn2JRw2WUXfZWHelsDmo6SZji1873zS+QnK57xZoBcBb3W7qOOxdPE4iMldQSitei32uOjSlTg099WO9A4U+loYYpW5ZBnL23BsXSOI1BIOmVQ4riIYjFSqQd1pb6IlhoOFNJ7mhXPLzkfVrw3H6Ywf4manEmXfMXkOzW/4Zbf0XsOGpvhU+12961+ltPvexy69vaFl7vX0OxwVfhuIva4B+Yvr/fZW/wxml2seSyv5u/l9iviTUcr56gnxEnYr10aXU5DqmVxZ3nuDqdSf5LoUVoYqr1Kp7loSM7kN5VIQpsBKWYEh9tPZQciaiK+CB3AiwXCy33QAZCB3EkJiuNuTFcSQmIAYgBXhpXGDwz2RcZrcZc8x23b2A1vwVzKOVSudCtdxsZyphebEtI07FboSitEzFNS3sP0+MSsDQ11gPS+nZRlh4S1ZKOImtCe7FDUNySC3qL2+dlT2HZPNEt7btVlkRK7D46+nfSzb7xvtq0i+R49RfXuCRyvEcXwU+GYlYrDr3Jbrknzj4PddPkjt4LELFU3SqfEvuuvmZX7PsbkpJ3YZWaOa60LidLnUMB5a7dvxtyAufxfBwxFNY2ht/i8/Fc/qa8LVcJdlP5HTF5g6JhvtbxMR0scVsxmlbmYDYujis94uNtcmvqu7wDD568ql7ZVv0b0X7MeNnaCXX9GI/SPiYVWENympxFtmA3sX2ly3tr7i7fYZMfSTfwU9/DS/wBzHnvRl3y/mDD4aiCauFU8ukpcPkjDi/Pk8QNbE1rvhKUVZ0atOi6Csp1E9rXte/4FFSjKWfdRNF9nmJVMFM/2iAMpqemdPFIY3Bzy8mQZZCbG4LtAL6j587i9ChVrrsp3nOSi1fRW0239M0Yac4w95aJXRX9BuNPUVUr3ZnHD/ann95+WU7fELRxRKtSp04qy7TIvldEMP7spSf8Alv8AsqsKwpsDcIqWXbLNVEO195oma1thxoSPXMtdfESqyxVGWsYx08crfrwKoQUezkt2/wBnc14U7IEAE9wAJJAAFyToABuSeAhJt2QN2OcdR9eSzyeyYW0ySG4MwG1tD4d9AP3zp24K9LguDQpR7fGuy/y+fktfwc+rinJ5KX1LPpDouOgJqJ3eNVEEl17hhd72UnVzjcguPfjW+iVXEcUn7PhY2gvkrcr9F0S+5XanhY9pVevrYm1lU6R2Y6dh2XuuFcMp4Ch2cdW9W+r8lyPNYzGTxNTM9FyQuOucBYn58re6SepQqjWhEl1N1YlYrbuN+GnciOMiHKTZJIcHoo2JXEuHdNCAGoAW2JK40gyAEDG3FNITY2QpEQsiADDEXAcbH6KLZNDoZZQuSE/JMLms9sYBZxC5mST2OlnitysxbFPKGxm3wWihQ1vIzV62lomfIW8wj9JUOYdDvuoTgpInCbiyT4rr57i99O6zV8NTrU3RqK8WtfXXoXQqzhJVIvVFX1503+kIBNCLVUIu22he0amO/fct9fivn8FPhOKeGra05bPlbk/1JfyPSqUcXSVSG69W8h/7OurPbYckh/3iIASA6F42EgH0PY9rhcfi/DvZamaHwS27u7y7vA2YWv2kbPdF9PgzH1UVU4uL4mOYxtxkGf3n2tfNbTfZYI4qcaEqCtaTTb56cvAudNOam+RmJegDcWnBb7d7Y5ro9TtdgId/m1tyupHjKtrDXs8i1++xneF7+dyHjvSFU8Yk5vhudVvh8MB5BEcb8xDy4AA2azS55V2F4nh4ezxd0qalfTm1ytfvIVMPN531sVMOHYs+nNHUMf4b308LcoiIiiD7vdmj1sAxg1OxWuVfhsa3tFFrMlKXPV20Vn1uypQruOSW2i5FZV4V+jZMSjbncz2MMa9zbZvFlgaQDsbZzt2K1U8R7dDDzdk892l3KXkVyh2Lmu782JnRL34hU0QEeWDD4hc3vmk3vewsS4NOXs06qjiSjg6NV5rzqv7fyV9e8nQvVnHTSJ2FePOqV+N4zDSRmWd4Y3YDdzj+Fjdyf7K0YbC1cTPJSV3+PErqVI01eRzaSetx55ZGDT0TXauN7Ot+LbxHc5RoNL8E+np0cLwqOafv1fx4dF37v7HPcqmJdlpE22FYdT4fH4VMwZjbPIdXvI5e7nnQaC6vwXCsXxaarYhuNPl3/wC1f8n9zPicdSwayU9Zfjx8vwNSPc43cble8w2Fo4WmqdGNkvV31Z5urWnWlnm7sRkV9ysAYncA8ndK4AawnYIuA6Ka26jmJZQZEXHYIRouKwuwCWo9EIe5SSE2NEKRELKgBTYrpNjSHG03dRcySiS2UYGuw9VU5stUEB+QbaoWZjeVEZ71NIrchrOVOxG5IrYHwuLZDqQdjdVU5RmrxLKilB2kRYIC4gDlWykkrlUYuTsWUeBPffJ5raX2H96Kh4mMfiL/AGaT+EVF07MWuOWxbazTu4G97IeLpppXBYWdmytLSCQRYg2I7Ebq/dXRRs7MmUE+V1x8wuRxnhkcdQy/4lrF9/TwfP68jbgcW8PUvye69dDHde4O+jnbilFoM152Da7jYuIH3X3s71IPNx43BVFWhLAYparRX3VuXiuXcehqrK1Wp7evybzp7GY6yBk8R0doW8scPeY71H1FjyvMYvCzw1V0p7r7rqdClUVSOZFks5YBAAQACgBLGAbADnQW1Tbb3ElYynWXXUNEDG20tRsIgdGX2MhG3fLudNr3XV4dwiri/el7sOvXw89vwZq+KjT0WrM7gvRs9dJ7Xir3Bp1ZT3LTbcAgf4bf3R5jzbns1MbTw6WGwEbva61u+7q+/boZVSc/7Ss9PX0NzJMA0RxNDI2jKA0BoAHAA2C7PCv4cUX2+N96T1y7pf7ur7tvE5eM4o2uzoaLr5dPyRPBXr7nEsEI0XCwfhpXHYHhouFhbIByk5DUR0NA2UdSeg054UkiLYhSI3CKAEkJiCyIuKwvwEsxLKKbGk2NIcbBfe6jmJKNxQ02S33JbbDTz3KkkRbEthc7YIckhKLYZo3I7RD7Ng9lHdGcMhqn0cZeZCA4u3aQDtzquYqklHKjpOnFyzMKDCg592Wa3c6fQdgm6zSsxKim7osKLC/BzEOvfiwACqnVz20LYU8hIdNZt3EADUnYKCjd6Em7LUxeOva9wc0ZSb321HBI7779l1cOnFWZy8Q4t3RXN0V5QiXSStIdHIA6N4LS0i4IcLEEdiF5P+I+Eua9sofHH4rc0ufivx4HZ4Xjcr7Cps9vHp8/z4nPml+A19jmdQ1BuDqco7/52X17tPe1uJUhHi2Fuv72Pr6P7M6qbw1T/SzrEcgcA5pBa4Agg3BBFwQeQvINOLs9zpp31FJDAgBMkgaC5xAaASSTYADcknYJpOTstxN23ObY/wBczVcvsmFtc5x0dOBwPeLL6NbxnPy4K9Lg+D06EO3xrsv8vn1fcvn0OfVxUpvJS+pcdI9DxUVppiJ6o6lx1awnU5L7n9869rarQ6uK4pPsMMssFvyVu9/iK+5W+ywsc9R3frbzNQ9hfqSvWcN4VQwEfd1nzk9/l0Xp3OLisXUxL10j09bjRp+y62YxZRBpSpZ0LIxBhTzEcoksTuKwnKmIBCQCHBSExOVMQYYi4BhiVxhlqLgEQgA2Q3ScrDUbkpsQbuq3JstUUhEjvyTSE2Mm59FIjqx2OEW1t8VByZNRQszgaN1SyX1Y89tEMkE7lS0WxHV7icqYF1HVLC4m7MSaGuy7lQnTvsShUtuWBxNoGp+Q5VfYssdVFHiNaZLg3tra30utlKnl1MlWpm0KeSPUrXF6GOS1E5E7kQCNFwsLxjB2VtM6nm51Y+2rHgHK4eo+oJC+fcVwcuGYpYmgv7OT25LrHwe66fJHp8FXWKpdnU+Jffv8zHfZ7jklJO7DKzRzXWhcdtdfDB5a4atPrbkBYeMYOFemsbQ2fxefitn9epqwtVwl2U/kdMXmDolbj2Ow0cRknflH3WjV7z+FjeT9BzZacLhKuJnkpK/4XiV1KsaavI5xetx59henoQ7fh2U8/wDmv/6W277+mjDC8Jjd+9V/Hkvu/wAc9upiX0ib7BcKgoY/Cpm22zSHV7yOXO5O/oOAr8FwrE8Umq+JeWny6tf6VyXe9+/coxGOpYVdnS1l+PHy/BNB/PuV7Shh6dCCp0laK5L1q+84NSrOpLNJ3YoOKusiF2SIlWyxMcICiSGXwqakQcRl8SkpEHEa8NSuRsJMadxNDbgpEWEGJ3FYWGKNyQQ0TDYLKSi9hbjjYfn8FFyJqI94RHYfxULpk7NCPBunmFluH4SMw8o29lk0yLVhvJdSuRFBtlG5JBEJiCyFFx2ZAjqXDkq104spVWV9x0SOJuSllS0Hmk3ckREqDsTi2TGNVTLkFIwbppsTSA2nuhyEoDzYLKLlcko2F+GqMRRhXpunUV0/X9C2nOVOSlHdGT+0LpQ1sQlhFqqH3CDlMjQb5M3BvctPBuObrw1KU+F4mWHrawfPu5P9SXkegvHFU1UhuvVvIyVP9pdbG0QSUuaoAygua9ryeC6IC5Pwspz4BhZy7SFS0O6zXyf9QWMqJZWtfXIssC6Jmq5PbMVc4k6tpzobcBwHuN/cGve2oMamOhSSwuAjdvS61u+7q+8FSb/ta70N8SA0MY0MY0ANa0AAAbAAaAei7fCv4ejTfb4v3p723S8er+3juczGcTcl2dHRdefy6fnwBGxeobOQkPNAUGTQrIi4WDskMNjkNAmOqJO4TwEK4OxGkd2ViRW2MuCkithZE7jsBwQhMPwT8EZkGVihABv9f6KOa5LLYW1gPr9Ak2SSHRYf0A/mo6slohBf2H807Cv0Ab8lABE9kBcb8HunmFlD8JK47B+Ei4WAQAlqPQRnCdmLMirghvwrp1LFMKd9yQyEA76KOZtEsiTLSnlYCATp+EaD4kqiUZNaGiMopq7Jr6uH8I00GipVOp1LXUpEAubfTZaEnbUztxvoOMkCi0ySaHLhLUegRTE2VnUNeaWAzBocQ6NoaTa+d7WnX4En5Ll8WwNLF0cs91s+a/l1RswVWdKd1s90WeFSOnj8QANFrnMddr8BeSX8O13O2eNuuv4t+zsvHQUb2Y09pO69jw3hdDAx9zWT3k935Lu+tzgYrF1MQ/e26BeEupmMmUHhouFhQYlcdhWRK47CvDSuOwRbZMWwkuRYVxJumITlTuAfgpZgyh+AO6MzHlQR02QLwAGeqdwSFtY34qN2Sshfhk8WSuiVmGKf5pZh5BXgpZh5RD2gJq5F2Q25wTsJsQpCCLuyLBcNre+iT7gXeNlg9SndishNvQfVMCtBIVqSZS5NCwb7p2sRzN7j8YUWSRJYxVtlqRIZF6qDkTUR1rbKJJaChGEXHYV4KWYeUyn2jy/qoIx9+oaT8GMcf4lqz4j4UX0PiNbgTMlJ8rfnp/NUUleaLqrtBjZK6NjntgCAFtalcaQvJ6JXJWDDfRIBL2poTGHBTRWxNkxAyIuFgCNFwsH4aVx2EuYmmJoTkTuKweVFx2HWfkoskhRd81GxK4fiFFkGZhEEo0DULwkZhZQjEO6LsMqEGMJ3CyCLAndishLoj6IzBlG3tCaYnYbzeidhXKpi0mUeYFFjSJMKhIsiiW1t1WXWHIxZReo1oSWm6gWDkbVFskkSCNFAmc+68OarpGcBsjz8XOYB/wDE/mqcQ9i2gtzetblpmDvb+v8AJLDL3wxD9wiBq33MVhQakFhYSJB3SsAtjkmiSDceyEgY14alchlB4aLhlAQgLCUAEUxBFAgsqLhYWGJXJKIsRBLMPKgZUXHYLKi4WDskAhyYmF4aLiyiXNTFYQQmIIRkpXSGotiTB3RmHkE5Ph9U7iyn/9k="/>
          <p:cNvSpPr>
            <a:spLocks noChangeAspect="1" noChangeArrowheads="1"/>
          </p:cNvSpPr>
          <p:nvPr/>
        </p:nvSpPr>
        <p:spPr bwMode="auto">
          <a:xfrm>
            <a:off x="765175" y="4651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pic>
        <p:nvPicPr>
          <p:cNvPr id="13321" name="Picture 14" descr="http://www.bravenewbiz.com/wp-content/uploads/2013/04/Opportunity-Ahead-dreamstime_xl_169609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-103188"/>
            <a:ext cx="10444163" cy="696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Content Placeholder 6"/>
          <p:cNvSpPr>
            <a:spLocks noGrp="1"/>
          </p:cNvSpPr>
          <p:nvPr>
            <p:ph idx="4294967295"/>
          </p:nvPr>
        </p:nvSpPr>
        <p:spPr>
          <a:xfrm>
            <a:off x="5203825" y="4876800"/>
            <a:ext cx="394017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ct val="0"/>
              </a:spcAft>
            </a:pPr>
            <a:r>
              <a:rPr lang="en-US" altLang="en-US" sz="2400" b="1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rPr>
              <a:t>Scalability</a:t>
            </a:r>
          </a:p>
          <a:p>
            <a:pPr>
              <a:spcAft>
                <a:spcPct val="0"/>
              </a:spcAft>
            </a:pPr>
            <a:r>
              <a:rPr lang="en-US" altLang="en-US" sz="2400" b="1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rPr>
              <a:t>Ease of Use</a:t>
            </a:r>
          </a:p>
          <a:p>
            <a:pPr>
              <a:spcAft>
                <a:spcPct val="0"/>
              </a:spcAft>
            </a:pPr>
            <a:r>
              <a:rPr lang="en-US" altLang="en-US" sz="2400" b="1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rPr>
              <a:t>Ease of Administration</a:t>
            </a:r>
          </a:p>
          <a:p>
            <a:pPr>
              <a:spcAft>
                <a:spcPct val="0"/>
              </a:spcAft>
            </a:pPr>
            <a:r>
              <a:rPr lang="en-US" altLang="en-US" sz="2400" b="1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rPr>
              <a:t>Hardware Reduction</a:t>
            </a:r>
          </a:p>
        </p:txBody>
      </p:sp>
    </p:spTree>
    <p:extLst>
      <p:ext uri="{BB962C8B-B14F-4D97-AF65-F5344CB8AC3E}">
        <p14:creationId xmlns:p14="http://schemas.microsoft.com/office/powerpoint/2010/main" val="12130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7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800" smtClean="0">
                <a:solidFill>
                  <a:srgbClr val="898989"/>
                </a:solidFill>
              </a:rPr>
              <a:t>Pfizer Confidential │ </a:t>
            </a:r>
            <a:fld id="{657F9F80-8760-45F2-B58E-0E3307B3DE72}" type="slidenum">
              <a:rPr lang="en-US" altLang="en-US" sz="800" smtClean="0">
                <a:solidFill>
                  <a:srgbClr val="898989"/>
                </a:solidFill>
              </a:rPr>
              <a:pPr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en-US" sz="800" smtClean="0">
              <a:solidFill>
                <a:srgbClr val="898989"/>
              </a:solidFill>
            </a:endParaRPr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ea typeface="ＭＳ Ｐゴシック" pitchFamily="34" charset="-128"/>
                <a:cs typeface="Arial" charset="0"/>
              </a:rPr>
              <a:t>Change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4294967295"/>
          </p:nvPr>
        </p:nvSpPr>
        <p:spPr>
          <a:xfrm>
            <a:off x="304800" y="1371600"/>
            <a:ext cx="8382000" cy="4572000"/>
          </a:xfrm>
          <a:prstGeom prst="rect">
            <a:avLst/>
          </a:prstGeom>
        </p:spPr>
        <p:txBody>
          <a:bodyPr/>
          <a:lstStyle/>
          <a:p>
            <a:endParaRPr lang="en-US" altLang="en-US" smtClean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6150" name="Picture 6" descr="http://giftedstory.com/wp-content/uploads/2014/05/Sumo-wrestling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865188"/>
            <a:ext cx="9537700" cy="53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8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using Shiny Server and R to Process Assay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Easy deployment </a:t>
            </a:r>
            <a:r>
              <a:rPr lang="en-US" dirty="0" smtClean="0"/>
              <a:t>for early-phase research</a:t>
            </a:r>
            <a:endParaRPr lang="en-US" dirty="0"/>
          </a:p>
          <a:p>
            <a:pPr lvl="1"/>
            <a:r>
              <a:rPr lang="en-US" dirty="0" smtClean="0"/>
              <a:t>Flexible and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responsive interface</a:t>
            </a:r>
          </a:p>
          <a:p>
            <a:pPr lvl="1"/>
            <a:r>
              <a:rPr lang="en-US" dirty="0" smtClean="0"/>
              <a:t>Flexible and comprehensive suite of packages </a:t>
            </a:r>
          </a:p>
          <a:p>
            <a:pPr lvl="1"/>
            <a:r>
              <a:rPr lang="en-US" dirty="0" smtClean="0"/>
              <a:t>Relative lower cost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"/>
            <a:ext cx="8686800" cy="743707"/>
          </a:xfrm>
        </p:spPr>
        <p:txBody>
          <a:bodyPr/>
          <a:lstStyle/>
          <a:p>
            <a:r>
              <a:rPr lang="en-US" dirty="0" smtClean="0"/>
              <a:t>Pfizer </a:t>
            </a:r>
            <a:r>
              <a:rPr lang="en-US" dirty="0" err="1" smtClean="0"/>
              <a:t>VRD</a:t>
            </a:r>
            <a:r>
              <a:rPr lang="en-US" dirty="0" smtClean="0"/>
              <a:t> Architecture for Validated R </a:t>
            </a:r>
            <a:r>
              <a:rPr lang="en-US" dirty="0"/>
              <a:t>I</a:t>
            </a:r>
            <a:r>
              <a:rPr lang="en-US" dirty="0" smtClean="0"/>
              <a:t>mplementation</a:t>
            </a:r>
            <a:endParaRPr 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77278"/>
            <a:ext cx="1552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99" y="2581560"/>
            <a:ext cx="555606" cy="79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2819400" y="2057399"/>
            <a:ext cx="2971800" cy="310406"/>
            <a:chOff x="2819400" y="2057399"/>
            <a:chExt cx="2971800" cy="31040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819400" y="2367804"/>
              <a:ext cx="2971800" cy="1"/>
            </a:xfrm>
            <a:prstGeom prst="straightConnector1">
              <a:avLst/>
            </a:prstGeom>
            <a:ln w="25400" cap="rnd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971800" y="2057399"/>
              <a:ext cx="259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http connection</a:t>
              </a:r>
              <a:endParaRPr lang="en-US" sz="1200" i="1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flipV="1">
            <a:off x="3212120" y="3147023"/>
            <a:ext cx="2733722" cy="1348778"/>
          </a:xfrm>
          <a:prstGeom prst="straightConnector1">
            <a:avLst/>
          </a:prstGeom>
          <a:ln w="25400" cap="rnd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009854">
            <a:off x="3417280" y="3457486"/>
            <a:ext cx="237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ROracle</a:t>
            </a:r>
            <a:r>
              <a:rPr lang="en-US" sz="1200" i="1" dirty="0" smtClean="0"/>
              <a:t> </a:t>
            </a:r>
            <a:endParaRPr lang="en-US" sz="1200" i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540" y="4047509"/>
            <a:ext cx="533400" cy="533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714" y="3927940"/>
            <a:ext cx="762000" cy="5391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720" y="3147023"/>
            <a:ext cx="685800" cy="5325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33" y="1524000"/>
            <a:ext cx="1449387" cy="7246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286" y="2155312"/>
            <a:ext cx="838200" cy="838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32418" y="4054504"/>
            <a:ext cx="1219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 Source files owned by UNIX</a:t>
            </a:r>
          </a:p>
          <a:p>
            <a:pPr algn="ctr"/>
            <a:r>
              <a:rPr lang="en-US" sz="1000" dirty="0" smtClean="0"/>
              <a:t>service accounts</a:t>
            </a:r>
            <a:endParaRPr lang="en-US" sz="1000" dirty="0"/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59" y="4318299"/>
            <a:ext cx="573741" cy="81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63" y="3244998"/>
            <a:ext cx="9334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520" y="5535086"/>
            <a:ext cx="1371600" cy="74896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944269" y="5181600"/>
            <a:ext cx="11641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LIMS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4352" y="4226966"/>
            <a:ext cx="1267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Instrument Data:</a:t>
            </a:r>
          </a:p>
          <a:p>
            <a:r>
              <a:rPr lang="en-US" sz="1000" dirty="0" smtClean="0"/>
              <a:t>C.T.L.</a:t>
            </a:r>
          </a:p>
          <a:p>
            <a:r>
              <a:rPr lang="en-US" sz="1000" dirty="0" err="1" smtClean="0"/>
              <a:t>Bioplex</a:t>
            </a:r>
            <a:endParaRPr lang="en-US" sz="1000" dirty="0" smtClean="0"/>
          </a:p>
          <a:p>
            <a:r>
              <a:rPr lang="en-US" sz="1000" dirty="0" err="1" smtClean="0"/>
              <a:t>SpectraMax</a:t>
            </a:r>
            <a:endParaRPr lang="en-US" sz="1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223113" y="4495800"/>
            <a:ext cx="834287" cy="329488"/>
          </a:xfrm>
          <a:prstGeom prst="straightConnector1">
            <a:avLst/>
          </a:prstGeom>
          <a:ln w="25400" cap="rnd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5537513" y="1345841"/>
            <a:ext cx="2498771" cy="1250366"/>
          </a:xfrm>
          <a:prstGeom prst="wedgeRoundRectCallout">
            <a:avLst>
              <a:gd name="adj1" fmla="val -58263"/>
              <a:gd name="adj2" fmla="val 103058"/>
              <a:gd name="adj3" fmla="val 16667"/>
            </a:avLst>
          </a:prstGeom>
          <a:solidFill>
            <a:srgbClr val="FCED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Mid-tier and application coexist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6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of </a:t>
            </a:r>
            <a:r>
              <a:rPr lang="en-US" dirty="0"/>
              <a:t>using Shiny Server and R to Process Assay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Misconception that open source means uncontrolled for </a:t>
            </a:r>
            <a:r>
              <a:rPr lang="en-US" dirty="0" err="1"/>
              <a:t>GxP</a:t>
            </a:r>
            <a:r>
              <a:rPr lang="en-US" dirty="0"/>
              <a:t> activities </a:t>
            </a:r>
          </a:p>
          <a:p>
            <a:pPr lvl="1"/>
            <a:r>
              <a:rPr lang="en-US" dirty="0"/>
              <a:t>Requires governance to maintain robust qualified environment</a:t>
            </a:r>
          </a:p>
          <a:p>
            <a:pPr lvl="1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Inconsistent documentation </a:t>
            </a:r>
            <a:r>
              <a:rPr lang="en-US" dirty="0"/>
              <a:t>standards for R packages</a:t>
            </a:r>
          </a:p>
          <a:p>
            <a:pPr marL="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283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Overcoming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Challenge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/>
              <a:t>Requires governance to maintain robust qualified </a:t>
            </a:r>
            <a:r>
              <a:rPr lang="en-US" dirty="0" smtClean="0"/>
              <a:t>environment</a:t>
            </a:r>
          </a:p>
          <a:p>
            <a:pPr marL="0" indent="0">
              <a:buNone/>
            </a:pPr>
            <a:r>
              <a:rPr lang="en-US" dirty="0" smtClean="0"/>
              <a:t>Highly controlled:</a:t>
            </a:r>
          </a:p>
          <a:p>
            <a:r>
              <a:rPr lang="en-US" dirty="0" smtClean="0"/>
              <a:t>Server environment</a:t>
            </a:r>
          </a:p>
          <a:p>
            <a:pPr lvl="1"/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Secure</a:t>
            </a:r>
            <a:r>
              <a:rPr lang="en-US" dirty="0" smtClean="0"/>
              <a:t>, restricted access</a:t>
            </a:r>
            <a:endParaRPr lang="en-US" dirty="0"/>
          </a:p>
          <a:p>
            <a:pPr lvl="1"/>
            <a:r>
              <a:rPr lang="en-US" dirty="0" smtClean="0"/>
              <a:t>Clearly-defined processes / SOPs for server maintenance (i.e. package installation, disaster recovery)</a:t>
            </a:r>
          </a:p>
          <a:p>
            <a:r>
              <a:rPr lang="en-US" dirty="0" smtClean="0"/>
              <a:t>Application Change Management process</a:t>
            </a:r>
          </a:p>
          <a:p>
            <a:pPr lvl="1"/>
            <a:r>
              <a:rPr lang="en-US" dirty="0" err="1" smtClean="0"/>
              <a:t>SDLC</a:t>
            </a:r>
            <a:r>
              <a:rPr lang="en-US" dirty="0" smtClean="0"/>
              <a:t> (extensive planning,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testing</a:t>
            </a:r>
            <a:r>
              <a:rPr lang="en-US" dirty="0" smtClean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657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Overcoming Challenges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Challenge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/>
              <a:t>Requires governance to maintain robust qualified </a:t>
            </a:r>
            <a:r>
              <a:rPr lang="en-US" dirty="0" smtClean="0"/>
              <a:t>environment</a:t>
            </a:r>
          </a:p>
          <a:p>
            <a:r>
              <a:rPr lang="en-US" dirty="0" smtClean="0"/>
              <a:t>Well-designed workflow can provide additional security without impacting efficiency</a:t>
            </a:r>
          </a:p>
          <a:p>
            <a:pPr lvl="1"/>
            <a:r>
              <a:rPr lang="en-US" dirty="0" smtClean="0"/>
              <a:t>Version control</a:t>
            </a:r>
          </a:p>
          <a:p>
            <a:pPr lvl="1"/>
            <a:r>
              <a:rPr lang="en-US" dirty="0" smtClean="0"/>
              <a:t>Code review / sharing</a:t>
            </a:r>
          </a:p>
          <a:p>
            <a:r>
              <a:rPr lang="en-US" dirty="0" smtClean="0"/>
              <a:t>Application design</a:t>
            </a:r>
          </a:p>
          <a:p>
            <a:pPr lvl="1"/>
            <a:r>
              <a:rPr lang="en-US" dirty="0" smtClean="0"/>
              <a:t>Setting up easy-to-use, cross-platform tools to manage security and log usage within applications</a:t>
            </a:r>
          </a:p>
          <a:p>
            <a:pPr lvl="1"/>
            <a:r>
              <a:rPr lang="en-US" dirty="0" smtClean="0"/>
              <a:t>Standardization </a:t>
            </a:r>
            <a:r>
              <a:rPr lang="en-US" u="sng" dirty="0" smtClean="0"/>
              <a:t>can</a:t>
            </a:r>
            <a:r>
              <a:rPr lang="en-US" dirty="0" smtClean="0"/>
              <a:t> reduce complexity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448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Overcoming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Challenge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Misconception </a:t>
            </a:r>
            <a:r>
              <a:rPr lang="en-US" dirty="0"/>
              <a:t>that open source means uncontrolled for </a:t>
            </a:r>
            <a:r>
              <a:rPr lang="en-US" dirty="0" err="1"/>
              <a:t>GxP</a:t>
            </a:r>
            <a:r>
              <a:rPr lang="en-US" dirty="0"/>
              <a:t> activities 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i="1" dirty="0" smtClean="0"/>
              <a:t>Our ability to provide a secure, stable environment through which deployed applications generate consistent results will be our strongest selling point</a:t>
            </a:r>
          </a:p>
          <a:p>
            <a:pPr marL="0" indent="0">
              <a:buNone/>
            </a:pPr>
            <a:endParaRPr lang="en-US" i="1" dirty="0"/>
          </a:p>
          <a:p>
            <a:pPr marL="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Challenge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Inconsistent documentation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standards for R packages</a:t>
            </a:r>
          </a:p>
          <a:p>
            <a:r>
              <a:rPr lang="en-US" dirty="0" smtClean="0"/>
              <a:t>Internal documentation / tests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21051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"/>
            <a:ext cx="8686800" cy="743707"/>
          </a:xfrm>
        </p:spPr>
        <p:txBody>
          <a:bodyPr/>
          <a:lstStyle/>
          <a:p>
            <a:r>
              <a:rPr lang="en-US" dirty="0" smtClean="0"/>
              <a:t>Continuing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990600"/>
            <a:ext cx="8672102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Next Steps: </a:t>
            </a:r>
          </a:p>
          <a:p>
            <a:pPr lvl="1"/>
            <a:r>
              <a:rPr lang="en-US" dirty="0" smtClean="0"/>
              <a:t>Validation </a:t>
            </a:r>
            <a:r>
              <a:rPr lang="en-US" dirty="0"/>
              <a:t>documents / templates</a:t>
            </a:r>
          </a:p>
          <a:p>
            <a:pPr lvl="1"/>
            <a:r>
              <a:rPr lang="en-US" dirty="0" smtClean="0"/>
              <a:t>Test scripts / validation protocol for commonly used packages</a:t>
            </a:r>
          </a:p>
          <a:p>
            <a:pPr lvl="1"/>
            <a:r>
              <a:rPr lang="en-US" dirty="0" smtClean="0"/>
              <a:t>Identify stable package/releases </a:t>
            </a:r>
          </a:p>
          <a:p>
            <a:pPr lvl="1"/>
            <a:r>
              <a:rPr lang="en-US" dirty="0" smtClean="0"/>
              <a:t>Unit tests</a:t>
            </a:r>
          </a:p>
          <a:p>
            <a:pPr lvl="1"/>
            <a:r>
              <a:rPr lang="en-US" dirty="0" smtClean="0"/>
              <a:t>Collaborations between Pharma companies and Regulatory Agencies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800" smtClean="0">
                <a:solidFill>
                  <a:srgbClr val="898989"/>
                </a:solidFill>
              </a:rPr>
              <a:t>Pfizer Confidential │ </a:t>
            </a:r>
            <a:fld id="{BE6998E9-B1FF-4108-B1B9-29FC382BEFCB}" type="slidenum">
              <a:rPr lang="en-US" altLang="en-US" sz="800" smtClean="0">
                <a:solidFill>
                  <a:srgbClr val="898989"/>
                </a:solidFill>
              </a:rPr>
              <a:pPr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en-US" altLang="en-US" sz="800" smtClean="0">
              <a:solidFill>
                <a:srgbClr val="898989"/>
              </a:solidFill>
            </a:endParaRP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0964" name="Content Placeholder 2"/>
          <p:cNvSpPr>
            <a:spLocks noGrp="1"/>
          </p:cNvSpPr>
          <p:nvPr>
            <p:ph idx="4294967295"/>
          </p:nvPr>
        </p:nvSpPr>
        <p:spPr>
          <a:xfrm>
            <a:off x="304800" y="1371600"/>
            <a:ext cx="8382000" cy="4572000"/>
          </a:xfrm>
          <a:prstGeom prst="rect">
            <a:avLst/>
          </a:prstGeom>
        </p:spPr>
        <p:txBody>
          <a:bodyPr/>
          <a:lstStyle/>
          <a:p>
            <a:endParaRPr lang="en-US" altLang="en-US" smtClean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40965" name="Picture 6" descr="http://en.hdyo.org/assets/ask-question-2-fb180173e13f21ad6ae73ba29b08cd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9144000" cy="807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3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3510"/>
            <a:ext cx="9067800" cy="636686"/>
          </a:xfrm>
        </p:spPr>
        <p:txBody>
          <a:bodyPr>
            <a:noAutofit/>
          </a:bodyPr>
          <a:lstStyle/>
          <a:p>
            <a:r>
              <a:rPr lang="en-US" sz="2600" dirty="0" smtClean="0"/>
              <a:t> Positive Health Impact of Vaccines (US)1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33672"/>
            <a:ext cx="8229600" cy="507402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280" y="5594866"/>
            <a:ext cx="3200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044276"/>
            <a:ext cx="8672100" cy="491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3000" y="4724400"/>
            <a:ext cx="40442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 CDC. Epidemiology and Prevention of Vaccine-Preventable Diseases. 2015</a:t>
            </a:r>
          </a:p>
          <a:p>
            <a:r>
              <a:rPr lang="en-US" sz="1000" dirty="0" smtClean="0"/>
              <a:t>2 Markowitz et al. Pediatrics. Feb 2016, </a:t>
            </a:r>
            <a:r>
              <a:rPr lang="en-US" sz="1000" dirty="0" err="1" smtClean="0"/>
              <a:t>peds</a:t>
            </a:r>
            <a:r>
              <a:rPr lang="en-US" sz="1000" dirty="0" smtClean="0"/>
              <a:t>. 2015-1968; DOI: 10.1542/</a:t>
            </a:r>
            <a:r>
              <a:rPr lang="en-US" sz="1000" dirty="0" err="1" smtClean="0"/>
              <a:t>peds</a:t>
            </a:r>
            <a:endParaRPr lang="en-US" sz="1000" dirty="0" smtClean="0"/>
          </a:p>
          <a:p>
            <a:r>
              <a:rPr lang="en-US" sz="1000" dirty="0" smtClean="0"/>
              <a:t>* Hospitalizations &lt; 3 years of age</a:t>
            </a:r>
          </a:p>
          <a:p>
            <a:pPr marL="112713" indent="-112713"/>
            <a:r>
              <a:rPr lang="en-US" sz="1000" dirty="0" smtClean="0"/>
              <a:t>** Among females aged 14 to 19 years receiving at least one dose; vaccine coverage ~57%</a:t>
            </a:r>
          </a:p>
          <a:p>
            <a:r>
              <a:rPr lang="en-US" sz="1000" dirty="0" smtClean="0"/>
              <a:t>*** All invasive pneumococcus &lt; 5 years of age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491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4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Level Process for Calculating Assay Results: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>General Information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Programs are accessed through a web interface. </a:t>
            </a:r>
          </a:p>
          <a:p>
            <a:pPr lvl="1"/>
            <a:r>
              <a:rPr lang="en-US" dirty="0" smtClean="0"/>
              <a:t>Access to the system, the data and various functionality are controlled at the levels of Laboratory, User ID, Role and Assay </a:t>
            </a:r>
            <a:r>
              <a:rPr lang="en-US" dirty="0"/>
              <a:t>Platform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Ease of deployment is key to success</a:t>
            </a:r>
          </a:p>
          <a:p>
            <a:r>
              <a:rPr lang="en-US" dirty="0" smtClean="0"/>
              <a:t>Programs adhere to the following high level process</a:t>
            </a:r>
          </a:p>
          <a:p>
            <a:pPr lvl="1"/>
            <a:r>
              <a:rPr lang="en-US" dirty="0" smtClean="0"/>
              <a:t>Compile input data</a:t>
            </a:r>
          </a:p>
          <a:p>
            <a:pPr lvl="1"/>
            <a:r>
              <a:rPr lang="en-US" dirty="0" smtClean="0"/>
              <a:t>Assess the fitness / validity of the assay against prospective criteria</a:t>
            </a:r>
          </a:p>
          <a:p>
            <a:pPr lvl="1"/>
            <a:r>
              <a:rPr lang="en-US" dirty="0" smtClean="0"/>
              <a:t>Calculate assay results where applicable</a:t>
            </a:r>
          </a:p>
          <a:p>
            <a:pPr lvl="1"/>
            <a:r>
              <a:rPr lang="en-US" dirty="0" smtClean="0"/>
              <a:t>Identify failed tests where applicable</a:t>
            </a:r>
          </a:p>
          <a:p>
            <a:pPr lvl="1"/>
            <a:r>
              <a:rPr lang="en-US" dirty="0" smtClean="0"/>
              <a:t>Create output</a:t>
            </a:r>
          </a:p>
          <a:p>
            <a:r>
              <a:rPr lang="en-US" dirty="0" smtClean="0"/>
              <a:t>Programs are designed for hands-off processing (point &amp; click)</a:t>
            </a:r>
          </a:p>
          <a:p>
            <a:pPr lvl="1"/>
            <a:r>
              <a:rPr lang="en-US" dirty="0" smtClean="0"/>
              <a:t>Consistent from run to run and across all </a:t>
            </a:r>
            <a:r>
              <a:rPr lang="en-US" dirty="0"/>
              <a:t>operators (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repeatability</a:t>
            </a:r>
            <a:r>
              <a:rPr lang="en-US" dirty="0"/>
              <a:t>). </a:t>
            </a:r>
            <a:endParaRPr lang="en-US" dirty="0" smtClean="0"/>
          </a:p>
          <a:p>
            <a:pPr lvl="1"/>
            <a:r>
              <a:rPr lang="en-US" dirty="0" smtClean="0"/>
              <a:t>Secure, compliant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0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2000" dirty="0" smtClean="0">
                <a:latin typeface="Arial" charset="0"/>
                <a:ea typeface="ＭＳ Ｐゴシック" pitchFamily="34" charset="-128"/>
                <a:cs typeface="Arial" charset="0"/>
              </a:rPr>
              <a:t>1. Consolidating Systems into a robust LIMS platform</a:t>
            </a:r>
            <a:r>
              <a:rPr lang="en-US" altLang="en-US" dirty="0" smtClean="0">
                <a:latin typeface="Arial" charset="0"/>
                <a:ea typeface="ＭＳ Ｐゴシック" pitchFamily="34" charset="-128"/>
                <a:cs typeface="Arial" charset="0"/>
              </a:rPr>
              <a:t/>
            </a:r>
            <a:br>
              <a:rPr lang="en-US" altLang="en-US" dirty="0" smtClean="0"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charset="0"/>
                <a:ea typeface="ＭＳ Ｐゴシック" pitchFamily="34" charset="-128"/>
                <a:cs typeface="Arial" charset="0"/>
              </a:rPr>
              <a:t>Legacy Model and System Architecture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800" smtClean="0">
                <a:solidFill>
                  <a:srgbClr val="898989"/>
                </a:solidFill>
              </a:rPr>
              <a:t>Pfizer Confidential │ </a:t>
            </a:r>
            <a:fld id="{523629F3-0B03-4704-8FF9-A392004C24B2}" type="slidenum">
              <a:rPr lang="en-US" altLang="en-US" sz="800" smtClean="0">
                <a:solidFill>
                  <a:srgbClr val="898989"/>
                </a:solidFill>
              </a:rPr>
              <a:pPr>
                <a:spcAft>
                  <a:spcPct val="0"/>
                </a:spcAft>
                <a:buClrTx/>
                <a:buFontTx/>
                <a:buNone/>
              </a:pPr>
              <a:t>22</a:t>
            </a:fld>
            <a:endParaRPr lang="en-US" altLang="en-US" sz="800" smtClean="0">
              <a:solidFill>
                <a:srgbClr val="898989"/>
              </a:solidFill>
            </a:endParaRPr>
          </a:p>
        </p:txBody>
      </p:sp>
      <p:sp>
        <p:nvSpPr>
          <p:cNvPr id="12292" name="Slide Number Placeholder 3"/>
          <p:cNvSpPr txBox="1">
            <a:spLocks/>
          </p:cNvSpPr>
          <p:nvPr/>
        </p:nvSpPr>
        <p:spPr bwMode="auto">
          <a:xfrm>
            <a:off x="7315200" y="6356350"/>
            <a:ext cx="137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800">
                <a:solidFill>
                  <a:srgbClr val="898989"/>
                </a:solidFill>
              </a:rPr>
              <a:t>Pfizer Confidential │ </a:t>
            </a:r>
            <a:fld id="{75A4835D-BA0D-49EE-A654-35E305E74559}" type="slidenum">
              <a:rPr lang="en-US" altLang="en-US" sz="800">
                <a:solidFill>
                  <a:srgbClr val="898989"/>
                </a:solidFill>
              </a:rPr>
              <a:pPr algn="r" eaLnBrk="1" hangingPunct="1">
                <a:spcAft>
                  <a:spcPct val="0"/>
                </a:spcAft>
                <a:buClrTx/>
                <a:buFontTx/>
                <a:buNone/>
              </a:pPr>
              <a:t>22</a:t>
            </a:fld>
            <a:endParaRPr lang="en-US" altLang="en-US" sz="800">
              <a:solidFill>
                <a:srgbClr val="898989"/>
              </a:solidFill>
            </a:endParaRP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362242"/>
              </p:ext>
            </p:extLst>
          </p:nvPr>
        </p:nvGraphicFramePr>
        <p:xfrm>
          <a:off x="5784850" y="6653213"/>
          <a:ext cx="2693988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2705100" imgH="177800" progId="Visio.Drawing.11">
                  <p:link updateAutomatic="1"/>
                </p:oleObj>
              </mc:Choice>
              <mc:Fallback>
                <p:oleObj name="Visio" r:id="rId3" imgW="2705100" imgH="17780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6653213"/>
                        <a:ext cx="2693988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153400" cy="588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0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000" smtClean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1. Consolidating Systems into a robust LIMS platform</a:t>
            </a:r>
            <a:r>
              <a:rPr lang="en-US" altLang="en-US" smtClean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/>
            </a:r>
            <a:br>
              <a:rPr lang="en-US" altLang="en-US" smtClean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altLang="en-US" smtClean="0">
                <a:solidFill>
                  <a:srgbClr val="C2EDFF"/>
                </a:solidFill>
                <a:latin typeface="Arial" charset="0"/>
                <a:ea typeface="ＭＳ Ｐゴシック" pitchFamily="34" charset="-128"/>
                <a:cs typeface="Arial" charset="0"/>
              </a:rPr>
              <a:t>New Model and System Architecture</a:t>
            </a:r>
            <a:endParaRPr lang="en-US" altLang="en-US" smtClean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800" smtClean="0">
                <a:solidFill>
                  <a:srgbClr val="898989"/>
                </a:solidFill>
              </a:rPr>
              <a:t>Pfizer Confidential │ </a:t>
            </a:r>
            <a:fld id="{61BC438E-A098-4074-8947-0FF61F090E28}" type="slidenum">
              <a:rPr lang="en-US" altLang="en-US" sz="800" smtClean="0">
                <a:solidFill>
                  <a:srgbClr val="898989"/>
                </a:solidFill>
              </a:rPr>
              <a:pPr>
                <a:spcAft>
                  <a:spcPct val="0"/>
                </a:spcAft>
                <a:buClrTx/>
                <a:buFontTx/>
                <a:buNone/>
              </a:pPr>
              <a:t>23</a:t>
            </a:fld>
            <a:endParaRPr lang="en-US" altLang="en-US" sz="800" smtClean="0">
              <a:solidFill>
                <a:srgbClr val="898989"/>
              </a:solidFill>
            </a:endParaRP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066800"/>
            <a:ext cx="8204200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5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2000" dirty="0" smtClean="0">
                <a:solidFill>
                  <a:prstClr val="white"/>
                </a:solidFill>
              </a:rPr>
              <a:t>Wrapping up</a:t>
            </a:r>
            <a:br>
              <a:rPr lang="en-US" altLang="en-US" sz="2000" dirty="0" smtClean="0">
                <a:solidFill>
                  <a:prstClr val="white"/>
                </a:solidFill>
              </a:rPr>
            </a:br>
            <a:r>
              <a:rPr lang="en-US" alt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charset="0"/>
                <a:ea typeface="ＭＳ Ｐゴシック" pitchFamily="34" charset="-128"/>
                <a:cs typeface="Arial" charset="0"/>
              </a:rPr>
              <a:t>Suggestions and Points to Consider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800" smtClean="0">
                <a:solidFill>
                  <a:srgbClr val="898989"/>
                </a:solidFill>
              </a:rPr>
              <a:t>Pfizer Confidential │ </a:t>
            </a:r>
            <a:fld id="{F3A0F071-5520-4728-8F88-9E80A6CFC26D}" type="slidenum">
              <a:rPr lang="en-US" altLang="en-US" sz="800" smtClean="0">
                <a:solidFill>
                  <a:srgbClr val="898989"/>
                </a:solidFill>
              </a:rPr>
              <a:pPr>
                <a:spcAft>
                  <a:spcPct val="0"/>
                </a:spcAft>
                <a:buClrTx/>
                <a:buFontTx/>
                <a:buNone/>
              </a:pPr>
              <a:t>24</a:t>
            </a:fld>
            <a:endParaRPr lang="en-US" altLang="en-US" sz="800" smtClean="0">
              <a:solidFill>
                <a:srgbClr val="898989"/>
              </a:solidFill>
            </a:endParaRPr>
          </a:p>
        </p:txBody>
      </p:sp>
      <p:sp>
        <p:nvSpPr>
          <p:cNvPr id="38916" name="Content Placeholder 6"/>
          <p:cNvSpPr>
            <a:spLocks noGrp="1"/>
          </p:cNvSpPr>
          <p:nvPr>
            <p:ph idx="4294967295"/>
          </p:nvPr>
        </p:nvSpPr>
        <p:spPr>
          <a:xfrm>
            <a:off x="304800" y="1066800"/>
            <a:ext cx="8382000" cy="5140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ct val="0"/>
              </a:spcAft>
            </a:pPr>
            <a:r>
              <a:rPr lang="en-US" altLang="en-US" sz="2600" smtClean="0">
                <a:latin typeface="Arial" charset="0"/>
                <a:ea typeface="ＭＳ Ｐゴシック" pitchFamily="34" charset="-128"/>
                <a:cs typeface="Arial" charset="0"/>
              </a:rPr>
              <a:t>Empower customers</a:t>
            </a:r>
          </a:p>
          <a:p>
            <a:pPr lvl="1">
              <a:spcAft>
                <a:spcPct val="0"/>
              </a:spcAft>
            </a:pPr>
            <a:r>
              <a:rPr lang="en-US" altLang="en-US" sz="2400" smtClean="0">
                <a:latin typeface="Arial" charset="0"/>
                <a:cs typeface="Arial" charset="0"/>
              </a:rPr>
              <a:t>Be as inclusive as possible</a:t>
            </a:r>
          </a:p>
          <a:p>
            <a:pPr lvl="1">
              <a:spcAft>
                <a:spcPct val="0"/>
              </a:spcAft>
            </a:pPr>
            <a:r>
              <a:rPr lang="en-US" altLang="en-US" sz="2400" smtClean="0">
                <a:latin typeface="Arial" charset="0"/>
                <a:cs typeface="Arial" charset="0"/>
              </a:rPr>
              <a:t>Find ways to have the customers drive harmonization and standardization</a:t>
            </a:r>
          </a:p>
          <a:p>
            <a:pPr lvl="1">
              <a:spcAft>
                <a:spcPct val="0"/>
              </a:spcAft>
            </a:pPr>
            <a:endParaRPr lang="en-US" altLang="en-US" sz="800" smtClean="0">
              <a:latin typeface="Arial" charset="0"/>
              <a:cs typeface="Arial" charset="0"/>
            </a:endParaRPr>
          </a:p>
          <a:p>
            <a:pPr>
              <a:spcAft>
                <a:spcPct val="0"/>
              </a:spcAft>
            </a:pPr>
            <a:r>
              <a:rPr lang="en-US" altLang="en-US" sz="2600" smtClean="0">
                <a:latin typeface="Arial" charset="0"/>
                <a:ea typeface="ＭＳ Ｐゴシック" pitchFamily="34" charset="-128"/>
                <a:cs typeface="Arial" charset="0"/>
              </a:rPr>
              <a:t>Make changes gradually or in distinct chunks</a:t>
            </a:r>
          </a:p>
          <a:p>
            <a:pPr lvl="1"/>
            <a:r>
              <a:rPr lang="en-US" altLang="en-US" sz="2400" smtClean="0">
                <a:latin typeface="Arial" charset="0"/>
                <a:cs typeface="Arial" charset="0"/>
              </a:rPr>
              <a:t>Avoid scope creep and table requests for future</a:t>
            </a:r>
          </a:p>
          <a:p>
            <a:endParaRPr lang="en-US" altLang="en-US" sz="800" smtClean="0"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spcAft>
                <a:spcPct val="0"/>
              </a:spcAft>
            </a:pPr>
            <a:r>
              <a:rPr lang="en-US" altLang="en-US" sz="2600" smtClean="0">
                <a:latin typeface="Arial" charset="0"/>
                <a:ea typeface="ＭＳ Ｐゴシック" pitchFamily="34" charset="-128"/>
                <a:cs typeface="Arial" charset="0"/>
              </a:rPr>
              <a:t>Partner with QA as early as possible</a:t>
            </a:r>
          </a:p>
          <a:p>
            <a:pPr lvl="1"/>
            <a:r>
              <a:rPr lang="en-US" altLang="en-US" sz="2400" smtClean="0">
                <a:latin typeface="Arial" charset="0"/>
                <a:cs typeface="Arial" charset="0"/>
              </a:rPr>
              <a:t>Both to improve validation process and ensure testing goes smoothly</a:t>
            </a:r>
          </a:p>
          <a:p>
            <a:endParaRPr lang="en-US" altLang="en-US" sz="800" smtClean="0">
              <a:latin typeface="Arial" charset="0"/>
              <a:ea typeface="ＭＳ Ｐゴシック" pitchFamily="34" charset="-128"/>
              <a:cs typeface="Arial" charset="0"/>
            </a:endParaRPr>
          </a:p>
          <a:p>
            <a:r>
              <a:rPr lang="en-US" altLang="en-US" sz="2600" smtClean="0">
                <a:latin typeface="Arial" charset="0"/>
                <a:ea typeface="ＭＳ Ｐゴシック" pitchFamily="34" charset="-128"/>
                <a:cs typeface="Arial" charset="0"/>
              </a:rPr>
              <a:t>Ensure various team members are clear on roles and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38761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2"/>
          <p:cNvSpPr txBox="1">
            <a:spLocks noChangeArrowheads="1"/>
          </p:cNvSpPr>
          <p:nvPr/>
        </p:nvSpPr>
        <p:spPr bwMode="auto">
          <a:xfrm>
            <a:off x="7667625" y="1660525"/>
            <a:ext cx="922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Assay 10</a:t>
            </a:r>
          </a:p>
        </p:txBody>
      </p:sp>
      <p:grpSp>
        <p:nvGrpSpPr>
          <p:cNvPr id="9219" name="グループ化 83"/>
          <p:cNvGrpSpPr>
            <a:grpSpLocks/>
          </p:cNvGrpSpPr>
          <p:nvPr/>
        </p:nvGrpSpPr>
        <p:grpSpPr bwMode="auto">
          <a:xfrm rot="1975462">
            <a:off x="4625975" y="1701800"/>
            <a:ext cx="777875" cy="304800"/>
            <a:chOff x="1752600" y="1447800"/>
            <a:chExt cx="3886200" cy="304800"/>
          </a:xfrm>
        </p:grpSpPr>
        <p:sp>
          <p:nvSpPr>
            <p:cNvPr id="9276" name="右矢印 41"/>
            <p:cNvSpPr>
              <a:spLocks noChangeArrowheads="1"/>
            </p:cNvSpPr>
            <p:nvPr/>
          </p:nvSpPr>
          <p:spPr bwMode="auto">
            <a:xfrm>
              <a:off x="1752600" y="1447800"/>
              <a:ext cx="3886200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 sz="2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Arial" charset="0"/>
                </a:defRPr>
              </a:lvl1pPr>
              <a:lvl2pPr marL="742950" indent="-28575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Aft>
                  <a:spcPct val="0"/>
                </a:spcAft>
                <a:buClrTx/>
                <a:buFontTx/>
                <a:buNone/>
              </a:pPr>
              <a:endParaRPr lang="ja-JP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7" name="Text Box 7"/>
            <p:cNvSpPr txBox="1">
              <a:spLocks noChangeArrowheads="1"/>
            </p:cNvSpPr>
            <p:nvPr/>
          </p:nvSpPr>
          <p:spPr bwMode="auto">
            <a:xfrm>
              <a:off x="1752601" y="1459679"/>
              <a:ext cx="34569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 sz="2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Arial" charset="0"/>
                </a:defRPr>
              </a:lvl1pPr>
              <a:lvl2pPr marL="742950" indent="-28575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ja-JP"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29" name="角丸四角形 31"/>
          <p:cNvSpPr>
            <a:spLocks noChangeArrowheads="1"/>
          </p:cNvSpPr>
          <p:nvPr/>
        </p:nvSpPr>
        <p:spPr bwMode="auto">
          <a:xfrm>
            <a:off x="5464175" y="1955800"/>
            <a:ext cx="1447800" cy="914400"/>
          </a:xfrm>
          <a:prstGeom prst="roundRect">
            <a:avLst>
              <a:gd name="adj" fmla="val 5556"/>
            </a:avLst>
          </a:prstGeom>
          <a:solidFill>
            <a:schemeClr val="accent5">
              <a:lumMod val="7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ja-JP" sz="1400" dirty="0">
                <a:solidFill>
                  <a:prstClr val="white"/>
                </a:solidFill>
                <a:ea typeface="ＭＳ Ｐゴシック" charset="0"/>
                <a:cs typeface="ＭＳ Ｐゴシック" charset="0"/>
              </a:rPr>
              <a:t>Pfizer Receipt and Sample Receipt</a:t>
            </a:r>
            <a:endParaRPr lang="ja-JP" altLang="en-US" sz="1400" dirty="0">
              <a:solidFill>
                <a:prstClr val="whit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221" name="TextBox 29"/>
          <p:cNvSpPr txBox="1">
            <a:spLocks noChangeArrowheads="1"/>
          </p:cNvSpPr>
          <p:nvPr/>
        </p:nvSpPr>
        <p:spPr bwMode="auto">
          <a:xfrm>
            <a:off x="5600700" y="1603375"/>
            <a:ext cx="10287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200">
                <a:solidFill>
                  <a:srgbClr val="001C71"/>
                </a:solidFill>
              </a:rPr>
              <a:t>Frozen Sera</a:t>
            </a:r>
          </a:p>
        </p:txBody>
      </p:sp>
      <p:sp>
        <p:nvSpPr>
          <p:cNvPr id="9222" name="TextBox 34"/>
          <p:cNvSpPr txBox="1">
            <a:spLocks noChangeArrowheads="1"/>
          </p:cNvSpPr>
          <p:nvPr/>
        </p:nvSpPr>
        <p:spPr bwMode="auto">
          <a:xfrm>
            <a:off x="3627438" y="1803400"/>
            <a:ext cx="1139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en-US" sz="1200">
                <a:solidFill>
                  <a:srgbClr val="3F5D00"/>
                </a:solidFill>
              </a:rPr>
              <a:t>Blood Sample</a:t>
            </a:r>
          </a:p>
        </p:txBody>
      </p:sp>
      <p:sp>
        <p:nvSpPr>
          <p:cNvPr id="36" name="角丸四角形 31"/>
          <p:cNvSpPr>
            <a:spLocks noChangeArrowheads="1"/>
          </p:cNvSpPr>
          <p:nvPr/>
        </p:nvSpPr>
        <p:spPr bwMode="auto">
          <a:xfrm>
            <a:off x="3033713" y="2446338"/>
            <a:ext cx="1355725" cy="438150"/>
          </a:xfrm>
          <a:prstGeom prst="roundRect">
            <a:avLst>
              <a:gd name="adj" fmla="val 5556"/>
            </a:avLst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ja-JP" dirty="0">
                <a:solidFill>
                  <a:prstClr val="white"/>
                </a:solidFill>
                <a:ea typeface="ＭＳ Ｐゴシック" charset="0"/>
                <a:cs typeface="ＭＳ Ｐゴシック" charset="0"/>
              </a:rPr>
              <a:t>CRO 2</a:t>
            </a:r>
            <a:endParaRPr lang="ja-JP" altLang="en-US" dirty="0">
              <a:solidFill>
                <a:prstClr val="whit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角丸四角形 31"/>
          <p:cNvSpPr>
            <a:spLocks noChangeArrowheads="1"/>
          </p:cNvSpPr>
          <p:nvPr/>
        </p:nvSpPr>
        <p:spPr bwMode="auto">
          <a:xfrm>
            <a:off x="3124200" y="3556000"/>
            <a:ext cx="1600200" cy="441325"/>
          </a:xfrm>
          <a:prstGeom prst="roundRect">
            <a:avLst>
              <a:gd name="adj" fmla="val 5556"/>
            </a:avLst>
          </a:prstGeom>
          <a:solidFill>
            <a:schemeClr val="accent5">
              <a:lumMod val="7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ja-JP" sz="1400" dirty="0">
                <a:solidFill>
                  <a:prstClr val="white"/>
                </a:solidFill>
                <a:ea typeface="ＭＳ Ｐゴシック" charset="0"/>
                <a:cs typeface="ＭＳ Ｐゴシック" charset="0"/>
              </a:rPr>
              <a:t>Pfizer Site 2</a:t>
            </a:r>
          </a:p>
        </p:txBody>
      </p:sp>
      <p:grpSp>
        <p:nvGrpSpPr>
          <p:cNvPr id="9225" name="グループ化 83"/>
          <p:cNvGrpSpPr>
            <a:grpSpLocks/>
          </p:cNvGrpSpPr>
          <p:nvPr/>
        </p:nvGrpSpPr>
        <p:grpSpPr bwMode="auto">
          <a:xfrm rot="5400000">
            <a:off x="3498850" y="3041650"/>
            <a:ext cx="495300" cy="304800"/>
            <a:chOff x="1752600" y="1447800"/>
            <a:chExt cx="3886200" cy="304800"/>
          </a:xfrm>
        </p:grpSpPr>
        <p:sp>
          <p:nvSpPr>
            <p:cNvPr id="9274" name="右矢印 41"/>
            <p:cNvSpPr>
              <a:spLocks noChangeArrowheads="1"/>
            </p:cNvSpPr>
            <p:nvPr/>
          </p:nvSpPr>
          <p:spPr bwMode="auto">
            <a:xfrm>
              <a:off x="1752600" y="1447800"/>
              <a:ext cx="3886200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 sz="2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Arial" charset="0"/>
                </a:defRPr>
              </a:lvl1pPr>
              <a:lvl2pPr marL="742950" indent="-28575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Aft>
                  <a:spcPct val="0"/>
                </a:spcAft>
                <a:buClrTx/>
                <a:buFontTx/>
                <a:buNone/>
              </a:pPr>
              <a:endParaRPr lang="ja-JP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5" name="Text Box 7"/>
            <p:cNvSpPr txBox="1">
              <a:spLocks noChangeArrowheads="1"/>
            </p:cNvSpPr>
            <p:nvPr/>
          </p:nvSpPr>
          <p:spPr bwMode="auto">
            <a:xfrm>
              <a:off x="1752601" y="1459679"/>
              <a:ext cx="34569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 sz="2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Arial" charset="0"/>
                </a:defRPr>
              </a:lvl1pPr>
              <a:lvl2pPr marL="742950" indent="-28575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ja-JP"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9226" name="TextBox 40"/>
          <p:cNvSpPr txBox="1">
            <a:spLocks noChangeArrowheads="1"/>
          </p:cNvSpPr>
          <p:nvPr/>
        </p:nvSpPr>
        <p:spPr bwMode="auto">
          <a:xfrm>
            <a:off x="3952875" y="4224338"/>
            <a:ext cx="8223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Assay 6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Assay 7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Assay 8</a:t>
            </a:r>
          </a:p>
        </p:txBody>
      </p:sp>
      <p:sp>
        <p:nvSpPr>
          <p:cNvPr id="9227" name="TextBox 41"/>
          <p:cNvSpPr txBox="1">
            <a:spLocks noChangeArrowheads="1"/>
          </p:cNvSpPr>
          <p:nvPr/>
        </p:nvSpPr>
        <p:spPr bwMode="auto">
          <a:xfrm>
            <a:off x="3859213" y="3046413"/>
            <a:ext cx="1096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200">
                <a:solidFill>
                  <a:srgbClr val="001C71"/>
                </a:solidFill>
              </a:rPr>
              <a:t>Frozen Blood</a:t>
            </a:r>
          </a:p>
        </p:txBody>
      </p:sp>
      <p:sp>
        <p:nvSpPr>
          <p:cNvPr id="5" name="角丸四角形 31"/>
          <p:cNvSpPr>
            <a:spLocks noChangeArrowheads="1"/>
          </p:cNvSpPr>
          <p:nvPr/>
        </p:nvSpPr>
        <p:spPr bwMode="auto">
          <a:xfrm>
            <a:off x="2895600" y="1233488"/>
            <a:ext cx="1676400" cy="366712"/>
          </a:xfrm>
          <a:prstGeom prst="roundRect">
            <a:avLst>
              <a:gd name="adj" fmla="val 5556"/>
            </a:avLst>
          </a:prstGeom>
          <a:solidFill>
            <a:schemeClr val="accent6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ja-JP" dirty="0">
                <a:solidFill>
                  <a:prstClr val="black"/>
                </a:solidFill>
                <a:ea typeface="ＭＳ Ｐゴシック" charset="0"/>
                <a:cs typeface="ＭＳ Ｐゴシック" charset="0"/>
              </a:rPr>
              <a:t>Clinical Site</a:t>
            </a:r>
          </a:p>
        </p:txBody>
      </p:sp>
      <p:sp>
        <p:nvSpPr>
          <p:cNvPr id="9229" name="右矢印 41"/>
          <p:cNvSpPr>
            <a:spLocks noChangeArrowheads="1"/>
          </p:cNvSpPr>
          <p:nvPr/>
        </p:nvSpPr>
        <p:spPr bwMode="auto">
          <a:xfrm rot="5400000">
            <a:off x="3310731" y="1931194"/>
            <a:ext cx="496888" cy="304800"/>
          </a:xfrm>
          <a:prstGeom prst="rightArrow">
            <a:avLst>
              <a:gd name="adj1" fmla="val 50000"/>
              <a:gd name="adj2" fmla="val 50008"/>
            </a:avLst>
          </a:prstGeom>
          <a:solidFill>
            <a:srgbClr val="C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53" name="角丸四角形 31"/>
          <p:cNvSpPr>
            <a:spLocks noChangeArrowheads="1"/>
          </p:cNvSpPr>
          <p:nvPr/>
        </p:nvSpPr>
        <p:spPr bwMode="auto">
          <a:xfrm>
            <a:off x="7475538" y="1978025"/>
            <a:ext cx="1447800" cy="457200"/>
          </a:xfrm>
          <a:prstGeom prst="roundRect">
            <a:avLst>
              <a:gd name="adj" fmla="val 5556"/>
            </a:avLst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prstClr val="white"/>
                </a:solidFill>
                <a:ea typeface="ＭＳ Ｐゴシック" charset="0"/>
                <a:cs typeface="ＭＳ Ｐゴシック" charset="0"/>
              </a:rPr>
              <a:t>CRO 3</a:t>
            </a:r>
          </a:p>
        </p:txBody>
      </p:sp>
      <p:grpSp>
        <p:nvGrpSpPr>
          <p:cNvPr id="9231" name="グループ化 83"/>
          <p:cNvGrpSpPr>
            <a:grpSpLocks/>
          </p:cNvGrpSpPr>
          <p:nvPr/>
        </p:nvGrpSpPr>
        <p:grpSpPr bwMode="auto">
          <a:xfrm>
            <a:off x="7048500" y="2065338"/>
            <a:ext cx="385763" cy="304800"/>
            <a:chOff x="1752600" y="1447800"/>
            <a:chExt cx="3886200" cy="304800"/>
          </a:xfrm>
        </p:grpSpPr>
        <p:sp>
          <p:nvSpPr>
            <p:cNvPr id="9272" name="右矢印 41"/>
            <p:cNvSpPr>
              <a:spLocks noChangeArrowheads="1"/>
            </p:cNvSpPr>
            <p:nvPr/>
          </p:nvSpPr>
          <p:spPr bwMode="auto">
            <a:xfrm>
              <a:off x="1752600" y="1447800"/>
              <a:ext cx="3886200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 sz="2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Arial" charset="0"/>
                </a:defRPr>
              </a:lvl1pPr>
              <a:lvl2pPr marL="742950" indent="-28575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Aft>
                  <a:spcPct val="0"/>
                </a:spcAft>
                <a:buClrTx/>
                <a:buFontTx/>
                <a:buNone/>
              </a:pPr>
              <a:endParaRPr lang="ja-JP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3" name="Text Box 7"/>
            <p:cNvSpPr txBox="1">
              <a:spLocks noChangeArrowheads="1"/>
            </p:cNvSpPr>
            <p:nvPr/>
          </p:nvSpPr>
          <p:spPr bwMode="auto">
            <a:xfrm>
              <a:off x="1752601" y="1459679"/>
              <a:ext cx="34569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 sz="2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Arial" charset="0"/>
                </a:defRPr>
              </a:lvl1pPr>
              <a:lvl2pPr marL="742950" indent="-28575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ja-JP"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57150" y="990600"/>
            <a:ext cx="8934450" cy="56642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233" name="右矢印 41"/>
          <p:cNvSpPr>
            <a:spLocks noChangeArrowheads="1"/>
          </p:cNvSpPr>
          <p:nvPr/>
        </p:nvSpPr>
        <p:spPr bwMode="auto">
          <a:xfrm rot="8012037">
            <a:off x="1158082" y="2375694"/>
            <a:ext cx="2239962" cy="304800"/>
          </a:xfrm>
          <a:prstGeom prst="rightArrow">
            <a:avLst>
              <a:gd name="adj1" fmla="val 50000"/>
              <a:gd name="adj2" fmla="val 49980"/>
            </a:avLst>
          </a:prstGeom>
          <a:solidFill>
            <a:srgbClr val="C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80" name="角丸四角形 31"/>
          <p:cNvSpPr>
            <a:spLocks noChangeArrowheads="1"/>
          </p:cNvSpPr>
          <p:nvPr/>
        </p:nvSpPr>
        <p:spPr bwMode="auto">
          <a:xfrm>
            <a:off x="252413" y="1570038"/>
            <a:ext cx="1355725" cy="438150"/>
          </a:xfrm>
          <a:prstGeom prst="roundRect">
            <a:avLst>
              <a:gd name="adj" fmla="val 5556"/>
            </a:avLst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ja-JP" dirty="0">
                <a:solidFill>
                  <a:prstClr val="white"/>
                </a:solidFill>
                <a:ea typeface="ＭＳ Ｐゴシック" charset="0"/>
                <a:cs typeface="ＭＳ Ｐゴシック" charset="0"/>
              </a:rPr>
              <a:t>CRO 1</a:t>
            </a:r>
            <a:endParaRPr lang="ja-JP" altLang="en-US" dirty="0">
              <a:solidFill>
                <a:prstClr val="whit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235" name="TextBox 80"/>
          <p:cNvSpPr txBox="1">
            <a:spLocks noChangeArrowheads="1"/>
          </p:cNvSpPr>
          <p:nvPr/>
        </p:nvSpPr>
        <p:spPr bwMode="auto">
          <a:xfrm>
            <a:off x="590550" y="1219200"/>
            <a:ext cx="822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Assay 1</a:t>
            </a:r>
          </a:p>
        </p:txBody>
      </p:sp>
      <p:sp>
        <p:nvSpPr>
          <p:cNvPr id="9236" name="TextBox 82"/>
          <p:cNvSpPr txBox="1">
            <a:spLocks noChangeArrowheads="1"/>
          </p:cNvSpPr>
          <p:nvPr/>
        </p:nvSpPr>
        <p:spPr bwMode="auto">
          <a:xfrm>
            <a:off x="1038225" y="2065338"/>
            <a:ext cx="1139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en-US" sz="1200">
                <a:solidFill>
                  <a:srgbClr val="3F5D00"/>
                </a:solidFill>
              </a:rPr>
              <a:t>Blood Sample</a:t>
            </a:r>
          </a:p>
        </p:txBody>
      </p:sp>
      <p:sp>
        <p:nvSpPr>
          <p:cNvPr id="9237" name="TextBox 83"/>
          <p:cNvSpPr txBox="1">
            <a:spLocks noChangeArrowheads="1"/>
          </p:cNvSpPr>
          <p:nvPr/>
        </p:nvSpPr>
        <p:spPr bwMode="auto">
          <a:xfrm>
            <a:off x="361950" y="2884488"/>
            <a:ext cx="822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Assay 2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Assay 3</a:t>
            </a:r>
          </a:p>
        </p:txBody>
      </p:sp>
      <p:sp>
        <p:nvSpPr>
          <p:cNvPr id="92" name="角丸四角形 31"/>
          <p:cNvSpPr>
            <a:spLocks noChangeArrowheads="1"/>
          </p:cNvSpPr>
          <p:nvPr/>
        </p:nvSpPr>
        <p:spPr bwMode="auto">
          <a:xfrm>
            <a:off x="4197350" y="5397500"/>
            <a:ext cx="1676400" cy="439738"/>
          </a:xfrm>
          <a:prstGeom prst="roundRect">
            <a:avLst>
              <a:gd name="adj" fmla="val 5556"/>
            </a:avLst>
          </a:prstGeom>
          <a:solidFill>
            <a:schemeClr val="accent5">
              <a:lumMod val="7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ja-JP" dirty="0">
                <a:solidFill>
                  <a:prstClr val="white"/>
                </a:solidFill>
                <a:ea typeface="ＭＳ Ｐゴシック" charset="0"/>
                <a:cs typeface="ＭＳ Ｐゴシック" charset="0"/>
              </a:rPr>
              <a:t>Pfizer Site 2</a:t>
            </a:r>
          </a:p>
        </p:txBody>
      </p:sp>
      <p:sp>
        <p:nvSpPr>
          <p:cNvPr id="93" name="角丸四角形 31"/>
          <p:cNvSpPr>
            <a:spLocks noChangeArrowheads="1"/>
          </p:cNvSpPr>
          <p:nvPr/>
        </p:nvSpPr>
        <p:spPr bwMode="auto">
          <a:xfrm>
            <a:off x="7361238" y="4776788"/>
            <a:ext cx="1581150" cy="419100"/>
          </a:xfrm>
          <a:prstGeom prst="roundRect">
            <a:avLst>
              <a:gd name="adj" fmla="val 5556"/>
            </a:avLst>
          </a:prstGeom>
          <a:solidFill>
            <a:schemeClr val="accent5">
              <a:lumMod val="7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ja-JP" dirty="0">
                <a:solidFill>
                  <a:prstClr val="white"/>
                </a:solidFill>
                <a:ea typeface="ＭＳ Ｐゴシック" charset="0"/>
                <a:cs typeface="ＭＳ Ｐゴシック" charset="0"/>
              </a:rPr>
              <a:t>Pfizer Site 2</a:t>
            </a:r>
            <a:endParaRPr lang="ja-JP" altLang="en-US" dirty="0">
              <a:solidFill>
                <a:prstClr val="whit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240" name="TextBox 93"/>
          <p:cNvSpPr txBox="1">
            <a:spLocks noChangeArrowheads="1"/>
          </p:cNvSpPr>
          <p:nvPr/>
        </p:nvSpPr>
        <p:spPr bwMode="auto">
          <a:xfrm>
            <a:off x="7535863" y="5267325"/>
            <a:ext cx="922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Assay 11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Assay 12</a:t>
            </a:r>
          </a:p>
        </p:txBody>
      </p:sp>
      <p:sp>
        <p:nvSpPr>
          <p:cNvPr id="9241" name="TextBox 94"/>
          <p:cNvSpPr txBox="1">
            <a:spLocks noChangeArrowheads="1"/>
          </p:cNvSpPr>
          <p:nvPr/>
        </p:nvSpPr>
        <p:spPr bwMode="auto">
          <a:xfrm>
            <a:off x="4271963" y="5889625"/>
            <a:ext cx="822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Assay 9</a:t>
            </a:r>
          </a:p>
        </p:txBody>
      </p:sp>
      <p:grpSp>
        <p:nvGrpSpPr>
          <p:cNvPr id="9242" name="グループ化 83"/>
          <p:cNvGrpSpPr>
            <a:grpSpLocks/>
          </p:cNvGrpSpPr>
          <p:nvPr/>
        </p:nvGrpSpPr>
        <p:grpSpPr bwMode="auto">
          <a:xfrm rot="6598276">
            <a:off x="4269581" y="3987007"/>
            <a:ext cx="2570163" cy="304800"/>
            <a:chOff x="1752600" y="1447800"/>
            <a:chExt cx="3886200" cy="304800"/>
          </a:xfrm>
        </p:grpSpPr>
        <p:sp>
          <p:nvSpPr>
            <p:cNvPr id="9270" name="右矢印 41"/>
            <p:cNvSpPr>
              <a:spLocks noChangeArrowheads="1"/>
            </p:cNvSpPr>
            <p:nvPr/>
          </p:nvSpPr>
          <p:spPr bwMode="auto">
            <a:xfrm>
              <a:off x="1752600" y="1447800"/>
              <a:ext cx="3886200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 sz="2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Arial" charset="0"/>
                </a:defRPr>
              </a:lvl1pPr>
              <a:lvl2pPr marL="742950" indent="-28575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Aft>
                  <a:spcPct val="0"/>
                </a:spcAft>
                <a:buClrTx/>
                <a:buFontTx/>
                <a:buNone/>
              </a:pPr>
              <a:endParaRPr lang="ja-JP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1" name="Text Box 7"/>
            <p:cNvSpPr txBox="1">
              <a:spLocks noChangeArrowheads="1"/>
            </p:cNvSpPr>
            <p:nvPr/>
          </p:nvSpPr>
          <p:spPr bwMode="auto">
            <a:xfrm>
              <a:off x="1752601" y="1459679"/>
              <a:ext cx="34569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 sz="2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Arial" charset="0"/>
                </a:defRPr>
              </a:lvl1pPr>
              <a:lvl2pPr marL="742950" indent="-28575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ja-JP" sz="12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9243" name="グループ化 83"/>
          <p:cNvGrpSpPr>
            <a:grpSpLocks/>
          </p:cNvGrpSpPr>
          <p:nvPr/>
        </p:nvGrpSpPr>
        <p:grpSpPr bwMode="auto">
          <a:xfrm rot="3365811">
            <a:off x="6261100" y="3606801"/>
            <a:ext cx="2289175" cy="304800"/>
            <a:chOff x="1752600" y="1447800"/>
            <a:chExt cx="3886200" cy="304800"/>
          </a:xfrm>
        </p:grpSpPr>
        <p:sp>
          <p:nvSpPr>
            <p:cNvPr id="9268" name="右矢印 41"/>
            <p:cNvSpPr>
              <a:spLocks noChangeArrowheads="1"/>
            </p:cNvSpPr>
            <p:nvPr/>
          </p:nvSpPr>
          <p:spPr bwMode="auto">
            <a:xfrm>
              <a:off x="1752600" y="1447800"/>
              <a:ext cx="3886200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 sz="2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Arial" charset="0"/>
                </a:defRPr>
              </a:lvl1pPr>
              <a:lvl2pPr marL="742950" indent="-28575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Aft>
                  <a:spcPct val="0"/>
                </a:spcAft>
                <a:buClrTx/>
                <a:buFontTx/>
                <a:buNone/>
              </a:pPr>
              <a:endParaRPr lang="ja-JP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9" name="Text Box 7"/>
            <p:cNvSpPr txBox="1">
              <a:spLocks noChangeArrowheads="1"/>
            </p:cNvSpPr>
            <p:nvPr/>
          </p:nvSpPr>
          <p:spPr bwMode="auto">
            <a:xfrm>
              <a:off x="1752601" y="1459679"/>
              <a:ext cx="34569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 sz="2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Arial" charset="0"/>
                </a:defRPr>
              </a:lvl1pPr>
              <a:lvl2pPr marL="742950" indent="-28575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ja-JP"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9244" name="右矢印 41"/>
          <p:cNvSpPr>
            <a:spLocks noChangeArrowheads="1"/>
          </p:cNvSpPr>
          <p:nvPr/>
        </p:nvSpPr>
        <p:spPr bwMode="auto">
          <a:xfrm rot="10202440">
            <a:off x="1624013" y="1436688"/>
            <a:ext cx="1177925" cy="304800"/>
          </a:xfrm>
          <a:prstGeom prst="rightArrow">
            <a:avLst>
              <a:gd name="adj1" fmla="val 50000"/>
              <a:gd name="adj2" fmla="val 50025"/>
            </a:avLst>
          </a:prstGeom>
          <a:solidFill>
            <a:srgbClr val="C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5" name="角丸四角形 31"/>
          <p:cNvSpPr>
            <a:spLocks noChangeArrowheads="1"/>
          </p:cNvSpPr>
          <p:nvPr/>
        </p:nvSpPr>
        <p:spPr bwMode="auto">
          <a:xfrm>
            <a:off x="163513" y="3441700"/>
            <a:ext cx="1600200" cy="414338"/>
          </a:xfrm>
          <a:prstGeom prst="roundRect">
            <a:avLst>
              <a:gd name="adj" fmla="val 5556"/>
            </a:avLst>
          </a:prstGeom>
          <a:solidFill>
            <a:schemeClr val="accent5">
              <a:lumMod val="7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ja-JP" sz="1400" dirty="0">
                <a:solidFill>
                  <a:prstClr val="white"/>
                </a:solidFill>
                <a:ea typeface="ＭＳ Ｐゴシック" charset="0"/>
                <a:cs typeface="ＭＳ Ｐゴシック" charset="0"/>
              </a:rPr>
              <a:t>Pfizer Site 1</a:t>
            </a:r>
          </a:p>
        </p:txBody>
      </p:sp>
      <p:pic>
        <p:nvPicPr>
          <p:cNvPr id="9246" name="Picture 2" descr="Image result for LIM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0" b="-410"/>
          <a:stretch>
            <a:fillRect/>
          </a:stretch>
        </p:blipFill>
        <p:spPr bwMode="auto">
          <a:xfrm>
            <a:off x="163513" y="3748088"/>
            <a:ext cx="685800" cy="4111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47" name="AutoShape 4" descr="Image result for SAS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9248" name="AutoShape 6" descr="Image result for SAS"/>
          <p:cNvSpPr>
            <a:spLocks noChangeAspect="1" noChangeArrowheads="1"/>
          </p:cNvSpPr>
          <p:nvPr/>
        </p:nvSpPr>
        <p:spPr bwMode="auto">
          <a:xfrm>
            <a:off x="215900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9249" name="AutoShape 8" descr="Image result for SAS"/>
          <p:cNvSpPr>
            <a:spLocks noChangeAspect="1" noChangeArrowheads="1"/>
          </p:cNvSpPr>
          <p:nvPr/>
        </p:nvSpPr>
        <p:spPr bwMode="auto">
          <a:xfrm>
            <a:off x="368300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9250" name="AutoShape 10" descr="Image result for SAS"/>
          <p:cNvSpPr>
            <a:spLocks noChangeAspect="1" noChangeArrowheads="1"/>
          </p:cNvSpPr>
          <p:nvPr/>
        </p:nvSpPr>
        <p:spPr bwMode="auto">
          <a:xfrm>
            <a:off x="520700" y="312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9251" name="Picture 2" descr="Image result for LIM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0" b="-410"/>
          <a:stretch>
            <a:fillRect/>
          </a:stretch>
        </p:blipFill>
        <p:spPr bwMode="auto">
          <a:xfrm>
            <a:off x="250825" y="1936750"/>
            <a:ext cx="685800" cy="4111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52" name="TextBox 50"/>
          <p:cNvSpPr txBox="1">
            <a:spLocks noChangeArrowheads="1"/>
          </p:cNvSpPr>
          <p:nvPr/>
        </p:nvSpPr>
        <p:spPr bwMode="auto">
          <a:xfrm>
            <a:off x="1981200" y="3962400"/>
            <a:ext cx="822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Assay 4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Assay 5</a:t>
            </a:r>
          </a:p>
        </p:txBody>
      </p:sp>
      <p:pic>
        <p:nvPicPr>
          <p:cNvPr id="9253" name="Picture 2" descr="Image result for LIM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0" b="-410"/>
          <a:stretch>
            <a:fillRect/>
          </a:stretch>
        </p:blipFill>
        <p:spPr bwMode="auto">
          <a:xfrm>
            <a:off x="5530850" y="5784850"/>
            <a:ext cx="685800" cy="4127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4" name="Picture 12" descr="Image result for SA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r="42601"/>
          <a:stretch>
            <a:fillRect/>
          </a:stretch>
        </p:blipFill>
        <p:spPr bwMode="auto">
          <a:xfrm>
            <a:off x="5840413" y="6137275"/>
            <a:ext cx="695325" cy="279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5" name="Picture 2" descr="Image result for LIM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0" b="-410"/>
          <a:stretch>
            <a:fillRect/>
          </a:stretch>
        </p:blipFill>
        <p:spPr bwMode="auto">
          <a:xfrm>
            <a:off x="6926263" y="5124450"/>
            <a:ext cx="685800" cy="4111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6" name="Picture 12" descr="Image result for SA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r="42601"/>
          <a:stretch>
            <a:fillRect/>
          </a:stretch>
        </p:blipFill>
        <p:spPr bwMode="auto">
          <a:xfrm>
            <a:off x="6802438" y="5499100"/>
            <a:ext cx="695325" cy="279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7" name="Picture 2" descr="Image result for LIM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0" b="-410"/>
          <a:stretch>
            <a:fillRect/>
          </a:stretch>
        </p:blipFill>
        <p:spPr bwMode="auto">
          <a:xfrm>
            <a:off x="8077200" y="2347913"/>
            <a:ext cx="685800" cy="4111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8" name="Picture 2" descr="Image result for LIM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0" b="-410"/>
          <a:stretch>
            <a:fillRect/>
          </a:stretch>
        </p:blipFill>
        <p:spPr bwMode="auto">
          <a:xfrm>
            <a:off x="4524375" y="3868738"/>
            <a:ext cx="685800" cy="4111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角丸四角形 31"/>
          <p:cNvSpPr>
            <a:spLocks noChangeArrowheads="1"/>
          </p:cNvSpPr>
          <p:nvPr/>
        </p:nvSpPr>
        <p:spPr bwMode="auto">
          <a:xfrm>
            <a:off x="1958975" y="4422775"/>
            <a:ext cx="1600200" cy="414338"/>
          </a:xfrm>
          <a:prstGeom prst="roundRect">
            <a:avLst>
              <a:gd name="adj" fmla="val 5556"/>
            </a:avLst>
          </a:prstGeom>
          <a:solidFill>
            <a:schemeClr val="accent5">
              <a:lumMod val="7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ja-JP" sz="1400" dirty="0">
                <a:solidFill>
                  <a:prstClr val="white"/>
                </a:solidFill>
                <a:ea typeface="ＭＳ Ｐゴシック" charset="0"/>
                <a:cs typeface="ＭＳ Ｐゴシック" charset="0"/>
              </a:rPr>
              <a:t>Pfizer Site 1</a:t>
            </a:r>
          </a:p>
        </p:txBody>
      </p:sp>
      <p:pic>
        <p:nvPicPr>
          <p:cNvPr id="9260" name="Picture 2" descr="Image result for LIM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0" b="-410"/>
          <a:stretch>
            <a:fillRect/>
          </a:stretch>
        </p:blipFill>
        <p:spPr bwMode="auto">
          <a:xfrm>
            <a:off x="1958975" y="4729163"/>
            <a:ext cx="685800" cy="4111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61" name="Picture 12" descr="Image result for SA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r="42601"/>
          <a:stretch>
            <a:fillRect/>
          </a:stretch>
        </p:blipFill>
        <p:spPr bwMode="auto">
          <a:xfrm>
            <a:off x="2278063" y="5056188"/>
            <a:ext cx="695325" cy="27781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62" name="TextBox 2"/>
          <p:cNvSpPr txBox="1">
            <a:spLocks noChangeArrowheads="1"/>
          </p:cNvSpPr>
          <p:nvPr/>
        </p:nvSpPr>
        <p:spPr bwMode="auto">
          <a:xfrm>
            <a:off x="215900" y="4252913"/>
            <a:ext cx="2038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Serum</a:t>
            </a:r>
          </a:p>
        </p:txBody>
      </p:sp>
      <p:sp>
        <p:nvSpPr>
          <p:cNvPr id="926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latin typeface="Arial" charset="0"/>
                <a:ea typeface="ＭＳ Ｐゴシック" pitchFamily="34" charset="-128"/>
                <a:cs typeface="Arial" charset="0"/>
              </a:rPr>
              <a:t>Example Study Distribution</a:t>
            </a:r>
            <a:endParaRPr lang="en-US" altLang="en-US" dirty="0" smtClean="0">
              <a:solidFill>
                <a:srgbClr val="C2ED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264" name="TextBox 2"/>
          <p:cNvSpPr txBox="1">
            <a:spLocks noChangeArrowheads="1"/>
          </p:cNvSpPr>
          <p:nvPr/>
        </p:nvSpPr>
        <p:spPr bwMode="auto">
          <a:xfrm>
            <a:off x="2933700" y="4864100"/>
            <a:ext cx="2038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Serum</a:t>
            </a:r>
          </a:p>
        </p:txBody>
      </p:sp>
      <p:grpSp>
        <p:nvGrpSpPr>
          <p:cNvPr id="9265" name="グループ化 83"/>
          <p:cNvGrpSpPr>
            <a:grpSpLocks/>
          </p:cNvGrpSpPr>
          <p:nvPr/>
        </p:nvGrpSpPr>
        <p:grpSpPr bwMode="auto">
          <a:xfrm rot="6707634">
            <a:off x="2294732" y="3323431"/>
            <a:ext cx="1136650" cy="325437"/>
            <a:chOff x="1752600" y="1447800"/>
            <a:chExt cx="3886200" cy="304800"/>
          </a:xfrm>
        </p:grpSpPr>
        <p:sp>
          <p:nvSpPr>
            <p:cNvPr id="9266" name="右矢印 41"/>
            <p:cNvSpPr>
              <a:spLocks noChangeArrowheads="1"/>
            </p:cNvSpPr>
            <p:nvPr/>
          </p:nvSpPr>
          <p:spPr bwMode="auto">
            <a:xfrm>
              <a:off x="1752600" y="1447800"/>
              <a:ext cx="3886200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 sz="2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Arial" charset="0"/>
                </a:defRPr>
              </a:lvl1pPr>
              <a:lvl2pPr marL="742950" indent="-28575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Aft>
                  <a:spcPct val="0"/>
                </a:spcAft>
                <a:buClrTx/>
                <a:buFontTx/>
                <a:buNone/>
              </a:pPr>
              <a:endParaRPr lang="ja-JP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7" name="Text Box 7"/>
            <p:cNvSpPr txBox="1">
              <a:spLocks noChangeArrowheads="1"/>
            </p:cNvSpPr>
            <p:nvPr/>
          </p:nvSpPr>
          <p:spPr bwMode="auto">
            <a:xfrm>
              <a:off x="1752601" y="1459679"/>
              <a:ext cx="34569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 sz="2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Arial" charset="0"/>
                </a:defRPr>
              </a:lvl1pPr>
              <a:lvl2pPr marL="742950" indent="-28575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4A245E"/>
                </a:buClr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ja-JP" sz="1200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2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latin typeface="Arial" charset="0"/>
                <a:ea typeface="ＭＳ Ｐゴシック" pitchFamily="34" charset="-128"/>
                <a:cs typeface="Arial" charset="0"/>
              </a:rPr>
              <a:t>Typical Clinical Sample Workflow</a:t>
            </a:r>
            <a:endParaRPr lang="en-US" altLang="en-US" dirty="0" smtClean="0">
              <a:solidFill>
                <a:srgbClr val="C2ED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endParaRPr lang="en-US" altLang="en-US" sz="800" dirty="0" smtClean="0">
              <a:solidFill>
                <a:srgbClr val="898989"/>
              </a:solidFill>
            </a:endParaRP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73463"/>
            <a:ext cx="127952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271588"/>
            <a:ext cx="912812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1219200" y="1295400"/>
            <a:ext cx="2530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A study plan is created and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configured.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Upfront work defines how samples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will be received for the study.</a:t>
            </a:r>
          </a:p>
        </p:txBody>
      </p:sp>
      <p:pic>
        <p:nvPicPr>
          <p:cNvPr id="819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25323">
            <a:off x="717550" y="2265363"/>
            <a:ext cx="534987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TextBox 8"/>
          <p:cNvSpPr txBox="1">
            <a:spLocks noChangeArrowheads="1"/>
          </p:cNvSpPr>
          <p:nvPr/>
        </p:nvSpPr>
        <p:spPr bwMode="auto">
          <a:xfrm>
            <a:off x="1646238" y="2362200"/>
            <a:ext cx="21637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Before the study begins, VR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sends barcoded tubes to the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clinical sites</a:t>
            </a:r>
          </a:p>
        </p:txBody>
      </p:sp>
      <p:sp>
        <p:nvSpPr>
          <p:cNvPr id="8201" name="TextBox 9"/>
          <p:cNvSpPr txBox="1">
            <a:spLocks noChangeArrowheads="1"/>
          </p:cNvSpPr>
          <p:nvPr/>
        </p:nvSpPr>
        <p:spPr bwMode="auto">
          <a:xfrm>
            <a:off x="1951038" y="3657600"/>
            <a:ext cx="2239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As the study progresses,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subject samples are collected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into the pre-barcoded tubes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at clinical sites</a:t>
            </a:r>
          </a:p>
        </p:txBody>
      </p:sp>
      <p:pic>
        <p:nvPicPr>
          <p:cNvPr id="8202" name="Picture 5" descr="C:\Documents and Settings\depierf\Local Settings\Temporary Internet Files\Content.IE5\7LR34183\MC900363242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45025"/>
            <a:ext cx="6969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TextBox 11"/>
          <p:cNvSpPr txBox="1">
            <a:spLocks noChangeArrowheads="1"/>
          </p:cNvSpPr>
          <p:nvPr/>
        </p:nvSpPr>
        <p:spPr bwMode="auto">
          <a:xfrm>
            <a:off x="2116138" y="4724400"/>
            <a:ext cx="23860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Collection information entered into clinical system (linking pre-labeled tube to a specific subject collection event) and samples shipped to our location.</a:t>
            </a:r>
          </a:p>
        </p:txBody>
      </p:sp>
      <p:pic>
        <p:nvPicPr>
          <p:cNvPr id="8204" name="Picture 6" descr="C:\Documents and Settings\depierf\Local Settings\Temporary Internet Files\Content.IE5\1Z4KRXMT\MC900440401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29200"/>
            <a:ext cx="6000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7" descr="C:\Documents and Settings\depierf\Local Settings\Temporary Internet Files\Content.IE5\SZKAL168\MC900360956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91200"/>
            <a:ext cx="96202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6" name="TextBox 14"/>
          <p:cNvSpPr txBox="1">
            <a:spLocks noChangeArrowheads="1"/>
          </p:cNvSpPr>
          <p:nvPr/>
        </p:nvSpPr>
        <p:spPr bwMode="auto">
          <a:xfrm>
            <a:off x="3276600" y="6016625"/>
            <a:ext cx="2513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VR Sample Management receives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sample shipment</a:t>
            </a:r>
          </a:p>
        </p:txBody>
      </p:sp>
      <p:pic>
        <p:nvPicPr>
          <p:cNvPr id="8207" name="Picture 8" descr="C:\Documents and Settings\depierf\Local Settings\Temporary Internet Files\Content.IE5\FSNH0249\MC900311138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1165225"/>
            <a:ext cx="113665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8" name="Picture 3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75" y="1855788"/>
            <a:ext cx="51593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9" name="TextBox 17"/>
          <p:cNvSpPr txBox="1">
            <a:spLocks noChangeArrowheads="1"/>
          </p:cNvSpPr>
          <p:nvPr/>
        </p:nvSpPr>
        <p:spPr bwMode="auto">
          <a:xfrm>
            <a:off x="5562600" y="1371600"/>
            <a:ext cx="34845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As sample boxes are opened, each sample is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scanned into system.  A lookup is done by the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system to clinical to retrieve/download relevant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information about the barcode/sample.</a:t>
            </a:r>
          </a:p>
        </p:txBody>
      </p:sp>
      <p:pic>
        <p:nvPicPr>
          <p:cNvPr id="8210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38" y="2671763"/>
            <a:ext cx="146208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1" name="TextBox 19"/>
          <p:cNvSpPr txBox="1">
            <a:spLocks noChangeArrowheads="1"/>
          </p:cNvSpPr>
          <p:nvPr/>
        </p:nvSpPr>
        <p:spPr bwMode="auto">
          <a:xfrm>
            <a:off x="6276975" y="2719388"/>
            <a:ext cx="2647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Sample aliquoting according to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prescribed (as specified in the plan)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testing needs performed by robot. </a:t>
            </a:r>
          </a:p>
        </p:txBody>
      </p:sp>
      <p:pic>
        <p:nvPicPr>
          <p:cNvPr id="8212" name="Picture 10" descr="C:\Documents and Settings\depierf\Local Settings\Temporary Internet Files\Content.IE5\ZNTLWVRW\MC900356911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71888"/>
            <a:ext cx="70643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3" name="TextBox 21"/>
          <p:cNvSpPr txBox="1">
            <a:spLocks noChangeArrowheads="1"/>
          </p:cNvSpPr>
          <p:nvPr/>
        </p:nvSpPr>
        <p:spPr bwMode="auto">
          <a:xfrm>
            <a:off x="6172200" y="3843338"/>
            <a:ext cx="2216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Samples stored in freezers in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organized workbox units.</a:t>
            </a:r>
          </a:p>
        </p:txBody>
      </p:sp>
      <p:pic>
        <p:nvPicPr>
          <p:cNvPr id="8214" name="Picture 11" descr="C:\Documents and Settings\depierf\Local Settings\Temporary Internet Files\Content.IE5\GOVSGBMQ\MC900435009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46638"/>
            <a:ext cx="114935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5" name="Picture 12" descr="C:\Documents and Settings\depierf\Local Settings\Temporary Internet Files\Content.IE5\ZNTLWVRW\MC900097879[1]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133975"/>
            <a:ext cx="8159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6" name="TextBox 24"/>
          <p:cNvSpPr txBox="1">
            <a:spLocks noChangeArrowheads="1"/>
          </p:cNvSpPr>
          <p:nvPr/>
        </p:nvSpPr>
        <p:spPr bwMode="auto">
          <a:xfrm>
            <a:off x="7134225" y="4795838"/>
            <a:ext cx="20288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Sample workboxes sent to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laboratories based on an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in-depth testing schedule.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As assays are performed,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data is uploaded for final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200"/>
              <a:t>reporting.</a:t>
            </a:r>
          </a:p>
        </p:txBody>
      </p:sp>
      <p:cxnSp>
        <p:nvCxnSpPr>
          <p:cNvPr id="26" name="Elbow Connector 25"/>
          <p:cNvCxnSpPr/>
          <p:nvPr/>
        </p:nvCxnSpPr>
        <p:spPr>
          <a:xfrm>
            <a:off x="347663" y="2379663"/>
            <a:ext cx="247650" cy="219075"/>
          </a:xfrm>
          <a:prstGeom prst="bentConnector3">
            <a:avLst>
              <a:gd name="adj1" fmla="val 2941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381000" y="3429000"/>
            <a:ext cx="246063" cy="217488"/>
          </a:xfrm>
          <a:prstGeom prst="bentConnector3">
            <a:avLst>
              <a:gd name="adj1" fmla="val 2941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833438" y="4659313"/>
            <a:ext cx="246062" cy="217487"/>
          </a:xfrm>
          <a:prstGeom prst="bentConnector3">
            <a:avLst>
              <a:gd name="adj1" fmla="val 2941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1905000" y="5715000"/>
            <a:ext cx="246063" cy="219075"/>
          </a:xfrm>
          <a:prstGeom prst="bentConnector3">
            <a:avLst>
              <a:gd name="adj1" fmla="val 2941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4579938" y="2460625"/>
            <a:ext cx="246062" cy="217488"/>
          </a:xfrm>
          <a:prstGeom prst="bentConnector3">
            <a:avLst>
              <a:gd name="adj1" fmla="val 2941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5029200" y="3581400"/>
            <a:ext cx="246063" cy="217488"/>
          </a:xfrm>
          <a:prstGeom prst="bentConnector3">
            <a:avLst>
              <a:gd name="adj1" fmla="val 2941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5334000" y="4724400"/>
            <a:ext cx="246063" cy="219075"/>
          </a:xfrm>
          <a:prstGeom prst="bentConnector3">
            <a:avLst>
              <a:gd name="adj1" fmla="val 2941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6200000" flipV="1">
            <a:off x="2242344" y="3563144"/>
            <a:ext cx="4151313" cy="536575"/>
          </a:xfrm>
          <a:prstGeom prst="bentConnector3">
            <a:avLst>
              <a:gd name="adj1" fmla="val 5000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45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latin typeface="Arial" charset="0"/>
                <a:ea typeface="ＭＳ Ｐゴシック" pitchFamily="34" charset="-128"/>
                <a:cs typeface="Arial" charset="0"/>
              </a:rPr>
              <a:t>Background on Usage of Systems</a:t>
            </a:r>
            <a:endParaRPr lang="en-US" altLang="en-US" dirty="0" smtClean="0">
              <a:solidFill>
                <a:srgbClr val="C2EDFF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7171" name="Rectangle 1"/>
          <p:cNvSpPr>
            <a:spLocks noChangeArrowheads="1"/>
          </p:cNvSpPr>
          <p:nvPr/>
        </p:nvSpPr>
        <p:spPr bwMode="auto">
          <a:xfrm>
            <a:off x="4479925" y="2895600"/>
            <a:ext cx="2073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800"/>
              <a:t> </a:t>
            </a: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7570788" y="30559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800"/>
              <a:t> </a:t>
            </a:r>
          </a:p>
        </p:txBody>
      </p:sp>
      <p:pic>
        <p:nvPicPr>
          <p:cNvPr id="7173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4" r="9122" b="20908"/>
          <a:stretch/>
        </p:blipFill>
        <p:spPr bwMode="auto">
          <a:xfrm>
            <a:off x="260350" y="996951"/>
            <a:ext cx="19304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8" descr="96 CO-RE Probe He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0" y="4852194"/>
            <a:ext cx="205740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9" descr="http://img.directindustry.com/images_di/photo-g/22358-5821893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431" y="1699419"/>
            <a:ext cx="15240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4" descr="http://www.thermoscientific.com/content/dam/tfs/LPG/LCD/LCD%20Product%20Images/Labware/Cryogenic%20Products/Cryo%20Tubes/F52959~p.eps/jcr:content/renditions/cq5dam.thumbnail.450.450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87538"/>
            <a:ext cx="1008062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0" descr="Artel Sample Soluti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667" y="3621087"/>
            <a:ext cx="1504950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2" descr="MVS Mobile Workstati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0" y="3992562"/>
            <a:ext cx="1293812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6"/>
          <p:cNvSpPr>
            <a:spLocks noGrp="1"/>
          </p:cNvSpPr>
          <p:nvPr>
            <p:ph idx="4294967295"/>
          </p:nvPr>
        </p:nvSpPr>
        <p:spPr>
          <a:xfrm>
            <a:off x="4066381" y="835094"/>
            <a:ext cx="5077619" cy="609910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spcAft>
                <a:spcPct val="0"/>
              </a:spcAft>
              <a:buNone/>
            </a:pPr>
            <a:r>
              <a:rPr lang="en-US" altLang="en-US" dirty="0" smtClean="0">
                <a:latin typeface="Arial" charset="0"/>
                <a:ea typeface="ＭＳ Ｐゴシック" pitchFamily="34" charset="-128"/>
                <a:cs typeface="Arial" charset="0"/>
              </a:rPr>
              <a:t>Receipt and collection of thousands samples/month</a:t>
            </a:r>
            <a:endParaRPr lang="en-US" altLang="en-US" sz="1000" dirty="0" smtClean="0">
              <a:latin typeface="Arial" charset="0"/>
              <a:ea typeface="ＭＳ Ｐゴシック" pitchFamily="34" charset="-128"/>
              <a:cs typeface="Arial" charset="0"/>
            </a:endParaRPr>
          </a:p>
          <a:p>
            <a:pPr lvl="1">
              <a:spcAft>
                <a:spcPct val="0"/>
              </a:spcAft>
            </a:pPr>
            <a:r>
              <a:rPr lang="en-US" altLang="en-US" sz="1800" dirty="0" err="1" smtClean="0">
                <a:latin typeface="Arial" charset="0"/>
                <a:ea typeface="ＭＳ Ｐゴシック" pitchFamily="34" charset="-128"/>
                <a:cs typeface="Arial" charset="0"/>
              </a:rPr>
              <a:t>Aliquoting</a:t>
            </a:r>
            <a:r>
              <a:rPr lang="en-US" altLang="en-US" sz="1800" dirty="0" smtClean="0">
                <a:latin typeface="Arial" charset="0"/>
                <a:ea typeface="ＭＳ Ｐゴシック" pitchFamily="34" charset="-128"/>
                <a:cs typeface="Arial" charset="0"/>
              </a:rPr>
              <a:t>, storage, or/and shipping of samples</a:t>
            </a:r>
          </a:p>
          <a:p>
            <a:pPr lvl="1">
              <a:spcAft>
                <a:spcPct val="0"/>
              </a:spcAft>
            </a:pPr>
            <a:r>
              <a:rPr lang="en-US" altLang="en-US" sz="1800" dirty="0" smtClean="0">
                <a:latin typeface="Arial" charset="0"/>
                <a:ea typeface="ＭＳ Ｐゴシック" pitchFamily="34" charset="-128"/>
                <a:cs typeface="Arial" charset="0"/>
              </a:rPr>
              <a:t>Processing and calculation of 20,000 to 50,000 results/month</a:t>
            </a:r>
          </a:p>
          <a:p>
            <a:pPr marL="0" indent="0">
              <a:buNone/>
            </a:pPr>
            <a:r>
              <a:rPr lang="en-US" dirty="0"/>
              <a:t>Pfizer’s information systems ensure high-quality data to support vaccine programs:</a:t>
            </a:r>
          </a:p>
          <a:p>
            <a:pPr lvl="1">
              <a:spcAft>
                <a:spcPts val="600"/>
              </a:spcAft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Consistent approach </a:t>
            </a:r>
            <a:r>
              <a:rPr lang="en-US" sz="1800" dirty="0"/>
              <a:t>across all assay platforms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Clear and 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transparent</a:t>
            </a:r>
            <a:r>
              <a:rPr lang="en-US" sz="1800" dirty="0"/>
              <a:t> analytical methodologies 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Verifiable data throughout the assay process (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traceable, repeatable</a:t>
            </a:r>
            <a:r>
              <a:rPr lang="en-US" sz="1800" dirty="0"/>
              <a:t>)</a:t>
            </a:r>
          </a:p>
          <a:p>
            <a:pPr lvl="1">
              <a:spcAft>
                <a:spcPts val="600"/>
              </a:spcAft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Qualified and secure</a:t>
            </a:r>
            <a:r>
              <a:rPr lang="en-US" sz="1800" dirty="0"/>
              <a:t> infrastructure for analysis and reporting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Strict compliance with various Gov. Agency regulations (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validated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7182" name="Picture 2" descr="https://www.agilent.com/cs/publishingimages/bravo_automated_liquid_handling_platform_lg.png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49" y="2807494"/>
            <a:ext cx="129857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6" descr="http://static.coleparmer.com/large_images/01930_63.jpg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30" y="4476751"/>
            <a:ext cx="1878806" cy="187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8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Geneva" pitchFamily="121" charset="-128"/>
              </a:rPr>
              <a:t>What does the Research Informatics (RI) Team Do?</a:t>
            </a:r>
          </a:p>
        </p:txBody>
      </p:sp>
      <p:sp>
        <p:nvSpPr>
          <p:cNvPr id="4100" name="Content Placeholder 8"/>
          <p:cNvSpPr>
            <a:spLocks noGrp="1"/>
          </p:cNvSpPr>
          <p:nvPr>
            <p:ph idx="4294967295"/>
          </p:nvPr>
        </p:nvSpPr>
        <p:spPr>
          <a:xfrm>
            <a:off x="304800" y="990600"/>
            <a:ext cx="8382000" cy="4800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74320" indent="-27432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Arial" charset="0"/>
              </a:rPr>
              <a:t>Development of </a:t>
            </a:r>
            <a:r>
              <a:rPr lang="en-US" sz="2400" dirty="0">
                <a:latin typeface="Arial" charset="0"/>
              </a:rPr>
              <a:t>i</a:t>
            </a:r>
            <a:r>
              <a:rPr lang="en-US" sz="2400" dirty="0" smtClean="0">
                <a:latin typeface="Arial" charset="0"/>
              </a:rPr>
              <a:t>nformation </a:t>
            </a:r>
            <a:r>
              <a:rPr lang="en-US" sz="2400" dirty="0">
                <a:latin typeface="Arial" charset="0"/>
              </a:rPr>
              <a:t>systems </a:t>
            </a:r>
            <a:r>
              <a:rPr lang="en-US" sz="2400" dirty="0" smtClean="0">
                <a:latin typeface="Arial" charset="0"/>
              </a:rPr>
              <a:t>used to perform clinical assays, collect raw data, &amp; perform statistical analysis</a:t>
            </a:r>
          </a:p>
          <a:p>
            <a:pPr marL="274320" indent="-27432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Arial" charset="0"/>
              </a:rPr>
              <a:t>Day-to-day technical support for information systems           (</a:t>
            </a:r>
            <a:r>
              <a:rPr lang="en-US" sz="2400" dirty="0">
                <a:latin typeface="Arial" charset="0"/>
              </a:rPr>
              <a:t>e.g. bug </a:t>
            </a:r>
            <a:r>
              <a:rPr lang="en-US" sz="2400" dirty="0" smtClean="0">
                <a:latin typeface="Arial" charset="0"/>
              </a:rPr>
              <a:t>fixes, general </a:t>
            </a:r>
            <a:r>
              <a:rPr lang="en-US" sz="2400" dirty="0">
                <a:latin typeface="Arial" charset="0"/>
              </a:rPr>
              <a:t>data querying, data </a:t>
            </a:r>
            <a:r>
              <a:rPr lang="en-US" sz="2400" dirty="0" smtClean="0">
                <a:latin typeface="Arial" charset="0"/>
              </a:rPr>
              <a:t>storage)</a:t>
            </a:r>
            <a:endParaRPr lang="en-US" sz="2400" dirty="0">
              <a:latin typeface="Arial" charset="0"/>
            </a:endParaRPr>
          </a:p>
          <a:p>
            <a:pPr marL="274320" indent="-27432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Arial" charset="0"/>
              </a:rPr>
              <a:t>Regulatory processes around information </a:t>
            </a:r>
            <a:r>
              <a:rPr lang="en-US" sz="2400" dirty="0">
                <a:latin typeface="Arial" charset="0"/>
              </a:rPr>
              <a:t>system validation </a:t>
            </a:r>
            <a:r>
              <a:rPr lang="en-US" sz="2400" dirty="0" smtClean="0">
                <a:latin typeface="Arial" charset="0"/>
              </a:rPr>
              <a:t>   (e.g. data maintenance, data access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smtClean="0">
                <a:latin typeface="Arial" charset="0"/>
              </a:rPr>
              <a:t> system requirements)</a:t>
            </a:r>
            <a:endParaRPr lang="en-US" sz="2400" dirty="0">
              <a:latin typeface="Arial" charset="0"/>
            </a:endParaRPr>
          </a:p>
          <a:p>
            <a:pPr marL="274320" indent="-27432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Arial" charset="0"/>
              </a:rPr>
              <a:t>Secure data connections and transfers from </a:t>
            </a:r>
            <a:r>
              <a:rPr lang="en-US" sz="2400" dirty="0">
                <a:latin typeface="Arial" charset="0"/>
              </a:rPr>
              <a:t>external </a:t>
            </a:r>
            <a:r>
              <a:rPr lang="en-US" sz="2400" dirty="0" smtClean="0">
                <a:latin typeface="Arial" charset="0"/>
              </a:rPr>
              <a:t>CROs</a:t>
            </a:r>
          </a:p>
          <a:p>
            <a:pPr marL="274320" indent="-27432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400" dirty="0" smtClean="0">
                <a:latin typeface="Arial" charset="0"/>
                <a:cs typeface="Arial" charset="0"/>
              </a:rPr>
              <a:t>Maintenance/merging of exploratory </a:t>
            </a:r>
            <a:r>
              <a:rPr lang="en-US" altLang="en-US" sz="2400" dirty="0">
                <a:latin typeface="Arial" charset="0"/>
                <a:cs typeface="Arial" charset="0"/>
              </a:rPr>
              <a:t>research collaborative data </a:t>
            </a:r>
          </a:p>
          <a:p>
            <a:pPr marL="274320" indent="-27432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Arial" charset="0"/>
              </a:rPr>
              <a:t>Computer hardware and software </a:t>
            </a:r>
            <a:r>
              <a:rPr lang="en-US" sz="2400" dirty="0">
                <a:latin typeface="Arial" charset="0"/>
              </a:rPr>
              <a:t>support for </a:t>
            </a:r>
            <a:r>
              <a:rPr lang="en-US" sz="2400" dirty="0" smtClean="0">
                <a:latin typeface="Arial" charset="0"/>
              </a:rPr>
              <a:t>various instruments</a:t>
            </a:r>
            <a:r>
              <a:rPr lang="en-US" sz="2400" dirty="0">
                <a:latin typeface="Arial" charset="0"/>
              </a:rPr>
              <a:t>, robotics, and </a:t>
            </a:r>
            <a:r>
              <a:rPr lang="en-US" sz="2400" dirty="0" smtClean="0">
                <a:latin typeface="Arial" charset="0"/>
              </a:rPr>
              <a:t>automation</a:t>
            </a:r>
          </a:p>
          <a:p>
            <a:pPr marL="274320" indent="-27432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Arial" charset="0"/>
              </a:rPr>
              <a:t>Development of innovative solutions to replace manual processes</a:t>
            </a:r>
            <a:endParaRPr lang="en-US" sz="2400" dirty="0"/>
          </a:p>
          <a:p>
            <a:pPr lvl="2"/>
            <a:endParaRPr lang="en-US" dirty="0" smtClean="0">
              <a:ea typeface="Geneva" pitchFamily="12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7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ea typeface="ＭＳ Ｐゴシック" pitchFamily="34" charset="-128"/>
                <a:cs typeface="Arial" charset="0"/>
              </a:rPr>
              <a:t>Let’s </a:t>
            </a: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G</a:t>
            </a:r>
            <a:r>
              <a:rPr lang="en-US" altLang="en-US" dirty="0" smtClean="0">
                <a:latin typeface="Arial" charset="0"/>
                <a:ea typeface="ＭＳ Ｐゴシック" pitchFamily="34" charset="-128"/>
                <a:cs typeface="Arial" charset="0"/>
              </a:rPr>
              <a:t>o </a:t>
            </a: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D</a:t>
            </a:r>
            <a:r>
              <a:rPr lang="en-US" altLang="en-US" dirty="0" smtClean="0">
                <a:latin typeface="Arial" charset="0"/>
                <a:ea typeface="ＭＳ Ｐゴシック" pitchFamily="34" charset="-128"/>
                <a:cs typeface="Arial" charset="0"/>
              </a:rPr>
              <a:t>eeper into Analytics…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800" smtClean="0">
                <a:solidFill>
                  <a:srgbClr val="898989"/>
                </a:solidFill>
              </a:rPr>
              <a:t>Pfizer Confidential │ </a:t>
            </a:r>
            <a:fld id="{0870D809-425D-4884-9DC1-66E7FF3FEBD0}" type="slidenum">
              <a:rPr lang="en-US" altLang="en-US" sz="800" smtClean="0">
                <a:solidFill>
                  <a:srgbClr val="898989"/>
                </a:solidFill>
              </a:rPr>
              <a:pPr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800" smtClean="0">
              <a:solidFill>
                <a:srgbClr val="898989"/>
              </a:solidFill>
            </a:endParaRPr>
          </a:p>
        </p:txBody>
      </p:sp>
      <p:sp>
        <p:nvSpPr>
          <p:cNvPr id="13316" name="AutoShape 2" descr="Image result for opportu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13317" name="AutoShape 4" descr="Image result for opportunity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13318" name="AutoShape 6" descr="Image result for opportunity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13319" name="AutoShape 8" descr="data:image/jpeg;base64,/9j/4AAQSkZJRgABAQAAAQABAAD/2wCEAAkGBxQSEhQUExQVFRUVFBUUFhQVFRcWFRUWFBQXFhQVFRUYHCggGBolHBUUITEhJSkrLi4uFx8zODMtNygtLisBCgoKDg0OGxAQGywkHyQsLCwsLCwsLCwsLCwsLCwsLCwsLCwsLCwsLCwsLCwsLCwsLCwsLCwsLCwsLCwsLCwtLP/AABEIALcBEwMBEQACEQEDEQH/xAAbAAAABwEAAAAAAAAAAAAAAAAAAQIDBAUGB//EAEQQAAEDAgUCAwUECAMGBwAAAAEAAgMEEQUSITFBBlETImEUMnGBoQdCUpEVI0NiscHR8DNy4RYkY4Ki8URTkqOywtL/xAAbAQACAwEBAQAAAAAAAAAAAAAAAQIDBAUGB//EAD4RAAIBAgQDBQgAAwcDBQAAAAABAgMRBBIhMQVBURNhcdHwFCIygZGhscEG4fEjM0JSYnLCFZLSFiQlorL/2gAMAwEAAhEDEQA/AMQF6Y4YoJgKCAFhABhABpgGgAIANAgIANAAQAEwDQAEAGEgFtQBJYokwWQBMo3ZXB1gbG9jsfRRlqrEo6am8hxqJ8QLwLnS3bhc10ZKWhtVVOOpCwukllOYHyMLgCPdN9fKO2t/yVlScY6c2QhFy1LrDHFrsmunN9+9/VZ6lmrl0NNCwFRc25VVidwOegLgbKiwXMX9oE5IbqLA29df+y6GDSRkxL0MMVvMYSAAQgBJQIKyBjkdPfUpNjSFkccKJIu48Ya0BrWGwAA1HA+Co7JvW5cqiRjwtJlFhACggBSBhoANMQEAGgA0ABAAQAEABMQaBhoAU1IBzIkOw7GUmNDoSGS4RYKLJIfEhy2F7A8dyo21JX0Oj9P0LoYGgn3hmy9idTY/kuVWmpzN9OOWJMghIudPjue9lBu5NIYiCbIjxjCjcY0+PTRSTFY5z1lG/wAW7gbWsN7f911MM1l0MNdO5ncml1qM4hAh4N/gkSGxESUXFYlwUfJUXImohyNvtskhjWRMBJQIqQpFYoJgKCADQAEAGEAGgA0ABAAQICADQAEwAgByMJDQtzbJDFgoGLjCTBE2OMKDZOxYYZh7p5Gsbz9ANyVXUqKCuycIOTsdL6fwSOKPKW3IdmuQNTawK5NatKcrnQp01FWLGqbr6KqJNkd6kRGLKQDTn2TsRuRa3EmwsL3agcDdWQpuTsiMp5VcxOIdVh97RA76uN7A9lvhhbczJLEX5FJPUiQCzA23blaFHLzKXK5Be3VWEGS4Y9dVBsmkSmRgKDZKwb9UIYy5qYiPK6ykhDbYHHUNcR3AJCMyQrMqgFMrFAIANABoACADQIMIGKaEALkjynVJMbVhwQAtvmF+G8lF9QtoRymRAgAIAMIAfGiRIUG3QAtrUhj7Y0rjsPxnUDa5soskdIwuoZG1rYmukdsXNGmmmh7XXKqRcneTsdCDSVompiuAL72WRl43O5NCZDdIp2I3I00oCkkRbIZmuVZYhcrcewV8sbnBwAAvrtoFbRrKMrEJ0nJHOnx6ldRMwNAhYdkNgkSvA7qNydh5jANT8h3UW7jsOW5KQxL90ASYsHkcGnRocCQT2Cg60U2TVNsrsTpBGQAST2t+W26shLMVzjYlUlBUZBZkoHFhYb9rKEp076tEownbYhv6XmOsQMjTe1mm+nB4B+aksRFfFoRdCXIQ7pWsDXONPJlbvoCbdwAbn5XR7RSvbMhdhUtexUEK8qCQAaAAgBQCADCAHnEW2t/XhIlyHsPYwk572txv8lGd1sOFuZKGDPkA8OzydNNPzvss+IxtHDQdSs8qXX9dfAthh51Xlgrsn/7EVGW+aO/4bn+Nl5//ANYYLPbLO3Wy/Fzd/wBFr5b3V+mv5sUNTSvieWSNLXDg/wAR3C9JhsVSxNNVaMrxfP1s+45lSlOlJwmrMZCvKx1oukSHowkxkqFu91FkkLJskMcii82uugJt2Sb0BI6x0XSsbTtLQQD5hmtmN9dVxsTJubudKiko6FtO+xVKLGRJXKSEyPIFJESqxJ2Ubq6CuVz0KMYtGzQu23JWnspMp7RIppeoJnl4aSWdgdB6q9UIKze5V2snsVLm+bzHU63+PxV620KuY42Ox03SuOw8dBc/l3SJCmtvqd+PRIB5sRI2uSo3JWFtw95dlDSXHji29yUnUile48jvY1dQQ4ZQ02FhYXsLaD4LAtNTU+hSR4H4lQB4moOa1vdAta3F7rS6+WGxT2V5bmsFE8ftCfWyxZl0NOVlphdOGNAtZVTldk4qxOMnA0KhYkco+0rBDHKJxtJo7/MOT6kfwXWwVXNHL0OdiqdnmMTZbzICyAAgA7oACBAQBcYDgctSfL5Y76vI0+DRyVxeLcbw/D42l70+UV+X0X3fJG7B4GpiHdaR6+XUn9QdYQYcPZqRvj1JOU/eDXHTzkauff7g+mx8X2OK4pP2jFytDkttO5cl3vfvO+nTw0ezpK79b+RQT4vj8ANRI13hjzOaWQlob+8xnnaBydLclThS4RVfZQavtu/s3owcsTFZnt8jUw1UeMUYmiAbPHo5nIda5bflrtwf6EJ8Pxc+C4zs6mtKe/6l4rmunyK8VQjjaOaPxL1b5mTDCDYixBsQdwRuF9JUk1dapnl7NOzHGtQMfjHKiyQ8XpWHcI6oEOCpsyw7/wB/36pZdbjzaHX+mAGUkNnB3kBBGu+u/wA7fJcWvrUZ1KWkESaqW6gkNsieMpWI3HYrFJkkZjqurMfGYHtuD3WzDxzGetKxh5MRYYi3Ldzn5r9mj7vz1K3qm81zHnVrC6CvsWtY22thydd+NUThpdhGfJEirc15uRYqMbolKzGG6KQiSI9A47qN+RKxaYDhIneQXWDbE6XJudvRU1quRFtOnmZ0SlwqOMCzGggb21XLlUlLdm5QSCdQRtuQNTueT80s8mGVIhzUF75LD1U1O24nEqzgxjcXucCSbk8/BW9rmVkV9nZ3HvaXD7yWVDuyXSVj81jYDjW5PxFtFCUVYaky6hnad1S0WXGcawuKpidHINHDcWu08ObcEXClTqSpyzIjOCmrM5R1J0NLTeaMmWPk2s5vYEX1+K69DGRqaPRnOq4aUNVqjJ5VsMwVkxAsgAwEm7bgajCOmWtYZ6xwjiaMxa45dO7zwPTf+C8Zxb+Jve9nwHvSembf/t6+O3S+528HwrTtMRounn5fXoVGK9W1GIP9jwphZENHTWyHLte/7Jn/AFH02PEhg6WFXtOOleT1tvr/AMn9vydN1ZVP7OirL19DUdG9Dw0ADjaWcjWUj3b7iMfdHrufouJxHi1XFvLtDp18ev4NdDDRpa7s1ZXKNJyfG6V+CVzaqAE0kzsr4xsL6uj7DlzT6EbXv67CVo8UwzoVH/aR2f7/AE/qcurF4epnj8L9f0NH1HQMljbWU5Do5Ghzrcg7PtweCOLehXY/hrikqc/+n4jRr4b/AP5/cfp0MHFMIpL2in8/PzMyAvbnCLLDKB0mYWOjS7sPRVVJqJZCNxdJRZ3tbe13W9PiEpTsrjjG7sbfFujoWQZ7kOa3fUi9jrb8vyXPp4ubnY2Tw8VG5g4cMe+QRiwJJF3GzdNSSe2i6TqJRzGFQbdjqGGPEULYhYeGMpF9SeSO413XIms0nLqdGLyqw6+e6jYdxprtU7CHHz2Bta/qko3HcyXVbA5rjHJmcNXgOB0Itt2W7D6OzRlrarRmNomx5v1odbs3TW/Pyut0s1vdMkbX1Oh4fhtMI/FjZo5u+t9NPLyFy51KmbK2dCEIWukYzEXEyO0IHAO4HquhTXumSe4mGMptiRODvKLqvmTLnpPOyR0mgaRb66LPibOKRdRunc1hxsAalYuxZq7RBfpNrtLpdm0GdMkU1WDoCouLJKRX4xUlum/8lZTimQnKxmZMUFzqtipMz9oi8hpS119P75+KzOSaLUrMmRS2dfN8rqDWhJPULEMf8Jzc1gz8RP8AH6JwoZlpuEquV6kXEOrWNFmlr3O0bZwtr3PZThhZPchKutkYDEqKMRkgecOu433vubcLpU5SctdjFUiktCjyrQUD9FRPleGRtLnH8h6k8BZsXjKOEpOrWlZfnuS5sso0Z1pZIK79bmmn9kwmMS1Lg+YjyMGrif3G8Du8/wA7LwGN4pi+MTdKgstLn3/7n/xX33PR4fB0cGs89Z+tvMzUFDW468STk09G112NF7O/yA++62mc6DWw3Coq4jC8Kjkp+9Ue/wDPou7fr1L4wqYl3lpH16udMwbCIaWMRQMDGjU23cfxOdu4+pXlsRiauInnqu7/AB4dDo06cYK0UTlQTAgCJiuHR1MT4ZW5mPFiOR2I7EGxB9FbQrzoVFUg7NEZwU45Wc16TxF+FVb8OqzeCU3iefdGckNdrsx2xGwcPiV6vFQjj6CxdDSa3XPT9rddV8jm05OjN0p7MtOocHNPJp/hu909u7SvX8B4usfQtP8AvI/F3/6vnz6PxRwuIYN4epePwvbu7vLuI8Nc4Ny3I9Rv8yu04Ju5jU3sXEGKRsZGHXJa7OSALlxN7kncW0sqJUpNuxcqkUkbWPF46mPyv0t8DccELnulKnLVGtVFNaFJ1FIxhjDWC/DWk3u4W497/VX0E5JtsqqtKxHqMOnJa5smW1jY7nQXGpU41IapohKEt7lzA821+iolYtRIYoEiB1KS2lke11nNt87uAI+qtoWdRJkKukG0c2jaSbX1Ppe66rskc9DksOV4BNwSLnTnfn4oTuhtWZvv0lBBC1rX5vL5QDqAdtAuZ2U5zu0bu0jGNrmVnfneXki5NzYW+i3RVlYyt3dyRGGqLuSQUzCTp+SE7ANwYoYwQm6WbUSnlIdZXufyR81ONNIjKbZpqKra2FrpGnPbS257LFODc7RehphK0dSXQ1br+IW2BGhO9lXOC+FE4ye5X45jAO6uo0SurVMs+qN1uUTLmNNjHVD2PytaPg4cdxYrFSwqkrs01K7i7Iq8Qx4yua4XZlBv5t724V0KGVWKpVszuV1Risklg85mg7bK2NKMdip1G9yHbXTZWECdV1ZewC7eBYXvYbXKrjCzLJTuhzBMAkqTceWPl5G/o0cn6LkcX49Q4esvxVOUenfJ8l939zVg+H1MS77R6+Xqw7j/AFjBQD2WgYJqgnKSPMGu21trI++mUbfKy8Z2GJ4lP2nGytHly07lyXfu/ud5Olho9nRWvrfqxrpnoB8sntWJuMsrjmETjcDkeIdj/kGgH5DHjuNRhHsMGrRXPy83r+S6jhG3nq6vodHa0AWAsBoANgBwF5tu+rOgGgAIACAAgDN9d9Ltr6ctFhMy7onnvywn8LrW9DY8LpcL4g8HWu/he6/fijPiKCqx7+RQ9BY77ZE+gq7iohu0F3vODDb/ANbDoe4111XdxMZ4CvHHYX4X9NeXhL7P5GKGWvTdGpv6+6JlBRmGVzXsDraEEGxB2cF7yhjKeMoRrUno/s+afgeflRlRqOE1t9+8vcT6djfG6SKzTlJLbaHTYX2KKeIkpZZE50U43iZHDHlpIuRYEgAX19LLdUSaMcG0yxpJ5Z6iN2W7m7X0bptm7KqUY04NFsXKc0zYeA55Bka247agfmsGZJe6arNvUkBgULkrEuOIWuVBsmkNyUTXB29nbi9/omptCcUykfg1PFmk1GYEZre7ob5f6rR21SXulXZwjqZDE5YSf1bTYNAF+/JXQpxmviMc3HkQIyrWiq5OzaC9r8KuxZcbdUW0BTy3FmEuncQU8qQZmRyFIiOxUxO+iTlYajclTVViLnNbT5BVqBNyJjcZL9HWHYBVuhbYs7a+5Clo5pTcNLuBaysU4QW5BwlJmnpOkocjc4eH283nG/yWKWMnfTY0xw0bamTx+jdHPIwkuDDbMRbfUfx+a3UJqUEzHWi1JorMquKgZUAL8B34Trtodfgk5JK7Y7PoaLDsAZGwz1jhHG0XLXGwtxnP/wBRv9F4riv8TSnL2fh+remb/wAf/J/LqdzB8KSXaYjbp5+X16GfxTqmpxN5pMMYY4Ro+X3CW7Xc79mzfQeY2+IXGhhKGCj7RjJXk+W+v7fft+TpOrOq8lJWXr6Gu6P6KgoG5h+smI80rhqO4jH3R9TyeFwuIcVq4x2ekeS8+psoYaNLXmadcw0AQAEABAAQAEABAHO/tL6de1zcRpPLNDZ0mXdzW7SepA0IO7fhr6PguOi17JX1jLb58vny6PxMGLotf2sN1uX/AE7jLMRgZUxHw5o/LI0fddbVp7sO4/qCt2DxEuEYp0qmtKXpS8Vs+75FFaksVTUo6SXqwzi9bKA5rg5u+rTcWJ1vovf0YwlaUXc89VlJaMzcZINx/RbWtDInqW+HYiIrnXNwRsPiOVnqUsxfCplNjBirHNbci5A/OywSpNM2KomPRVAdsoOLQ1K5KjfdQaJpj89U2NmpAvolGLkxuSSMLjGNEB0TTmGuvYkrpUqF7SZiqVre6Zrw7rZcy2Lavw9sUcTgfM5ty0izh+W6ohUcpNFs4KMUytuVeVXBk7oAMoGBgskwQuWpJ0CFEbkRlIhc0WH9ITPDXvsxpIJBPmy86d/RY6mMgrpamqGFm9Wa6jpY6Zlszna820/ILnzlKpLY2xjGCIzsUhJ94Kaoz6C7SPUvassDXNcwPBv5TYh3NtVnje90yyVrWZzTqXDo47PjifGH6gO2Fhq0f6+q7GHqSlo3exzK8Ix1Stcp6SkdK8MYLuP09SeAni8XRwlJ1qztFerLqyujRnWmoQWpf19dTYTEHTu8SZ2rIx7xP7o+6394/wCi+fYviGL4zPs6SyUl695833LT8npsPhaWDjeWsvW3n/Qy1LhVbjkgmqnGCkBvGxulx/wwdzb9o7vp2FNbF4bhcezorNU5vz8l8+pbGnUxDzS0j69XJ/VVO9skGF4daAeG6eVzSWmwBy53jzG+U373bwsuBnCUJ47F+9qopb/Rbc/yWVk01RpacyuHVNa+hw9tO9xqZZJo72Y4vENg3MZAQTZzdTvlWn/p+Ejiq8qq9yKi+el/DwK+3qOnBRerv9iQz7Q6ptJE4xsfU+0yU7mlrrvEbGOJDWEWdd7Rpp6aqt8Fw8sRJKTUMqknfa7a3fLS5JYuooLTW9i8w/7RIzQOq5oyxzJfB8JpuXyWDhlJ2Fjc32ynfS+CrwSaxaoU3dNZr9F3l0cWuzzyXcTsP67p5KM1bg5jGyCJ7bZnNebW294WIN/6KirwivDE+zqzbV09ronHFQdPOybh/V9HNG+Vk7ckZa15eCzIX6NuHAaE87aFU1eG4qlNU5Qd3e1tb232JxxFOSumWFHisEovFNFIL28kjXa9tDv6LNUw9WnpODXimicakZbMmKkmBMAEIA5NjFM/A65tVCCaSd2V8Y2F9TH2uNXNPoR3v6/CVo8Uwzo1P7yOz/f6f1OXUi8PUzR+F+v6HSnMZVQh0Tg5krQ5hAuHA65fQ/wNwt3AOJSo1PZK+6+Hy8v6GfH4VVI9rDnv5merem5WObaMgOIA1uL9z2Xt4YmDW5wZ4eSeiF03Skzy8eVpZbQn3r3tY2twlLFwVu8Fhpu5X1kEkDzG/QjcXuNR6fFWwcaizIrkpQdmSqGcsyube2xFv9VXOKd0ycJW1RqzV5W357LCoXZqz2RnOo690jWHVup05W3D01FszVptpFE2PkrTcoFA2N+yVguOSuc83cT8ShJLRDbb3Gz6JiuFZMAIAQ5MVxOVAiwwWic6VpA0a4HUXGhVNaaUWi6lBuSOlOmOXcLi21OrfQy2M1wGYC+b81uo03uzLVmZpwJ3K3Kxj1N3ieKhgBd6/E9gFyqdJy2OhUqKO5kMbr3T5cxFhcjQaX315OgXQo01C9jFVnn3J3RMYvKefKPlr/fyXjf40nO9GH+H3n89F9l+TscDjH35c9PpqYPp+kbX43UGqGcRmZwjdq0+FII2MI5aAb25y68rn42rLCcNh2Ol7K671dv5m2lFVa7zcrnYQF4w6xzHEsTbBimJSyODXMog2EONsznRxENbfc5u3cr1FHDyrYDDwgrpz97u1f6OdOajWm300+xnKOgqicPipbCdlLJVAktFhPI/8Wl8mTfuujUrYdKvUr/A5KP/AGpdO+5Qoz9yMN7X+pIxKhqKCWhiiZ49VG2Wre0NfIC+Z2UmzfM6wiGvpdV0atHGU606jy03aCd0tFrz01uOcZUnGKV2rv6j2EYPJ7ZQQVLTnkkmr5YzsC73A5u37DbjOQoYjEw9mrVaL0SjTT8N7f8Ad9rjhB54xl3yfr5FbX1TBTzE/wCFJixcWttrHG1xcGjbaRv0WqlTm60LfEqP3f8ARkJNZX0zEqkooKiDFp4mPhpgIzE0WF3sBIab30zFpIB++LFU1KtWjVw1KbUqmt33P6cvwOMYyjOS0XIl4LgLYajCIw4uMxNa8EDykRMe0acDw3b9yqcTjJVKOKna2X3F9Wn+ScKajKmuuv2GMWxySERytkeBNidVOS1xF4onxsDDbdp8+isw+EhVbg4r3aUI7c2m7+Owp1HGzT3k2X+K9S1INQYZSM2Jx0cVw1wY1rD4lg4Hc5VgoYCg1BVI7UnN7q93pt0LpVp6tP8AxWI9L1xiBq5YPAYQwymz4pGua1rHvjDiHC1w0WJGt1ZPhOCWHjVzvW2zVm7pO2nIisTVzuNvsXEXUUeIQUsEkGY1zZs7Wu0hbC9w8W5G923HqFilgp4KrUqwnbs8tnb4nJbffUt7VVYxi18V/lYpOj8Tkwqrdh1U79S9wMMmzWlx8rx+FriLHs4fErp4unHH0Fi6Gkluuen7XLqvkUUpOjPsp7M7bh05eCDq4fUd11uF8QWKpe98S38/n+TNiKDpy02exJFBcgk6/T0XVzmbKMVnTkMpLpGBzi3Lfm3p6+qnHETgrRZCVGEndoyXWWHxU7WmMhhuB4XDgdCR29VuwlSVR2lr3mTEwjBXX0Mi2slvo4rf2cTFnkLluTdxuUlbkN940QTspkb3BYD1KNw2Ekp2FcFkADIi4wFiADbAUXCw/BEAQbXsedioSehNI0OEztFmRs8zjzra/PwCxVov4pPQ10pLZIl4zT+GAS5x9QbDXsBsq6MsztYsqrKtzNVVRm0HH1W6ELGOU7kOytKy36jY/wAQ3uWt0B178+qy4bLlL8RmuVkFA4gkcLRKok7FEabauP4dUSQPEha7KfK7Q2I9D3C5nF+G0+IYd0r+8tYvo+/uez+vI1YPEyw1TO1o9H67in6+wp9NMzFaLa4MzRtrpmI5a4aO9bHm48PgZqpCXD8UrNaK+6ty8Vuj0VVWar0tjedO41HWQMmiOjtHN5Y8e8x3qPqCDyvM4vCzwtV0p8vuup0KVRVI5kVXUfQ1NWzsmlzhzQGuawgCRrTcB2lx2uLGy1YPi1fC0nShaz2vy8P5ldXDQqSzMl03ToZXvrM9w6AQNiyWDACw3Dr6+7tYbqqeNcsIsPbaWZu++/n1JKjao535WsMR4HL+lHVbizwvZvBYATnDszSSRawHv8nhTeLp+wLDq+bNd9LerEVSl22d7WsUH2hUNWyrp6yjjdI8ROgIa3PlvnyuIGv7V2uwLRf16HCa2Gnh54fESsrqW9r7eW3foUYmFRTU4K/IqR0wYpMNpXszZY6qeY5bs8R7CQCdiR4bG/K61+3qpCvXi7XcIx62T/d2yvscrhBrq2R45z/s4GD3pJ/CaOSTP4lv+lWOH/zLk9lG/wD9bEb/APtbd/7LPH8Wio8Wa+YkNhoMkVgXXf5soAA0vci+yy4XD1MVw9xp7yqXfhoWVJxp1rvktDN1uGl9MyMj/Awv2m/IfNViQ3+LF06ddRrOf+arl+UYW/JRKF4JdI3+rJuARmT9EtO81XU1b/V0b2gH/wBpyoxTUPaWv8MIwXzX8yVNX7PvbZr+iGeNUYpKdpKkwf8ALCHNH0cFx+Jvs6OHprlHN83byNWHWaU5d9voVH2M4UcklS83/wDDxfusDi+S3oXOH5Hutn8RYhZo0Y/7n47L6JFeBho5PwRp+vOlm19PlFhMy7onnvywn8LrfI2PC5fC+IPB1rv4Xuv34r+RoxFBVY9/Irvss6vfJ/u05Iqqe7Rn3kY05XNd3c3Y87HcFdrG0pYOtHF4f4X9Nf0+XR/Iy0pKrF0p7o7DTVbZGhw/LkHkFekw1eFemqkNn6sYJwcJZWKfPYK9Iruc660eZZgBfK0a66XXXwaywuc3FPNKxSiNsY7n6rTdyZRZRRFeL7/krEVtjbnJpEXIRZSFceZCotkkhwQqNyVhfhIuOwTWX2HzR4gLDAN9UtR6AcfkgdybheIiHMQLl1h8uVTVpOpYsp1VC5CrasyOLiT8zdWwpqKsVzqOTuRrKZC4MqYF5iVJP70hJYXau057hY6c6e0dzTUjU/xbAhLIjYG97HXQfNDUpq401DQ2FJ4csYGUFttraLnSzRl3m6OWSK6uw+ONrg7zRyktcxwBaA8WIt2Pb1XA43gZV17VRXvxWtt2lz8V+PBGzB1o0/7OT917d1+Xg/ycnGfAa+xzOoag6bnKP/2y/wDzNPfbnzjHi2Fuv72Pr6P7P76U3hqn+lnV4pA5oc0hzXAODgbggi4IPIsvISi4tp7o6ad1dC0hkPGa8U8Esx2jjc+3ctBIHzNh81dh6LrVY01zaRCpLLFy6HPeleo6gYVWzyyvdLE9zWOf5i1xawNFnDhztivQ47A0Hj6VKEUoySbS56vp3Iw0a0+xlJvVFtSdVziXD4nZHePSmpncWkEDw3PBblIDfcI2KyVOHUnCvUjdZZ5Y696Wt99yyNeV4J81dlR0/wBfsrp4aaWijOeTMHZg4MeAT4gY5m4F9b3WvF8GlhKUq0Kz0X1XS9/0V08UqklFxLydmH4nWyQyQufNS6F5OVjgHWLLtddwDidCO6wxeNwGGjUjK0Z8ue2+q0uuhc+yrVHFrVBUdRh9ZLVNiqCZamH2dzCMuVrGFv6prmi9gSdzsnUhjcLTpyqQ92Es197tvm034chRdGpKSi9Wrf0JOG9HCGopZRLmbS07oWsLbEucX5pL30vnOluFVW4m6tGpTcbOcszd+Wmn2JRw2WUXfZWHelsDmo6SZji1873zS+QnK57xZoBcBb3W7qOOxdPE4iMldQSitei32uOjSlTg099WO9A4U+loYYpW5ZBnL23BsXSOI1BIOmVQ4riIYjFSqQd1pb6IlhoOFNJ7mhXPLzkfVrw3H6Ywf4manEmXfMXkOzW/4Zbf0XsOGpvhU+12961+ltPvexy69vaFl7vX0OxwVfhuIva4B+Yvr/fZW/wxml2seSyv5u/l9iviTUcr56gnxEnYr10aXU5DqmVxZ3nuDqdSf5LoUVoYqr1Kp7loSM7kN5VIQpsBKWYEh9tPZQciaiK+CB3AiwXCy33QAZCB3EkJiuNuTFcSQmIAYgBXhpXGDwz2RcZrcZc8x23b2A1vwVzKOVSudCtdxsZyphebEtI07FboSitEzFNS3sP0+MSsDQ11gPS+nZRlh4S1ZKOImtCe7FDUNySC3qL2+dlT2HZPNEt7btVlkRK7D46+nfSzb7xvtq0i+R49RfXuCRyvEcXwU+GYlYrDr3Jbrknzj4PddPkjt4LELFU3SqfEvuuvmZX7PsbkpJ3YZWaOa60LidLnUMB5a7dvxtyAufxfBwxFNY2ht/i8/Fc/qa8LVcJdlP5HTF5g6JhvtbxMR0scVsxmlbmYDYujis94uNtcmvqu7wDD568ql7ZVv0b0X7MeNnaCXX9GI/SPiYVWENympxFtmA3sX2ly3tr7i7fYZMfSTfwU9/DS/wBzHnvRl3y/mDD4aiCauFU8ukpcPkjDi/Pk8QNbE1rvhKUVZ0atOi6Csp1E9rXte/4FFSjKWfdRNF9nmJVMFM/2iAMpqemdPFIY3Bzy8mQZZCbG4LtAL6j587i9ChVrrsp3nOSi1fRW0239M0Yac4w95aJXRX9BuNPUVUr3ZnHD/ann95+WU7fELRxRKtSp04qy7TIvldEMP7spSf8Alv8AsqsKwpsDcIqWXbLNVEO195oma1thxoSPXMtdfESqyxVGWsYx08crfrwKoQUezkt2/wBnc14U7IEAE9wAJJAAFyToABuSeAhJt2QN2OcdR9eSzyeyYW0ySG4MwG1tD4d9AP3zp24K9LguDQpR7fGuy/y+fktfwc+rinJ5KX1LPpDouOgJqJ3eNVEEl17hhd72UnVzjcguPfjW+iVXEcUn7PhY2gvkrcr9F0S+5XanhY9pVevrYm1lU6R2Y6dh2XuuFcMp4Ch2cdW9W+r8lyPNYzGTxNTM9FyQuOucBYn58re6SepQqjWhEl1N1YlYrbuN+GnciOMiHKTZJIcHoo2JXEuHdNCAGoAW2JK40gyAEDG3FNITY2QpEQsiADDEXAcbH6KLZNDoZZQuSE/JMLms9sYBZxC5mST2OlnitysxbFPKGxm3wWihQ1vIzV62lomfIW8wj9JUOYdDvuoTgpInCbiyT4rr57i99O6zV8NTrU3RqK8WtfXXoXQqzhJVIvVFX1503+kIBNCLVUIu22he0amO/fct9fivn8FPhOKeGra05bPlbk/1JfyPSqUcXSVSG69W8h/7OurPbYckh/3iIASA6F42EgH0PY9rhcfi/DvZamaHwS27u7y7vA2YWv2kbPdF9PgzH1UVU4uL4mOYxtxkGf3n2tfNbTfZYI4qcaEqCtaTTb56cvAudNOam+RmJegDcWnBb7d7Y5ro9TtdgId/m1tyupHjKtrDXs8i1++xneF7+dyHjvSFU8Yk5vhudVvh8MB5BEcb8xDy4AA2azS55V2F4nh4ezxd0qalfTm1ytfvIVMPN531sVMOHYs+nNHUMf4b308LcoiIiiD7vdmj1sAxg1OxWuVfhsa3tFFrMlKXPV20Vn1uypQruOSW2i5FZV4V+jZMSjbncz2MMa9zbZvFlgaQDsbZzt2K1U8R7dDDzdk892l3KXkVyh2Lmu782JnRL34hU0QEeWDD4hc3vmk3vewsS4NOXs06qjiSjg6NV5rzqv7fyV9e8nQvVnHTSJ2FePOqV+N4zDSRmWd4Y3YDdzj+Fjdyf7K0YbC1cTPJSV3+PErqVI01eRzaSetx55ZGDT0TXauN7Ot+LbxHc5RoNL8E+np0cLwqOafv1fx4dF37v7HPcqmJdlpE22FYdT4fH4VMwZjbPIdXvI5e7nnQaC6vwXCsXxaarYhuNPl3/wC1f8n9zPicdSwayU9Zfjx8vwNSPc43cble8w2Fo4WmqdGNkvV31Z5urWnWlnm7sRkV9ysAYncA8ndK4AawnYIuA6Ka26jmJZQZEXHYIRouKwuwCWo9EIe5SSE2NEKRELKgBTYrpNjSHG03dRcySiS2UYGuw9VU5stUEB+QbaoWZjeVEZ71NIrchrOVOxG5IrYHwuLZDqQdjdVU5RmrxLKilB2kRYIC4gDlWykkrlUYuTsWUeBPffJ5raX2H96Kh4mMfiL/AGaT+EVF07MWuOWxbazTu4G97IeLpppXBYWdmytLSCQRYg2I7Ebq/dXRRs7MmUE+V1x8wuRxnhkcdQy/4lrF9/TwfP68jbgcW8PUvye69dDHde4O+jnbilFoM152Da7jYuIH3X3s71IPNx43BVFWhLAYparRX3VuXiuXcehqrK1Wp7evybzp7GY6yBk8R0doW8scPeY71H1FjyvMYvCzw1V0p7r7rqdClUVSOZFks5YBAAQACgBLGAbADnQW1Tbb3ElYynWXXUNEDG20tRsIgdGX2MhG3fLudNr3XV4dwiri/el7sOvXw89vwZq+KjT0WrM7gvRs9dJ7Xir3Bp1ZT3LTbcAgf4bf3R5jzbns1MbTw6WGwEbva61u+7q+/boZVSc/7Ss9PX0NzJMA0RxNDI2jKA0BoAHAA2C7PCv4cUX2+N96T1y7pf7ur7tvE5eM4o2uzoaLr5dPyRPBXr7nEsEI0XCwfhpXHYHhouFhbIByk5DUR0NA2UdSeg054UkiLYhSI3CKAEkJiCyIuKwvwEsxLKKbGk2NIcbBfe6jmJKNxQ02S33JbbDTz3KkkRbEthc7YIckhKLYZo3I7RD7Ng9lHdGcMhqn0cZeZCA4u3aQDtzquYqklHKjpOnFyzMKDCg592Wa3c6fQdgm6zSsxKim7osKLC/BzEOvfiwACqnVz20LYU8hIdNZt3EADUnYKCjd6Em7LUxeOva9wc0ZSb321HBI7779l1cOnFWZy8Q4t3RXN0V5QiXSStIdHIA6N4LS0i4IcLEEdiF5P+I+Eua9sofHH4rc0ufivx4HZ4Xjcr7Cps9vHp8/z4nPml+A19jmdQ1BuDqco7/52X17tPe1uJUhHi2Fuv72Pr6P7M6qbw1T/SzrEcgcA5pBa4Agg3BBFwQeQvINOLs9zpp31FJDAgBMkgaC5xAaASSTYADcknYJpOTstxN23ObY/wBczVcvsmFtc5x0dOBwPeLL6NbxnPy4K9Lg+D06EO3xrsv8vn1fcvn0OfVxUpvJS+pcdI9DxUVppiJ6o6lx1awnU5L7n9869rarQ6uK4pPsMMssFvyVu9/iK+5W+ywsc9R3frbzNQ9hfqSvWcN4VQwEfd1nzk9/l0Xp3OLisXUxL10j09bjRp+y62YxZRBpSpZ0LIxBhTzEcoksTuKwnKmIBCQCHBSExOVMQYYi4BhiVxhlqLgEQgA2Q3ScrDUbkpsQbuq3JstUUhEjvyTSE2Mm59FIjqx2OEW1t8VByZNRQszgaN1SyX1Y89tEMkE7lS0WxHV7icqYF1HVLC4m7MSaGuy7lQnTvsShUtuWBxNoGp+Q5VfYssdVFHiNaZLg3tra30utlKnl1MlWpm0KeSPUrXF6GOS1E5E7kQCNFwsLxjB2VtM6nm51Y+2rHgHK4eo+oJC+fcVwcuGYpYmgv7OT25LrHwe66fJHp8FXWKpdnU+Jffv8zHfZ7jklJO7DKzRzXWhcdtdfDB5a4atPrbkBYeMYOFemsbQ2fxefitn9epqwtVwl2U/kdMXmDolbj2Ow0cRknflH3WjV7z+FjeT9BzZacLhKuJnkpK/4XiV1KsaavI5xetx59henoQ7fh2U8/wDmv/6W277+mjDC8Jjd+9V/Hkvu/wAc9upiX0ib7BcKgoY/Cpm22zSHV7yOXO5O/oOAr8FwrE8Umq+JeWny6tf6VyXe9+/coxGOpYVdnS1l+PHy/BNB/PuV7Shh6dCCp0laK5L1q+84NSrOpLNJ3YoOKusiF2SIlWyxMcICiSGXwqakQcRl8SkpEHEa8NSuRsJMadxNDbgpEWEGJ3FYWGKNyQQ0TDYLKSi9hbjjYfn8FFyJqI94RHYfxULpk7NCPBunmFluH4SMw8o29lk0yLVhvJdSuRFBtlG5JBEJiCyFFx2ZAjqXDkq104spVWV9x0SOJuSllS0Hmk3ckREqDsTi2TGNVTLkFIwbppsTSA2nuhyEoDzYLKLlcko2F+GqMRRhXpunUV0/X9C2nOVOSlHdGT+0LpQ1sQlhFqqH3CDlMjQb5M3BvctPBuObrw1KU+F4mWHrawfPu5P9SXkegvHFU1UhuvVvIyVP9pdbG0QSUuaoAygua9ryeC6IC5Pwspz4BhZy7SFS0O6zXyf9QWMqJZWtfXIssC6Jmq5PbMVc4k6tpzobcBwHuN/cGve2oMamOhSSwuAjdvS61u+7q+8FSb/ta70N8SA0MY0MY0ANa0AAAbAAaAei7fCv4ejTfb4v3p723S8er+3juczGcTcl2dHRdefy6fnwBGxeobOQkPNAUGTQrIi4WDskMNjkNAmOqJO4TwEK4OxGkd2ViRW2MuCkithZE7jsBwQhMPwT8EZkGVihABv9f6KOa5LLYW1gPr9Ak2SSHRYf0A/mo6slohBf2H807Cv0Ab8lABE9kBcb8HunmFlD8JK47B+Ei4WAQAlqPQRnCdmLMirghvwrp1LFMKd9yQyEA76KOZtEsiTLSnlYCATp+EaD4kqiUZNaGiMopq7Jr6uH8I00GipVOp1LXUpEAubfTZaEnbUztxvoOMkCi0ySaHLhLUegRTE2VnUNeaWAzBocQ6NoaTa+d7WnX4En5Ll8WwNLF0cs91s+a/l1RswVWdKd1s90WeFSOnj8QANFrnMddr8BeSX8O13O2eNuuv4t+zsvHQUb2Y09pO69jw3hdDAx9zWT3k935Lu+tzgYrF1MQ/e26BeEupmMmUHhouFhQYlcdhWRK47CvDSuOwRbZMWwkuRYVxJumITlTuAfgpZgyh+AO6MzHlQR02QLwAGeqdwSFtY34qN2Sshfhk8WSuiVmGKf5pZh5BXgpZh5RD2gJq5F2Q25wTsJsQpCCLuyLBcNre+iT7gXeNlg9SndishNvQfVMCtBIVqSZS5NCwb7p2sRzN7j8YUWSRJYxVtlqRIZF6qDkTUR1rbKJJaChGEXHYV4KWYeUyn2jy/qoIx9+oaT8GMcf4lqz4j4UX0PiNbgTMlJ8rfnp/NUUleaLqrtBjZK6NjntgCAFtalcaQvJ6JXJWDDfRIBL2poTGHBTRWxNkxAyIuFgCNFwsH4aVx2EuYmmJoTkTuKweVFx2HWfkoskhRd81GxK4fiFFkGZhEEo0DULwkZhZQjEO6LsMqEGMJ3CyCLAndishLoj6IzBlG3tCaYnYbzeidhXKpi0mUeYFFjSJMKhIsiiW1t1WXWHIxZReo1oSWm6gWDkbVFskkSCNFAmc+68OarpGcBsjz8XOYB/wDE/mqcQ9i2gtzetblpmDvb+v8AJLDL3wxD9wiBq33MVhQakFhYSJB3SsAtjkmiSDceyEgY14alchlB4aLhlAQgLCUAEUxBFAgsqLhYWGJXJKIsRBLMPKgZUXHYLKi4WDskAhyYmF4aLiyiXNTFYQQmIIRkpXSGotiTB3RmHkE5Ph9U7iyn/9k=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sp>
        <p:nvSpPr>
          <p:cNvPr id="13320" name="AutoShape 10" descr="data:image/jpeg;base64,/9j/4AAQSkZJRgABAQAAAQABAAD/2wCEAAkGBxQSEhQUExQVFRUVFBUUFhQVFRcWFRUWFBQXFhQVFRUYHCggGBolHBUUITEhJSkrLi4uFx8zODMtNygtLisBCgoKDg0OGxAQGywkHyQsLCwsLCwsLCwsLCwsLCwsLCwsLCwsLCwsLCwsLCwsLCwsLCwsLCwsLCwsLCwsLCwtLP/AABEIALcBEwMBEQACEQEDEQH/xAAbAAAABwEAAAAAAAAAAAAAAAAAAQIDBAUGB//EAEQQAAEDAgUCAwUECAMGBwAAAAEAAgMEEQUSITFBBlETImEUMnGBoQdCUpEVI0NiscHR8DNy4RYkY4Ki8URTkqOywtL/xAAbAQACAwEBAQAAAAAAAAAAAAAAAQIDBAUGB//EAD4RAAIBAgQDBQgAAwcDBQAAAAABAgMRBBIhMQVBURNhcdHwFCIygZGhscEG4fEjM0JSYnLCFZLSFiQlorL/2gAMAwEAAhEDEQA/AMQF6Y4YoJgKCAFhABhABpgGgAIANAgIANAAQAEwDQAEAGEgFtQBJYokwWQBMo3ZXB1gbG9jsfRRlqrEo6am8hxqJ8QLwLnS3bhc10ZKWhtVVOOpCwukllOYHyMLgCPdN9fKO2t/yVlScY6c2QhFy1LrDHFrsmunN9+9/VZ6lmrl0NNCwFRc25VVidwOegLgbKiwXMX9oE5IbqLA29df+y6GDSRkxL0MMVvMYSAAQgBJQIKyBjkdPfUpNjSFkccKJIu48Ya0BrWGwAA1HA+Co7JvW5cqiRjwtJlFhACggBSBhoANMQEAGgA0ABAAQAEABMQaBhoAU1IBzIkOw7GUmNDoSGS4RYKLJIfEhy2F7A8dyo21JX0Oj9P0LoYGgn3hmy9idTY/kuVWmpzN9OOWJMghIudPjue9lBu5NIYiCbIjxjCjcY0+PTRSTFY5z1lG/wAW7gbWsN7f911MM1l0MNdO5ncml1qM4hAh4N/gkSGxESUXFYlwUfJUXImohyNvtskhjWRMBJQIqQpFYoJgKCADQAEAGEAGgA0ABAAQICADQAEwAgByMJDQtzbJDFgoGLjCTBE2OMKDZOxYYZh7p5Gsbz9ANyVXUqKCuycIOTsdL6fwSOKPKW3IdmuQNTawK5NatKcrnQp01FWLGqbr6KqJNkd6kRGLKQDTn2TsRuRa3EmwsL3agcDdWQpuTsiMp5VcxOIdVh97RA76uN7A9lvhhbczJLEX5FJPUiQCzA23blaFHLzKXK5Be3VWEGS4Y9dVBsmkSmRgKDZKwb9UIYy5qYiPK6ykhDbYHHUNcR3AJCMyQrMqgFMrFAIANABoACADQIMIGKaEALkjynVJMbVhwQAtvmF+G8lF9QtoRymRAgAIAMIAfGiRIUG3QAtrUhj7Y0rjsPxnUDa5soskdIwuoZG1rYmukdsXNGmmmh7XXKqRcneTsdCDSVompiuAL72WRl43O5NCZDdIp2I3I00oCkkRbIZmuVZYhcrcewV8sbnBwAAvrtoFbRrKMrEJ0nJHOnx6ldRMwNAhYdkNgkSvA7qNydh5jANT8h3UW7jsOW5KQxL90ASYsHkcGnRocCQT2Cg60U2TVNsrsTpBGQAST2t+W26shLMVzjYlUlBUZBZkoHFhYb9rKEp076tEownbYhv6XmOsQMjTe1mm+nB4B+aksRFfFoRdCXIQ7pWsDXONPJlbvoCbdwAbn5XR7RSvbMhdhUtexUEK8qCQAaAAgBQCADCAHnEW2t/XhIlyHsPYwk572txv8lGd1sOFuZKGDPkA8OzydNNPzvss+IxtHDQdSs8qXX9dfAthh51Xlgrsn/7EVGW+aO/4bn+Nl5//ANYYLPbLO3Wy/Fzd/wBFr5b3V+mv5sUNTSvieWSNLXDg/wAR3C9JhsVSxNNVaMrxfP1s+45lSlOlJwmrMZCvKx1oukSHowkxkqFu91FkkLJskMcii82uugJt2Sb0BI6x0XSsbTtLQQD5hmtmN9dVxsTJubudKiko6FtO+xVKLGRJXKSEyPIFJESqxJ2Ubq6CuVz0KMYtGzQu23JWnspMp7RIppeoJnl4aSWdgdB6q9UIKze5V2snsVLm+bzHU63+PxV620KuY42Ox03SuOw8dBc/l3SJCmtvqd+PRIB5sRI2uSo3JWFtw95dlDSXHji29yUnUile48jvY1dQQ4ZQ02FhYXsLaD4LAtNTU+hSR4H4lQB4moOa1vdAta3F7rS6+WGxT2V5bmsFE8ftCfWyxZl0NOVlphdOGNAtZVTldk4qxOMnA0KhYkco+0rBDHKJxtJo7/MOT6kfwXWwVXNHL0OdiqdnmMTZbzICyAAgA7oACBAQBcYDgctSfL5Y76vI0+DRyVxeLcbw/D42l70+UV+X0X3fJG7B4GpiHdaR6+XUn9QdYQYcPZqRvj1JOU/eDXHTzkauff7g+mx8X2OK4pP2jFytDkttO5cl3vfvO+nTw0ezpK79b+RQT4vj8ANRI13hjzOaWQlob+8xnnaBydLclThS4RVfZQavtu/s3owcsTFZnt8jUw1UeMUYmiAbPHo5nIda5bflrtwf6EJ8Pxc+C4zs6mtKe/6l4rmunyK8VQjjaOaPxL1b5mTDCDYixBsQdwRuF9JUk1dapnl7NOzHGtQMfjHKiyQ8XpWHcI6oEOCpsyw7/wB/36pZdbjzaHX+mAGUkNnB3kBBGu+u/wA7fJcWvrUZ1KWkESaqW6gkNsieMpWI3HYrFJkkZjqurMfGYHtuD3WzDxzGetKxh5MRYYi3Ldzn5r9mj7vz1K3qm81zHnVrC6CvsWtY22thydd+NUThpdhGfJEirc15uRYqMbolKzGG6KQiSI9A47qN+RKxaYDhIneQXWDbE6XJudvRU1quRFtOnmZ0SlwqOMCzGggb21XLlUlLdm5QSCdQRtuQNTueT80s8mGVIhzUF75LD1U1O24nEqzgxjcXucCSbk8/BW9rmVkV9nZ3HvaXD7yWVDuyXSVj81jYDjW5PxFtFCUVYaky6hnad1S0WXGcawuKpidHINHDcWu08ObcEXClTqSpyzIjOCmrM5R1J0NLTeaMmWPk2s5vYEX1+K69DGRqaPRnOq4aUNVqjJ5VsMwVkxAsgAwEm7bgajCOmWtYZ6xwjiaMxa45dO7zwPTf+C8Zxb+Jve9nwHvSembf/t6+O3S+528HwrTtMRounn5fXoVGK9W1GIP9jwphZENHTWyHLte/7Jn/AFH02PEhg6WFXtOOleT1tvr/AMn9vydN1ZVP7OirL19DUdG9Dw0ADjaWcjWUj3b7iMfdHrufouJxHi1XFvLtDp18ev4NdDDRpa7s1ZXKNJyfG6V+CVzaqAE0kzsr4xsL6uj7DlzT6EbXv67CVo8UwzoVH/aR2f7/AE/qcurF4epnj8L9f0NH1HQMljbWU5Do5Ghzrcg7PtweCOLehXY/hrikqc/+n4jRr4b/AP5/cfp0MHFMIpL2in8/PzMyAvbnCLLDKB0mYWOjS7sPRVVJqJZCNxdJRZ3tbe13W9PiEpTsrjjG7sbfFujoWQZ7kOa3fUi9jrb8vyXPp4ubnY2Tw8VG5g4cMe+QRiwJJF3GzdNSSe2i6TqJRzGFQbdjqGGPEULYhYeGMpF9SeSO413XIms0nLqdGLyqw6+e6jYdxprtU7CHHz2Bta/qko3HcyXVbA5rjHJmcNXgOB0Itt2W7D6OzRlrarRmNomx5v1odbs3TW/Pyut0s1vdMkbX1Oh4fhtMI/FjZo5u+t9NPLyFy51KmbK2dCEIWukYzEXEyO0IHAO4HquhTXumSe4mGMptiRODvKLqvmTLnpPOyR0mgaRb66LPibOKRdRunc1hxsAalYuxZq7RBfpNrtLpdm0GdMkU1WDoCouLJKRX4xUlum/8lZTimQnKxmZMUFzqtipMz9oi8hpS119P75+KzOSaLUrMmRS2dfN8rqDWhJPULEMf8Jzc1gz8RP8AH6JwoZlpuEquV6kXEOrWNFmlr3O0bZwtr3PZThhZPchKutkYDEqKMRkgecOu433vubcLpU5SctdjFUiktCjyrQUD9FRPleGRtLnH8h6k8BZsXjKOEpOrWlZfnuS5sso0Z1pZIK79bmmn9kwmMS1Lg+YjyMGrif3G8Du8/wA7LwGN4pi+MTdKgstLn3/7n/xX33PR4fB0cGs89Z+tvMzUFDW468STk09G112NF7O/yA++62mc6DWw3Coq4jC8Kjkp+9Ue/wDPou7fr1L4wqYl3lpH16udMwbCIaWMRQMDGjU23cfxOdu4+pXlsRiauInnqu7/AB4dDo06cYK0UTlQTAgCJiuHR1MT4ZW5mPFiOR2I7EGxB9FbQrzoVFUg7NEZwU45Wc16TxF+FVb8OqzeCU3iefdGckNdrsx2xGwcPiV6vFQjj6CxdDSa3XPT9rddV8jm05OjN0p7MtOocHNPJp/hu909u7SvX8B4usfQtP8AvI/F3/6vnz6PxRwuIYN4epePwvbu7vLuI8Nc4Ny3I9Rv8yu04Ju5jU3sXEGKRsZGHXJa7OSALlxN7kncW0sqJUpNuxcqkUkbWPF46mPyv0t8DccELnulKnLVGtVFNaFJ1FIxhjDWC/DWk3u4W497/VX0E5JtsqqtKxHqMOnJa5smW1jY7nQXGpU41IapohKEt7lzA821+iolYtRIYoEiB1KS2lke11nNt87uAI+qtoWdRJkKukG0c2jaSbX1Ppe66rskc9DksOV4BNwSLnTnfn4oTuhtWZvv0lBBC1rX5vL5QDqAdtAuZ2U5zu0bu0jGNrmVnfneXki5NzYW+i3RVlYyt3dyRGGqLuSQUzCTp+SE7ANwYoYwQm6WbUSnlIdZXufyR81ONNIjKbZpqKra2FrpGnPbS257LFODc7RehphK0dSXQ1br+IW2BGhO9lXOC+FE4ye5X45jAO6uo0SurVMs+qN1uUTLmNNjHVD2PytaPg4cdxYrFSwqkrs01K7i7Iq8Qx4yua4XZlBv5t724V0KGVWKpVszuV1Risklg85mg7bK2NKMdip1G9yHbXTZWECdV1ZewC7eBYXvYbXKrjCzLJTuhzBMAkqTceWPl5G/o0cn6LkcX49Q4esvxVOUenfJ8l939zVg+H1MS77R6+Xqw7j/AFjBQD2WgYJqgnKSPMGu21trI++mUbfKy8Z2GJ4lP2nGytHly07lyXfu/ud5Olho9nRWvrfqxrpnoB8sntWJuMsrjmETjcDkeIdj/kGgH5DHjuNRhHsMGrRXPy83r+S6jhG3nq6vodHa0AWAsBoANgBwF5tu+rOgGgAIACAAgDN9d9Ltr6ctFhMy7onnvywn8LrW9DY8LpcL4g8HWu/he6/fijPiKCqx7+RQ9BY77ZE+gq7iohu0F3vODDb/ANbDoe4111XdxMZ4CvHHYX4X9NeXhL7P5GKGWvTdGpv6+6JlBRmGVzXsDraEEGxB2cF7yhjKeMoRrUno/s+afgeflRlRqOE1t9+8vcT6djfG6SKzTlJLbaHTYX2KKeIkpZZE50U43iZHDHlpIuRYEgAX19LLdUSaMcG0yxpJ5Z6iN2W7m7X0bptm7KqUY04NFsXKc0zYeA55Bka247agfmsGZJe6arNvUkBgULkrEuOIWuVBsmkNyUTXB29nbi9/omptCcUykfg1PFmk1GYEZre7ob5f6rR21SXulXZwjqZDE5YSf1bTYNAF+/JXQpxmviMc3HkQIyrWiq5OzaC9r8KuxZcbdUW0BTy3FmEuncQU8qQZmRyFIiOxUxO+iTlYajclTVViLnNbT5BVqBNyJjcZL9HWHYBVuhbYs7a+5Clo5pTcNLuBaysU4QW5BwlJmnpOkocjc4eH283nG/yWKWMnfTY0xw0bamTx+jdHPIwkuDDbMRbfUfx+a3UJqUEzHWi1JorMquKgZUAL8B34Trtodfgk5JK7Y7PoaLDsAZGwz1jhHG0XLXGwtxnP/wBRv9F4riv8TSnL2fh+remb/wAf/J/LqdzB8KSXaYjbp5+X16GfxTqmpxN5pMMYY4Ro+X3CW7Xc79mzfQeY2+IXGhhKGCj7RjJXk+W+v7fft+TpOrOq8lJWXr6Gu6P6KgoG5h+smI80rhqO4jH3R9TyeFwuIcVq4x2ekeS8+psoYaNLXmadcw0AQAEABAAQAEABAHO/tL6de1zcRpPLNDZ0mXdzW7SepA0IO7fhr6PguOi17JX1jLb58vny6PxMGLotf2sN1uX/AE7jLMRgZUxHw5o/LI0fddbVp7sO4/qCt2DxEuEYp0qmtKXpS8Vs+75FFaksVTUo6SXqwzi9bKA5rg5u+rTcWJ1vovf0YwlaUXc89VlJaMzcZINx/RbWtDInqW+HYiIrnXNwRsPiOVnqUsxfCplNjBirHNbci5A/OywSpNM2KomPRVAdsoOLQ1K5KjfdQaJpj89U2NmpAvolGLkxuSSMLjGNEB0TTmGuvYkrpUqF7SZiqVre6Zrw7rZcy2Lavw9sUcTgfM5ty0izh+W6ohUcpNFs4KMUytuVeVXBk7oAMoGBgskwQuWpJ0CFEbkRlIhc0WH9ITPDXvsxpIJBPmy86d/RY6mMgrpamqGFm9Wa6jpY6Zlszna820/ILnzlKpLY2xjGCIzsUhJ94Kaoz6C7SPUvassDXNcwPBv5TYh3NtVnje90yyVrWZzTqXDo47PjifGH6gO2Fhq0f6+q7GHqSlo3exzK8Ix1Stcp6SkdK8MYLuP09SeAni8XRwlJ1qztFerLqyujRnWmoQWpf19dTYTEHTu8SZ2rIx7xP7o+6394/wCi+fYviGL4zPs6SyUl695833LT8npsPhaWDjeWsvW3n/Qy1LhVbjkgmqnGCkBvGxulx/wwdzb9o7vp2FNbF4bhcezorNU5vz8l8+pbGnUxDzS0j69XJ/VVO9skGF4daAeG6eVzSWmwBy53jzG+U373bwsuBnCUJ47F+9qopb/Rbc/yWVk01RpacyuHVNa+hw9tO9xqZZJo72Y4vENg3MZAQTZzdTvlWn/p+Ejiq8qq9yKi+el/DwK+3qOnBRerv9iQz7Q6ptJE4xsfU+0yU7mlrrvEbGOJDWEWdd7Rpp6aqt8Fw8sRJKTUMqknfa7a3fLS5JYuooLTW9i8w/7RIzQOq5oyxzJfB8JpuXyWDhlJ2Fjc32ynfS+CrwSaxaoU3dNZr9F3l0cWuzzyXcTsP67p5KM1bg5jGyCJ7bZnNebW294WIN/6KirwivDE+zqzbV09ronHFQdPOybh/V9HNG+Vk7ckZa15eCzIX6NuHAaE87aFU1eG4qlNU5Qd3e1tb232JxxFOSumWFHisEovFNFIL28kjXa9tDv6LNUw9WnpODXimicakZbMmKkmBMAEIA5NjFM/A65tVCCaSd2V8Y2F9TH2uNXNPoR3v6/CVo8Uwzo1P7yOz/f6f1OXUi8PUzR+F+v6HSnMZVQh0Tg5krQ5hAuHA65fQ/wNwt3AOJSo1PZK+6+Hy8v6GfH4VVI9rDnv5merem5WObaMgOIA1uL9z2Xt4YmDW5wZ4eSeiF03Skzy8eVpZbQn3r3tY2twlLFwVu8Fhpu5X1kEkDzG/QjcXuNR6fFWwcaizIrkpQdmSqGcsyube2xFv9VXOKd0ycJW1RqzV5W357LCoXZqz2RnOo690jWHVup05W3D01FszVptpFE2PkrTcoFA2N+yVguOSuc83cT8ShJLRDbb3Gz6JiuFZMAIAQ5MVxOVAiwwWic6VpA0a4HUXGhVNaaUWi6lBuSOlOmOXcLi21OrfQy2M1wGYC+b81uo03uzLVmZpwJ3K3Kxj1N3ieKhgBd6/E9gFyqdJy2OhUqKO5kMbr3T5cxFhcjQaX315OgXQo01C9jFVnn3J3RMYvKefKPlr/fyXjf40nO9GH+H3n89F9l+TscDjH35c9PpqYPp+kbX43UGqGcRmZwjdq0+FII2MI5aAb25y68rn42rLCcNh2Ol7K671dv5m2lFVa7zcrnYQF4w6xzHEsTbBimJSyODXMog2EONsznRxENbfc5u3cr1FHDyrYDDwgrpz97u1f6OdOajWm300+xnKOgqicPipbCdlLJVAktFhPI/8Wl8mTfuujUrYdKvUr/A5KP/AGpdO+5Qoz9yMN7X+pIxKhqKCWhiiZ49VG2Wre0NfIC+Z2UmzfM6wiGvpdV0atHGU606jy03aCd0tFrz01uOcZUnGKV2rv6j2EYPJ7ZQQVLTnkkmr5YzsC73A5u37DbjOQoYjEw9mrVaL0SjTT8N7f8Ad9rjhB54xl3yfr5FbX1TBTzE/wCFJixcWttrHG1xcGjbaRv0WqlTm60LfEqP3f8ARkJNZX0zEqkooKiDFp4mPhpgIzE0WF3sBIab30zFpIB++LFU1KtWjVw1KbUqmt33P6cvwOMYyjOS0XIl4LgLYajCIw4uMxNa8EDykRMe0acDw3b9yqcTjJVKOKna2X3F9Wn+ScKajKmuuv2GMWxySERytkeBNidVOS1xF4onxsDDbdp8+isw+EhVbg4r3aUI7c2m7+Owp1HGzT3k2X+K9S1INQYZSM2Jx0cVw1wY1rD4lg4Hc5VgoYCg1BVI7UnN7q93pt0LpVp6tP8AxWI9L1xiBq5YPAYQwymz4pGua1rHvjDiHC1w0WJGt1ZPhOCWHjVzvW2zVm7pO2nIisTVzuNvsXEXUUeIQUsEkGY1zZs7Wu0hbC9w8W5G923HqFilgp4KrUqwnbs8tnb4nJbffUt7VVYxi18V/lYpOj8Tkwqrdh1U79S9wMMmzWlx8rx+FriLHs4fErp4unHH0Fi6Gkluuen7XLqvkUUpOjPsp7M7bh05eCDq4fUd11uF8QWKpe98S38/n+TNiKDpy02exJFBcgk6/T0XVzmbKMVnTkMpLpGBzi3Lfm3p6+qnHETgrRZCVGEndoyXWWHxU7WmMhhuB4XDgdCR29VuwlSVR2lr3mTEwjBXX0Mi2slvo4rf2cTFnkLluTdxuUlbkN940QTspkb3BYD1KNw2Ekp2FcFkADIi4wFiADbAUXCw/BEAQbXsedioSehNI0OEztFmRs8zjzra/PwCxVov4pPQ10pLZIl4zT+GAS5x9QbDXsBsq6MsztYsqrKtzNVVRm0HH1W6ELGOU7kOytKy36jY/wAQ3uWt0B178+qy4bLlL8RmuVkFA4gkcLRKok7FEabauP4dUSQPEha7KfK7Q2I9D3C5nF+G0+IYd0r+8tYvo+/uez+vI1YPEyw1TO1o9H67in6+wp9NMzFaLa4MzRtrpmI5a4aO9bHm48PgZqpCXD8UrNaK+6ty8Vuj0VVWar0tjedO41HWQMmiOjtHN5Y8e8x3qPqCDyvM4vCzwtV0p8vuup0KVRVI5kVXUfQ1NWzsmlzhzQGuawgCRrTcB2lx2uLGy1YPi1fC0nShaz2vy8P5ldXDQqSzMl03ToZXvrM9w6AQNiyWDACw3Dr6+7tYbqqeNcsIsPbaWZu++/n1JKjao535WsMR4HL+lHVbizwvZvBYATnDszSSRawHv8nhTeLp+wLDq+bNd9LerEVSl22d7WsUH2hUNWyrp6yjjdI8ROgIa3PlvnyuIGv7V2uwLRf16HCa2Gnh54fESsrqW9r7eW3foUYmFRTU4K/IqR0wYpMNpXszZY6qeY5bs8R7CQCdiR4bG/K61+3qpCvXi7XcIx62T/d2yvscrhBrq2R45z/s4GD3pJ/CaOSTP4lv+lWOH/zLk9lG/wD9bEb/APtbd/7LPH8Wio8Wa+YkNhoMkVgXXf5soAA0vci+yy4XD1MVw9xp7yqXfhoWVJxp1rvktDN1uGl9MyMj/Awv2m/IfNViQ3+LF06ddRrOf+arl+UYW/JRKF4JdI3+rJuARmT9EtO81XU1b/V0b2gH/wBpyoxTUPaWv8MIwXzX8yVNX7PvbZr+iGeNUYpKdpKkwf8ALCHNH0cFx+Jvs6OHprlHN83byNWHWaU5d9voVH2M4UcklS83/wDDxfusDi+S3oXOH5Hutn8RYhZo0Y/7n47L6JFeBho5PwRp+vOlm19PlFhMy7onnvywn8LrfI2PC5fC+IPB1rv4Xuv34r+RoxFBVY9/Irvss6vfJ/u05Iqqe7Rn3kY05XNd3c3Y87HcFdrG0pYOtHF4f4X9Nf0+XR/Iy0pKrF0p7o7DTVbZGhw/LkHkFekw1eFemqkNn6sYJwcJZWKfPYK9Iruc660eZZgBfK0a66XXXwaywuc3FPNKxSiNsY7n6rTdyZRZRRFeL7/krEVtjbnJpEXIRZSFceZCotkkhwQqNyVhfhIuOwTWX2HzR4gLDAN9UtR6AcfkgdybheIiHMQLl1h8uVTVpOpYsp1VC5CrasyOLiT8zdWwpqKsVzqOTuRrKZC4MqYF5iVJP70hJYXau057hY6c6e0dzTUjU/xbAhLIjYG97HXQfNDUpq401DQ2FJ4csYGUFttraLnSzRl3m6OWSK6uw+ONrg7zRyktcxwBaA8WIt2Pb1XA43gZV17VRXvxWtt2lz8V+PBGzB1o0/7OT917d1+Xg/ycnGfAa+xzOoag6bnKP/2y/wDzNPfbnzjHi2Fuv72Pr6P7P76U3hqn+lnV4pA5oc0hzXAODgbggi4IPIsvISi4tp7o6ad1dC0hkPGa8U8Esx2jjc+3ctBIHzNh81dh6LrVY01zaRCpLLFy6HPeleo6gYVWzyyvdLE9zWOf5i1xawNFnDhztivQ47A0Hj6VKEUoySbS56vp3Iw0a0+xlJvVFtSdVziXD4nZHePSmpncWkEDw3PBblIDfcI2KyVOHUnCvUjdZZ5Y696Wt99yyNeV4J81dlR0/wBfsrp4aaWijOeTMHZg4MeAT4gY5m4F9b3WvF8GlhKUq0Kz0X1XS9/0V08UqklFxLydmH4nWyQyQufNS6F5OVjgHWLLtddwDidCO6wxeNwGGjUjK0Z8ue2+q0uuhc+yrVHFrVBUdRh9ZLVNiqCZamH2dzCMuVrGFv6prmi9gSdzsnUhjcLTpyqQ92Es197tvm034chRdGpKSi9Wrf0JOG9HCGopZRLmbS07oWsLbEucX5pL30vnOluFVW4m6tGpTcbOcszd+Wmn2JRw2WUXfZWHelsDmo6SZji1873zS+QnK57xZoBcBb3W7qOOxdPE4iMldQSitei32uOjSlTg099WO9A4U+loYYpW5ZBnL23BsXSOI1BIOmVQ4riIYjFSqQd1pb6IlhoOFNJ7mhXPLzkfVrw3H6Ywf4manEmXfMXkOzW/4Zbf0XsOGpvhU+12961+ltPvexy69vaFl7vX0OxwVfhuIva4B+Yvr/fZW/wxml2seSyv5u/l9iviTUcr56gnxEnYr10aXU5DqmVxZ3nuDqdSf5LoUVoYqr1Kp7loSM7kN5VIQpsBKWYEh9tPZQciaiK+CB3AiwXCy33QAZCB3EkJiuNuTFcSQmIAYgBXhpXGDwz2RcZrcZc8x23b2A1vwVzKOVSudCtdxsZyphebEtI07FboSitEzFNS3sP0+MSsDQ11gPS+nZRlh4S1ZKOImtCe7FDUNySC3qL2+dlT2HZPNEt7btVlkRK7D46+nfSzb7xvtq0i+R49RfXuCRyvEcXwU+GYlYrDr3Jbrknzj4PddPkjt4LELFU3SqfEvuuvmZX7PsbkpJ3YZWaOa60LidLnUMB5a7dvxtyAufxfBwxFNY2ht/i8/Fc/qa8LVcJdlP5HTF5g6JhvtbxMR0scVsxmlbmYDYujis94uNtcmvqu7wDD568ql7ZVv0b0X7MeNnaCXX9GI/SPiYVWENympxFtmA3sX2ly3tr7i7fYZMfSTfwU9/DS/wBzHnvRl3y/mDD4aiCauFU8ukpcPkjDi/Pk8QNbE1rvhKUVZ0atOi6Csp1E9rXte/4FFSjKWfdRNF9nmJVMFM/2iAMpqemdPFIY3Bzy8mQZZCbG4LtAL6j587i9ChVrrsp3nOSi1fRW0239M0Yac4w95aJXRX9BuNPUVUr3ZnHD/ann95+WU7fELRxRKtSp04qy7TIvldEMP7spSf8Alv8AsqsKwpsDcIqWXbLNVEO195oma1thxoSPXMtdfESqyxVGWsYx08crfrwKoQUezkt2/wBnc14U7IEAE9wAJJAAFyToABuSeAhJt2QN2OcdR9eSzyeyYW0ySG4MwG1tD4d9AP3zp24K9LguDQpR7fGuy/y+fktfwc+rinJ5KX1LPpDouOgJqJ3eNVEEl17hhd72UnVzjcguPfjW+iVXEcUn7PhY2gvkrcr9F0S+5XanhY9pVevrYm1lU6R2Y6dh2XuuFcMp4Ch2cdW9W+r8lyPNYzGTxNTM9FyQuOucBYn58re6SepQqjWhEl1N1YlYrbuN+GnciOMiHKTZJIcHoo2JXEuHdNCAGoAW2JK40gyAEDG3FNITY2QpEQsiADDEXAcbH6KLZNDoZZQuSE/JMLms9sYBZxC5mST2OlnitysxbFPKGxm3wWihQ1vIzV62lomfIW8wj9JUOYdDvuoTgpInCbiyT4rr57i99O6zV8NTrU3RqK8WtfXXoXQqzhJVIvVFX1503+kIBNCLVUIu22he0amO/fct9fivn8FPhOKeGra05bPlbk/1JfyPSqUcXSVSG69W8h/7OurPbYckh/3iIASA6F42EgH0PY9rhcfi/DvZamaHwS27u7y7vA2YWv2kbPdF9PgzH1UVU4uL4mOYxtxkGf3n2tfNbTfZYI4qcaEqCtaTTb56cvAudNOam+RmJegDcWnBb7d7Y5ro9TtdgId/m1tyupHjKtrDXs8i1++xneF7+dyHjvSFU8Yk5vhudVvh8MB5BEcb8xDy4AA2azS55V2F4nh4ezxd0qalfTm1ytfvIVMPN531sVMOHYs+nNHUMf4b308LcoiIiiD7vdmj1sAxg1OxWuVfhsa3tFFrMlKXPV20Vn1uypQruOSW2i5FZV4V+jZMSjbncz2MMa9zbZvFlgaQDsbZzt2K1U8R7dDDzdk892l3KXkVyh2Lmu782JnRL34hU0QEeWDD4hc3vmk3vewsS4NOXs06qjiSjg6NV5rzqv7fyV9e8nQvVnHTSJ2FePOqV+N4zDSRmWd4Y3YDdzj+Fjdyf7K0YbC1cTPJSV3+PErqVI01eRzaSetx55ZGDT0TXauN7Ot+LbxHc5RoNL8E+np0cLwqOafv1fx4dF37v7HPcqmJdlpE22FYdT4fH4VMwZjbPIdXvI5e7nnQaC6vwXCsXxaarYhuNPl3/wC1f8n9zPicdSwayU9Zfjx8vwNSPc43cble8w2Fo4WmqdGNkvV31Z5urWnWlnm7sRkV9ysAYncA8ndK4AawnYIuA6Ka26jmJZQZEXHYIRouKwuwCWo9EIe5SSE2NEKRELKgBTYrpNjSHG03dRcySiS2UYGuw9VU5stUEB+QbaoWZjeVEZ71NIrchrOVOxG5IrYHwuLZDqQdjdVU5RmrxLKilB2kRYIC4gDlWykkrlUYuTsWUeBPffJ5raX2H96Kh4mMfiL/AGaT+EVF07MWuOWxbazTu4G97IeLpppXBYWdmytLSCQRYg2I7Ebq/dXRRs7MmUE+V1x8wuRxnhkcdQy/4lrF9/TwfP68jbgcW8PUvye69dDHde4O+jnbilFoM152Da7jYuIH3X3s71IPNx43BVFWhLAYparRX3VuXiuXcehqrK1Wp7evybzp7GY6yBk8R0doW8scPeY71H1FjyvMYvCzw1V0p7r7rqdClUVSOZFks5YBAAQACgBLGAbADnQW1Tbb3ElYynWXXUNEDG20tRsIgdGX2MhG3fLudNr3XV4dwiri/el7sOvXw89vwZq+KjT0WrM7gvRs9dJ7Xir3Bp1ZT3LTbcAgf4bf3R5jzbns1MbTw6WGwEbva61u+7q+/boZVSc/7Ss9PX0NzJMA0RxNDI2jKA0BoAHAA2C7PCv4cUX2+N96T1y7pf7ur7tvE5eM4o2uzoaLr5dPyRPBXr7nEsEI0XCwfhpXHYHhouFhbIByk5DUR0NA2UdSeg054UkiLYhSI3CKAEkJiCyIuKwvwEsxLKKbGk2NIcbBfe6jmJKNxQ02S33JbbDTz3KkkRbEthc7YIckhKLYZo3I7RD7Ng9lHdGcMhqn0cZeZCA4u3aQDtzquYqklHKjpOnFyzMKDCg592Wa3c6fQdgm6zSsxKim7osKLC/BzEOvfiwACqnVz20LYU8hIdNZt3EADUnYKCjd6Em7LUxeOva9wc0ZSb321HBI7779l1cOnFWZy8Q4t3RXN0V5QiXSStIdHIA6N4LS0i4IcLEEdiF5P+I+Eua9sofHH4rc0ufivx4HZ4Xjcr7Cps9vHp8/z4nPml+A19jmdQ1BuDqco7/52X17tPe1uJUhHi2Fuv72Pr6P7M6qbw1T/SzrEcgcA5pBa4Agg3BBFwQeQvINOLs9zpp31FJDAgBMkgaC5xAaASSTYADcknYJpOTstxN23ObY/wBczVcvsmFtc5x0dOBwPeLL6NbxnPy4K9Lg+D06EO3xrsv8vn1fcvn0OfVxUpvJS+pcdI9DxUVppiJ6o6lx1awnU5L7n9869rarQ6uK4pPsMMssFvyVu9/iK+5W+ywsc9R3frbzNQ9hfqSvWcN4VQwEfd1nzk9/l0Xp3OLisXUxL10j09bjRp+y62YxZRBpSpZ0LIxBhTzEcoksTuKwnKmIBCQCHBSExOVMQYYi4BhiVxhlqLgEQgA2Q3ScrDUbkpsQbuq3JstUUhEjvyTSE2Mm59FIjqx2OEW1t8VByZNRQszgaN1SyX1Y89tEMkE7lS0WxHV7icqYF1HVLC4m7MSaGuy7lQnTvsShUtuWBxNoGp+Q5VfYssdVFHiNaZLg3tra30utlKnl1MlWpm0KeSPUrXF6GOS1E5E7kQCNFwsLxjB2VtM6nm51Y+2rHgHK4eo+oJC+fcVwcuGYpYmgv7OT25LrHwe66fJHp8FXWKpdnU+Jffv8zHfZ7jklJO7DKzRzXWhcdtdfDB5a4atPrbkBYeMYOFemsbQ2fxefitn9epqwtVwl2U/kdMXmDolbj2Ow0cRknflH3WjV7z+FjeT9BzZacLhKuJnkpK/4XiV1KsaavI5xetx59henoQ7fh2U8/wDmv/6W277+mjDC8Jjd+9V/Hkvu/wAc9upiX0ib7BcKgoY/Cpm22zSHV7yOXO5O/oOAr8FwrE8Umq+JeWny6tf6VyXe9+/coxGOpYVdnS1l+PHy/BNB/PuV7Shh6dCCp0laK5L1q+84NSrOpLNJ3YoOKusiF2SIlWyxMcICiSGXwqakQcRl8SkpEHEa8NSuRsJMadxNDbgpEWEGJ3FYWGKNyQQ0TDYLKSi9hbjjYfn8FFyJqI94RHYfxULpk7NCPBunmFluH4SMw8o29lk0yLVhvJdSuRFBtlG5JBEJiCyFFx2ZAjqXDkq104spVWV9x0SOJuSllS0Hmk3ckREqDsTi2TGNVTLkFIwbppsTSA2nuhyEoDzYLKLlcko2F+GqMRRhXpunUV0/X9C2nOVOSlHdGT+0LpQ1sQlhFqqH3CDlMjQb5M3BvctPBuObrw1KU+F4mWHrawfPu5P9SXkegvHFU1UhuvVvIyVP9pdbG0QSUuaoAygua9ryeC6IC5Pwspz4BhZy7SFS0O6zXyf9QWMqJZWtfXIssC6Jmq5PbMVc4k6tpzobcBwHuN/cGve2oMamOhSSwuAjdvS61u+7q+8FSb/ta70N8SA0MY0MY0ANa0AAAbAAaAei7fCv4ejTfb4v3p723S8er+3juczGcTcl2dHRdefy6fnwBGxeobOQkPNAUGTQrIi4WDskMNjkNAmOqJO4TwEK4OxGkd2ViRW2MuCkithZE7jsBwQhMPwT8EZkGVihABv9f6KOa5LLYW1gPr9Ak2SSHRYf0A/mo6slohBf2H807Cv0Ab8lABE9kBcb8HunmFlD8JK47B+Ei4WAQAlqPQRnCdmLMirghvwrp1LFMKd9yQyEA76KOZtEsiTLSnlYCATp+EaD4kqiUZNaGiMopq7Jr6uH8I00GipVOp1LXUpEAubfTZaEnbUztxvoOMkCi0ySaHLhLUegRTE2VnUNeaWAzBocQ6NoaTa+d7WnX4En5Ll8WwNLF0cs91s+a/l1RswVWdKd1s90WeFSOnj8QANFrnMddr8BeSX8O13O2eNuuv4t+zsvHQUb2Y09pO69jw3hdDAx9zWT3k935Lu+tzgYrF1MQ/e26BeEupmMmUHhouFhQYlcdhWRK47CvDSuOwRbZMWwkuRYVxJumITlTuAfgpZgyh+AO6MzHlQR02QLwAGeqdwSFtY34qN2Sshfhk8WSuiVmGKf5pZh5BXgpZh5RD2gJq5F2Q25wTsJsQpCCLuyLBcNre+iT7gXeNlg9SndishNvQfVMCtBIVqSZS5NCwb7p2sRzN7j8YUWSRJYxVtlqRIZF6qDkTUR1rbKJJaChGEXHYV4KWYeUyn2jy/qoIx9+oaT8GMcf4lqz4j4UX0PiNbgTMlJ8rfnp/NUUleaLqrtBjZK6NjntgCAFtalcaQvJ6JXJWDDfRIBL2poTGHBTRWxNkxAyIuFgCNFwsH4aVx2EuYmmJoTkTuKweVFx2HWfkoskhRd81GxK4fiFFkGZhEEo0DULwkZhZQjEO6LsMqEGMJ3CyCLAndishLoj6IzBlG3tCaYnYbzeidhXKpi0mUeYFFjSJMKhIsiiW1t1WXWHIxZReo1oSWm6gWDkbVFskkSCNFAmc+68OarpGcBsjz8XOYB/wDE/mqcQ9i2gtzetblpmDvb+v8AJLDL3wxD9wiBq33MVhQakFhYSJB3SsAtjkmiSDceyEgY14alchlB4aLhlAQgLCUAEUxBFAgsqLhYWGJXJKIsRBLMPKgZUXHYLKi4WDskAhyYmF4aLiyiXNTFYQQmIIRkpXSGotiTB3RmHkE5Ph9U7iyn/9k="/>
          <p:cNvSpPr>
            <a:spLocks noChangeAspect="1" noChangeArrowheads="1"/>
          </p:cNvSpPr>
          <p:nvPr/>
        </p:nvSpPr>
        <p:spPr bwMode="auto">
          <a:xfrm>
            <a:off x="765175" y="4651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A245E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pic>
        <p:nvPicPr>
          <p:cNvPr id="3076" name="Picture 4" descr="Related im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90600"/>
            <a:ext cx="8759825" cy="625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3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/ Challenges of using SAS to Process Assay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SAS is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generally accepted</a:t>
            </a:r>
            <a:r>
              <a:rPr lang="en-US" dirty="0" smtClean="0"/>
              <a:t> in Pharma Industry </a:t>
            </a:r>
          </a:p>
          <a:p>
            <a:pPr lvl="1"/>
            <a:r>
              <a:rPr lang="en-US" dirty="0" smtClean="0"/>
              <a:t>Pfizer has many statisticians with SAS background</a:t>
            </a:r>
          </a:p>
          <a:p>
            <a:pPr lvl="1"/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Comprehensive documentation </a:t>
            </a:r>
            <a:r>
              <a:rPr lang="en-US" dirty="0" smtClean="0"/>
              <a:t>around SAS procedures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SAS is relatively Expensive</a:t>
            </a:r>
          </a:p>
          <a:p>
            <a:pPr lvl="1"/>
            <a:r>
              <a:rPr lang="en-US" dirty="0" smtClean="0"/>
              <a:t>Batch-oriented job submission requires separate Java component (more moving parts)</a:t>
            </a:r>
          </a:p>
          <a:p>
            <a:pPr lvl="1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Difficult to deploy </a:t>
            </a:r>
            <a:r>
              <a:rPr lang="en-US" dirty="0"/>
              <a:t>with web-based applications</a:t>
            </a:r>
          </a:p>
          <a:p>
            <a:pPr lvl="1"/>
            <a:r>
              <a:rPr lang="en-US" dirty="0" smtClean="0"/>
              <a:t>Programming: SAS has only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one data structure</a:t>
            </a:r>
          </a:p>
          <a:p>
            <a:pPr lvl="1"/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Outdated IDE </a:t>
            </a:r>
            <a:r>
              <a:rPr lang="en-US" dirty="0" smtClean="0"/>
              <a:t>in PC SAS</a:t>
            </a:r>
          </a:p>
        </p:txBody>
      </p:sp>
    </p:spTree>
    <p:extLst>
      <p:ext uri="{BB962C8B-B14F-4D97-AF65-F5344CB8AC3E}">
        <p14:creationId xmlns:p14="http://schemas.microsoft.com/office/powerpoint/2010/main" val="353227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"/>
            <a:ext cx="8686800" cy="743707"/>
          </a:xfrm>
        </p:spPr>
        <p:txBody>
          <a:bodyPr/>
          <a:lstStyle/>
          <a:p>
            <a:r>
              <a:rPr lang="en-US" dirty="0" smtClean="0"/>
              <a:t>Background Architecture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1" y="1467664"/>
            <a:ext cx="990600" cy="579535"/>
          </a:xfrm>
        </p:spPr>
      </p:pic>
      <p:pic>
        <p:nvPicPr>
          <p:cNvPr id="1026" name="Picture 2" descr="C:\Users\simsj1\AppData\Local\Microsoft\Windows\INetCache\IE\2D946ATB\java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92" y="2133600"/>
            <a:ext cx="32769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32" y="4696215"/>
            <a:ext cx="902668" cy="387989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77278"/>
            <a:ext cx="1552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65" y="4226966"/>
            <a:ext cx="676835" cy="119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79" y="1873834"/>
            <a:ext cx="555606" cy="79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59" y="4318299"/>
            <a:ext cx="573741" cy="81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867400" y="551688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High Performance </a:t>
            </a:r>
          </a:p>
          <a:p>
            <a:pPr algn="ctr"/>
            <a:r>
              <a:rPr lang="en-US" sz="1200" dirty="0" smtClean="0"/>
              <a:t>Computing Grid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236680" y="1044874"/>
            <a:ext cx="2373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Java enabled Application Server</a:t>
            </a:r>
            <a:endParaRPr lang="en-US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2819400" y="1900535"/>
            <a:ext cx="2971800" cy="467270"/>
            <a:chOff x="2819400" y="1900535"/>
            <a:chExt cx="2971800" cy="46727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819400" y="2367804"/>
              <a:ext cx="2971800" cy="1"/>
            </a:xfrm>
            <a:prstGeom prst="straightConnector1">
              <a:avLst/>
            </a:prstGeom>
            <a:ln w="25400" cap="rnd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971800" y="1900535"/>
              <a:ext cx="259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http connection (SSO Through Proxy)</a:t>
              </a:r>
              <a:endParaRPr lang="en-US" sz="1200" i="1" dirty="0"/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>
            <a:off x="3212120" y="5181600"/>
            <a:ext cx="2807680" cy="0"/>
          </a:xfrm>
          <a:prstGeom prst="straightConnector1">
            <a:avLst/>
          </a:prstGeom>
          <a:ln w="25400" cap="rnd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29000" y="4876800"/>
            <a:ext cx="237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SAS/Access </a:t>
            </a:r>
            <a:endParaRPr lang="en-US" sz="1200" i="1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212120" y="2758329"/>
            <a:ext cx="2807680" cy="1737471"/>
          </a:xfrm>
          <a:prstGeom prst="straightConnector1">
            <a:avLst/>
          </a:prstGeom>
          <a:ln w="25400" cap="rnd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9753318">
            <a:off x="3417280" y="3350065"/>
            <a:ext cx="237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JDBC </a:t>
            </a:r>
            <a:endParaRPr lang="en-US" sz="1200" i="1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824382" y="2895600"/>
            <a:ext cx="0" cy="1143001"/>
          </a:xfrm>
          <a:prstGeom prst="straightConnector1">
            <a:avLst/>
          </a:prstGeom>
          <a:ln w="25400" cap="rnd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824382" y="3124200"/>
            <a:ext cx="186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Secure Shell connection for batch SAS program submission </a:t>
            </a:r>
            <a:endParaRPr lang="en-US" sz="1200" i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334000"/>
            <a:ext cx="533400" cy="533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171" y="5328285"/>
            <a:ext cx="762000" cy="539115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>
            <a:off x="3288320" y="4876800"/>
            <a:ext cx="2807680" cy="0"/>
          </a:xfrm>
          <a:prstGeom prst="straightConnector1">
            <a:avLst/>
          </a:prstGeom>
          <a:ln w="25400" cap="rnd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81400" y="4572000"/>
            <a:ext cx="237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Raw data </a:t>
            </a:r>
            <a:endParaRPr lang="en-US" sz="1200" i="1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63" y="3244998"/>
            <a:ext cx="9334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520" y="5535086"/>
            <a:ext cx="1371600" cy="748966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944269" y="5181600"/>
            <a:ext cx="11641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LIMS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4352" y="4226966"/>
            <a:ext cx="1267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Instrument Data:</a:t>
            </a:r>
          </a:p>
          <a:p>
            <a:r>
              <a:rPr lang="en-US" sz="1000" dirty="0" smtClean="0"/>
              <a:t>C.T.L.</a:t>
            </a:r>
          </a:p>
          <a:p>
            <a:r>
              <a:rPr lang="en-US" sz="1000" dirty="0" err="1" smtClean="0"/>
              <a:t>Bioplex</a:t>
            </a:r>
            <a:endParaRPr lang="en-US" sz="1000" dirty="0" smtClean="0"/>
          </a:p>
          <a:p>
            <a:r>
              <a:rPr lang="en-US" sz="1000" dirty="0" err="1" smtClean="0"/>
              <a:t>SpectraMax</a:t>
            </a:r>
            <a:endParaRPr lang="en-US" sz="10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223113" y="4495800"/>
            <a:ext cx="834287" cy="329488"/>
          </a:xfrm>
          <a:prstGeom prst="straightConnector1">
            <a:avLst/>
          </a:prstGeom>
          <a:ln w="25400" cap="rnd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ular Callout 58"/>
          <p:cNvSpPr/>
          <p:nvPr/>
        </p:nvSpPr>
        <p:spPr>
          <a:xfrm>
            <a:off x="2398059" y="1015549"/>
            <a:ext cx="1673832" cy="612648"/>
          </a:xfrm>
          <a:prstGeom prst="wedgeRoundRectCallout">
            <a:avLst>
              <a:gd name="adj1" fmla="val -58263"/>
              <a:gd name="adj2" fmla="val 103058"/>
              <a:gd name="adj3" fmla="val 16667"/>
            </a:avLst>
          </a:prstGeom>
          <a:solidFill>
            <a:srgbClr val="FCED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Web Interface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0" name="Rounded Rectangular Callout 79"/>
          <p:cNvSpPr/>
          <p:nvPr/>
        </p:nvSpPr>
        <p:spPr>
          <a:xfrm>
            <a:off x="2963885" y="1474273"/>
            <a:ext cx="2759030" cy="1287915"/>
          </a:xfrm>
          <a:prstGeom prst="wedgeRoundRectCallout">
            <a:avLst>
              <a:gd name="adj1" fmla="val 76827"/>
              <a:gd name="adj2" fmla="val 4277"/>
              <a:gd name="adj3" fmla="val 16667"/>
            </a:avLst>
          </a:prstGeom>
          <a:solidFill>
            <a:srgbClr val="FCED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Mid-Tier application written using Java Servlet Spec</a:t>
            </a:r>
          </a:p>
        </p:txBody>
      </p:sp>
      <p:sp>
        <p:nvSpPr>
          <p:cNvPr id="82" name="Rounded Rectangular Callout 81"/>
          <p:cNvSpPr/>
          <p:nvPr/>
        </p:nvSpPr>
        <p:spPr>
          <a:xfrm>
            <a:off x="2582885" y="2362200"/>
            <a:ext cx="2801471" cy="1404210"/>
          </a:xfrm>
          <a:prstGeom prst="wedgeRoundRectCallout">
            <a:avLst>
              <a:gd name="adj1" fmla="val 91018"/>
              <a:gd name="adj2" fmla="val 24846"/>
              <a:gd name="adj3" fmla="val 16667"/>
            </a:avLst>
          </a:prstGeom>
          <a:solidFill>
            <a:srgbClr val="FCED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Connection with HPC Grid established over secure shell. Batch SAS process started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3" name="Rounded Rectangular Callout 82"/>
          <p:cNvSpPr/>
          <p:nvPr/>
        </p:nvSpPr>
        <p:spPr>
          <a:xfrm>
            <a:off x="1531203" y="1492834"/>
            <a:ext cx="2498771" cy="1250366"/>
          </a:xfrm>
          <a:prstGeom prst="wedgeRoundRectCallout">
            <a:avLst>
              <a:gd name="adj1" fmla="val -58263"/>
              <a:gd name="adj2" fmla="val 103058"/>
              <a:gd name="adj3" fmla="val 16667"/>
            </a:avLst>
          </a:prstGeom>
          <a:solidFill>
            <a:srgbClr val="FCED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Raw data collected using various instruments and robots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4" name="Rounded Rectangular Callout 83"/>
          <p:cNvSpPr/>
          <p:nvPr/>
        </p:nvSpPr>
        <p:spPr>
          <a:xfrm>
            <a:off x="1686874" y="2976114"/>
            <a:ext cx="3866201" cy="1301899"/>
          </a:xfrm>
          <a:prstGeom prst="wedgeRoundRectCallout">
            <a:avLst>
              <a:gd name="adj1" fmla="val 51271"/>
              <a:gd name="adj2" fmla="val 73507"/>
              <a:gd name="adj3" fmla="val 16667"/>
            </a:avLst>
          </a:prstGeom>
          <a:solidFill>
            <a:srgbClr val="FCED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Batch SAS Process reads raw data from LIMS/Oracle, reads parameter files, calculates and reports results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87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43" grpId="0"/>
      <p:bldP spid="49" grpId="0"/>
      <p:bldP spid="54" grpId="0"/>
      <p:bldP spid="58" grpId="0"/>
      <p:bldP spid="40" grpId="0"/>
      <p:bldP spid="63" grpId="0"/>
      <p:bldP spid="59" grpId="0" animBg="1"/>
      <p:bldP spid="80" grpId="0" animBg="1"/>
      <p:bldP spid="82" grpId="0" animBg="1"/>
      <p:bldP spid="83" grpId="0" animBg="1"/>
      <p:bldP spid="84" grpId="0" animBg="1"/>
    </p:bldLst>
  </p:timing>
</p:sld>
</file>

<file path=ppt/theme/theme1.xml><?xml version="1.0" encoding="utf-8"?>
<a:theme xmlns:a="http://schemas.openxmlformats.org/drawingml/2006/main" name="2017_Vaccines_Template_4x3">
  <a:themeElements>
    <a:clrScheme name="Vaccines">
      <a:dk1>
        <a:sysClr val="windowText" lastClr="000000"/>
      </a:dk1>
      <a:lt1>
        <a:sysClr val="window" lastClr="FFFFFF"/>
      </a:lt1>
      <a:dk2>
        <a:srgbClr val="616365"/>
      </a:dk2>
      <a:lt2>
        <a:srgbClr val="0093CF"/>
      </a:lt2>
      <a:accent1>
        <a:srgbClr val="1E376C"/>
      </a:accent1>
      <a:accent2>
        <a:srgbClr val="002596"/>
      </a:accent2>
      <a:accent3>
        <a:srgbClr val="00A94F"/>
      </a:accent3>
      <a:accent4>
        <a:srgbClr val="4A245E"/>
      </a:accent4>
      <a:accent5>
        <a:srgbClr val="75D1E0"/>
      </a:accent5>
      <a:accent6>
        <a:srgbClr val="CC292B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B8D460BB36AF44A78E607F49C0B10E" ma:contentTypeVersion="3" ma:contentTypeDescription="Create a new document." ma:contentTypeScope="" ma:versionID="e5d8cefb53a765372a0d961ad77626e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1064BB-9CB7-4EFF-9B22-158D51B7007F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6E31BE1-61C6-42AC-8298-8BFC7B2DAD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572BB17-9AFE-446C-86E6-30A8187992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22934</TotalTime>
  <Words>1596</Words>
  <Application>Microsoft Office PowerPoint</Application>
  <PresentationFormat>On-screen Show (4:3)</PresentationFormat>
  <Paragraphs>264</Paragraphs>
  <Slides>24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2017_Vaccines_Template_4x3</vt:lpstr>
      <vt:lpstr>C:\Users\depierf\AppData\Local\Box\Box Edit\Documents\Assay Data Flow Charts and Related Docs\High Level Overview of LBI testing.vsd\Drawing\~Page-1\Sheet.66</vt:lpstr>
      <vt:lpstr>Pfizer Vaccine R&amp;D’s Use of R in a GxP Environment</vt:lpstr>
      <vt:lpstr> Positive Health Impact of Vaccines (US)1</vt:lpstr>
      <vt:lpstr>Example Study Distribution</vt:lpstr>
      <vt:lpstr>Typical Clinical Sample Workflow</vt:lpstr>
      <vt:lpstr>Background on Usage of Systems</vt:lpstr>
      <vt:lpstr>What does the Research Informatics (RI) Team Do?</vt:lpstr>
      <vt:lpstr>Let’s Go Deeper into Analytics…</vt:lpstr>
      <vt:lpstr>Advantages / Challenges of using SAS to Process Assay Data</vt:lpstr>
      <vt:lpstr>Background Architecture</vt:lpstr>
      <vt:lpstr>PowerPoint Presentation</vt:lpstr>
      <vt:lpstr>Change</vt:lpstr>
      <vt:lpstr>Advantages of using Shiny Server and R to Process Assay Data</vt:lpstr>
      <vt:lpstr>Pfizer VRD Architecture for Validated R Implementation</vt:lpstr>
      <vt:lpstr>Challenges of using Shiny Server and R to Process Assay Data</vt:lpstr>
      <vt:lpstr>Overcoming Challenges</vt:lpstr>
      <vt:lpstr>Overcoming Challenges (cont’d)</vt:lpstr>
      <vt:lpstr>Overcoming Challenges</vt:lpstr>
      <vt:lpstr>Continuing Challenges</vt:lpstr>
      <vt:lpstr>PowerPoint Presentation</vt:lpstr>
      <vt:lpstr>PowerPoint Presentation</vt:lpstr>
      <vt:lpstr>High Level Process for Calculating Assay Results: General Information</vt:lpstr>
      <vt:lpstr>1. Consolidating Systems into a robust LIMS platform Legacy Model and System Architecture</vt:lpstr>
      <vt:lpstr>1. Consolidating Systems into a robust LIMS platform New Model and System Architecture</vt:lpstr>
      <vt:lpstr>Wrapping up Suggestions and Points to Consider</vt:lpstr>
    </vt:vector>
  </TitlesOfParts>
  <Company>Pfizer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Merrifield, Alyssa</dc:creator>
  <cp:lastModifiedBy>Sims, John</cp:lastModifiedBy>
  <cp:revision>112</cp:revision>
  <dcterms:created xsi:type="dcterms:W3CDTF">2018-01-17T15:46:26Z</dcterms:created>
  <dcterms:modified xsi:type="dcterms:W3CDTF">2018-07-13T12:00:48Z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0x01010061B8D460BB36AF44A78E607F49C0B10E</vt:lpwstr>
  </property>
</Properties>
</file>