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46" r:id="rId3"/>
    <p:sldId id="311" r:id="rId4"/>
    <p:sldId id="307" r:id="rId5"/>
    <p:sldId id="322" r:id="rId6"/>
    <p:sldId id="329" r:id="rId7"/>
    <p:sldId id="332" r:id="rId8"/>
    <p:sldId id="345" r:id="rId9"/>
    <p:sldId id="282" r:id="rId10"/>
    <p:sldId id="286" r:id="rId11"/>
    <p:sldId id="299" r:id="rId12"/>
    <p:sldId id="289" r:id="rId13"/>
    <p:sldId id="279" r:id="rId14"/>
    <p:sldId id="301" r:id="rId1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C8D59"/>
    <a:srgbClr val="FFFFBF"/>
    <a:srgbClr val="E86000"/>
    <a:srgbClr val="004B7E"/>
    <a:srgbClr val="1D7AB2"/>
    <a:srgbClr val="916D56"/>
    <a:srgbClr val="91BFDB"/>
    <a:srgbClr val="A26A45"/>
    <a:srgbClr val="4E7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6" autoAdjust="0"/>
    <p:restoredTop sz="92932" autoAdjust="0"/>
  </p:normalViewPr>
  <p:slideViewPr>
    <p:cSldViewPr snapToGrid="0">
      <p:cViewPr varScale="1">
        <p:scale>
          <a:sx n="64" d="100"/>
          <a:sy n="64" d="100"/>
        </p:scale>
        <p:origin x="472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01EBC2-F082-4C4A-99C8-1460D29954E2}" type="doc">
      <dgm:prSet loTypeId="urn:microsoft.com/office/officeart/2011/layout/HexagonRadial" loCatId="cycle" qsTypeId="urn:microsoft.com/office/officeart/2005/8/quickstyle/3d1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AB355108-79FC-403A-A387-ED58B2A2358F}">
      <dgm:prSet phldrT="[Text]"/>
      <dgm:spPr/>
      <dgm:t>
        <a:bodyPr/>
        <a:lstStyle/>
        <a:p>
          <a:r>
            <a:rPr lang="en-US" dirty="0" smtClean="0"/>
            <a:t>CSD</a:t>
          </a:r>
          <a:endParaRPr lang="en-US" dirty="0"/>
        </a:p>
      </dgm:t>
    </dgm:pt>
    <dgm:pt modelId="{B6EF322B-A511-46F7-AB3E-3FCDC187D069}" type="parTrans" cxnId="{3E87A7C0-F356-4956-81FA-4FFA005C0EC8}">
      <dgm:prSet/>
      <dgm:spPr/>
      <dgm:t>
        <a:bodyPr/>
        <a:lstStyle/>
        <a:p>
          <a:endParaRPr lang="en-US"/>
        </a:p>
      </dgm:t>
    </dgm:pt>
    <dgm:pt modelId="{C8CBFDF1-E9D5-457F-B1DB-D8A0B1D1DC2B}" type="sibTrans" cxnId="{3E87A7C0-F356-4956-81FA-4FFA005C0EC8}">
      <dgm:prSet/>
      <dgm:spPr/>
      <dgm:t>
        <a:bodyPr/>
        <a:lstStyle/>
        <a:p>
          <a:endParaRPr lang="en-US"/>
        </a:p>
      </dgm:t>
    </dgm:pt>
    <dgm:pt modelId="{969CD415-7ED5-481B-9A6F-F20CEFE321E8}">
      <dgm:prSet phldrT="[Text]"/>
      <dgm:spPr/>
      <dgm:t>
        <a:bodyPr/>
        <a:lstStyle/>
        <a:p>
          <a:r>
            <a:rPr lang="en-US" dirty="0" smtClean="0"/>
            <a:t>Discovery</a:t>
          </a:r>
          <a:endParaRPr lang="en-US" dirty="0"/>
        </a:p>
      </dgm:t>
    </dgm:pt>
    <dgm:pt modelId="{A0984576-E53B-451A-8036-3F2FE9A8DEAF}" type="parTrans" cxnId="{5B88E87F-C5D2-41A5-9044-A060DE8BD11C}">
      <dgm:prSet/>
      <dgm:spPr/>
      <dgm:t>
        <a:bodyPr/>
        <a:lstStyle/>
        <a:p>
          <a:endParaRPr lang="en-US"/>
        </a:p>
      </dgm:t>
    </dgm:pt>
    <dgm:pt modelId="{1ED7D5AD-1450-4FE7-B133-B27E6F189AD2}" type="sibTrans" cxnId="{5B88E87F-C5D2-41A5-9044-A060DE8BD11C}">
      <dgm:prSet/>
      <dgm:spPr/>
      <dgm:t>
        <a:bodyPr/>
        <a:lstStyle/>
        <a:p>
          <a:endParaRPr lang="en-US"/>
        </a:p>
      </dgm:t>
    </dgm:pt>
    <dgm:pt modelId="{50CB6729-35E3-460A-86C3-7F34F4426A6F}">
      <dgm:prSet phldrT="[Text]"/>
      <dgm:spPr/>
      <dgm:t>
        <a:bodyPr/>
        <a:lstStyle/>
        <a:p>
          <a:r>
            <a:rPr lang="en-US" dirty="0" smtClean="0"/>
            <a:t>Drug Safety</a:t>
          </a:r>
          <a:endParaRPr lang="en-US" dirty="0"/>
        </a:p>
      </dgm:t>
    </dgm:pt>
    <dgm:pt modelId="{08F37747-F60E-4829-826F-9A805F2B06A2}" type="parTrans" cxnId="{4F79154B-9FBC-4FED-8D1F-4F287CC9D9B0}">
      <dgm:prSet/>
      <dgm:spPr/>
      <dgm:t>
        <a:bodyPr/>
        <a:lstStyle/>
        <a:p>
          <a:endParaRPr lang="en-US"/>
        </a:p>
      </dgm:t>
    </dgm:pt>
    <dgm:pt modelId="{2F7F6A34-1A74-45FD-AE08-3466398EE465}" type="sibTrans" cxnId="{4F79154B-9FBC-4FED-8D1F-4F287CC9D9B0}">
      <dgm:prSet/>
      <dgm:spPr/>
      <dgm:t>
        <a:bodyPr/>
        <a:lstStyle/>
        <a:p>
          <a:endParaRPr lang="en-US"/>
        </a:p>
      </dgm:t>
    </dgm:pt>
    <dgm:pt modelId="{AEAB6E2E-4519-42FB-8A66-6F4DD1A0CB22}">
      <dgm:prSet phldrT="[Text]"/>
      <dgm:spPr/>
      <dgm:t>
        <a:bodyPr/>
        <a:lstStyle/>
        <a:p>
          <a:r>
            <a:rPr lang="en-US" dirty="0" smtClean="0"/>
            <a:t>Pharm R&amp;D</a:t>
          </a:r>
          <a:endParaRPr lang="en-US" dirty="0"/>
        </a:p>
      </dgm:t>
    </dgm:pt>
    <dgm:pt modelId="{C217F547-AE04-4752-83B9-9088D697A7BF}" type="parTrans" cxnId="{8FD8423C-DA31-42FB-8552-B2A7F89E04F9}">
      <dgm:prSet/>
      <dgm:spPr/>
      <dgm:t>
        <a:bodyPr/>
        <a:lstStyle/>
        <a:p>
          <a:endParaRPr lang="en-US"/>
        </a:p>
      </dgm:t>
    </dgm:pt>
    <dgm:pt modelId="{D82F9A52-50C2-4AD2-9E98-3DA7E297487B}" type="sibTrans" cxnId="{8FD8423C-DA31-42FB-8552-B2A7F89E04F9}">
      <dgm:prSet/>
      <dgm:spPr/>
      <dgm:t>
        <a:bodyPr/>
        <a:lstStyle/>
        <a:p>
          <a:endParaRPr lang="en-US"/>
        </a:p>
      </dgm:t>
    </dgm:pt>
    <dgm:pt modelId="{46834959-0B63-46E2-97CA-F75FA90C4948}">
      <dgm:prSet phldrT="[Text]"/>
      <dgm:spPr/>
      <dgm:t>
        <a:bodyPr/>
        <a:lstStyle/>
        <a:p>
          <a:r>
            <a:rPr lang="en-US" dirty="0" smtClean="0"/>
            <a:t>Manufacturing</a:t>
          </a:r>
          <a:endParaRPr lang="en-US" dirty="0"/>
        </a:p>
      </dgm:t>
    </dgm:pt>
    <dgm:pt modelId="{E26AF811-FBA5-4A0B-9419-A1C307959891}" type="parTrans" cxnId="{781B5C4C-9B41-4316-AFF9-05A08CE3251D}">
      <dgm:prSet/>
      <dgm:spPr/>
      <dgm:t>
        <a:bodyPr/>
        <a:lstStyle/>
        <a:p>
          <a:endParaRPr lang="en-US"/>
        </a:p>
      </dgm:t>
    </dgm:pt>
    <dgm:pt modelId="{E20CC156-0A5A-453D-AE27-7AC018B9441C}" type="sibTrans" cxnId="{781B5C4C-9B41-4316-AFF9-05A08CE3251D}">
      <dgm:prSet/>
      <dgm:spPr/>
      <dgm:t>
        <a:bodyPr/>
        <a:lstStyle/>
        <a:p>
          <a:endParaRPr lang="en-US"/>
        </a:p>
      </dgm:t>
    </dgm:pt>
    <dgm:pt modelId="{033B6A5F-60DD-4764-A51D-C35AC33E3135}">
      <dgm:prSet phldrT="[Text]"/>
      <dgm:spPr/>
      <dgm:t>
        <a:bodyPr/>
        <a:lstStyle/>
        <a:p>
          <a:r>
            <a:rPr lang="en-US" dirty="0" smtClean="0"/>
            <a:t>Regulatory</a:t>
          </a:r>
          <a:endParaRPr lang="en-US" dirty="0"/>
        </a:p>
      </dgm:t>
    </dgm:pt>
    <dgm:pt modelId="{EF52B00E-4AEB-47F3-AB1B-FFFB529D990B}" type="parTrans" cxnId="{3A1DB083-A460-4DA5-ACC5-148CB6650F01}">
      <dgm:prSet/>
      <dgm:spPr/>
      <dgm:t>
        <a:bodyPr/>
        <a:lstStyle/>
        <a:p>
          <a:endParaRPr lang="en-US"/>
        </a:p>
      </dgm:t>
    </dgm:pt>
    <dgm:pt modelId="{6257E06B-6372-4847-953F-84ADF8291351}" type="sibTrans" cxnId="{3A1DB083-A460-4DA5-ACC5-148CB6650F01}">
      <dgm:prSet/>
      <dgm:spPr/>
      <dgm:t>
        <a:bodyPr/>
        <a:lstStyle/>
        <a:p>
          <a:endParaRPr lang="en-US"/>
        </a:p>
      </dgm:t>
    </dgm:pt>
    <dgm:pt modelId="{1A2048EB-C54C-4D38-94B6-29511359028B}">
      <dgm:prSet phldrT="[Text]"/>
      <dgm:spPr/>
      <dgm:t>
        <a:bodyPr/>
        <a:lstStyle/>
        <a:p>
          <a:r>
            <a:rPr lang="en-US" dirty="0" smtClean="0"/>
            <a:t>Clinical</a:t>
          </a:r>
          <a:endParaRPr lang="en-US" dirty="0"/>
        </a:p>
      </dgm:t>
    </dgm:pt>
    <dgm:pt modelId="{948B59C3-4E3F-4861-9742-B763CAC77793}" type="parTrans" cxnId="{FFE6B3DD-8A17-40EF-8A6C-1101F7066FD0}">
      <dgm:prSet/>
      <dgm:spPr/>
      <dgm:t>
        <a:bodyPr/>
        <a:lstStyle/>
        <a:p>
          <a:endParaRPr lang="en-US"/>
        </a:p>
      </dgm:t>
    </dgm:pt>
    <dgm:pt modelId="{09395EBE-8B40-415E-B38B-303ACEE9AE07}" type="sibTrans" cxnId="{FFE6B3DD-8A17-40EF-8A6C-1101F7066FD0}">
      <dgm:prSet/>
      <dgm:spPr/>
      <dgm:t>
        <a:bodyPr/>
        <a:lstStyle/>
        <a:p>
          <a:endParaRPr lang="en-US"/>
        </a:p>
      </dgm:t>
    </dgm:pt>
    <dgm:pt modelId="{C6A61E8B-118C-4127-9258-E2808B8F32A6}" type="pres">
      <dgm:prSet presAssocID="{CA01EBC2-F082-4C4A-99C8-1460D29954E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DC3E0D3-0BDA-41F6-94F7-E0703E4E7BE3}" type="pres">
      <dgm:prSet presAssocID="{AB355108-79FC-403A-A387-ED58B2A2358F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662E4D36-F255-42AD-A589-9957802E327F}" type="pres">
      <dgm:prSet presAssocID="{969CD415-7ED5-481B-9A6F-F20CEFE321E8}" presName="Accent1" presStyleCnt="0"/>
      <dgm:spPr/>
    </dgm:pt>
    <dgm:pt modelId="{67782B01-9747-407D-848A-85C354A90732}" type="pres">
      <dgm:prSet presAssocID="{969CD415-7ED5-481B-9A6F-F20CEFE321E8}" presName="Accent" presStyleLbl="bgShp" presStyleIdx="0" presStyleCnt="6"/>
      <dgm:spPr/>
    </dgm:pt>
    <dgm:pt modelId="{788E67CC-65E3-4A0D-B84E-9F933ED75355}" type="pres">
      <dgm:prSet presAssocID="{969CD415-7ED5-481B-9A6F-F20CEFE321E8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B83CF5-F870-451A-AB19-ADB18E507F24}" type="pres">
      <dgm:prSet presAssocID="{50CB6729-35E3-460A-86C3-7F34F4426A6F}" presName="Accent2" presStyleCnt="0"/>
      <dgm:spPr/>
    </dgm:pt>
    <dgm:pt modelId="{2E152115-467A-4122-8D52-B960794778EE}" type="pres">
      <dgm:prSet presAssocID="{50CB6729-35E3-460A-86C3-7F34F4426A6F}" presName="Accent" presStyleLbl="bgShp" presStyleIdx="1" presStyleCnt="6"/>
      <dgm:spPr/>
    </dgm:pt>
    <dgm:pt modelId="{CE6ACE3B-65F5-44C0-93E0-DB9DDFF6AC15}" type="pres">
      <dgm:prSet presAssocID="{50CB6729-35E3-460A-86C3-7F34F4426A6F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E658EA-3145-49F7-A634-8CEAA756E928}" type="pres">
      <dgm:prSet presAssocID="{AEAB6E2E-4519-42FB-8A66-6F4DD1A0CB22}" presName="Accent3" presStyleCnt="0"/>
      <dgm:spPr/>
    </dgm:pt>
    <dgm:pt modelId="{A19964DD-7B72-4164-A677-190F15E0963F}" type="pres">
      <dgm:prSet presAssocID="{AEAB6E2E-4519-42FB-8A66-6F4DD1A0CB22}" presName="Accent" presStyleLbl="bgShp" presStyleIdx="2" presStyleCnt="6"/>
      <dgm:spPr/>
    </dgm:pt>
    <dgm:pt modelId="{3CBEE29E-7BAE-4563-8FD2-B9882049F8D5}" type="pres">
      <dgm:prSet presAssocID="{AEAB6E2E-4519-42FB-8A66-6F4DD1A0CB22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89B212-8D57-4463-94C4-8237967D1CA6}" type="pres">
      <dgm:prSet presAssocID="{46834959-0B63-46E2-97CA-F75FA90C4948}" presName="Accent4" presStyleCnt="0"/>
      <dgm:spPr/>
    </dgm:pt>
    <dgm:pt modelId="{99A4B2DA-51E5-4620-A74A-1256945FD4C7}" type="pres">
      <dgm:prSet presAssocID="{46834959-0B63-46E2-97CA-F75FA90C4948}" presName="Accent" presStyleLbl="bgShp" presStyleIdx="3" presStyleCnt="6"/>
      <dgm:spPr/>
    </dgm:pt>
    <dgm:pt modelId="{FAD66C13-E070-4847-9A84-ED522ABCE56D}" type="pres">
      <dgm:prSet presAssocID="{46834959-0B63-46E2-97CA-F75FA90C4948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283B1-3791-4817-8F86-6F7AD186E0A1}" type="pres">
      <dgm:prSet presAssocID="{033B6A5F-60DD-4764-A51D-C35AC33E3135}" presName="Accent5" presStyleCnt="0"/>
      <dgm:spPr/>
    </dgm:pt>
    <dgm:pt modelId="{5F090687-A857-4A90-A530-CE3A4D02C20C}" type="pres">
      <dgm:prSet presAssocID="{033B6A5F-60DD-4764-A51D-C35AC33E3135}" presName="Accent" presStyleLbl="bgShp" presStyleIdx="4" presStyleCnt="6"/>
      <dgm:spPr/>
    </dgm:pt>
    <dgm:pt modelId="{BD926011-115C-4398-B86F-6B42DA5D997E}" type="pres">
      <dgm:prSet presAssocID="{033B6A5F-60DD-4764-A51D-C35AC33E313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BE2F3-637D-421C-BF61-DA9B8A089137}" type="pres">
      <dgm:prSet presAssocID="{1A2048EB-C54C-4D38-94B6-29511359028B}" presName="Accent6" presStyleCnt="0"/>
      <dgm:spPr/>
    </dgm:pt>
    <dgm:pt modelId="{4222B1DC-75D5-4DAF-BF90-91949E6C4764}" type="pres">
      <dgm:prSet presAssocID="{1A2048EB-C54C-4D38-94B6-29511359028B}" presName="Accent" presStyleLbl="bgShp" presStyleIdx="5" presStyleCnt="6"/>
      <dgm:spPr/>
    </dgm:pt>
    <dgm:pt modelId="{00D385C2-38CB-44B0-AA54-6973AF662875}" type="pres">
      <dgm:prSet presAssocID="{1A2048EB-C54C-4D38-94B6-29511359028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95DC29-2341-4E34-9AD6-2EE3BFE877D0}" type="presOf" srcId="{969CD415-7ED5-481B-9A6F-F20CEFE321E8}" destId="{788E67CC-65E3-4A0D-B84E-9F933ED75355}" srcOrd="0" destOrd="0" presId="urn:microsoft.com/office/officeart/2011/layout/HexagonRadial"/>
    <dgm:cxn modelId="{4B8D3037-B504-4DFA-AA76-7CB03065EC4D}" type="presOf" srcId="{50CB6729-35E3-460A-86C3-7F34F4426A6F}" destId="{CE6ACE3B-65F5-44C0-93E0-DB9DDFF6AC15}" srcOrd="0" destOrd="0" presId="urn:microsoft.com/office/officeart/2011/layout/HexagonRadial"/>
    <dgm:cxn modelId="{1FF1C4F9-0EA1-43EA-BEF0-60C94B9C2B49}" type="presOf" srcId="{CA01EBC2-F082-4C4A-99C8-1460D29954E2}" destId="{C6A61E8B-118C-4127-9258-E2808B8F32A6}" srcOrd="0" destOrd="0" presId="urn:microsoft.com/office/officeart/2011/layout/HexagonRadial"/>
    <dgm:cxn modelId="{4F79154B-9FBC-4FED-8D1F-4F287CC9D9B0}" srcId="{AB355108-79FC-403A-A387-ED58B2A2358F}" destId="{50CB6729-35E3-460A-86C3-7F34F4426A6F}" srcOrd="1" destOrd="0" parTransId="{08F37747-F60E-4829-826F-9A805F2B06A2}" sibTransId="{2F7F6A34-1A74-45FD-AE08-3466398EE465}"/>
    <dgm:cxn modelId="{5E214CED-2430-40DE-899E-FE7A3C5AD1E1}" type="presOf" srcId="{033B6A5F-60DD-4764-A51D-C35AC33E3135}" destId="{BD926011-115C-4398-B86F-6B42DA5D997E}" srcOrd="0" destOrd="0" presId="urn:microsoft.com/office/officeart/2011/layout/HexagonRadial"/>
    <dgm:cxn modelId="{A1A82C7F-96F6-4105-BE36-9F6FDADFAC4F}" type="presOf" srcId="{AB355108-79FC-403A-A387-ED58B2A2358F}" destId="{7DC3E0D3-0BDA-41F6-94F7-E0703E4E7BE3}" srcOrd="0" destOrd="0" presId="urn:microsoft.com/office/officeart/2011/layout/HexagonRadial"/>
    <dgm:cxn modelId="{E5128929-629E-421E-8F1B-FA45DCF07F0B}" type="presOf" srcId="{AEAB6E2E-4519-42FB-8A66-6F4DD1A0CB22}" destId="{3CBEE29E-7BAE-4563-8FD2-B9882049F8D5}" srcOrd="0" destOrd="0" presId="urn:microsoft.com/office/officeart/2011/layout/HexagonRadial"/>
    <dgm:cxn modelId="{781B5C4C-9B41-4316-AFF9-05A08CE3251D}" srcId="{AB355108-79FC-403A-A387-ED58B2A2358F}" destId="{46834959-0B63-46E2-97CA-F75FA90C4948}" srcOrd="3" destOrd="0" parTransId="{E26AF811-FBA5-4A0B-9419-A1C307959891}" sibTransId="{E20CC156-0A5A-453D-AE27-7AC018B9441C}"/>
    <dgm:cxn modelId="{3E87A7C0-F356-4956-81FA-4FFA005C0EC8}" srcId="{CA01EBC2-F082-4C4A-99C8-1460D29954E2}" destId="{AB355108-79FC-403A-A387-ED58B2A2358F}" srcOrd="0" destOrd="0" parTransId="{B6EF322B-A511-46F7-AB3E-3FCDC187D069}" sibTransId="{C8CBFDF1-E9D5-457F-B1DB-D8A0B1D1DC2B}"/>
    <dgm:cxn modelId="{3A1DB083-A460-4DA5-ACC5-148CB6650F01}" srcId="{AB355108-79FC-403A-A387-ED58B2A2358F}" destId="{033B6A5F-60DD-4764-A51D-C35AC33E3135}" srcOrd="4" destOrd="0" parTransId="{EF52B00E-4AEB-47F3-AB1B-FFFB529D990B}" sibTransId="{6257E06B-6372-4847-953F-84ADF8291351}"/>
    <dgm:cxn modelId="{FFE6B3DD-8A17-40EF-8A6C-1101F7066FD0}" srcId="{AB355108-79FC-403A-A387-ED58B2A2358F}" destId="{1A2048EB-C54C-4D38-94B6-29511359028B}" srcOrd="5" destOrd="0" parTransId="{948B59C3-4E3F-4861-9742-B763CAC77793}" sibTransId="{09395EBE-8B40-415E-B38B-303ACEE9AE07}"/>
    <dgm:cxn modelId="{8FD8423C-DA31-42FB-8552-B2A7F89E04F9}" srcId="{AB355108-79FC-403A-A387-ED58B2A2358F}" destId="{AEAB6E2E-4519-42FB-8A66-6F4DD1A0CB22}" srcOrd="2" destOrd="0" parTransId="{C217F547-AE04-4752-83B9-9088D697A7BF}" sibTransId="{D82F9A52-50C2-4AD2-9E98-3DA7E297487B}"/>
    <dgm:cxn modelId="{8BAB2268-9F59-4731-A73F-567B2408074E}" type="presOf" srcId="{1A2048EB-C54C-4D38-94B6-29511359028B}" destId="{00D385C2-38CB-44B0-AA54-6973AF662875}" srcOrd="0" destOrd="0" presId="urn:microsoft.com/office/officeart/2011/layout/HexagonRadial"/>
    <dgm:cxn modelId="{5B88E87F-C5D2-41A5-9044-A060DE8BD11C}" srcId="{AB355108-79FC-403A-A387-ED58B2A2358F}" destId="{969CD415-7ED5-481B-9A6F-F20CEFE321E8}" srcOrd="0" destOrd="0" parTransId="{A0984576-E53B-451A-8036-3F2FE9A8DEAF}" sibTransId="{1ED7D5AD-1450-4FE7-B133-B27E6F189AD2}"/>
    <dgm:cxn modelId="{D12294C5-35BA-4BF6-B26B-BB1946176606}" type="presOf" srcId="{46834959-0B63-46E2-97CA-F75FA90C4948}" destId="{FAD66C13-E070-4847-9A84-ED522ABCE56D}" srcOrd="0" destOrd="0" presId="urn:microsoft.com/office/officeart/2011/layout/HexagonRadial"/>
    <dgm:cxn modelId="{BB9A70A3-1C9D-4CDA-A485-EC21CE761ADF}" type="presParOf" srcId="{C6A61E8B-118C-4127-9258-E2808B8F32A6}" destId="{7DC3E0D3-0BDA-41F6-94F7-E0703E4E7BE3}" srcOrd="0" destOrd="0" presId="urn:microsoft.com/office/officeart/2011/layout/HexagonRadial"/>
    <dgm:cxn modelId="{9D5136FB-7BFA-4333-BA66-8A536BEA704C}" type="presParOf" srcId="{C6A61E8B-118C-4127-9258-E2808B8F32A6}" destId="{662E4D36-F255-42AD-A589-9957802E327F}" srcOrd="1" destOrd="0" presId="urn:microsoft.com/office/officeart/2011/layout/HexagonRadial"/>
    <dgm:cxn modelId="{E1AB3B98-5878-43BA-9DE1-7D1A0437A3DB}" type="presParOf" srcId="{662E4D36-F255-42AD-A589-9957802E327F}" destId="{67782B01-9747-407D-848A-85C354A90732}" srcOrd="0" destOrd="0" presId="urn:microsoft.com/office/officeart/2011/layout/HexagonRadial"/>
    <dgm:cxn modelId="{1A886C53-500D-47A2-BE8D-F5FC49DE649F}" type="presParOf" srcId="{C6A61E8B-118C-4127-9258-E2808B8F32A6}" destId="{788E67CC-65E3-4A0D-B84E-9F933ED75355}" srcOrd="2" destOrd="0" presId="urn:microsoft.com/office/officeart/2011/layout/HexagonRadial"/>
    <dgm:cxn modelId="{DD000598-99E0-4D0C-8F13-5087ADF1893D}" type="presParOf" srcId="{C6A61E8B-118C-4127-9258-E2808B8F32A6}" destId="{8BB83CF5-F870-451A-AB19-ADB18E507F24}" srcOrd="3" destOrd="0" presId="urn:microsoft.com/office/officeart/2011/layout/HexagonRadial"/>
    <dgm:cxn modelId="{3C267DC5-D7A3-430B-B18F-B7F4FC7C5ABB}" type="presParOf" srcId="{8BB83CF5-F870-451A-AB19-ADB18E507F24}" destId="{2E152115-467A-4122-8D52-B960794778EE}" srcOrd="0" destOrd="0" presId="urn:microsoft.com/office/officeart/2011/layout/HexagonRadial"/>
    <dgm:cxn modelId="{45C91E6D-1FEA-4C71-979D-00D411980F92}" type="presParOf" srcId="{C6A61E8B-118C-4127-9258-E2808B8F32A6}" destId="{CE6ACE3B-65F5-44C0-93E0-DB9DDFF6AC15}" srcOrd="4" destOrd="0" presId="urn:microsoft.com/office/officeart/2011/layout/HexagonRadial"/>
    <dgm:cxn modelId="{15719AAA-ED45-4408-A7CC-CFE3FCC36691}" type="presParOf" srcId="{C6A61E8B-118C-4127-9258-E2808B8F32A6}" destId="{D3E658EA-3145-49F7-A634-8CEAA756E928}" srcOrd="5" destOrd="0" presId="urn:microsoft.com/office/officeart/2011/layout/HexagonRadial"/>
    <dgm:cxn modelId="{AAE7EB26-57A0-494B-8F9C-96554239DA5C}" type="presParOf" srcId="{D3E658EA-3145-49F7-A634-8CEAA756E928}" destId="{A19964DD-7B72-4164-A677-190F15E0963F}" srcOrd="0" destOrd="0" presId="urn:microsoft.com/office/officeart/2011/layout/HexagonRadial"/>
    <dgm:cxn modelId="{63D523D1-3AA2-45C5-B764-D9C7C4B72FBB}" type="presParOf" srcId="{C6A61E8B-118C-4127-9258-E2808B8F32A6}" destId="{3CBEE29E-7BAE-4563-8FD2-B9882049F8D5}" srcOrd="6" destOrd="0" presId="urn:microsoft.com/office/officeart/2011/layout/HexagonRadial"/>
    <dgm:cxn modelId="{503A56DE-E533-4597-B2DB-1DC41D14FF73}" type="presParOf" srcId="{C6A61E8B-118C-4127-9258-E2808B8F32A6}" destId="{1089B212-8D57-4463-94C4-8237967D1CA6}" srcOrd="7" destOrd="0" presId="urn:microsoft.com/office/officeart/2011/layout/HexagonRadial"/>
    <dgm:cxn modelId="{E44A0C3C-00F7-4680-B13F-084BC7FD737E}" type="presParOf" srcId="{1089B212-8D57-4463-94C4-8237967D1CA6}" destId="{99A4B2DA-51E5-4620-A74A-1256945FD4C7}" srcOrd="0" destOrd="0" presId="urn:microsoft.com/office/officeart/2011/layout/HexagonRadial"/>
    <dgm:cxn modelId="{A3944C70-64E9-4E71-B925-B94791810382}" type="presParOf" srcId="{C6A61E8B-118C-4127-9258-E2808B8F32A6}" destId="{FAD66C13-E070-4847-9A84-ED522ABCE56D}" srcOrd="8" destOrd="0" presId="urn:microsoft.com/office/officeart/2011/layout/HexagonRadial"/>
    <dgm:cxn modelId="{7BBAFAE4-8E85-481B-9712-ECA1F0A72BE4}" type="presParOf" srcId="{C6A61E8B-118C-4127-9258-E2808B8F32A6}" destId="{812283B1-3791-4817-8F86-6F7AD186E0A1}" srcOrd="9" destOrd="0" presId="urn:microsoft.com/office/officeart/2011/layout/HexagonRadial"/>
    <dgm:cxn modelId="{8EAA205A-DED4-4C28-90FE-86218F957919}" type="presParOf" srcId="{812283B1-3791-4817-8F86-6F7AD186E0A1}" destId="{5F090687-A857-4A90-A530-CE3A4D02C20C}" srcOrd="0" destOrd="0" presId="urn:microsoft.com/office/officeart/2011/layout/HexagonRadial"/>
    <dgm:cxn modelId="{92E61E8A-F17C-4B31-86B1-EA7E42144C4D}" type="presParOf" srcId="{C6A61E8B-118C-4127-9258-E2808B8F32A6}" destId="{BD926011-115C-4398-B86F-6B42DA5D997E}" srcOrd="10" destOrd="0" presId="urn:microsoft.com/office/officeart/2011/layout/HexagonRadial"/>
    <dgm:cxn modelId="{EC2B3A28-C800-42DD-8321-FC4CC211DF38}" type="presParOf" srcId="{C6A61E8B-118C-4127-9258-E2808B8F32A6}" destId="{AA4BE2F3-637D-421C-BF61-DA9B8A089137}" srcOrd="11" destOrd="0" presId="urn:microsoft.com/office/officeart/2011/layout/HexagonRadial"/>
    <dgm:cxn modelId="{28A271DE-665C-4A39-89CE-C98B552674BB}" type="presParOf" srcId="{AA4BE2F3-637D-421C-BF61-DA9B8A089137}" destId="{4222B1DC-75D5-4DAF-BF90-91949E6C4764}" srcOrd="0" destOrd="0" presId="urn:microsoft.com/office/officeart/2011/layout/HexagonRadial"/>
    <dgm:cxn modelId="{CFA7AC18-2093-4FE4-A82C-CD485FE6C294}" type="presParOf" srcId="{C6A61E8B-118C-4127-9258-E2808B8F32A6}" destId="{00D385C2-38CB-44B0-AA54-6973AF662875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F0FB70-2BF5-4AC2-8688-44FF5D4DAA9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5CAF374-06E2-4A41-80FB-F22386DFEDAD}">
      <dgm:prSet phldrT="[Text]"/>
      <dgm:spPr>
        <a:solidFill>
          <a:srgbClr val="FC8D59"/>
        </a:solidFill>
      </dgm:spPr>
      <dgm:t>
        <a:bodyPr/>
        <a:lstStyle/>
        <a:p>
          <a:r>
            <a:rPr lang="en-US" dirty="0" smtClean="0"/>
            <a:t>Chemical Synthetic  </a:t>
          </a:r>
          <a:r>
            <a:rPr lang="en-US" dirty="0" smtClean="0"/>
            <a:t>Development</a:t>
          </a:r>
          <a:endParaRPr lang="en-US" dirty="0"/>
        </a:p>
      </dgm:t>
    </dgm:pt>
    <dgm:pt modelId="{B9D36D53-AF32-4117-9FDE-50532368B241}" type="parTrans" cxnId="{7CDFA6A2-1443-4E53-8474-24C10BEEA75C}">
      <dgm:prSet/>
      <dgm:spPr/>
      <dgm:t>
        <a:bodyPr/>
        <a:lstStyle/>
        <a:p>
          <a:endParaRPr lang="en-US"/>
        </a:p>
      </dgm:t>
    </dgm:pt>
    <dgm:pt modelId="{E28D63E7-6AFC-4E38-A241-34F2785ADA57}" type="sibTrans" cxnId="{7CDFA6A2-1443-4E53-8474-24C10BEEA75C}">
      <dgm:prSet/>
      <dgm:spPr/>
      <dgm:t>
        <a:bodyPr/>
        <a:lstStyle/>
        <a:p>
          <a:endParaRPr lang="en-US"/>
        </a:p>
      </dgm:t>
    </dgm:pt>
    <dgm:pt modelId="{C19BAA49-F463-4156-A5C7-A730B7B4437D}">
      <dgm:prSet phldrT="[Text]"/>
      <dgm:spPr/>
      <dgm:t>
        <a:bodyPr/>
        <a:lstStyle/>
        <a:p>
          <a:r>
            <a:rPr lang="en-US" dirty="0" smtClean="0"/>
            <a:t>Data Science</a:t>
          </a:r>
          <a:endParaRPr lang="en-US" dirty="0"/>
        </a:p>
      </dgm:t>
    </dgm:pt>
    <dgm:pt modelId="{53E76376-9E65-45F7-BE2F-D8EDC02B9CF7}" type="parTrans" cxnId="{52F72A36-79C1-4FF1-9977-9747196DC897}">
      <dgm:prSet/>
      <dgm:spPr/>
      <dgm:t>
        <a:bodyPr/>
        <a:lstStyle/>
        <a:p>
          <a:endParaRPr lang="en-US"/>
        </a:p>
      </dgm:t>
    </dgm:pt>
    <dgm:pt modelId="{88A261DB-ABC6-4399-BDFA-2807D10628EE}" type="sibTrans" cxnId="{52F72A36-79C1-4FF1-9977-9747196DC897}">
      <dgm:prSet/>
      <dgm:spPr/>
      <dgm:t>
        <a:bodyPr/>
        <a:lstStyle/>
        <a:p>
          <a:endParaRPr lang="en-US"/>
        </a:p>
      </dgm:t>
    </dgm:pt>
    <dgm:pt modelId="{11799B28-EE93-4A4C-8EA5-60964FFC16F1}" type="pres">
      <dgm:prSet presAssocID="{7AF0FB70-2BF5-4AC2-8688-44FF5D4DAA9D}" presName="compositeShape" presStyleCnt="0">
        <dgm:presLayoutVars>
          <dgm:chMax val="7"/>
          <dgm:dir/>
          <dgm:resizeHandles val="exact"/>
        </dgm:presLayoutVars>
      </dgm:prSet>
      <dgm:spPr/>
    </dgm:pt>
    <dgm:pt modelId="{D6A162FC-ED31-48CD-9C13-9438E1623467}" type="pres">
      <dgm:prSet presAssocID="{B5CAF374-06E2-4A41-80FB-F22386DFEDAD}" presName="circ1" presStyleLbl="vennNode1" presStyleIdx="0" presStyleCnt="2"/>
      <dgm:spPr/>
      <dgm:t>
        <a:bodyPr/>
        <a:lstStyle/>
        <a:p>
          <a:endParaRPr lang="en-US"/>
        </a:p>
      </dgm:t>
    </dgm:pt>
    <dgm:pt modelId="{5D914D69-438E-4E15-BB35-17F5BF3B0887}" type="pres">
      <dgm:prSet presAssocID="{B5CAF374-06E2-4A41-80FB-F22386DFEDA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F3724-86E9-447A-939D-2FAE303BA972}" type="pres">
      <dgm:prSet presAssocID="{C19BAA49-F463-4156-A5C7-A730B7B4437D}" presName="circ2" presStyleLbl="vennNode1" presStyleIdx="1" presStyleCnt="2"/>
      <dgm:spPr/>
      <dgm:t>
        <a:bodyPr/>
        <a:lstStyle/>
        <a:p>
          <a:endParaRPr lang="en-US"/>
        </a:p>
      </dgm:t>
    </dgm:pt>
    <dgm:pt modelId="{06214559-706C-4E22-93D4-DF35ECCDD49B}" type="pres">
      <dgm:prSet presAssocID="{C19BAA49-F463-4156-A5C7-A730B7B4437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2DC394-C99F-4133-8CF6-0C36DE3EC5E8}" type="presOf" srcId="{C19BAA49-F463-4156-A5C7-A730B7B4437D}" destId="{06214559-706C-4E22-93D4-DF35ECCDD49B}" srcOrd="1" destOrd="0" presId="urn:microsoft.com/office/officeart/2005/8/layout/venn1"/>
    <dgm:cxn modelId="{52F72A36-79C1-4FF1-9977-9747196DC897}" srcId="{7AF0FB70-2BF5-4AC2-8688-44FF5D4DAA9D}" destId="{C19BAA49-F463-4156-A5C7-A730B7B4437D}" srcOrd="1" destOrd="0" parTransId="{53E76376-9E65-45F7-BE2F-D8EDC02B9CF7}" sibTransId="{88A261DB-ABC6-4399-BDFA-2807D10628EE}"/>
    <dgm:cxn modelId="{73736886-F598-4714-A111-90033E728856}" type="presOf" srcId="{7AF0FB70-2BF5-4AC2-8688-44FF5D4DAA9D}" destId="{11799B28-EE93-4A4C-8EA5-60964FFC16F1}" srcOrd="0" destOrd="0" presId="urn:microsoft.com/office/officeart/2005/8/layout/venn1"/>
    <dgm:cxn modelId="{02CD64F2-691C-4C1E-9891-839215D41384}" type="presOf" srcId="{B5CAF374-06E2-4A41-80FB-F22386DFEDAD}" destId="{5D914D69-438E-4E15-BB35-17F5BF3B0887}" srcOrd="1" destOrd="0" presId="urn:microsoft.com/office/officeart/2005/8/layout/venn1"/>
    <dgm:cxn modelId="{7CDFA6A2-1443-4E53-8474-24C10BEEA75C}" srcId="{7AF0FB70-2BF5-4AC2-8688-44FF5D4DAA9D}" destId="{B5CAF374-06E2-4A41-80FB-F22386DFEDAD}" srcOrd="0" destOrd="0" parTransId="{B9D36D53-AF32-4117-9FDE-50532368B241}" sibTransId="{E28D63E7-6AFC-4E38-A241-34F2785ADA57}"/>
    <dgm:cxn modelId="{E448F56C-31D3-4E08-BC67-ED1D43C93E98}" type="presOf" srcId="{B5CAF374-06E2-4A41-80FB-F22386DFEDAD}" destId="{D6A162FC-ED31-48CD-9C13-9438E1623467}" srcOrd="0" destOrd="0" presId="urn:microsoft.com/office/officeart/2005/8/layout/venn1"/>
    <dgm:cxn modelId="{7E41B2DE-4A55-42FC-9773-8A76EDCFD8E7}" type="presOf" srcId="{C19BAA49-F463-4156-A5C7-A730B7B4437D}" destId="{C8FF3724-86E9-447A-939D-2FAE303BA972}" srcOrd="0" destOrd="0" presId="urn:microsoft.com/office/officeart/2005/8/layout/venn1"/>
    <dgm:cxn modelId="{DEDA48B2-9F8A-4AFB-9F35-2F2C08918D28}" type="presParOf" srcId="{11799B28-EE93-4A4C-8EA5-60964FFC16F1}" destId="{D6A162FC-ED31-48CD-9C13-9438E1623467}" srcOrd="0" destOrd="0" presId="urn:microsoft.com/office/officeart/2005/8/layout/venn1"/>
    <dgm:cxn modelId="{4672C8AC-07EB-4113-8886-BC3AB2EA2286}" type="presParOf" srcId="{11799B28-EE93-4A4C-8EA5-60964FFC16F1}" destId="{5D914D69-438E-4E15-BB35-17F5BF3B0887}" srcOrd="1" destOrd="0" presId="urn:microsoft.com/office/officeart/2005/8/layout/venn1"/>
    <dgm:cxn modelId="{67CD985E-F973-4788-8574-C7E0EE8AA8A7}" type="presParOf" srcId="{11799B28-EE93-4A4C-8EA5-60964FFC16F1}" destId="{C8FF3724-86E9-447A-939D-2FAE303BA972}" srcOrd="2" destOrd="0" presId="urn:microsoft.com/office/officeart/2005/8/layout/venn1"/>
    <dgm:cxn modelId="{A2A9879C-8FCB-4F5E-A4D7-6893454DFD68}" type="presParOf" srcId="{11799B28-EE93-4A4C-8EA5-60964FFC16F1}" destId="{06214559-706C-4E22-93D4-DF35ECCDD49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3E0D3-0BDA-41F6-94F7-E0703E4E7BE3}">
      <dsp:nvSpPr>
        <dsp:cNvPr id="0" name=""/>
        <dsp:cNvSpPr/>
      </dsp:nvSpPr>
      <dsp:spPr>
        <a:xfrm>
          <a:off x="1020649" y="989460"/>
          <a:ext cx="1257647" cy="1087915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CSD</a:t>
          </a:r>
          <a:endParaRPr lang="en-US" sz="800" kern="1200" dirty="0"/>
        </a:p>
      </dsp:txBody>
      <dsp:txXfrm>
        <a:off x="1229059" y="1169743"/>
        <a:ext cx="840827" cy="727349"/>
      </dsp:txXfrm>
    </dsp:sp>
    <dsp:sp modelId="{2E152115-467A-4122-8D52-B960794778EE}">
      <dsp:nvSpPr>
        <dsp:cNvPr id="0" name=""/>
        <dsp:cNvSpPr/>
      </dsp:nvSpPr>
      <dsp:spPr>
        <a:xfrm>
          <a:off x="1808178" y="468966"/>
          <a:ext cx="474506" cy="408850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88E67CC-65E3-4A0D-B84E-9F933ED75355}">
      <dsp:nvSpPr>
        <dsp:cNvPr id="0" name=""/>
        <dsp:cNvSpPr/>
      </dsp:nvSpPr>
      <dsp:spPr>
        <a:xfrm>
          <a:off x="1136497" y="0"/>
          <a:ext cx="1030632" cy="89161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Discovery</a:t>
          </a:r>
          <a:endParaRPr lang="en-US" sz="800" kern="1200" dirty="0"/>
        </a:p>
      </dsp:txBody>
      <dsp:txXfrm>
        <a:off x="1307295" y="147760"/>
        <a:ext cx="689036" cy="596098"/>
      </dsp:txXfrm>
    </dsp:sp>
    <dsp:sp modelId="{A19964DD-7B72-4164-A677-190F15E0963F}">
      <dsp:nvSpPr>
        <dsp:cNvPr id="0" name=""/>
        <dsp:cNvSpPr/>
      </dsp:nvSpPr>
      <dsp:spPr>
        <a:xfrm>
          <a:off x="2361964" y="1233298"/>
          <a:ext cx="474506" cy="408850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CE6ACE3B-65F5-44C0-93E0-DB9DDFF6AC15}">
      <dsp:nvSpPr>
        <dsp:cNvPr id="0" name=""/>
        <dsp:cNvSpPr/>
      </dsp:nvSpPr>
      <dsp:spPr>
        <a:xfrm>
          <a:off x="2081707" y="548405"/>
          <a:ext cx="1030632" cy="89161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Drug Safety</a:t>
          </a:r>
          <a:endParaRPr lang="en-US" sz="800" kern="1200" dirty="0"/>
        </a:p>
      </dsp:txBody>
      <dsp:txXfrm>
        <a:off x="2252505" y="696165"/>
        <a:ext cx="689036" cy="596098"/>
      </dsp:txXfrm>
    </dsp:sp>
    <dsp:sp modelId="{99A4B2DA-51E5-4620-A74A-1256945FD4C7}">
      <dsp:nvSpPr>
        <dsp:cNvPr id="0" name=""/>
        <dsp:cNvSpPr/>
      </dsp:nvSpPr>
      <dsp:spPr>
        <a:xfrm>
          <a:off x="1977268" y="2096085"/>
          <a:ext cx="474506" cy="408850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3CBEE29E-7BAE-4563-8FD2-B9882049F8D5}">
      <dsp:nvSpPr>
        <dsp:cNvPr id="0" name=""/>
        <dsp:cNvSpPr/>
      </dsp:nvSpPr>
      <dsp:spPr>
        <a:xfrm>
          <a:off x="2081707" y="1626505"/>
          <a:ext cx="1030632" cy="89161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Pharm R&amp;D</a:t>
          </a:r>
          <a:endParaRPr lang="en-US" sz="800" kern="1200" dirty="0"/>
        </a:p>
      </dsp:txBody>
      <dsp:txXfrm>
        <a:off x="2252505" y="1774265"/>
        <a:ext cx="689036" cy="596098"/>
      </dsp:txXfrm>
    </dsp:sp>
    <dsp:sp modelId="{5F090687-A857-4A90-A530-CE3A4D02C20C}">
      <dsp:nvSpPr>
        <dsp:cNvPr id="0" name=""/>
        <dsp:cNvSpPr/>
      </dsp:nvSpPr>
      <dsp:spPr>
        <a:xfrm>
          <a:off x="1022990" y="2185646"/>
          <a:ext cx="474506" cy="408850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AD66C13-E070-4847-9A84-ED522ABCE56D}">
      <dsp:nvSpPr>
        <dsp:cNvPr id="0" name=""/>
        <dsp:cNvSpPr/>
      </dsp:nvSpPr>
      <dsp:spPr>
        <a:xfrm>
          <a:off x="1136497" y="2175524"/>
          <a:ext cx="1030632" cy="89161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Manufacturing</a:t>
          </a:r>
          <a:endParaRPr lang="en-US" sz="800" kern="1200" dirty="0"/>
        </a:p>
      </dsp:txBody>
      <dsp:txXfrm>
        <a:off x="1307295" y="2323284"/>
        <a:ext cx="689036" cy="596098"/>
      </dsp:txXfrm>
    </dsp:sp>
    <dsp:sp modelId="{4222B1DC-75D5-4DAF-BF90-91949E6C4764}">
      <dsp:nvSpPr>
        <dsp:cNvPr id="0" name=""/>
        <dsp:cNvSpPr/>
      </dsp:nvSpPr>
      <dsp:spPr>
        <a:xfrm>
          <a:off x="460135" y="1421620"/>
          <a:ext cx="474506" cy="408850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BD926011-115C-4398-B86F-6B42DA5D997E}">
      <dsp:nvSpPr>
        <dsp:cNvPr id="0" name=""/>
        <dsp:cNvSpPr/>
      </dsp:nvSpPr>
      <dsp:spPr>
        <a:xfrm>
          <a:off x="186899" y="1627119"/>
          <a:ext cx="1030632" cy="89161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Regulatory</a:t>
          </a:r>
          <a:endParaRPr lang="en-US" sz="800" kern="1200" dirty="0"/>
        </a:p>
      </dsp:txBody>
      <dsp:txXfrm>
        <a:off x="357697" y="1774879"/>
        <a:ext cx="689036" cy="596098"/>
      </dsp:txXfrm>
    </dsp:sp>
    <dsp:sp modelId="{00D385C2-38CB-44B0-AA54-6973AF662875}">
      <dsp:nvSpPr>
        <dsp:cNvPr id="0" name=""/>
        <dsp:cNvSpPr/>
      </dsp:nvSpPr>
      <dsp:spPr>
        <a:xfrm>
          <a:off x="186899" y="547178"/>
          <a:ext cx="1030632" cy="89161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Clinical</a:t>
          </a:r>
          <a:endParaRPr lang="en-US" sz="800" kern="1200" dirty="0"/>
        </a:p>
      </dsp:txBody>
      <dsp:txXfrm>
        <a:off x="357697" y="694938"/>
        <a:ext cx="689036" cy="5960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162FC-ED31-48CD-9C13-9438E1623467}">
      <dsp:nvSpPr>
        <dsp:cNvPr id="0" name=""/>
        <dsp:cNvSpPr/>
      </dsp:nvSpPr>
      <dsp:spPr>
        <a:xfrm>
          <a:off x="84221" y="213595"/>
          <a:ext cx="2077472" cy="2077472"/>
        </a:xfrm>
        <a:prstGeom prst="ellipse">
          <a:avLst/>
        </a:prstGeom>
        <a:solidFill>
          <a:srgbClr val="FC8D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Chemical Synthetic  </a:t>
          </a:r>
          <a:r>
            <a:rPr lang="en-US" sz="1600" kern="1200" dirty="0" smtClean="0"/>
            <a:t>Development</a:t>
          </a:r>
          <a:endParaRPr lang="en-US" sz="1600" kern="1200" dirty="0"/>
        </a:p>
      </dsp:txBody>
      <dsp:txXfrm>
        <a:off x="374319" y="458574"/>
        <a:ext cx="1197821" cy="1587514"/>
      </dsp:txXfrm>
    </dsp:sp>
    <dsp:sp modelId="{C8FF3724-86E9-447A-939D-2FAE303BA972}">
      <dsp:nvSpPr>
        <dsp:cNvPr id="0" name=""/>
        <dsp:cNvSpPr/>
      </dsp:nvSpPr>
      <dsp:spPr>
        <a:xfrm>
          <a:off x="1581499" y="213595"/>
          <a:ext cx="2077472" cy="20774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Science</a:t>
          </a:r>
          <a:endParaRPr lang="en-US" sz="1600" kern="1200" dirty="0"/>
        </a:p>
      </dsp:txBody>
      <dsp:txXfrm>
        <a:off x="2171051" y="458574"/>
        <a:ext cx="1197821" cy="158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C8776A7-C237-4A17-855E-D94DA3A196A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AA04F30-A222-4A3E-AF5B-69FB5D9EE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18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04F30-A222-4A3E-AF5B-69FB5D9EE5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6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04F30-A222-4A3E-AF5B-69FB5D9EE5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2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04F30-A222-4A3E-AF5B-69FB5D9EE5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0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52575"/>
            <a:ext cx="9956800" cy="2203680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Placeholder 19"/>
          <p:cNvSpPr>
            <a:spLocks noGrp="1"/>
          </p:cNvSpPr>
          <p:nvPr>
            <p:ph type="title"/>
          </p:nvPr>
        </p:nvSpPr>
        <p:spPr>
          <a:xfrm>
            <a:off x="504634" y="422714"/>
            <a:ext cx="11666345" cy="590931"/>
          </a:xfrm>
          <a:prstGeom prst="rect">
            <a:avLst/>
          </a:prstGeom>
        </p:spPr>
        <p:txBody>
          <a:bodyPr vert="horz" wrap="square" lIns="45720" tIns="45720" rIns="45720" bIns="45720" rtlCol="0" anchor="t" anchorCtr="0">
            <a:spAutoFit/>
          </a:bodyPr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entury Gothic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593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111" y="423164"/>
            <a:ext cx="11676235" cy="590931"/>
          </a:xfrm>
          <a:prstGeom prst="rect">
            <a:avLst/>
          </a:prstGeom>
          <a:noFill/>
        </p:spPr>
        <p:txBody>
          <a:bodyPr vert="horz" wrap="square" lIns="45720" tIns="45720" rIns="45720" bIns="45720" rtlCol="0" anchor="t" anchorCtr="0">
            <a:spAutoFit/>
          </a:bodyPr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entury Gothic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21851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131570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56F6AA-BEE5-41D6-8ED7-353EAF19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23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4744" y="1694793"/>
            <a:ext cx="9956800" cy="236988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itle Placeholder 19"/>
          <p:cNvSpPr>
            <a:spLocks noGrp="1"/>
          </p:cNvSpPr>
          <p:nvPr>
            <p:ph type="title"/>
          </p:nvPr>
        </p:nvSpPr>
        <p:spPr>
          <a:xfrm>
            <a:off x="509699" y="422997"/>
            <a:ext cx="11668124" cy="590931"/>
          </a:xfrm>
          <a:prstGeom prst="rect">
            <a:avLst/>
          </a:prstGeom>
          <a:noFill/>
        </p:spPr>
        <p:txBody>
          <a:bodyPr vert="horz" wrap="square" lIns="45720" tIns="45720" rIns="45720" bIns="4572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741025" y="6550224"/>
            <a:ext cx="415498" cy="276999"/>
          </a:xfrm>
          <a:prstGeom prst="rect">
            <a:avLst/>
          </a:prstGeom>
          <a:noFill/>
        </p:spPr>
        <p:txBody>
          <a:bodyPr wrap="none" lIns="91440" rIns="91440" rtlCol="0" anchor="t" anchorCtr="0">
            <a:spAutoFit/>
          </a:bodyPr>
          <a:lstStyle/>
          <a:p>
            <a:pPr algn="r">
              <a:spcBef>
                <a:spcPct val="0"/>
              </a:spcBef>
            </a:pPr>
            <a:fld id="{45878521-39E7-405A-A0B1-939B6A5795D8}" type="slidenum">
              <a:rPr lang="en-US" sz="1200" kern="0">
                <a:solidFill>
                  <a:srgbClr val="0064A8">
                    <a:lumMod val="75000"/>
                  </a:srgbClr>
                </a:solidFill>
                <a:ea typeface="Tahoma" pitchFamily="34" charset="0"/>
                <a:cs typeface="Tahoma" pitchFamily="34" charset="0"/>
              </a:rPr>
              <a:pPr algn="r">
                <a:spcBef>
                  <a:spcPct val="0"/>
                </a:spcBef>
              </a:pPr>
              <a:t>‹#›</a:t>
            </a:fld>
            <a:endParaRPr lang="en-US" sz="1200" kern="0">
              <a:solidFill>
                <a:srgbClr val="0064A8">
                  <a:lumMod val="75000"/>
                </a:srgbClr>
              </a:solidFill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382773" y="6477000"/>
            <a:ext cx="11606028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12"/>
          <p:cNvSpPr/>
          <p:nvPr/>
        </p:nvSpPr>
        <p:spPr>
          <a:xfrm>
            <a:off x="0" y="0"/>
            <a:ext cx="12192000" cy="3566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1506" y="6506748"/>
            <a:ext cx="2555753" cy="3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5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None/>
        <a:defRPr kumimoji="0" lang="en-US" sz="3600" b="1" i="0" u="none" strike="noStrike" kern="0" cap="none" spc="0" normalizeH="0" baseline="0" noProof="0" dirty="0">
          <a:ln>
            <a:noFill/>
          </a:ln>
          <a:solidFill>
            <a:schemeClr val="tx2">
              <a:lumMod val="75000"/>
            </a:schemeClr>
          </a:solidFill>
          <a:effectLst/>
          <a:uLnTx/>
          <a:uFillTx/>
          <a:latin typeface="Century Gothic" pitchFamily="34" charset="0"/>
          <a:ea typeface="Tahoma" pitchFamily="34" charset="0"/>
          <a:cs typeface="Tahoma" pitchFamily="34" charset="0"/>
        </a:defRPr>
      </a:lvl1pPr>
    </p:titleStyle>
    <p:bodyStyle>
      <a:lvl1pPr marL="233363" indent="-233363" algn="l" defTabSz="914400" rtl="0" eaLnBrk="1" latinLnBrk="0" hangingPunct="1">
        <a:spcBef>
          <a:spcPts val="600"/>
        </a:spcBef>
        <a:spcAft>
          <a:spcPts val="600"/>
        </a:spcAft>
        <a:buClr>
          <a:srgbClr val="F66F00"/>
        </a:buClr>
        <a:buFont typeface="Arial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693738" indent="-300038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914400" indent="-220663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150938" indent="-236538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–"/>
        <a:tabLst/>
        <a:defRPr sz="1800" kern="1200">
          <a:solidFill>
            <a:schemeClr val="tx1">
              <a:lumMod val="65000"/>
              <a:lumOff val="3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435100" indent="-236538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acsgcipr-predictpmi.shinyapps.io/pmi_calculator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0.png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771" y="1430593"/>
            <a:ext cx="10567852" cy="1891071"/>
          </a:xfrm>
        </p:spPr>
        <p:txBody>
          <a:bodyPr>
            <a:normAutofit/>
          </a:bodyPr>
          <a:lstStyle/>
          <a:p>
            <a:r>
              <a:rPr lang="en-US" sz="4000" dirty="0"/>
              <a:t>Data-Driven Strategies for Synthetic Route Design and Operational Modeling within Pharmaceutical Development</a:t>
            </a:r>
            <a:endParaRPr lang="en-US" sz="4000" b="1" dirty="0">
              <a:latin typeface="Tw Cen MT" panose="020B0602020104020603" pitchFamily="34" charset="0"/>
            </a:endParaRP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524000" y="3838013"/>
            <a:ext cx="91440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R Pharma Conference</a:t>
            </a:r>
          </a:p>
          <a:p>
            <a:pPr algn="ctr"/>
            <a:r>
              <a:rPr lang="en-US" sz="1600" dirty="0" smtClean="0"/>
              <a:t>Aug 15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, 2018</a:t>
            </a:r>
          </a:p>
          <a:p>
            <a:pPr algn="ctr"/>
            <a:endParaRPr lang="en-US" sz="1600" dirty="0"/>
          </a:p>
          <a:p>
            <a:r>
              <a:rPr lang="en-US" sz="1800" dirty="0" smtClean="0"/>
              <a:t>Jun </a:t>
            </a:r>
            <a:r>
              <a:rPr lang="en-US" sz="1800" dirty="0"/>
              <a:t>Li, Jacob Albrecht</a:t>
            </a:r>
            <a:r>
              <a:rPr lang="en-US" sz="1800" dirty="0" smtClean="0"/>
              <a:t>, </a:t>
            </a:r>
            <a:r>
              <a:rPr lang="en-US" sz="1800" dirty="0"/>
              <a:t>Martin </a:t>
            </a:r>
            <a:r>
              <a:rPr lang="en-US" sz="1800" dirty="0" smtClean="0"/>
              <a:t>D. Eastgate</a:t>
            </a:r>
          </a:p>
          <a:p>
            <a:endParaRPr lang="en-US" sz="1800" dirty="0"/>
          </a:p>
          <a:p>
            <a:pPr algn="ctr"/>
            <a:r>
              <a:rPr lang="en-US" sz="1800" i="1" dirty="0" smtClean="0"/>
              <a:t>Bristol-Myers Squibb, Chemical and Synthetic Development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31781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970"/>
            <a:ext cx="5964604" cy="4473453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336154" y="423164"/>
            <a:ext cx="11676235" cy="590931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entury Gothic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Can we influence synthetic design by PMI?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0744" y="1099923"/>
            <a:ext cx="1087157" cy="400110"/>
          </a:xfrm>
          <a:prstGeom prst="rect">
            <a:avLst/>
          </a:prstGeom>
          <a:noFill/>
        </p:spPr>
        <p:txBody>
          <a:bodyPr wrap="none" lIns="91440" rIns="91440" rtlCol="0" anchor="t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kern="0" dirty="0" err="1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cPMI</a:t>
            </a:r>
            <a:r>
              <a:rPr lang="en-US" sz="2000" kern="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(A)</a:t>
            </a:r>
            <a:endParaRPr lang="en-US" sz="2000" kern="0" dirty="0">
              <a:solidFill>
                <a:schemeClr val="tx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4626" y="1107758"/>
            <a:ext cx="1083951" cy="400110"/>
          </a:xfrm>
          <a:prstGeom prst="rect">
            <a:avLst/>
          </a:prstGeom>
          <a:noFill/>
        </p:spPr>
        <p:txBody>
          <a:bodyPr wrap="none" lIns="91440" rIns="91440" rtlCol="0" anchor="t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kern="0" dirty="0" err="1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cPMI</a:t>
            </a:r>
            <a:r>
              <a:rPr lang="en-US" sz="2000" kern="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(B)</a:t>
            </a:r>
            <a:endParaRPr lang="en-US" sz="2000" kern="0" dirty="0">
              <a:solidFill>
                <a:schemeClr val="tx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45689" y="1127820"/>
            <a:ext cx="1087157" cy="400110"/>
          </a:xfrm>
          <a:prstGeom prst="rect">
            <a:avLst/>
          </a:prstGeom>
          <a:noFill/>
        </p:spPr>
        <p:txBody>
          <a:bodyPr wrap="none" lIns="91440" rIns="91440" rtlCol="0" anchor="t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kern="0" dirty="0" err="1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cPMI</a:t>
            </a:r>
            <a:r>
              <a:rPr lang="en-US" sz="2000" kern="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(C)</a:t>
            </a:r>
            <a:endParaRPr lang="en-US" sz="2000" kern="0" dirty="0">
              <a:solidFill>
                <a:schemeClr val="tx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543" y="5801393"/>
            <a:ext cx="11855846" cy="646331"/>
          </a:xfrm>
          <a:prstGeom prst="rect">
            <a:avLst/>
          </a:prstGeom>
          <a:noFill/>
        </p:spPr>
        <p:txBody>
          <a:bodyPr wrap="square" lIns="91440" rIns="91440" rtlCol="0" anchor="t" anchorCtr="0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Ref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: 1) </a:t>
            </a:r>
            <a:r>
              <a:rPr lang="en-US" sz="1200" dirty="0"/>
              <a:t>Li, J</a:t>
            </a:r>
            <a:r>
              <a:rPr lang="en-US" sz="1200" dirty="0" smtClean="0"/>
              <a:t>.; </a:t>
            </a:r>
            <a:r>
              <a:rPr lang="en-US" sz="1200" dirty="0"/>
              <a:t>Simmons, E. M.; Eastgate, M. D. A data-driven strategy for predicting greenness scores, rationally comparing synthetic routes and benchmarking PMI outcomes for the synthesis of molecules in the pharmaceutical </a:t>
            </a:r>
            <a:r>
              <a:rPr lang="en-US" sz="1200" dirty="0" smtClean="0"/>
              <a:t>industry. </a:t>
            </a:r>
            <a:r>
              <a:rPr lang="en-US" sz="1200" i="1" dirty="0" smtClean="0"/>
              <a:t>Green </a:t>
            </a:r>
            <a:r>
              <a:rPr lang="en-US" sz="1200" i="1" dirty="0"/>
              <a:t>Chem</a:t>
            </a:r>
            <a:r>
              <a:rPr lang="en-US" sz="1200" dirty="0"/>
              <a:t>. </a:t>
            </a:r>
            <a:r>
              <a:rPr lang="en-US" sz="1200" b="1" dirty="0"/>
              <a:t>2017</a:t>
            </a:r>
            <a:r>
              <a:rPr lang="en-US" sz="1200" dirty="0"/>
              <a:t>, </a:t>
            </a:r>
            <a:r>
              <a:rPr lang="en-US" sz="1200" i="1" dirty="0"/>
              <a:t>19</a:t>
            </a:r>
            <a:r>
              <a:rPr lang="en-US" sz="1200" dirty="0"/>
              <a:t>, </a:t>
            </a:r>
            <a:r>
              <a:rPr lang="en-US" sz="1200" dirty="0" smtClean="0"/>
              <a:t>127-139. </a:t>
            </a:r>
            <a:r>
              <a:rPr lang="en-US" sz="1200" dirty="0"/>
              <a:t>2) </a:t>
            </a:r>
            <a:r>
              <a:rPr lang="en-US" sz="1200" dirty="0" smtClean="0"/>
              <a:t>Li, J.; Albrecht, J.; Borovika, A.; Eastgate, M. D. Evolving </a:t>
            </a:r>
            <a:r>
              <a:rPr lang="en-US" sz="1200" dirty="0"/>
              <a:t>green chemistry metrics into predictive tools for decision making and benchmarking </a:t>
            </a:r>
            <a:r>
              <a:rPr lang="en-US" sz="1200" dirty="0" smtClean="0"/>
              <a:t>analytics. </a:t>
            </a:r>
            <a:r>
              <a:rPr lang="en-US" sz="1200" i="1" dirty="0" smtClean="0"/>
              <a:t>ACS </a:t>
            </a:r>
            <a:r>
              <a:rPr lang="en-US" sz="1200" i="1" dirty="0"/>
              <a:t>Sustainable </a:t>
            </a:r>
            <a:r>
              <a:rPr lang="en-US" sz="1200" i="1" dirty="0" err="1"/>
              <a:t>Chem</a:t>
            </a:r>
            <a:r>
              <a:rPr lang="en-US" sz="1200" i="1" dirty="0"/>
              <a:t> Eng</a:t>
            </a:r>
            <a:r>
              <a:rPr lang="en-US" sz="1200" dirty="0"/>
              <a:t>, </a:t>
            </a:r>
            <a:r>
              <a:rPr lang="en-US" sz="1200" b="1" dirty="0" smtClean="0"/>
              <a:t>2018</a:t>
            </a:r>
            <a:r>
              <a:rPr lang="en-US" sz="1200" dirty="0" smtClean="0"/>
              <a:t>, </a:t>
            </a:r>
            <a:r>
              <a:rPr lang="en-US" sz="1200" i="1" dirty="0" smtClean="0"/>
              <a:t>6</a:t>
            </a:r>
            <a:r>
              <a:rPr lang="en-US" sz="1200" dirty="0" smtClean="0"/>
              <a:t>, 1121-1132</a:t>
            </a:r>
            <a:endParaRPr kumimoji="0" lang="en-US" sz="1200" b="0" i="0" u="none" strike="noStrike" kern="0" cap="none" spc="0" normalizeH="0" baseline="0" noProof="0" dirty="0" err="1" smtClean="0">
              <a:ln>
                <a:noFill/>
              </a:ln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08909" y="1853238"/>
            <a:ext cx="1769577" cy="78596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Reaction-level Knowledge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241" y="996310"/>
            <a:ext cx="3626922" cy="344781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730679" y="3279267"/>
            <a:ext cx="1769577" cy="78596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PMI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719791" y="4721625"/>
            <a:ext cx="1769577" cy="78596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Cumulative PMI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6433457" y="2745209"/>
            <a:ext cx="342900" cy="467490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422570" y="4154912"/>
            <a:ext cx="342900" cy="467490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75691" y="4440719"/>
            <a:ext cx="4216378" cy="1323439"/>
          </a:xfrm>
          <a:prstGeom prst="rect">
            <a:avLst/>
          </a:prstGeom>
          <a:solidFill>
            <a:srgbClr val="FFFFBF"/>
          </a:solidFill>
        </p:spPr>
        <p:txBody>
          <a:bodyPr wrap="square" lIns="91440" rIns="91440" rtlCol="0" anchor="t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I) Can we find “centrality” in step PMI based on reaction? II) Can we establish a relationship between process </a:t>
            </a:r>
            <a:r>
              <a:rPr lang="en-US" sz="2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cPMI</a:t>
            </a:r>
            <a:r>
              <a:rPr lang="en-US" sz="2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and step PMI?</a:t>
            </a:r>
            <a:endParaRPr kumimoji="0" lang="en-US" sz="2000" b="0" i="0" u="none" strike="noStrike" kern="0" cap="none" spc="0" normalizeH="0" baseline="0" noProof="0" dirty="0" err="1" smtClean="0">
              <a:ln>
                <a:noFill/>
              </a:ln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243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740" y="1371211"/>
            <a:ext cx="1083357" cy="298126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97134" y="399689"/>
            <a:ext cx="7742525" cy="5591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R Shiny Web App Demo Screenshots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26" y="1395598"/>
            <a:ext cx="6342626" cy="2997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276" y="4575657"/>
            <a:ext cx="7724052" cy="1631216"/>
          </a:xfrm>
          <a:prstGeom prst="rect">
            <a:avLst/>
          </a:prstGeom>
          <a:solidFill>
            <a:srgbClr val="FFFFBF"/>
          </a:solidFill>
        </p:spPr>
        <p:txBody>
          <a:bodyPr wrap="square" lIns="91440" rIns="91440" rtlCol="0" anchor="t" anchorCtr="0">
            <a:spAutoFit/>
          </a:bodyPr>
          <a:lstStyle/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This tool can allow user to easily select the synthetic route design with </a:t>
            </a:r>
            <a:r>
              <a:rPr lang="en-US" sz="2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autofilled</a:t>
            </a:r>
            <a:r>
              <a:rPr lang="en-US" sz="2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step PMI and step yield ranges based on reaction subtypes from ACS GCI collated scale-up dataset.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With known/anticipated step PMI/Yield process info, it can quickly generate </a:t>
            </a:r>
            <a:r>
              <a:rPr kumimoji="0" lang="en-US" sz="2000" b="0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expected value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of cumulative PMI projection.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75" y="479572"/>
            <a:ext cx="4207726" cy="42077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28154" y="4966876"/>
            <a:ext cx="3608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Simulated 10,000 samples from correlated step PMI and </a:t>
            </a:r>
            <a:r>
              <a:rPr lang="en-US" sz="1400" i="1" dirty="0"/>
              <a:t>s</a:t>
            </a:r>
            <a:r>
              <a:rPr lang="en-US" sz="1400" i="1" dirty="0" smtClean="0"/>
              <a:t>tep </a:t>
            </a:r>
            <a:r>
              <a:rPr lang="en-US" sz="1400" i="1" dirty="0"/>
              <a:t>y</a:t>
            </a:r>
            <a:r>
              <a:rPr lang="en-US" sz="1400" i="1" dirty="0" smtClean="0"/>
              <a:t>ield distributions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9634212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52089" y="534837"/>
            <a:ext cx="1590988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802026"/>
              </p:ext>
            </p:extLst>
          </p:nvPr>
        </p:nvGraphicFramePr>
        <p:xfrm>
          <a:off x="126025" y="1069806"/>
          <a:ext cx="6336507" cy="49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CS ChemDraw Drawing" r:id="rId3" imgW="8648792" imgH="6813720" progId="ChemDraw.Document.6.0">
                  <p:embed/>
                </p:oleObj>
              </mc:Choice>
              <mc:Fallback>
                <p:oleObj name="CS ChemDraw Drawing" r:id="rId3" imgW="8648792" imgH="6813720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25" y="1069806"/>
                        <a:ext cx="6336507" cy="4985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058025" y="15700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6025" y="379524"/>
            <a:ext cx="11000921" cy="534969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entury Gothic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Option Analysis with Cumulative PMI in HIV Drug 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6862133" y="2053898"/>
            <a:ext cx="4932872" cy="43814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6025" y="2837793"/>
            <a:ext cx="6535005" cy="2027505"/>
          </a:xfrm>
          <a:prstGeom prst="rect">
            <a:avLst/>
          </a:prstGeom>
          <a:noFill/>
          <a:ln w="57150">
            <a:solidFill>
              <a:srgbClr val="E8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766" y="6396335"/>
            <a:ext cx="8954912" cy="461665"/>
          </a:xfrm>
          <a:prstGeom prst="rect">
            <a:avLst/>
          </a:prstGeom>
          <a:noFill/>
        </p:spPr>
        <p:txBody>
          <a:bodyPr wrap="square" lIns="91440" rIns="91440" rtlCol="0" anchor="t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 b="1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Ref:</a:t>
            </a:r>
            <a:r>
              <a:rPr lang="en-US" sz="1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 Chen, K.; Risatti, C.; Simpson, J.; Soumeillant, M.; </a:t>
            </a:r>
            <a:r>
              <a:rPr lang="en-US" sz="1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Soltani</a:t>
            </a:r>
            <a:r>
              <a:rPr lang="en-US" sz="1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, M.; Bultman, M.; Zheng, B.; </a:t>
            </a:r>
            <a:r>
              <a:rPr lang="en-US" sz="1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Mudryk</a:t>
            </a:r>
            <a:r>
              <a:rPr lang="en-US" sz="1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, B.; Tripp, J. C.; La Cruz, T. E.; Hsiao, Y.; Conlon, D. A.; Eastgate, M. D. </a:t>
            </a:r>
            <a:r>
              <a:rPr lang="en-US" sz="1200" i="1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Org. Proc. Res. Dev</a:t>
            </a:r>
            <a:r>
              <a:rPr lang="en-US" sz="1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1200" b="1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2017</a:t>
            </a:r>
            <a:r>
              <a:rPr lang="en-US" sz="1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200" i="1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21</a:t>
            </a:r>
            <a:r>
              <a:rPr lang="en-US" sz="1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, 1110-1121 </a:t>
            </a:r>
            <a:endParaRPr kumimoji="0" lang="en-US" sz="1200" b="0" i="0" u="none" strike="noStrike" kern="0" cap="none" spc="0" normalizeH="0" baseline="0" noProof="0" dirty="0" err="1" smtClean="0">
              <a:ln>
                <a:noFill/>
              </a:ln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7058025" y="2071151"/>
            <a:ext cx="4643828" cy="4090263"/>
          </a:xfrm>
          <a:prstGeom prst="rect">
            <a:avLst/>
          </a:prstGeom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056215"/>
              </p:ext>
            </p:extLst>
          </p:nvPr>
        </p:nvGraphicFramePr>
        <p:xfrm>
          <a:off x="6562655" y="914493"/>
          <a:ext cx="5531828" cy="1134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CS ChemDraw Drawing" r:id="rId7" imgW="7202022" imgH="1490303" progId="ChemDraw.Document.6.0">
                  <p:embed/>
                </p:oleObj>
              </mc:Choice>
              <mc:Fallback>
                <p:oleObj name="CS ChemDraw Drawing" r:id="rId7" imgW="7202022" imgH="1490303" progId="ChemDraw.Document.6.0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655" y="914493"/>
                        <a:ext cx="5531828" cy="11347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23798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528320" y="782323"/>
            <a:ext cx="7778288" cy="48463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797" y="983109"/>
            <a:ext cx="2564954" cy="34875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516524"/>
            <a:ext cx="8321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Ref: Version under development publicly available online: 1) </a:t>
            </a:r>
            <a:r>
              <a:rPr lang="en-US" sz="1200" dirty="0">
                <a:hlinkClick r:id="rId4"/>
              </a:rPr>
              <a:t>https://acsgcipr-predictpmi.shinyapps.io/pmi_calculator</a:t>
            </a:r>
            <a:r>
              <a:rPr lang="en-US" sz="1200" dirty="0" smtClean="0">
                <a:hlinkClick r:id="rId4"/>
              </a:rPr>
              <a:t>/</a:t>
            </a:r>
            <a:r>
              <a:rPr lang="en-US" sz="1200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5797" y="4768352"/>
            <a:ext cx="3432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Web-based app, which calculates cumulative PMI for an arbitrary synthetic sequence</a:t>
            </a:r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7729"/>
            <a:ext cx="983400" cy="10874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0900" y="350532"/>
            <a:ext cx="1141100" cy="126188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70560" y="350532"/>
            <a:ext cx="10380340" cy="590931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entury Gothic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3200" dirty="0" smtClean="0"/>
              <a:t>Data-driven Greenness Design  </a:t>
            </a:r>
            <a:r>
              <a:rPr lang="en-US" sz="3200" dirty="0"/>
              <a:t>to </a:t>
            </a:r>
            <a:r>
              <a:rPr lang="en-US" sz="3200" dirty="0" smtClean="0"/>
              <a:t>Decision-making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140412" y="5860377"/>
            <a:ext cx="6756978" cy="400110"/>
          </a:xfrm>
          <a:prstGeom prst="rect">
            <a:avLst/>
          </a:prstGeom>
          <a:solidFill>
            <a:srgbClr val="FFFFBF"/>
          </a:solidFill>
        </p:spPr>
        <p:txBody>
          <a:bodyPr wrap="none" lIns="91440" rIns="91440" rtlCol="0" anchor="t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Improved </a:t>
            </a:r>
            <a:r>
              <a:rPr lang="en-US" sz="20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decisions at the point of genesis of a </a:t>
            </a:r>
            <a:r>
              <a:rPr lang="en-US" sz="2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synthesis</a:t>
            </a:r>
            <a:endParaRPr lang="en-US" sz="2000" kern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0347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84" y="1132369"/>
            <a:ext cx="3183981" cy="3816429"/>
          </a:xfrm>
        </p:spPr>
        <p:txBody>
          <a:bodyPr/>
          <a:lstStyle/>
          <a:p>
            <a:pPr marL="0" indent="0">
              <a:buNone/>
            </a:pPr>
            <a:r>
              <a:rPr lang="en-US" sz="2000" u="sng" dirty="0" smtClean="0"/>
              <a:t>BMS team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Ron </a:t>
            </a:r>
            <a:r>
              <a:rPr lang="en-US" sz="2000" dirty="0" smtClean="0"/>
              <a:t>Behling</a:t>
            </a:r>
          </a:p>
          <a:p>
            <a:r>
              <a:rPr lang="en-US" sz="2000" dirty="0" smtClean="0"/>
              <a:t>Alina Borovika</a:t>
            </a:r>
          </a:p>
          <a:p>
            <a:r>
              <a:rPr lang="en-US" sz="2000" dirty="0" smtClean="0"/>
              <a:t>Victor Hung</a:t>
            </a:r>
          </a:p>
          <a:p>
            <a:r>
              <a:rPr lang="en-US" sz="2000" dirty="0" smtClean="0"/>
              <a:t>Elias Mattas</a:t>
            </a:r>
          </a:p>
          <a:p>
            <a:r>
              <a:rPr lang="en-US" sz="2000" dirty="0" smtClean="0"/>
              <a:t>Melanie Miller</a:t>
            </a:r>
          </a:p>
          <a:p>
            <a:r>
              <a:rPr lang="en-US" sz="2000" dirty="0" smtClean="0"/>
              <a:t>Eric Simmons</a:t>
            </a:r>
          </a:p>
          <a:p>
            <a:r>
              <a:rPr lang="en-US" sz="2000" dirty="0" smtClean="0"/>
              <a:t>Dan Treitler</a:t>
            </a:r>
          </a:p>
          <a:p>
            <a:r>
              <a:rPr lang="en-US" sz="2000" dirty="0" smtClean="0"/>
              <a:t>Srinivas Tummala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34" y="422714"/>
            <a:ext cx="11666345" cy="1089529"/>
          </a:xfrm>
        </p:spPr>
        <p:txBody>
          <a:bodyPr/>
          <a:lstStyle/>
          <a:p>
            <a:r>
              <a:rPr lang="en-US" dirty="0" smtClean="0"/>
              <a:t>Acknowledgement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2465" y="1120240"/>
            <a:ext cx="4167265" cy="521989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33363" indent="-2333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66F00"/>
              </a:buClr>
              <a:buFont typeface="Arial" pitchFamily="34" charset="0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93738" indent="-300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-2206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150938" indent="-2365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tabLst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435100" indent="-2365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u="sng" dirty="0" smtClean="0"/>
              <a:t>ACS GCI Pharma roundtable team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Barry Dillon</a:t>
            </a:r>
          </a:p>
          <a:p>
            <a:r>
              <a:rPr lang="en-US" sz="2000" dirty="0" smtClean="0"/>
              <a:t>Jim Gage</a:t>
            </a:r>
          </a:p>
          <a:p>
            <a:r>
              <a:rPr lang="en-US" sz="2000" dirty="0" smtClean="0"/>
              <a:t>Fabrice Gallou</a:t>
            </a:r>
          </a:p>
          <a:p>
            <a:r>
              <a:rPr lang="en-US" sz="2000" dirty="0" smtClean="0"/>
              <a:t>Stefan Koenig</a:t>
            </a:r>
          </a:p>
          <a:p>
            <a:r>
              <a:rPr lang="en-US" sz="2000" dirty="0" smtClean="0"/>
              <a:t>Mike Kopach</a:t>
            </a:r>
          </a:p>
          <a:p>
            <a:r>
              <a:rPr lang="en-US" sz="2000" dirty="0" smtClean="0"/>
              <a:t>David Leahy</a:t>
            </a:r>
          </a:p>
          <a:p>
            <a:r>
              <a:rPr lang="en-US" sz="2000" dirty="0" smtClean="0"/>
              <a:t>Isamir Martinez</a:t>
            </a:r>
          </a:p>
          <a:p>
            <a:r>
              <a:rPr lang="en-US" sz="2000" dirty="0" smtClean="0"/>
              <a:t>Jared Piper</a:t>
            </a:r>
          </a:p>
          <a:p>
            <a:r>
              <a:rPr lang="en-US" sz="2000" dirty="0" smtClean="0"/>
              <a:t>Frank </a:t>
            </a:r>
            <a:r>
              <a:rPr lang="en-US" sz="2000" dirty="0" err="1" smtClean="0"/>
              <a:t>Roschangar</a:t>
            </a:r>
            <a:endParaRPr lang="en-US" sz="2000" dirty="0" smtClean="0"/>
          </a:p>
          <a:p>
            <a:r>
              <a:rPr lang="en-US" sz="2000" dirty="0" smtClean="0"/>
              <a:t>Ed Sherer</a:t>
            </a:r>
          </a:p>
          <a:p>
            <a:r>
              <a:rPr lang="en-US" sz="2000" dirty="0" smtClean="0"/>
              <a:t>Sankaran Vaidheeswaran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08845" y="1125166"/>
            <a:ext cx="2652312" cy="80021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33363" indent="-2333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66F00"/>
              </a:buClr>
              <a:buFont typeface="Arial" pitchFamily="34" charset="0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93738" indent="-300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-2206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150938" indent="-2365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tabLst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435100" indent="-2365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u="sng" dirty="0" smtClean="0"/>
              <a:t>Consulting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Andy Wells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520" y="5182936"/>
            <a:ext cx="1775816" cy="876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09" y="5504417"/>
            <a:ext cx="1059665" cy="2964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979" y="4752150"/>
            <a:ext cx="859202" cy="2247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4878" y="3746852"/>
            <a:ext cx="901541" cy="5195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4879" y="3801359"/>
            <a:ext cx="1444087" cy="4179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2121" y="4680377"/>
            <a:ext cx="1715141" cy="4055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1608" y="2479481"/>
            <a:ext cx="2140391" cy="4374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9226" y="2442942"/>
            <a:ext cx="1356207" cy="4271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5976" y="2425928"/>
            <a:ext cx="1252936" cy="4611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11388" y="3150066"/>
            <a:ext cx="1182113" cy="3940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87462" y="3055552"/>
            <a:ext cx="1758929" cy="4604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53387" y="3750661"/>
            <a:ext cx="927883" cy="5286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39889" y="3100290"/>
            <a:ext cx="754880" cy="41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928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1" y="831782"/>
            <a:ext cx="4026173" cy="3088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750" y="6540186"/>
            <a:ext cx="85386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Ref: (1) </a:t>
            </a:r>
            <a:r>
              <a:rPr lang="en-US" sz="1400" i="1" dirty="0"/>
              <a:t>Nature Reviews Drug </a:t>
            </a:r>
            <a:r>
              <a:rPr lang="en-US" sz="1400" i="1" dirty="0" smtClean="0"/>
              <a:t>Discovery </a:t>
            </a:r>
            <a:r>
              <a:rPr lang="en-US" sz="1400" b="1" dirty="0" smtClean="0"/>
              <a:t>2007</a:t>
            </a:r>
            <a:r>
              <a:rPr lang="en-US" sz="1400" i="1" dirty="0" smtClean="0"/>
              <a:t>, 6, </a:t>
            </a:r>
            <a:r>
              <a:rPr lang="en-US" sz="1400" dirty="0" smtClean="0"/>
              <a:t>636</a:t>
            </a:r>
            <a:r>
              <a:rPr lang="en-US" sz="1400" i="1" dirty="0" smtClean="0"/>
              <a:t>; </a:t>
            </a:r>
            <a:r>
              <a:rPr lang="en-US" sz="1400" dirty="0" smtClean="0"/>
              <a:t>(2)</a:t>
            </a:r>
            <a:r>
              <a:rPr lang="en-US" sz="1400" i="1" dirty="0" smtClean="0"/>
              <a:t> Drug Discovery Today</a:t>
            </a:r>
            <a:r>
              <a:rPr lang="en-US" sz="1400" dirty="0" smtClean="0"/>
              <a:t>, </a:t>
            </a:r>
            <a:r>
              <a:rPr lang="en-US" sz="1400" b="1" dirty="0" smtClean="0"/>
              <a:t>2014</a:t>
            </a:r>
            <a:r>
              <a:rPr lang="en-US" sz="1400" dirty="0" smtClean="0"/>
              <a:t>, </a:t>
            </a:r>
            <a:r>
              <a:rPr lang="en-US" sz="1400" i="1" dirty="0" smtClean="0"/>
              <a:t>19</a:t>
            </a:r>
            <a:r>
              <a:rPr lang="en-US" sz="1400" dirty="0" smtClean="0"/>
              <a:t>,859</a:t>
            </a:r>
            <a:endParaRPr lang="en-US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6776" y="371591"/>
            <a:ext cx="11449879" cy="457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Where We </a:t>
            </a:r>
            <a:r>
              <a:rPr 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36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re in the Drug Development </a:t>
            </a:r>
            <a:endParaRPr 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77122768"/>
              </p:ext>
            </p:extLst>
          </p:nvPr>
        </p:nvGraphicFramePr>
        <p:xfrm>
          <a:off x="3966272" y="918448"/>
          <a:ext cx="3299239" cy="3067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54955" y="1226252"/>
            <a:ext cx="4787236" cy="4708981"/>
          </a:xfrm>
          <a:prstGeom prst="rect">
            <a:avLst/>
          </a:prstGeom>
          <a:noFill/>
        </p:spPr>
        <p:txBody>
          <a:bodyPr wrap="square" lIns="91440" rIns="91440" rtlCol="0" anchor="t" anchorCtr="0">
            <a:spAutoFit/>
          </a:bodyPr>
          <a:lstStyle/>
          <a:p>
            <a:pPr marL="342900" marR="0" indent="-34290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Route Design</a:t>
            </a:r>
          </a:p>
          <a:p>
            <a:pPr marL="800100" lvl="1" indent="-342900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000" kern="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Safety, Economics, Legal, Environment, Control, Throughput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indent="-34290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Reaction Science</a:t>
            </a:r>
          </a:p>
          <a:p>
            <a:pPr marL="800100" lvl="1" indent="-342900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000" kern="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High throughput experimentation</a:t>
            </a:r>
          </a:p>
          <a:p>
            <a:pPr marL="800100" lvl="1" indent="-342900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000" kern="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Process Optimization</a:t>
            </a:r>
          </a:p>
          <a:p>
            <a:pPr marL="1257300" lvl="2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000" kern="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Mechanism-based study</a:t>
            </a:r>
          </a:p>
          <a:p>
            <a:pPr marL="1257300" lvl="2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Statistical Design of Experiment</a:t>
            </a:r>
          </a:p>
          <a:p>
            <a:pPr marL="342900" marR="0" indent="-34290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kern="0" dirty="0" err="1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QbD</a:t>
            </a:r>
            <a:endParaRPr lang="en-US" sz="2000" kern="0" dirty="0" smtClean="0">
              <a:solidFill>
                <a:schemeClr val="tx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Lab-to-Plant Manufacturing excellence, robustness and risk assessment in a highly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regulated environment.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34607101"/>
              </p:ext>
            </p:extLst>
          </p:nvPr>
        </p:nvGraphicFramePr>
        <p:xfrm>
          <a:off x="1753701" y="3707293"/>
          <a:ext cx="3743193" cy="2504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Right Arrow 10"/>
          <p:cNvSpPr/>
          <p:nvPr/>
        </p:nvSpPr>
        <p:spPr>
          <a:xfrm>
            <a:off x="917389" y="5890501"/>
            <a:ext cx="6052930" cy="596348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Speed to Patients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510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25738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Current Complexity Postulate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1852" y="3925891"/>
                <a:ext cx="11708296" cy="2339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buFont typeface="Arial" pitchFamily="34" charset="0"/>
                  <a:buChar char="•"/>
                </a:pPr>
                <a:r>
                  <a:rPr lang="en-US" dirty="0"/>
                  <a:t>  Inherent complexity of the system has remained constant – but </a:t>
                </a:r>
                <a:r>
                  <a:rPr lang="en-US" i="1" dirty="0"/>
                  <a:t>our ability to prepare it has certainly improved – </a:t>
                </a:r>
                <a:r>
                  <a:rPr lang="en-US" b="1" i="1" u="sng" dirty="0"/>
                  <a:t>improvements made through scientific innovation specific to this system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en-US" dirty="0"/>
                  <a:t> In light of this thesis “changing complexity over time” – how can we measure </a:t>
                </a:r>
                <a:r>
                  <a:rPr lang="en-US" i="1" dirty="0"/>
                  <a:t>true (or </a:t>
                </a:r>
                <a:r>
                  <a:rPr lang="en-US" b="1" dirty="0"/>
                  <a:t>current) </a:t>
                </a:r>
                <a:r>
                  <a:rPr lang="en-US" dirty="0"/>
                  <a:t>complexity in today’s environment?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en-US" i="1" dirty="0"/>
                  <a:t> We need to consider </a:t>
                </a:r>
                <a:r>
                  <a:rPr lang="en-US" b="1" i="1" u="sng" dirty="0"/>
                  <a:t>Inherent Complexity</a:t>
                </a:r>
                <a:r>
                  <a:rPr lang="en-US" i="1" dirty="0"/>
                  <a:t> in the context of its </a:t>
                </a:r>
                <a:r>
                  <a:rPr lang="en-US" b="1" i="1" u="sng" dirty="0"/>
                  <a:t>Reduction to Practice</a:t>
                </a:r>
              </a:p>
              <a:p>
                <a:endParaRPr lang="en-US" i="1" dirty="0"/>
              </a:p>
              <a:p>
                <a:r>
                  <a:rPr lang="en-US" i="1" dirty="0"/>
                  <a:t>	Thus our postulate is:</a:t>
                </a:r>
              </a:p>
              <a:p>
                <a:pPr algn="ctr"/>
                <a:r>
                  <a:rPr lang="en-US" sz="2000" b="1" i="1" dirty="0"/>
                  <a:t>Current Complexity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000" b="1" i="1" dirty="0" smtClean="0"/>
                  <a:t> </a:t>
                </a:r>
                <a:r>
                  <a:rPr lang="en-US" sz="2000" b="1" i="1" dirty="0"/>
                  <a:t>∫</a:t>
                </a:r>
                <a:r>
                  <a:rPr lang="en-US" sz="2000" b="1" i="1" baseline="-25000" dirty="0"/>
                  <a:t>Fixed</a:t>
                </a:r>
                <a:r>
                  <a:rPr lang="en-US" sz="2000" b="1" i="1" dirty="0"/>
                  <a:t> Inherent Complexity  +  ∫</a:t>
                </a:r>
                <a:r>
                  <a:rPr lang="en-US" sz="2000" b="1" i="1" baseline="-25000" dirty="0"/>
                  <a:t>Today</a:t>
                </a:r>
                <a:r>
                  <a:rPr lang="en-US" sz="2000" b="1" i="1" dirty="0"/>
                  <a:t> Variable Complexity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52" y="3925891"/>
                <a:ext cx="11708296" cy="2339102"/>
              </a:xfrm>
              <a:prstGeom prst="rect">
                <a:avLst/>
              </a:prstGeom>
              <a:blipFill>
                <a:blip r:embed="rId2"/>
                <a:stretch>
                  <a:fillRect t="-1302" r="-156" b="-3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57442" y="5570212"/>
            <a:ext cx="11032435" cy="881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975110"/>
              </p:ext>
            </p:extLst>
          </p:nvPr>
        </p:nvGraphicFramePr>
        <p:xfrm>
          <a:off x="654327" y="2631611"/>
          <a:ext cx="10386389" cy="111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45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45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72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55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808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719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Woodward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Magnus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Overman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Rawal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Martin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Padwa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MacMillan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Vanderwal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Year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1954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1992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1993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1994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Steps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6192" y="1110693"/>
            <a:ext cx="33242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34450" y="1038640"/>
            <a:ext cx="1733550" cy="145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166192" y="852745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Woodward; 1954</a:t>
            </a:r>
          </a:p>
        </p:txBody>
      </p:sp>
    </p:spTree>
    <p:extLst>
      <p:ext uri="{BB962C8B-B14F-4D97-AF65-F5344CB8AC3E}">
        <p14:creationId xmlns:p14="http://schemas.microsoft.com/office/powerpoint/2010/main" val="30219487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2522" y="2456110"/>
            <a:ext cx="7488469" cy="38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181600" y="4648200"/>
            <a:ext cx="10668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2386" y="879553"/>
            <a:ext cx="2188072" cy="289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327491" y="864060"/>
            <a:ext cx="2324959" cy="2891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76049" y="3842775"/>
            <a:ext cx="2040943" cy="3539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Molecular structure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99877" y="4853417"/>
            <a:ext cx="25743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Fixed Attributes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9819" y="4853417"/>
            <a:ext cx="2362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Variable Technology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0949" y="4673960"/>
            <a:ext cx="47244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71273" y="4250316"/>
            <a:ext cx="70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Lens</a:t>
            </a:r>
            <a:endParaRPr lang="en-US" i="1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2279419" y="5420525"/>
            <a:ext cx="364277" cy="449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2153" y="5404184"/>
            <a:ext cx="100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Context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24921" y="5827296"/>
            <a:ext cx="2743200" cy="6155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Current Complexity Index (1-10 scale)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2381391" y="475016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</a:t>
            </a:r>
            <a:endParaRPr lang="en-US" sz="280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01478" y="330776"/>
            <a:ext cx="11701220" cy="484535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entury Gothic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3200" dirty="0" smtClean="0">
                <a:latin typeface="+mn-lt"/>
              </a:rPr>
              <a:t>Current Complexity: R&amp;D Innovation Tacking Index</a:t>
            </a:r>
            <a:endParaRPr lang="en-US" sz="3200" dirty="0">
              <a:latin typeface="+mn-lt"/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2276838" y="4224566"/>
            <a:ext cx="364277" cy="449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01478" y="6463379"/>
            <a:ext cx="8663553" cy="276999"/>
          </a:xfrm>
          <a:prstGeom prst="rect">
            <a:avLst/>
          </a:prstGeom>
          <a:noFill/>
        </p:spPr>
        <p:txBody>
          <a:bodyPr wrap="square" lIns="91440" rIns="91440" rtlCol="0" anchor="t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 b="1" dirty="0">
                <a:solidFill>
                  <a:prstClr val="black"/>
                </a:solidFill>
                <a:ea typeface="SimSun"/>
                <a:cs typeface="Browallia New"/>
              </a:rPr>
              <a:t>Ref</a:t>
            </a:r>
            <a:r>
              <a:rPr lang="en-US" sz="1200" dirty="0" smtClean="0">
                <a:solidFill>
                  <a:prstClr val="black"/>
                </a:solidFill>
                <a:ea typeface="SimSun"/>
                <a:cs typeface="Browallia New"/>
              </a:rPr>
              <a:t>: Li, J.; Eastgate, M. D., </a:t>
            </a:r>
            <a:r>
              <a:rPr lang="en-US" sz="1200" i="1" dirty="0">
                <a:solidFill>
                  <a:prstClr val="black"/>
                </a:solidFill>
                <a:ea typeface="SimSun"/>
                <a:cs typeface="Browallia New"/>
              </a:rPr>
              <a:t>Org. </a:t>
            </a:r>
            <a:r>
              <a:rPr lang="en-US" sz="1200" i="1" dirty="0" err="1">
                <a:solidFill>
                  <a:prstClr val="black"/>
                </a:solidFill>
                <a:ea typeface="SimSun"/>
                <a:cs typeface="Browallia New"/>
              </a:rPr>
              <a:t>Biomol</a:t>
            </a:r>
            <a:r>
              <a:rPr lang="en-US" sz="1200" i="1" dirty="0">
                <a:solidFill>
                  <a:prstClr val="black"/>
                </a:solidFill>
                <a:ea typeface="SimSun"/>
                <a:cs typeface="Browallia New"/>
              </a:rPr>
              <a:t>. Chem</a:t>
            </a:r>
            <a:r>
              <a:rPr lang="en-US" sz="1200" dirty="0">
                <a:solidFill>
                  <a:prstClr val="black"/>
                </a:solidFill>
                <a:ea typeface="SimSun"/>
                <a:cs typeface="Browallia New"/>
              </a:rPr>
              <a:t>., </a:t>
            </a:r>
            <a:r>
              <a:rPr lang="en-US" sz="1200" b="1" dirty="0">
                <a:solidFill>
                  <a:prstClr val="black"/>
                </a:solidFill>
                <a:ea typeface="SimSun"/>
                <a:cs typeface="Browallia New"/>
              </a:rPr>
              <a:t>2015</a:t>
            </a:r>
            <a:r>
              <a:rPr lang="en-US" sz="1200" dirty="0">
                <a:solidFill>
                  <a:prstClr val="black"/>
                </a:solidFill>
                <a:ea typeface="SimSun"/>
                <a:cs typeface="Browallia New"/>
              </a:rPr>
              <a:t>, </a:t>
            </a:r>
            <a:r>
              <a:rPr lang="en-US" sz="1200" i="1" dirty="0">
                <a:solidFill>
                  <a:prstClr val="black"/>
                </a:solidFill>
                <a:ea typeface="SimSun"/>
                <a:cs typeface="Browallia New"/>
              </a:rPr>
              <a:t>13</a:t>
            </a:r>
            <a:r>
              <a:rPr lang="en-US" sz="1200" dirty="0">
                <a:solidFill>
                  <a:prstClr val="black"/>
                </a:solidFill>
                <a:ea typeface="SimSun"/>
                <a:cs typeface="Browallia New"/>
              </a:rPr>
              <a:t>, 7164–7176. </a:t>
            </a:r>
            <a:endParaRPr kumimoji="0" 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625999" y="1560440"/>
            <a:ext cx="2003400" cy="75537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Various Set of Molecules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7124034" y="1335158"/>
            <a:ext cx="2003400" cy="109992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Experts with Diverse Backgrounds in Synthesis</a:t>
            </a:r>
            <a:endParaRPr lang="en-US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9757894" y="1196011"/>
            <a:ext cx="2248576" cy="1358345"/>
          </a:xfrm>
          <a:prstGeom prst="roundRect">
            <a:avLst>
              <a:gd name="adj" fmla="val 1813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Leverage Feature selection to establish Bayesian probabilistic  model to predict complexity index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27743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33" y="371522"/>
            <a:ext cx="8712200" cy="589368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latin typeface="+mn-lt"/>
                <a:cs typeface="Calibri" panose="020F0502020204030204" pitchFamily="34" charset="0"/>
              </a:rPr>
              <a:t>ECN Resource Model </a:t>
            </a:r>
            <a:endParaRPr lang="en-US" sz="32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954" y="5423704"/>
            <a:ext cx="11197402" cy="1341783"/>
          </a:xfrm>
          <a:solidFill>
            <a:srgbClr val="FFFFCC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Question: Can we build a quantitative risk model that </a:t>
            </a:r>
            <a:r>
              <a:rPr lang="en-US" sz="20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enables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staffing 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decisions that balance risk across the portfolio, provides an understanding of delivery </a:t>
            </a:r>
            <a:r>
              <a:rPr lang="en-US" sz="20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timelines, 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risks and trade-offs made to support the dynamics of the early portfolio</a:t>
            </a:r>
            <a:r>
              <a:rPr lang="en-US" sz="20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t="15784"/>
          <a:stretch>
            <a:fillRect/>
          </a:stretch>
        </p:blipFill>
        <p:spPr bwMode="auto">
          <a:xfrm>
            <a:off x="1436733" y="962294"/>
            <a:ext cx="6779171" cy="423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858554" y="3555256"/>
            <a:ext cx="33117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Red dot</a:t>
            </a:r>
            <a:r>
              <a:rPr lang="en-US" b="1" i="1" dirty="0"/>
              <a:t>: lab experiment</a:t>
            </a:r>
          </a:p>
          <a:p>
            <a:r>
              <a:rPr lang="en-US" b="1" i="1" dirty="0">
                <a:solidFill>
                  <a:srgbClr val="00B0F0"/>
                </a:solidFill>
              </a:rPr>
              <a:t>Blue dot</a:t>
            </a:r>
            <a:r>
              <a:rPr lang="en-US" b="1" i="1" dirty="0"/>
              <a:t>: </a:t>
            </a:r>
            <a:r>
              <a:rPr lang="en-US" b="1" i="1" dirty="0" err="1"/>
              <a:t>scaleup</a:t>
            </a:r>
            <a:r>
              <a:rPr lang="en-US" b="1" i="1" dirty="0"/>
              <a:t> batch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41067" y="2922968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Project Steps</a:t>
            </a:r>
          </a:p>
        </p:txBody>
      </p:sp>
    </p:spTree>
    <p:extLst>
      <p:ext uri="{BB962C8B-B14F-4D97-AF65-F5344CB8AC3E}">
        <p14:creationId xmlns:p14="http://schemas.microsoft.com/office/powerpoint/2010/main" val="13439647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389" y="332804"/>
            <a:ext cx="11676235" cy="535531"/>
          </a:xfrm>
        </p:spPr>
        <p:txBody>
          <a:bodyPr/>
          <a:lstStyle/>
          <a:p>
            <a:r>
              <a:rPr lang="en-US" sz="3200" dirty="0" smtClean="0">
                <a:latin typeface="+mn-lt"/>
                <a:cs typeface="Calibri" panose="020F0502020204030204" pitchFamily="34" charset="0"/>
              </a:rPr>
              <a:t>Decision Diagram and Model Feature Selection</a:t>
            </a:r>
            <a:endParaRPr lang="en-US" sz="32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-232056" y="1467547"/>
            <a:ext cx="1447800" cy="646307"/>
          </a:xfrm>
          <a:prstGeom prst="rect">
            <a:avLst/>
          </a:prstGeom>
          <a:solidFill>
            <a:srgbClr val="CCCCFF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15" tIns="45708" rIns="91415" bIns="45708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Stakeholder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 Values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-141956" y="5873246"/>
            <a:ext cx="1295400" cy="369308"/>
          </a:xfrm>
          <a:prstGeom prst="rect">
            <a:avLst/>
          </a:prstGeom>
          <a:solidFill>
            <a:srgbClr val="CCCCFF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15" tIns="45708" rIns="91415" bIns="45708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Options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789656" y="3777746"/>
            <a:ext cx="2590800" cy="369308"/>
          </a:xfrm>
          <a:prstGeom prst="rect">
            <a:avLst/>
          </a:prstGeom>
          <a:solidFill>
            <a:srgbClr val="CCCCFF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15" tIns="45708" rIns="91415" bIns="45708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Attributes</a:t>
            </a:r>
          </a:p>
        </p:txBody>
      </p:sp>
      <p:pic>
        <p:nvPicPr>
          <p:cNvPr id="13" name="Picture 12" descr="BBRCstaffingMod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524" y="914402"/>
            <a:ext cx="6310809" cy="56156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3825" y="1355040"/>
            <a:ext cx="4234068" cy="47089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Analyzing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R&amp;D effort: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Lab/Scale-up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Chemistry types/difficulty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Campaign types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Prior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campaign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experiences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Productivity.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Using a genetic algorithm-based automated model search, key features were identified; LEAP subset selection was then used to find the best models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K-fold cross validation was employed to predict error in the final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selected model.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Bayesian framework to obtain the prediction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incl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credible intervals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2599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2" descr="image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4278" y="3521434"/>
            <a:ext cx="3886200" cy="234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47508" y="3071193"/>
            <a:ext cx="6979218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Predicted average duration matched with actual duration very well for new data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04634" y="422714"/>
            <a:ext cx="11666345" cy="535531"/>
          </a:xfrm>
        </p:spPr>
        <p:txBody>
          <a:bodyPr/>
          <a:lstStyle/>
          <a:p>
            <a:r>
              <a:rPr lang="en-US" sz="3200" dirty="0" smtClean="0">
                <a:latin typeface="+mn-lt"/>
                <a:cs typeface="Calibri" panose="020F0502020204030204" pitchFamily="34" charset="0"/>
              </a:rPr>
              <a:t>Model Validation</a:t>
            </a:r>
            <a:endParaRPr lang="en-US" sz="3200" dirty="0">
              <a:latin typeface="+mn-lt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8590723" y="4558749"/>
            <a:ext cx="609600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17834" y="4344950"/>
            <a:ext cx="2065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“Gut feeling” case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690" y="575856"/>
            <a:ext cx="7010246" cy="24452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0548" y="5802473"/>
            <a:ext cx="11323348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Old heuristic model matched the upper bound of the 90% CI very well, indicating this predictive model is accurate to capture the rule-of-thumb conservative estimate.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502" y="1057056"/>
            <a:ext cx="4188098" cy="418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650159" y="4189417"/>
            <a:ext cx="1382110" cy="369332"/>
          </a:xfrm>
          <a:prstGeom prst="rect">
            <a:avLst/>
          </a:prstGeom>
          <a:noFill/>
        </p:spPr>
        <p:txBody>
          <a:bodyPr wrap="none" lIns="91440" rIns="9144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RMSE=2.56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308" y="5216052"/>
            <a:ext cx="3828292" cy="400110"/>
          </a:xfrm>
          <a:prstGeom prst="rect">
            <a:avLst/>
          </a:prstGeom>
          <a:noFill/>
        </p:spPr>
        <p:txBody>
          <a:bodyPr wrap="none" lIns="91440" rIns="9144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Model implemented in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WinBUGS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0343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rot="5400000">
            <a:off x="3368888" y="1438207"/>
            <a:ext cx="1131633" cy="2133600"/>
            <a:chOff x="3657600" y="1701284"/>
            <a:chExt cx="1828800" cy="3448050"/>
          </a:xfrm>
        </p:grpSpPr>
        <p:sp>
          <p:nvSpPr>
            <p:cNvPr id="9" name="Flowchart: Magnetic Disk 8"/>
            <p:cNvSpPr/>
            <p:nvPr/>
          </p:nvSpPr>
          <p:spPr>
            <a:xfrm>
              <a:off x="3657600" y="2177534"/>
              <a:ext cx="1828800" cy="2057400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003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4038600" y="2406134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003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657600" y="3930134"/>
              <a:ext cx="0" cy="12192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003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486400" y="3930134"/>
              <a:ext cx="0" cy="12192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003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810000" y="5149334"/>
              <a:ext cx="16002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1003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495800" y="2025134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003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4953000" y="1701284"/>
              <a:ext cx="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003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pic>
        <p:nvPicPr>
          <p:cNvPr id="16" name="Picture 15" descr="FTE_over_ti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03511" y="1205300"/>
            <a:ext cx="4925932" cy="4925932"/>
          </a:xfrm>
          <a:prstGeom prst="rect">
            <a:avLst/>
          </a:prstGeom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9331" y="341263"/>
            <a:ext cx="11966712" cy="978729"/>
          </a:xfrm>
        </p:spPr>
        <p:txBody>
          <a:bodyPr/>
          <a:lstStyle/>
          <a:p>
            <a:r>
              <a:rPr lang="en-US" sz="3200" dirty="0">
                <a:latin typeface="+mn-lt"/>
                <a:cs typeface="Calibri" panose="020F0502020204030204" pitchFamily="34" charset="0"/>
              </a:rPr>
              <a:t>Chance of </a:t>
            </a:r>
            <a:r>
              <a:rPr lang="en-US" sz="3200" dirty="0" smtClean="0">
                <a:latin typeface="+mn-lt"/>
                <a:cs typeface="Calibri" panose="020F0502020204030204" pitchFamily="34" charset="0"/>
              </a:rPr>
              <a:t>Exceeding </a:t>
            </a:r>
            <a:r>
              <a:rPr lang="en-US" sz="3200" dirty="0">
                <a:latin typeface="+mn-lt"/>
                <a:cs typeface="Calibri" panose="020F0502020204030204" pitchFamily="34" charset="0"/>
              </a:rPr>
              <a:t>R</a:t>
            </a:r>
            <a:r>
              <a:rPr lang="en-US" sz="3200" dirty="0" smtClean="0">
                <a:latin typeface="+mn-lt"/>
                <a:cs typeface="Calibri" panose="020F0502020204030204" pitchFamily="34" charset="0"/>
              </a:rPr>
              <a:t>esource </a:t>
            </a:r>
            <a:r>
              <a:rPr lang="en-US" sz="3200" dirty="0">
                <a:latin typeface="+mn-lt"/>
                <a:cs typeface="Calibri" panose="020F0502020204030204" pitchFamily="34" charset="0"/>
              </a:rPr>
              <a:t>L</a:t>
            </a:r>
            <a:r>
              <a:rPr lang="en-US" sz="3200" dirty="0" smtClean="0">
                <a:latin typeface="+mn-lt"/>
                <a:cs typeface="Calibri" panose="020F0502020204030204" pitchFamily="34" charset="0"/>
              </a:rPr>
              <a:t>imit: </a:t>
            </a:r>
            <a:r>
              <a:rPr lang="en-US" sz="3200" dirty="0">
                <a:latin typeface="+mn-lt"/>
                <a:cs typeface="Calibri" panose="020F0502020204030204" pitchFamily="34" charset="0"/>
              </a:rPr>
              <a:t>Total FTEs vs. </a:t>
            </a:r>
            <a:r>
              <a:rPr lang="en-US" sz="3200" dirty="0" smtClean="0">
                <a:latin typeface="+mn-lt"/>
                <a:cs typeface="Calibri" panose="020F0502020204030204" pitchFamily="34" charset="0"/>
              </a:rPr>
              <a:t>Time</a:t>
            </a:r>
            <a:endParaRPr lang="en-US" sz="32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2" name="TextBox 14"/>
          <p:cNvSpPr txBox="1"/>
          <p:nvPr/>
        </p:nvSpPr>
        <p:spPr>
          <a:xfrm>
            <a:off x="1215888" y="1494183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i="1" dirty="0"/>
              <a:t>Total flow approximated by productivity: reactions/chemist/time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486904" y="186299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003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>
            <a:off x="1953504" y="2091591"/>
            <a:ext cx="91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Capacity expressed in FTE number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302027" y="1494182"/>
            <a:ext cx="4485861" cy="1752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8512" y="3774469"/>
            <a:ext cx="6031244" cy="21116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Determines FTE needs over time using Monte Carlo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Provides potential for 12 months planning, plots distribution of FTE requirements over time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Calculates chance of exceeding a specified FTE limit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Determines the average FTE overage experienced within the group if the headcount limit is exceeded</a:t>
            </a:r>
          </a:p>
        </p:txBody>
      </p:sp>
    </p:spTree>
    <p:extLst>
      <p:ext uri="{BB962C8B-B14F-4D97-AF65-F5344CB8AC3E}">
        <p14:creationId xmlns:p14="http://schemas.microsoft.com/office/powerpoint/2010/main" val="5327344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00111" y="423164"/>
            <a:ext cx="11676235" cy="590931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entury Gothic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3200" dirty="0" smtClean="0">
                <a:latin typeface="+mn-lt"/>
              </a:rPr>
              <a:t>PMI &amp; Machine Learning Production </a:t>
            </a:r>
            <a:r>
              <a:rPr lang="en-US" sz="3200" dirty="0">
                <a:latin typeface="+mn-lt"/>
              </a:rPr>
              <a:t>Cost </a:t>
            </a:r>
            <a:r>
              <a:rPr lang="en-US" sz="3200" dirty="0" smtClean="0">
                <a:latin typeface="+mn-lt"/>
              </a:rPr>
              <a:t>Model</a:t>
            </a:r>
            <a:endParaRPr lang="en-US" sz="3200" dirty="0">
              <a:latin typeface="+mn-lt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75041" y="978708"/>
            <a:ext cx="4218193" cy="33213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3112" y="4420302"/>
            <a:ext cx="5913659" cy="1631216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Random forest model gave the best prediction in the vendor unit production cost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Variable </a:t>
            </a:r>
            <a:r>
              <a:rPr lang="en-US" sz="2000" dirty="0"/>
              <a:t>importance plot confirmed that production/labor cost is mainly driven by scale and greenness metrics such as PMI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209" y="4281784"/>
            <a:ext cx="3614743" cy="22074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4785" y="6410221"/>
            <a:ext cx="9233941" cy="461665"/>
          </a:xfrm>
          <a:prstGeom prst="rect">
            <a:avLst/>
          </a:prstGeom>
          <a:noFill/>
        </p:spPr>
        <p:txBody>
          <a:bodyPr wrap="square" lIns="91440" rIns="91440" rtlCol="0" anchor="t" anchorCtr="0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Ref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: 1) </a:t>
            </a:r>
            <a:r>
              <a:rPr lang="en-US" sz="1200" dirty="0" smtClean="0"/>
              <a:t>Kuhn</a:t>
            </a:r>
            <a:r>
              <a:rPr lang="en-US" sz="1200" dirty="0"/>
              <a:t>, M.; Johnson, K. </a:t>
            </a:r>
            <a:r>
              <a:rPr lang="en-US" sz="1200" i="1" dirty="0"/>
              <a:t>Applied Predictive Modeling</a:t>
            </a:r>
            <a:r>
              <a:rPr lang="en-US" sz="1200" dirty="0"/>
              <a:t>, </a:t>
            </a:r>
            <a:r>
              <a:rPr lang="en-US" sz="1200" b="1" dirty="0"/>
              <a:t>2013</a:t>
            </a:r>
            <a:r>
              <a:rPr lang="en-US" sz="1200" dirty="0"/>
              <a:t>, Springer. </a:t>
            </a:r>
            <a:r>
              <a:rPr lang="en-US" sz="1200" dirty="0" smtClean="0"/>
              <a:t>2) </a:t>
            </a:r>
            <a:r>
              <a:rPr lang="en-US" sz="1200" dirty="0"/>
              <a:t>Kelleher, J. D.; </a:t>
            </a:r>
            <a:r>
              <a:rPr lang="en-US" sz="1200" dirty="0" err="1"/>
              <a:t>Namee</a:t>
            </a:r>
            <a:r>
              <a:rPr lang="en-US" sz="1200" dirty="0"/>
              <a:t>, B. M.; D'Arcy, A. “</a:t>
            </a:r>
            <a:r>
              <a:rPr lang="en-US" sz="1200" i="1" dirty="0"/>
              <a:t>Fundamentals of Machine Learning for Predictive Data Analytics: Algorithms, Worked Examples, and Case Studies</a:t>
            </a:r>
            <a:r>
              <a:rPr lang="en-US" sz="1200" dirty="0"/>
              <a:t>” </a:t>
            </a:r>
            <a:r>
              <a:rPr lang="en-US" sz="1200" b="1" dirty="0"/>
              <a:t>2015</a:t>
            </a:r>
            <a:r>
              <a:rPr lang="en-US" sz="1200" dirty="0"/>
              <a:t>, MIT Press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308" y="1679751"/>
            <a:ext cx="3854049" cy="2484745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20052" y="977626"/>
                <a:ext cx="7121064" cy="51270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marL="0" marR="0" indent="0" algn="l" defTabSz="914400" rtl="0" eaLnBrk="1" fontAlgn="auto" latinLnBrk="0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𝑃𝑟𝑜𝑐𝑒𝑠𝑠</m:t>
                      </m:r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 </m:t>
                      </m:r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𝑀𝑎𝑠𝑠</m:t>
                      </m:r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 </m:t>
                      </m:r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𝐼𝑛𝑡𝑒𝑛𝑠𝑖𝑡𝑦</m:t>
                      </m:r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 </m:t>
                      </m:r>
                      <m:d>
                        <m:d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d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𝑃𝑀𝐼</m:t>
                          </m:r>
                        </m:e>
                      </m:d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= </m:t>
                      </m:r>
                      <m:f>
                        <m:f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fPr>
                        <m:num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𝑞𝑢𝑎𝑛𝑡𝑖𝑡𝑦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 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𝑜𝑓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 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𝑟𝑎𝑤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 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𝑚𝑎𝑡𝑒𝑟𝑖𝑎𝑙𝑠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 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𝑖𝑛𝑝𝑢𝑡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 (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𝑘𝑔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𝑞𝑢𝑎𝑛𝑡𝑖𝑡𝑦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 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𝑜𝑓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 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𝑏𝑢𝑙𝑘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 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𝐴𝑃𝐼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 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𝑜𝑢𝑡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 (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𝑘𝑔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052" y="977626"/>
                <a:ext cx="7121064" cy="5127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8533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BMS 2015">
  <a:themeElements>
    <a:clrScheme name="Custom 2">
      <a:dk1>
        <a:sysClr val="windowText" lastClr="000000"/>
      </a:dk1>
      <a:lt1>
        <a:sysClr val="window" lastClr="FFFFFF"/>
      </a:lt1>
      <a:dk2>
        <a:srgbClr val="0064A8"/>
      </a:dk2>
      <a:lt2>
        <a:srgbClr val="FFEBB3"/>
      </a:lt2>
      <a:accent1>
        <a:srgbClr val="4F81BD"/>
      </a:accent1>
      <a:accent2>
        <a:srgbClr val="C53174"/>
      </a:accent2>
      <a:accent3>
        <a:srgbClr val="5CC53F"/>
      </a:accent3>
      <a:accent4>
        <a:srgbClr val="7E60A6"/>
      </a:accent4>
      <a:accent5>
        <a:srgbClr val="4BACC6"/>
      </a:accent5>
      <a:accent6>
        <a:srgbClr val="F66F00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rIns="91440" rtlCol="0" anchor="t" anchorCtr="0">
        <a:spAutoFit/>
      </a:bodyPr>
      <a:lstStyle>
        <a:defPPr marL="0" marR="0" indent="0" algn="l" defTabSz="914400" rtl="0" eaLnBrk="1" fontAlgn="auto" latinLnBrk="0" hangingPunct="1"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err="1" smtClean="0">
            <a:ln>
              <a:noFill/>
            </a:ln>
            <a:solidFill>
              <a:schemeClr val="tx2">
                <a:lumMod val="75000"/>
              </a:schemeClr>
            </a:solidFill>
            <a:effectLst/>
            <a:uLnTx/>
            <a:uFillTx/>
            <a:latin typeface="Tahoma" pitchFamily="34" charset="0"/>
            <a:ea typeface="Tahoma" pitchFamily="34" charset="0"/>
            <a:cs typeface="Tahom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E_impacts.pptx" id="{08892C5F-DEFA-459B-89FD-6318C0276A75}" vid="{5A5EEB8D-85CB-4768-A584-BFEB0C5E75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DOE_impacts</Template>
  <TotalTime>2905</TotalTime>
  <Words>962</Words>
  <Application>Microsoft Office PowerPoint</Application>
  <PresentationFormat>Widescreen</PresentationFormat>
  <Paragraphs>157</Paragraphs>
  <Slides>14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SimSun</vt:lpstr>
      <vt:lpstr>Arial</vt:lpstr>
      <vt:lpstr>Browallia New</vt:lpstr>
      <vt:lpstr>Calibri</vt:lpstr>
      <vt:lpstr>Cambria Math</vt:lpstr>
      <vt:lpstr>Century Gothic</vt:lpstr>
      <vt:lpstr>Courier New</vt:lpstr>
      <vt:lpstr>Tahoma</vt:lpstr>
      <vt:lpstr>Tw Cen MT</vt:lpstr>
      <vt:lpstr>Wingdings</vt:lpstr>
      <vt:lpstr>BMS 2015</vt:lpstr>
      <vt:lpstr>CS ChemDraw Drawing</vt:lpstr>
      <vt:lpstr>Data-Driven Strategies for Synthetic Route Design and Operational Modeling within Pharmaceutical Development</vt:lpstr>
      <vt:lpstr>PowerPoint Presentation</vt:lpstr>
      <vt:lpstr>PowerPoint Presentation</vt:lpstr>
      <vt:lpstr>PowerPoint Presentation</vt:lpstr>
      <vt:lpstr> ECN Resource Model </vt:lpstr>
      <vt:lpstr>Decision Diagram and Model Feature Selection</vt:lpstr>
      <vt:lpstr>Model Validation</vt:lpstr>
      <vt:lpstr>Chance of Exceeding Resource Limit: Total FTEs vs.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Acknowledgement </vt:lpstr>
    </vt:vector>
  </TitlesOfParts>
  <Company>Bristol-Myers Squibb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by design pharmaceutical decision analysis made possible by a data science framework</dc:title>
  <dc:creator>Jun Li</dc:creator>
  <cp:lastModifiedBy>Li, Jun</cp:lastModifiedBy>
  <cp:revision>523</cp:revision>
  <cp:lastPrinted>2017-10-14T17:59:35Z</cp:lastPrinted>
  <dcterms:created xsi:type="dcterms:W3CDTF">2016-11-17T22:41:02Z</dcterms:created>
  <dcterms:modified xsi:type="dcterms:W3CDTF">2018-08-14T12:53:08Z</dcterms:modified>
</cp:coreProperties>
</file>