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  <p:sldMasterId id="2147483660" r:id="rId6"/>
  </p:sldMasterIdLst>
  <p:notesMasterIdLst>
    <p:notesMasterId r:id="rId10"/>
  </p:notesMasterIdLst>
  <p:sldIdLst>
    <p:sldId id="306" r:id="rId7"/>
    <p:sldId id="307" r:id="rId8"/>
    <p:sldId id="308" r:id="rId9"/>
  </p:sldIdLst>
  <p:sldSz cx="9144000" cy="6858000" type="screen4x3"/>
  <p:notesSz cx="69850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76" userDrawn="1">
          <p15:clr>
            <a:srgbClr val="A4A3A4"/>
          </p15:clr>
        </p15:guide>
        <p15:guide id="2" orient="horz" pos="2304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5616" userDrawn="1">
          <p15:clr>
            <a:srgbClr val="A4A3A4"/>
          </p15:clr>
        </p15:guide>
        <p15:guide id="5" pos="182" userDrawn="1">
          <p15:clr>
            <a:srgbClr val="A4A3A4"/>
          </p15:clr>
        </p15:guide>
        <p15:guide id="6" pos="55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79797"/>
    <a:srgbClr val="65BBAD"/>
    <a:srgbClr val="235149"/>
    <a:srgbClr val="306E64"/>
    <a:srgbClr val="459D8E"/>
    <a:srgbClr val="5F5F5F"/>
    <a:srgbClr val="4D4D4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99" autoAdjust="0"/>
    <p:restoredTop sz="94635" autoAdjust="0"/>
  </p:normalViewPr>
  <p:slideViewPr>
    <p:cSldViewPr>
      <p:cViewPr>
        <p:scale>
          <a:sx n="100" d="100"/>
          <a:sy n="100" d="100"/>
        </p:scale>
        <p:origin x="-1014" y="504"/>
      </p:cViewPr>
      <p:guideLst>
        <p:guide orient="horz" pos="576"/>
        <p:guide orient="horz" pos="2304"/>
        <p:guide orient="horz" pos="2880"/>
        <p:guide pos="5616"/>
        <p:guide pos="182"/>
        <p:guide pos="55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4A89BA09-6454-4439-986B-C56CEEE242C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67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9BA09-6454-4439-986B-C56CEEE242C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9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17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869950" y="3200403"/>
            <a:ext cx="7361238" cy="866775"/>
          </a:xfrm>
        </p:spPr>
        <p:txBody>
          <a:bodyPr/>
          <a:lstStyle>
            <a:lvl1pPr>
              <a:defRPr sz="31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869951" y="4114800"/>
            <a:ext cx="6384925" cy="954088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950" y="1295403"/>
            <a:ext cx="7361238" cy="6127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951" y="2057400"/>
            <a:ext cx="7337425" cy="40703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5DBA7C-207B-4BBE-8905-729FC4DEAF3D}" type="datetime1">
              <a:rPr lang="en-US"/>
              <a:pPr/>
              <a:t>7/14/2017</a:t>
            </a:fld>
            <a:r>
              <a:rPr lang="en-US" dirty="0"/>
              <a:t>  |  Page </a:t>
            </a:r>
            <a:fld id="{D69B0E54-7BC7-44CD-A761-038181F3E53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950" y="1298451"/>
            <a:ext cx="7361238" cy="612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9950" y="2057400"/>
            <a:ext cx="3592513" cy="4281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4863" y="2057400"/>
            <a:ext cx="3592512" cy="4281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DC8072-9616-4CDA-ACA4-3E24715D1B4C}" type="datetime1">
              <a:rPr lang="en-US"/>
              <a:pPr/>
              <a:t>7/14/2017</a:t>
            </a:fld>
            <a:r>
              <a:rPr lang="en-US" dirty="0"/>
              <a:t>  |  Page </a:t>
            </a:r>
            <a:fld id="{BF4A4C22-4AD5-4AC2-9D3B-2E8BDD506BF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950" y="1298451"/>
            <a:ext cx="7361238" cy="6127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449E58-B9DF-4F9A-AF8E-623F50DD67D4}" type="datetime1">
              <a:rPr lang="en-US"/>
              <a:pPr/>
              <a:t>7/14/2017</a:t>
            </a:fld>
            <a:r>
              <a:rPr lang="en-US" dirty="0"/>
              <a:t>  |  Page </a:t>
            </a:r>
            <a:fld id="{C1CBFA0D-7AC8-4FD9-A22A-999FBD3B675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D5AF41-2D54-4311-85BE-1036DD645C78}" type="datetime1">
              <a:rPr lang="en-US"/>
              <a:pPr/>
              <a:t>7/14/2017</a:t>
            </a:fld>
            <a:r>
              <a:rPr lang="en-US" dirty="0"/>
              <a:t>  |  Page </a:t>
            </a:r>
            <a:fld id="{5059EABB-E3C3-4A84-87B3-9691E1356A7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/>
          <a:lstStyle/>
          <a:p>
            <a:fld id="{4B0173AB-3CF7-48D8-98F4-C7D59E123691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/>
          <a:lstStyle/>
          <a:p>
            <a:fld id="{AC2D4587-EA08-4A23-AB66-1B43A7891A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1" y="6545266"/>
            <a:ext cx="2833687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6" tIns="45658" rIns="91316" bIns="45658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800" b="1">
                <a:solidFill>
                  <a:schemeClr val="bg2"/>
                </a:solidFill>
              </a:defRPr>
            </a:lvl1pPr>
          </a:lstStyle>
          <a:p>
            <a:fld id="{2AAB738A-F950-491E-9256-F4443C009A2C}" type="datetime1">
              <a:rPr lang="en-US" smtClean="0"/>
              <a:pPr/>
              <a:t>7/14/2017</a:t>
            </a:fld>
            <a:r>
              <a:rPr lang="en-US" dirty="0" smtClean="0"/>
              <a:t>  |  Page </a:t>
            </a:r>
            <a:fld id="{A033BA92-E5A4-4143-8768-F789A87AFD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869950" y="1069978"/>
            <a:ext cx="7361238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384" tIns="43192" rIns="86384" bIns="431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873251"/>
            <a:ext cx="7337425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384" tIns="43192" rIns="86384" bIns="431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0" y="6553203"/>
            <a:ext cx="9144000" cy="179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384" tIns="43192" rIns="86384" bIns="43192">
            <a:spAutoFit/>
          </a:bodyPr>
          <a:lstStyle/>
          <a:p>
            <a:pPr algn="ctr" defTabSz="865121" eaLnBrk="0" hangingPunct="0">
              <a:spcBef>
                <a:spcPct val="50000"/>
              </a:spcBef>
            </a:pPr>
            <a:r>
              <a:rPr lang="en-US" sz="600" dirty="0" smtClean="0">
                <a:solidFill>
                  <a:srgbClr val="4D4D4D"/>
                </a:solidFill>
              </a:rPr>
              <a:t>Confidential </a:t>
            </a:r>
            <a:r>
              <a:rPr lang="en-US" sz="600" dirty="0">
                <a:solidFill>
                  <a:srgbClr val="4D4D4D"/>
                </a:solidFill>
              </a:rPr>
              <a:t>and </a:t>
            </a:r>
            <a:r>
              <a:rPr lang="en-US" sz="600" dirty="0" smtClean="0">
                <a:solidFill>
                  <a:srgbClr val="4D4D4D"/>
                </a:solidFill>
              </a:rPr>
              <a:t>Proprietary. </a:t>
            </a:r>
            <a:r>
              <a:rPr lang="en-US" sz="600" dirty="0">
                <a:solidFill>
                  <a:srgbClr val="4D4D4D"/>
                </a:solidFill>
              </a:rPr>
              <a:t>©</a:t>
            </a:r>
            <a:r>
              <a:rPr lang="en-US" sz="600" dirty="0" smtClean="0">
                <a:solidFill>
                  <a:srgbClr val="4D4D4D"/>
                </a:solidFill>
              </a:rPr>
              <a:t>2011 </a:t>
            </a:r>
            <a:r>
              <a:rPr lang="en-US" sz="600" dirty="0">
                <a:solidFill>
                  <a:srgbClr val="4D4D4D"/>
                </a:solidFill>
              </a:rPr>
              <a:t>Mitchell International, Inc.</a:t>
            </a:r>
          </a:p>
        </p:txBody>
      </p:sp>
      <p:pic>
        <p:nvPicPr>
          <p:cNvPr id="11" name="Picture 10" descr="PPT-8-image-top.jpg"/>
          <p:cNvPicPr>
            <a:picLocks noChangeAspect="1"/>
          </p:cNvPicPr>
          <p:nvPr/>
        </p:nvPicPr>
        <p:blipFill>
          <a:blip r:embed="rId7" cstate="print"/>
          <a:srcRect b="90000"/>
          <a:stretch>
            <a:fillRect/>
          </a:stretch>
        </p:blipFill>
        <p:spPr>
          <a:xfrm>
            <a:off x="0" y="0"/>
            <a:ext cx="9144000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440787"/>
            <a:ext cx="1317782" cy="3075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165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33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494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659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342874" indent="-342874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893" indent="-285728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2912" indent="-228583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077" indent="-228583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242" indent="-22858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406" indent="-22858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571" indent="-22858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8735" indent="-22858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5900" indent="-22858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5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4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9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4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89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3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18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11-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91433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4" indent="-342874" algn="l" defTabSz="91433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93" indent="-285728" algn="l" defTabSz="91433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2" indent="-228583" algn="l" defTabSz="91433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77" indent="-228583" algn="l" defTabSz="91433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2" indent="-228583" algn="l" defTabSz="91433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06" indent="-228583" algn="l" defTabSz="9143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1" indent="-228583" algn="l" defTabSz="9143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35" indent="-228583" algn="l" defTabSz="9143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0" indent="-228583" algn="l" defTabSz="9143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5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4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9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4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89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3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18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yanktesh.Singh\Documents\MyJabberFiles\pg011348@voicemaxxce.smoothstone.com\eap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149" y="3044919"/>
            <a:ext cx="1492462" cy="95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27687" y="1589909"/>
            <a:ext cx="3810000" cy="1074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86" y="74142"/>
            <a:ext cx="7361238" cy="61277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CI </a:t>
            </a:r>
            <a:r>
              <a:rPr lang="en-US" dirty="0" smtClean="0">
                <a:solidFill>
                  <a:schemeClr val="bg1"/>
                </a:solidFill>
              </a:rPr>
              <a:t>Workflow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0087" y="6915976"/>
            <a:ext cx="2833687" cy="312737"/>
          </a:xfrm>
        </p:spPr>
        <p:txBody>
          <a:bodyPr/>
          <a:lstStyle/>
          <a:p>
            <a:fld id="{A2449E58-B9DF-4F9A-AF8E-623F50DD67D4}" type="datetime1">
              <a:rPr lang="en-US" smtClean="0"/>
              <a:pPr/>
              <a:t>7/14/2017</a:t>
            </a:fld>
            <a:r>
              <a:rPr lang="en-US" dirty="0" smtClean="0"/>
              <a:t>  |  Page </a:t>
            </a:r>
            <a:fld id="{C1CBFA0D-7AC8-4FD9-A22A-999FBD3B67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63124" y="1874631"/>
            <a:ext cx="106062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Autopipe</a:t>
            </a:r>
            <a:r>
              <a:rPr lang="en-US" sz="1200" dirty="0" smtClean="0"/>
              <a:t> Job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844105" y="187566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Jenkins Job Creation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77111" y="1873866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Build </a:t>
            </a:r>
            <a:r>
              <a:rPr lang="en-US" sz="1200" dirty="0" err="1" smtClean="0"/>
              <a:t>Json</a:t>
            </a:r>
            <a:r>
              <a:rPr lang="en-US" sz="1200" dirty="0" smtClean="0"/>
              <a:t> Check-in (TFS)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27686" y="1238772"/>
            <a:ext cx="381000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Jenkins Pipeline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27148" y="1238772"/>
            <a:ext cx="1524001" cy="1093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127148" y="1238772"/>
            <a:ext cx="152400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Jenkins Agent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164219" y="166164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n-lt"/>
              </a:rPr>
              <a:t>Code Compilation    .NET/Java</a:t>
            </a:r>
          </a:p>
          <a:p>
            <a:pPr algn="ctr"/>
            <a:r>
              <a:rPr lang="en-US" sz="1200" dirty="0" smtClean="0">
                <a:latin typeface="+mn-lt"/>
              </a:rPr>
              <a:t>(Jenkins Job)</a:t>
            </a:r>
            <a:endParaRPr lang="en-US" sz="1200" dirty="0"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27148" y="3044919"/>
            <a:ext cx="1524001" cy="956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127148" y="2660826"/>
            <a:ext cx="152400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Code Check-in (TFS)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4137446" y="4971555"/>
            <a:ext cx="152400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Fix Code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 flipH="1" flipV="1">
            <a:off x="4889149" y="3975391"/>
            <a:ext cx="10298" cy="1043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5" idx="1"/>
          </p:cNvCxnSpPr>
          <p:nvPr/>
        </p:nvCxnSpPr>
        <p:spPr>
          <a:xfrm>
            <a:off x="5663505" y="1810427"/>
            <a:ext cx="158574" cy="7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Decision 54"/>
          <p:cNvSpPr/>
          <p:nvPr/>
        </p:nvSpPr>
        <p:spPr>
          <a:xfrm>
            <a:off x="5822079" y="1310151"/>
            <a:ext cx="1600200" cy="10156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Execution Status ?</a:t>
            </a:r>
            <a:endParaRPr lang="en-US" sz="1200" dirty="0"/>
          </a:p>
        </p:txBody>
      </p:sp>
      <p:cxnSp>
        <p:nvCxnSpPr>
          <p:cNvPr id="57" name="Straight Arrow Connector 56"/>
          <p:cNvCxnSpPr>
            <a:stCxn id="55" idx="2"/>
          </p:cNvCxnSpPr>
          <p:nvPr/>
        </p:nvCxnSpPr>
        <p:spPr>
          <a:xfrm>
            <a:off x="6622179" y="2213040"/>
            <a:ext cx="15443" cy="2481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146449" y="4691463"/>
            <a:ext cx="1009140" cy="648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Email Notification to Developer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411090" y="3117292"/>
            <a:ext cx="609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FAIL</a:t>
            </a:r>
            <a:endParaRPr lang="en-US" sz="1600" dirty="0">
              <a:latin typeface="+mn-lt"/>
            </a:endParaRPr>
          </a:p>
        </p:txBody>
      </p:sp>
      <p:cxnSp>
        <p:nvCxnSpPr>
          <p:cNvPr id="60" name="Straight Arrow Connector 59"/>
          <p:cNvCxnSpPr>
            <a:endCxn id="39" idx="3"/>
          </p:cNvCxnSpPr>
          <p:nvPr/>
        </p:nvCxnSpPr>
        <p:spPr>
          <a:xfrm flipH="1">
            <a:off x="5661447" y="5162055"/>
            <a:ext cx="4850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5" idx="3"/>
            <a:endCxn id="64" idx="0"/>
          </p:cNvCxnSpPr>
          <p:nvPr/>
        </p:nvCxnSpPr>
        <p:spPr>
          <a:xfrm>
            <a:off x="7422279" y="1817996"/>
            <a:ext cx="712565" cy="21317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292526" y="3949706"/>
            <a:ext cx="168463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Jfrog Artifactory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7292526" y="4369147"/>
            <a:ext cx="175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1200" dirty="0" smtClean="0">
                <a:latin typeface="+mn-lt"/>
              </a:rPr>
              <a:t>Publish Artifacts(</a:t>
            </a:r>
            <a:r>
              <a:rPr lang="en-US" sz="1200" dirty="0" err="1" smtClean="0">
                <a:latin typeface="+mn-lt"/>
              </a:rPr>
              <a:t>ear,jar,war</a:t>
            </a:r>
            <a:r>
              <a:rPr lang="en-US" sz="1200" dirty="0" smtClean="0">
                <a:latin typeface="+mn-lt"/>
              </a:rPr>
              <a:t>) to Repo/Maven Repo</a:t>
            </a:r>
          </a:p>
          <a:p>
            <a:pPr marL="228600" indent="-228600">
              <a:buAutoNum type="arabicParenR"/>
            </a:pPr>
            <a:r>
              <a:rPr lang="en-US" sz="1200" dirty="0" smtClean="0">
                <a:latin typeface="+mn-lt"/>
              </a:rPr>
              <a:t>Publish </a:t>
            </a:r>
            <a:r>
              <a:rPr lang="en-US" sz="1200" dirty="0" err="1" smtClean="0">
                <a:latin typeface="+mn-lt"/>
              </a:rPr>
              <a:t>mipm</a:t>
            </a:r>
            <a:r>
              <a:rPr lang="en-US" sz="1200" dirty="0" smtClean="0">
                <a:latin typeface="+mn-lt"/>
              </a:rPr>
              <a:t> package</a:t>
            </a:r>
          </a:p>
          <a:p>
            <a:endParaRPr lang="en-US" sz="1200" dirty="0">
              <a:latin typeface="+mn-l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292526" y="3952110"/>
            <a:ext cx="1684636" cy="1393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2625831" y="2069247"/>
            <a:ext cx="2028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939789" y="1802019"/>
            <a:ext cx="2028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6" idx="0"/>
            <a:endCxn id="31" idx="2"/>
          </p:cNvCxnSpPr>
          <p:nvPr/>
        </p:nvCxnSpPr>
        <p:spPr>
          <a:xfrm flipV="1">
            <a:off x="4889149" y="2332689"/>
            <a:ext cx="0" cy="328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848618" y="2664199"/>
            <a:ext cx="609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PASS</a:t>
            </a:r>
            <a:endParaRPr lang="en-US" sz="1600" dirty="0">
              <a:latin typeface="+mn-lt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349481" y="2078772"/>
            <a:ext cx="2028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3044919"/>
            <a:ext cx="1632636" cy="165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>
            <a:stCxn id="2051" idx="0"/>
          </p:cNvCxnSpPr>
          <p:nvPr/>
        </p:nvCxnSpPr>
        <p:spPr>
          <a:xfrm flipV="1">
            <a:off x="835368" y="2307977"/>
            <a:ext cx="0" cy="736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76326" y="2780860"/>
            <a:ext cx="115069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Check-In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614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91600" cy="536575"/>
          </a:xfrm>
        </p:spPr>
        <p:txBody>
          <a:bodyPr/>
          <a:lstStyle/>
          <a:p>
            <a:r>
              <a:rPr lang="en-US" dirty="0" smtClean="0"/>
              <a:t>Deployment Procedure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9E58-B9DF-4F9A-AF8E-623F50DD67D4}" type="datetime1">
              <a:rPr lang="en-US" smtClean="0"/>
              <a:pPr/>
              <a:t>7/14/2017</a:t>
            </a:fld>
            <a:r>
              <a:rPr lang="en-US" smtClean="0"/>
              <a:t>  |  Page </a:t>
            </a:r>
            <a:fld id="{C1CBFA0D-7AC8-4FD9-A22A-999FBD3B675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43" name="Rounded Rectangle 1042"/>
          <p:cNvSpPr/>
          <p:nvPr/>
        </p:nvSpPr>
        <p:spPr>
          <a:xfrm>
            <a:off x="2513076" y="4414837"/>
            <a:ext cx="1328738" cy="6381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60" dirty="0" smtClean="0"/>
              <a:t>Stage </a:t>
            </a:r>
          </a:p>
          <a:p>
            <a:pPr algn="ctr"/>
            <a:r>
              <a:rPr lang="en-US" sz="1560" dirty="0" smtClean="0"/>
              <a:t>&amp;</a:t>
            </a:r>
          </a:p>
          <a:p>
            <a:pPr algn="ctr"/>
            <a:r>
              <a:rPr lang="en-US" sz="1560" dirty="0" smtClean="0"/>
              <a:t>Verify</a:t>
            </a:r>
            <a:endParaRPr lang="en-US" sz="1560" dirty="0"/>
          </a:p>
        </p:txBody>
      </p:sp>
      <p:sp>
        <p:nvSpPr>
          <p:cNvPr id="1044" name="Rounded Rectangle 1043"/>
          <p:cNvSpPr/>
          <p:nvPr/>
        </p:nvSpPr>
        <p:spPr>
          <a:xfrm>
            <a:off x="295275" y="4419600"/>
            <a:ext cx="1295400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 smtClean="0"/>
              <a:t>Chef Provisioning</a:t>
            </a:r>
            <a:endParaRPr lang="en-US" sz="1620" dirty="0"/>
          </a:p>
        </p:txBody>
      </p:sp>
      <p:sp>
        <p:nvSpPr>
          <p:cNvPr id="1046" name="Rounded Rectangle 1045"/>
          <p:cNvSpPr/>
          <p:nvPr/>
        </p:nvSpPr>
        <p:spPr>
          <a:xfrm>
            <a:off x="4648200" y="4414837"/>
            <a:ext cx="1143000" cy="6381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" dirty="0" smtClean="0"/>
              <a:t>Server Bounce</a:t>
            </a:r>
            <a:endParaRPr lang="en-US" sz="1660" dirty="0"/>
          </a:p>
        </p:txBody>
      </p:sp>
      <p:sp>
        <p:nvSpPr>
          <p:cNvPr id="1048" name="Rounded Rectangle 1047"/>
          <p:cNvSpPr/>
          <p:nvPr/>
        </p:nvSpPr>
        <p:spPr>
          <a:xfrm>
            <a:off x="6553200" y="4419600"/>
            <a:ext cx="1219200" cy="6572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</a:t>
            </a:r>
            <a:r>
              <a:rPr lang="en-US" sz="1630" dirty="0" smtClean="0"/>
              <a:t>case executing</a:t>
            </a:r>
            <a:endParaRPr lang="en-US" sz="1630" dirty="0"/>
          </a:p>
        </p:txBody>
      </p:sp>
      <p:cxnSp>
        <p:nvCxnSpPr>
          <p:cNvPr id="1053" name="Straight Arrow Connector 1052"/>
          <p:cNvCxnSpPr>
            <a:stCxn id="1044" idx="3"/>
            <a:endCxn id="1043" idx="1"/>
          </p:cNvCxnSpPr>
          <p:nvPr/>
        </p:nvCxnSpPr>
        <p:spPr>
          <a:xfrm flipV="1">
            <a:off x="1590675" y="4733925"/>
            <a:ext cx="922401" cy="1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Arrow Connector 1054"/>
          <p:cNvCxnSpPr>
            <a:stCxn id="1043" idx="3"/>
            <a:endCxn id="1046" idx="1"/>
          </p:cNvCxnSpPr>
          <p:nvPr/>
        </p:nvCxnSpPr>
        <p:spPr>
          <a:xfrm>
            <a:off x="3841814" y="4733925"/>
            <a:ext cx="8063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Arrow Connector 1056"/>
          <p:cNvCxnSpPr>
            <a:stCxn id="1046" idx="3"/>
            <a:endCxn id="1048" idx="1"/>
          </p:cNvCxnSpPr>
          <p:nvPr/>
        </p:nvCxnSpPr>
        <p:spPr>
          <a:xfrm>
            <a:off x="5791200" y="4733925"/>
            <a:ext cx="762000" cy="1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Cube 1066"/>
          <p:cNvSpPr/>
          <p:nvPr/>
        </p:nvSpPr>
        <p:spPr>
          <a:xfrm>
            <a:off x="1500378" y="2057400"/>
            <a:ext cx="1588294" cy="1216152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Artifactory</a:t>
            </a:r>
            <a:endParaRPr lang="en-US" dirty="0"/>
          </a:p>
        </p:txBody>
      </p:sp>
      <p:cxnSp>
        <p:nvCxnSpPr>
          <p:cNvPr id="1084" name="Straight Arrow Connector 1083"/>
          <p:cNvCxnSpPr/>
          <p:nvPr/>
        </p:nvCxnSpPr>
        <p:spPr>
          <a:xfrm>
            <a:off x="2590800" y="345281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Arrow Connector 1091"/>
          <p:cNvCxnSpPr>
            <a:stCxn id="1044" idx="0"/>
          </p:cNvCxnSpPr>
          <p:nvPr/>
        </p:nvCxnSpPr>
        <p:spPr>
          <a:xfrm flipV="1">
            <a:off x="942975" y="3273552"/>
            <a:ext cx="809625" cy="1146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Arrow Connector 1093"/>
          <p:cNvCxnSpPr>
            <a:stCxn id="1043" idx="0"/>
          </p:cNvCxnSpPr>
          <p:nvPr/>
        </p:nvCxnSpPr>
        <p:spPr>
          <a:xfrm flipH="1" flipV="1">
            <a:off x="2438400" y="3273552"/>
            <a:ext cx="739045" cy="1141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9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5AF41-2D54-4311-85BE-1036DD645C78}" type="datetime1">
              <a:rPr lang="en-US" smtClean="0"/>
              <a:pPr/>
              <a:t>7/14/2017</a:t>
            </a:fld>
            <a:r>
              <a:rPr lang="en-US" smtClean="0"/>
              <a:t>  |  Page </a:t>
            </a:r>
            <a:fld id="{5059EABB-E3C3-4A84-87B3-9691E1356A7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0894" y="5257800"/>
            <a:ext cx="845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Artifactory(Jfrog)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47636" y="1143000"/>
            <a:ext cx="257176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</a:t>
            </a:r>
          </a:p>
          <a:p>
            <a:pPr algn="ctr"/>
            <a:r>
              <a:rPr lang="en-US" sz="1200" dirty="0" smtClean="0"/>
              <a:t>E</a:t>
            </a:r>
          </a:p>
          <a:p>
            <a:pPr algn="ctr"/>
            <a:r>
              <a:rPr lang="en-US" sz="1200" dirty="0" smtClean="0"/>
              <a:t>N</a:t>
            </a:r>
          </a:p>
          <a:p>
            <a:pPr algn="ctr"/>
            <a:r>
              <a:rPr lang="en-US" sz="1200" dirty="0" smtClean="0"/>
              <a:t>K</a:t>
            </a:r>
          </a:p>
          <a:p>
            <a:pPr algn="ctr"/>
            <a:r>
              <a:rPr lang="en-US" sz="1200" dirty="0" smtClean="0"/>
              <a:t>I</a:t>
            </a:r>
          </a:p>
          <a:p>
            <a:pPr algn="ctr"/>
            <a:r>
              <a:rPr lang="en-US" sz="1200" dirty="0"/>
              <a:t>N</a:t>
            </a:r>
            <a:endParaRPr lang="en-US" sz="1200" dirty="0" smtClean="0"/>
          </a:p>
          <a:p>
            <a:pPr algn="ctr"/>
            <a:r>
              <a:rPr lang="en-US" sz="1200" dirty="0"/>
              <a:t>S</a:t>
            </a:r>
            <a:endParaRPr lang="en-US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09600" y="35052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7825" y="3476625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47825" y="3476625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26998" y="3239022"/>
            <a:ext cx="1524001" cy="1093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26998" y="3239022"/>
            <a:ext cx="152400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QA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116469" y="3661894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n-lt"/>
              </a:rPr>
              <a:t>Manual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smtClean="0">
                <a:latin typeface="+mn-lt"/>
              </a:rPr>
              <a:t>Job</a:t>
            </a:r>
          </a:p>
          <a:p>
            <a:pPr algn="ctr"/>
            <a:r>
              <a:rPr lang="en-US" sz="1200" dirty="0" smtClean="0">
                <a:latin typeface="+mn-lt"/>
              </a:rPr>
              <a:t>Trigger Including </a:t>
            </a:r>
            <a:endParaRPr lang="en-US" sz="1200" dirty="0">
              <a:latin typeface="+mn-lt"/>
            </a:endParaRPr>
          </a:p>
          <a:p>
            <a:pPr algn="ctr"/>
            <a:r>
              <a:rPr lang="en-US" sz="1200" dirty="0">
                <a:latin typeface="+mn-lt"/>
              </a:rPr>
              <a:t>CHEF Provisioning</a:t>
            </a:r>
          </a:p>
          <a:p>
            <a:pPr algn="ctr"/>
            <a:endParaRPr lang="en-US" sz="1200" dirty="0" smtClean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1948" y="3237785"/>
            <a:ext cx="1524001" cy="1093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1948" y="3239022"/>
            <a:ext cx="152400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59019" y="366189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n-lt"/>
              </a:rPr>
              <a:t>Auto job</a:t>
            </a:r>
            <a:endParaRPr lang="en-US" sz="1200" dirty="0">
              <a:latin typeface="+mn-lt"/>
            </a:endParaRPr>
          </a:p>
          <a:p>
            <a:pPr algn="ctr"/>
            <a:r>
              <a:rPr lang="en-US" sz="1200" dirty="0" smtClean="0">
                <a:latin typeface="+mn-lt"/>
              </a:rPr>
              <a:t>Execution Including </a:t>
            </a:r>
          </a:p>
          <a:p>
            <a:pPr algn="ctr"/>
            <a:r>
              <a:rPr lang="en-US" sz="1200" dirty="0" smtClean="0">
                <a:latin typeface="+mn-lt"/>
              </a:rPr>
              <a:t>CHEF Provisioning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75198" y="3277122"/>
            <a:ext cx="1524001" cy="1093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575198" y="3277122"/>
            <a:ext cx="152400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412244" y="3699994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lt"/>
              </a:rPr>
              <a:t>Manual Job</a:t>
            </a:r>
          </a:p>
          <a:p>
            <a:pPr algn="ctr"/>
            <a:r>
              <a:rPr lang="en-US" sz="1200" dirty="0" smtClean="0">
                <a:latin typeface="+mn-lt"/>
              </a:rPr>
              <a:t>Trigger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smtClean="0">
                <a:latin typeface="+mn-lt"/>
              </a:rPr>
              <a:t>Including</a:t>
            </a:r>
            <a:r>
              <a:rPr lang="en-US" sz="1200" dirty="0" smtClean="0"/>
              <a:t> </a:t>
            </a:r>
            <a:endParaRPr lang="en-US" sz="1200" dirty="0"/>
          </a:p>
          <a:p>
            <a:pPr algn="ctr"/>
            <a:r>
              <a:rPr lang="en-US" sz="1200" dirty="0">
                <a:latin typeface="+mn-lt"/>
              </a:rPr>
              <a:t>CHEF Provisioning</a:t>
            </a:r>
          </a:p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41573" y="3258072"/>
            <a:ext cx="1524001" cy="1093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241573" y="3258072"/>
            <a:ext cx="152400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UAT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278644" y="3680944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n-lt"/>
              </a:rPr>
              <a:t>Manual Job</a:t>
            </a:r>
          </a:p>
          <a:p>
            <a:pPr algn="ctr"/>
            <a:r>
              <a:rPr lang="en-US" sz="1200" dirty="0" smtClean="0">
                <a:latin typeface="+mn-lt"/>
              </a:rPr>
              <a:t>Trigger Including </a:t>
            </a:r>
            <a:endParaRPr lang="en-US" sz="1200" dirty="0">
              <a:latin typeface="+mn-lt"/>
            </a:endParaRPr>
          </a:p>
          <a:p>
            <a:pPr algn="ctr"/>
            <a:r>
              <a:rPr lang="en-US" sz="1200" dirty="0">
                <a:latin typeface="+mn-lt"/>
              </a:rPr>
              <a:t>CHEF Provisioning</a:t>
            </a:r>
          </a:p>
          <a:p>
            <a:pPr algn="ctr"/>
            <a:endParaRPr lang="en-US" sz="1200" dirty="0">
              <a:latin typeface="+mn-lt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149765" y="3937352"/>
            <a:ext cx="7772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472818" y="3930826"/>
            <a:ext cx="7687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765574" y="3930826"/>
            <a:ext cx="8096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344817" y="4331704"/>
            <a:ext cx="1" cy="926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0" idx="2"/>
          </p:cNvCxnSpPr>
          <p:nvPr/>
        </p:nvCxnSpPr>
        <p:spPr>
          <a:xfrm flipV="1">
            <a:off x="3687969" y="4332939"/>
            <a:ext cx="1030" cy="638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Arrow Connector 3072"/>
          <p:cNvCxnSpPr>
            <a:endCxn id="35" idx="2"/>
          </p:cNvCxnSpPr>
          <p:nvPr/>
        </p:nvCxnSpPr>
        <p:spPr>
          <a:xfrm flipV="1">
            <a:off x="6002544" y="4351989"/>
            <a:ext cx="1030" cy="619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9" name="Straight Arrow Connector 3078"/>
          <p:cNvCxnSpPr>
            <a:endCxn id="32" idx="2"/>
          </p:cNvCxnSpPr>
          <p:nvPr/>
        </p:nvCxnSpPr>
        <p:spPr>
          <a:xfrm flipV="1">
            <a:off x="8336169" y="4371039"/>
            <a:ext cx="1030" cy="886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itle 1"/>
          <p:cNvSpPr txBox="1">
            <a:spLocks/>
          </p:cNvSpPr>
          <p:nvPr/>
        </p:nvSpPr>
        <p:spPr>
          <a:xfrm>
            <a:off x="152400" y="76200"/>
            <a:ext cx="8991600" cy="536575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5pPr>
            <a:lvl6pPr marL="457165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6pPr>
            <a:lvl7pPr marL="91433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7pPr>
            <a:lvl8pPr marL="1371494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8pPr>
            <a:lvl9pPr marL="1828659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CD Workflow</a:t>
            </a:r>
            <a:endParaRPr lang="en-US" kern="0" dirty="0"/>
          </a:p>
        </p:txBody>
      </p:sp>
      <p:sp>
        <p:nvSpPr>
          <p:cNvPr id="74" name="TextBox 73"/>
          <p:cNvSpPr txBox="1"/>
          <p:nvPr/>
        </p:nvSpPr>
        <p:spPr>
          <a:xfrm>
            <a:off x="2242131" y="4807594"/>
            <a:ext cx="469206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n-lt"/>
              </a:rPr>
              <a:t>Get Build Packages from AWS Jfrog Repository</a:t>
            </a:r>
            <a:endParaRPr lang="en-US" sz="1200" dirty="0">
              <a:latin typeface="+mn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26880" y="3669327"/>
            <a:ext cx="50106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+mn-lt"/>
              </a:rPr>
              <a:t>Build </a:t>
            </a:r>
            <a:endParaRPr lang="en-US" sz="900" dirty="0"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158243" y="3961976"/>
            <a:ext cx="76875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+mn-lt"/>
              </a:rPr>
              <a:t>Promotion</a:t>
            </a:r>
            <a:endParaRPr lang="en-US" sz="900" dirty="0"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72818" y="4000076"/>
            <a:ext cx="76875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+mn-lt"/>
              </a:rPr>
              <a:t>Promotion</a:t>
            </a:r>
            <a:endParaRPr lang="en-US" sz="900" dirty="0">
              <a:latin typeface="+mn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17355" y="3669327"/>
            <a:ext cx="50106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+mn-lt"/>
              </a:rPr>
              <a:t>Build </a:t>
            </a:r>
            <a:endParaRPr lang="en-US" sz="900" dirty="0">
              <a:latin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08130" y="3678852"/>
            <a:ext cx="50106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+mn-lt"/>
              </a:rPr>
              <a:t>Build </a:t>
            </a:r>
            <a:endParaRPr lang="en-US" sz="900" dirty="0">
              <a:latin typeface="+mn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84605" y="3650277"/>
            <a:ext cx="50106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+mn-lt"/>
              </a:rPr>
              <a:t>Build </a:t>
            </a:r>
            <a:endParaRPr lang="en-US" sz="900" dirty="0">
              <a:latin typeface="+mn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787393" y="4019126"/>
            <a:ext cx="76875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+mn-lt"/>
              </a:rPr>
              <a:t>Promotion</a:t>
            </a:r>
            <a:endParaRPr lang="en-US" sz="900" dirty="0">
              <a:latin typeface="+mn-lt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82818" y="1905000"/>
            <a:ext cx="152400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Deploy to DEV</a:t>
            </a:r>
            <a:endParaRPr lang="en-US" sz="1200" dirty="0"/>
          </a:p>
        </p:txBody>
      </p:sp>
      <p:sp>
        <p:nvSpPr>
          <p:cNvPr id="97" name="Rectangle 96"/>
          <p:cNvSpPr/>
          <p:nvPr/>
        </p:nvSpPr>
        <p:spPr>
          <a:xfrm>
            <a:off x="2916443" y="1933575"/>
            <a:ext cx="152400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Deploy to QA</a:t>
            </a:r>
            <a:endParaRPr lang="en-US" sz="1200" dirty="0"/>
          </a:p>
        </p:txBody>
      </p:sp>
      <p:sp>
        <p:nvSpPr>
          <p:cNvPr id="98" name="Rectangle 97"/>
          <p:cNvSpPr/>
          <p:nvPr/>
        </p:nvSpPr>
        <p:spPr>
          <a:xfrm>
            <a:off x="5231018" y="1943100"/>
            <a:ext cx="152400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Deploy to UAT</a:t>
            </a:r>
            <a:endParaRPr lang="en-US" sz="1200" dirty="0"/>
          </a:p>
        </p:txBody>
      </p:sp>
      <p:sp>
        <p:nvSpPr>
          <p:cNvPr id="99" name="Rectangle 98"/>
          <p:cNvSpPr/>
          <p:nvPr/>
        </p:nvSpPr>
        <p:spPr>
          <a:xfrm>
            <a:off x="7543800" y="1905000"/>
            <a:ext cx="152400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Deploy to PROD</a:t>
            </a:r>
            <a:endParaRPr lang="en-US" sz="1200" dirty="0"/>
          </a:p>
        </p:txBody>
      </p:sp>
      <p:cxnSp>
        <p:nvCxnSpPr>
          <p:cNvPr id="3098" name="Straight Arrow Connector 3097"/>
          <p:cNvCxnSpPr>
            <a:stCxn id="29" idx="0"/>
            <a:endCxn id="95" idx="2"/>
          </p:cNvCxnSpPr>
          <p:nvPr/>
        </p:nvCxnSpPr>
        <p:spPr>
          <a:xfrm flipH="1" flipV="1">
            <a:off x="1344819" y="2286000"/>
            <a:ext cx="39130" cy="951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0" name="Straight Arrow Connector 3099"/>
          <p:cNvCxnSpPr>
            <a:stCxn id="20" idx="0"/>
            <a:endCxn id="97" idx="2"/>
          </p:cNvCxnSpPr>
          <p:nvPr/>
        </p:nvCxnSpPr>
        <p:spPr>
          <a:xfrm flipH="1" flipV="1">
            <a:off x="3678444" y="2314575"/>
            <a:ext cx="10555" cy="924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2" name="Straight Arrow Connector 3101"/>
          <p:cNvCxnSpPr>
            <a:stCxn id="35" idx="0"/>
            <a:endCxn id="98" idx="2"/>
          </p:cNvCxnSpPr>
          <p:nvPr/>
        </p:nvCxnSpPr>
        <p:spPr>
          <a:xfrm flipH="1" flipV="1">
            <a:off x="5993019" y="2324100"/>
            <a:ext cx="10555" cy="933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0"/>
            <a:endCxn id="99" idx="2"/>
          </p:cNvCxnSpPr>
          <p:nvPr/>
        </p:nvCxnSpPr>
        <p:spPr>
          <a:xfrm flipH="1" flipV="1">
            <a:off x="8305801" y="2286000"/>
            <a:ext cx="31398" cy="991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4276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Mitchell 2011 P&amp;C Conference">
      <a:dk1>
        <a:srgbClr val="000000"/>
      </a:dk1>
      <a:lt1>
        <a:srgbClr val="FFFFFF"/>
      </a:lt1>
      <a:dk2>
        <a:srgbClr val="000000"/>
      </a:dk2>
      <a:lt2>
        <a:srgbClr val="ADAFB2"/>
      </a:lt2>
      <a:accent1>
        <a:srgbClr val="00A3DD"/>
      </a:accent1>
      <a:accent2>
        <a:srgbClr val="AABA0A"/>
      </a:accent2>
      <a:accent3>
        <a:srgbClr val="EAAF0F"/>
      </a:accent3>
      <a:accent4>
        <a:srgbClr val="7AA891"/>
      </a:accent4>
      <a:accent5>
        <a:srgbClr val="7F2860"/>
      </a:accent5>
      <a:accent6>
        <a:srgbClr val="A0A0A1"/>
      </a:accent6>
      <a:hlink>
        <a:srgbClr val="00A3DD"/>
      </a:hlink>
      <a:folHlink>
        <a:srgbClr val="A0A0A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>
            <a:latin typeface="+mn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b25582b-e26d-4171-adff-110e872a32bf" xsi:nil="true"/>
    <_dlc_DocIdUrl xmlns="9b25582b-e26d-4171-adff-110e872a32bf">
      <Url xsi:nil="true"/>
      <Description xsi:nil="true"/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58833D72AB644AC47284049062E54" ma:contentTypeVersion="6" ma:contentTypeDescription="Create a new document." ma:contentTypeScope="" ma:versionID="c7c7e83e5729a4e52d3ae8de06424de8">
  <xsd:schema xmlns:xsd="http://www.w3.org/2001/XMLSchema" xmlns:xs="http://www.w3.org/2001/XMLSchema" xmlns:p="http://schemas.microsoft.com/office/2006/metadata/properties" xmlns:ns2="9b25582b-e26d-4171-adff-110e872a32bf" targetNamespace="http://schemas.microsoft.com/office/2006/metadata/properties" ma:root="true" ma:fieldsID="4895e216b85dfcfeb15943ad667fddaa" ns2:_="">
    <xsd:import namespace="9b25582b-e26d-4171-adff-110e872a32b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25582b-e26d-4171-adff-110e872a32b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C027C-F4A5-41CD-A884-3090CBD39BE8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9b25582b-e26d-4171-adff-110e872a32bf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ACFEBCB-81D1-4BBD-A336-746157CC1C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ACADE5-A151-483D-BB06-3DE511688B4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0D394A9-3449-46DD-9B7C-C5E72896C2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25582b-e26d-4171-adff-110e872a32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33317</TotalTime>
  <Words>144</Words>
  <Application>Microsoft Office PowerPoint</Application>
  <PresentationFormat>On-screen Show (4:3)</PresentationFormat>
  <Paragraphs>67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Default Design</vt:lpstr>
      <vt:lpstr>Custom Design</vt:lpstr>
      <vt:lpstr>CI Workflow</vt:lpstr>
      <vt:lpstr>Deployment Procedure</vt:lpstr>
      <vt:lpstr>PowerPoint Presentation</vt:lpstr>
    </vt:vector>
  </TitlesOfParts>
  <Company>Mitchell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Mitchell User</dc:creator>
  <cp:lastModifiedBy>Putti Raja</cp:lastModifiedBy>
  <cp:revision>403</cp:revision>
  <dcterms:created xsi:type="dcterms:W3CDTF">2009-03-03T19:26:06Z</dcterms:created>
  <dcterms:modified xsi:type="dcterms:W3CDTF">2017-07-14T10:50:13Z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0x01010098658833D72AB644AC47284049062E54</vt:lpwstr>
  </property>
  <property fmtid="{D5CDD505-2E9C-101B-9397-08002B2CF9AE}" pid="3" name="_dlc_DocIdItemGuid">
    <vt:lpwstr>6769faff-d380-4f26-97a5-08d6dbba37fd</vt:lpwstr>
  </property>
  <property fmtid="{D5CDD505-2E9C-101B-9397-08002B2CF9AE}" pid="4" name="_NewReviewCycle">
    <vt:lpwstr/>
  </property>
</Properties>
</file>