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9" r:id="rId2"/>
    <p:sldId id="301" r:id="rId3"/>
    <p:sldId id="291" r:id="rId4"/>
    <p:sldId id="292" r:id="rId5"/>
    <p:sldId id="293" r:id="rId6"/>
    <p:sldId id="290" r:id="rId7"/>
    <p:sldId id="294" r:id="rId8"/>
    <p:sldId id="295" r:id="rId9"/>
    <p:sldId id="296" r:id="rId10"/>
    <p:sldId id="297" r:id="rId11"/>
    <p:sldId id="298" r:id="rId12"/>
    <p:sldId id="299" r:id="rId13"/>
    <p:sldId id="302" r:id="rId14"/>
    <p:sldId id="30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3" userDrawn="1">
          <p15:clr>
            <a:srgbClr val="A4A3A4"/>
          </p15:clr>
        </p15:guide>
        <p15:guide id="2" pos="257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4FA"/>
    <a:srgbClr val="33A3DB"/>
    <a:srgbClr val="0094CE"/>
    <a:srgbClr val="00458E"/>
    <a:srgbClr val="DEEFF7"/>
    <a:srgbClr val="0196D0"/>
    <a:srgbClr val="A9A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1" autoAdjust="0"/>
    <p:restoredTop sz="94621" autoAdjust="0"/>
  </p:normalViewPr>
  <p:slideViewPr>
    <p:cSldViewPr snapToGrid="0">
      <p:cViewPr>
        <p:scale>
          <a:sx n="75" d="100"/>
          <a:sy n="75" d="100"/>
        </p:scale>
        <p:origin x="-414" y="-72"/>
      </p:cViewPr>
      <p:guideLst>
        <p:guide orient="horz" pos="323"/>
        <p:guide orient="horz" pos="572"/>
        <p:guide pos="257"/>
        <p:guide pos="742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34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C0F32-C773-4BC4-B2E0-0C113E001017}" type="datetimeFigureOut">
              <a:rPr lang="en-IN" smtClean="0"/>
              <a:t>23-11-2017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90952-5AF2-41A1-9134-7EF814371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645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4FEAC-ECD1-4BA2-BAAE-6B18D85E3C39}" type="datetimeFigureOut">
              <a:rPr lang="en-IN" smtClean="0"/>
              <a:t>23-11-2017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D6D21-EAAE-4E9B-A4C2-E00744765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262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Business Objective / Project Scope</a:t>
            </a:r>
            <a:r>
              <a:rPr lang="en-IN" baseline="0" dirty="0" smtClean="0"/>
              <a:t> :</a:t>
            </a:r>
          </a:p>
          <a:p>
            <a:endParaRPr lang="en-IN" baseline="0" dirty="0" smtClean="0"/>
          </a:p>
          <a:p>
            <a:r>
              <a:rPr lang="en-IN" dirty="0" smtClean="0"/>
              <a:t>1. Provide information about what is the Business</a:t>
            </a:r>
            <a:r>
              <a:rPr lang="en-IN" baseline="0" dirty="0" smtClean="0"/>
              <a:t> Objective of project which includes scope</a:t>
            </a:r>
          </a:p>
          <a:p>
            <a:r>
              <a:rPr lang="en-IN" baseline="0" dirty="0" smtClean="0"/>
              <a:t>2. What is written in SOW for this project.</a:t>
            </a:r>
          </a:p>
          <a:p>
            <a:r>
              <a:rPr lang="en-IN" baseline="0" dirty="0" smtClean="0"/>
              <a:t>3. What is customer expectation from us.</a:t>
            </a:r>
          </a:p>
          <a:p>
            <a:r>
              <a:rPr lang="en-IN" baseline="0" dirty="0" smtClean="0"/>
              <a:t>4. What customer wants/told you.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D6D21-EAAE-4E9B-A4C2-E00744765D7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345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Business Objective / Project Scope</a:t>
            </a:r>
            <a:r>
              <a:rPr lang="en-IN" baseline="0" dirty="0" smtClean="0"/>
              <a:t> :</a:t>
            </a:r>
          </a:p>
          <a:p>
            <a:endParaRPr lang="en-IN" baseline="0" dirty="0" smtClean="0"/>
          </a:p>
          <a:p>
            <a:r>
              <a:rPr lang="en-IN" dirty="0" smtClean="0"/>
              <a:t>1. Provide information about what is the Business</a:t>
            </a:r>
            <a:r>
              <a:rPr lang="en-IN" baseline="0" dirty="0" smtClean="0"/>
              <a:t> Objective of project which includes scope</a:t>
            </a:r>
          </a:p>
          <a:p>
            <a:r>
              <a:rPr lang="en-IN" baseline="0" dirty="0" smtClean="0"/>
              <a:t>2. What is written in SOW for this project.</a:t>
            </a:r>
          </a:p>
          <a:p>
            <a:r>
              <a:rPr lang="en-IN" baseline="0" dirty="0" smtClean="0"/>
              <a:t>3. What is customer expectation from us.</a:t>
            </a:r>
          </a:p>
          <a:p>
            <a:r>
              <a:rPr lang="en-IN" baseline="0" dirty="0" smtClean="0"/>
              <a:t>4. What customer wants/told you.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D6D21-EAAE-4E9B-A4C2-E00744765D7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345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Business Objective / Project Scope</a:t>
            </a:r>
            <a:r>
              <a:rPr lang="en-IN" baseline="0" dirty="0" smtClean="0"/>
              <a:t> :</a:t>
            </a:r>
          </a:p>
          <a:p>
            <a:endParaRPr lang="en-IN" baseline="0" dirty="0" smtClean="0"/>
          </a:p>
          <a:p>
            <a:r>
              <a:rPr lang="en-IN" dirty="0" smtClean="0"/>
              <a:t>1. Provide information about what is the Business</a:t>
            </a:r>
            <a:r>
              <a:rPr lang="en-IN" baseline="0" dirty="0" smtClean="0"/>
              <a:t> Objective of project which includes scope</a:t>
            </a:r>
          </a:p>
          <a:p>
            <a:r>
              <a:rPr lang="en-IN" baseline="0" dirty="0" smtClean="0"/>
              <a:t>2. What is written in SOW for this project.</a:t>
            </a:r>
          </a:p>
          <a:p>
            <a:r>
              <a:rPr lang="en-IN" baseline="0" dirty="0" smtClean="0"/>
              <a:t>3. What is customer expectation from us.</a:t>
            </a:r>
          </a:p>
          <a:p>
            <a:r>
              <a:rPr lang="en-IN" baseline="0" dirty="0" smtClean="0"/>
              <a:t>4. What customer wants/told you.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D6D21-EAAE-4E9B-A4C2-E00744765D7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345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Business Objective / Project Scope</a:t>
            </a:r>
            <a:r>
              <a:rPr lang="en-IN" baseline="0" dirty="0" smtClean="0"/>
              <a:t> :</a:t>
            </a:r>
          </a:p>
          <a:p>
            <a:endParaRPr lang="en-IN" baseline="0" dirty="0" smtClean="0"/>
          </a:p>
          <a:p>
            <a:r>
              <a:rPr lang="en-IN" dirty="0" smtClean="0"/>
              <a:t>1. Provide information about what is the Business</a:t>
            </a:r>
            <a:r>
              <a:rPr lang="en-IN" baseline="0" dirty="0" smtClean="0"/>
              <a:t> Objective of project which includes scope</a:t>
            </a:r>
          </a:p>
          <a:p>
            <a:r>
              <a:rPr lang="en-IN" baseline="0" dirty="0" smtClean="0"/>
              <a:t>2. What is written in SOW for this project.</a:t>
            </a:r>
          </a:p>
          <a:p>
            <a:r>
              <a:rPr lang="en-IN" baseline="0" dirty="0" smtClean="0"/>
              <a:t>3. What is customer expectation from us.</a:t>
            </a:r>
          </a:p>
          <a:p>
            <a:r>
              <a:rPr lang="en-IN" baseline="0" dirty="0" smtClean="0"/>
              <a:t>4. What customer wants/told you.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D6D21-EAAE-4E9B-A4C2-E00744765D7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345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Business Objective / Project Scope</a:t>
            </a:r>
            <a:r>
              <a:rPr lang="en-IN" baseline="0" dirty="0" smtClean="0"/>
              <a:t> :</a:t>
            </a:r>
          </a:p>
          <a:p>
            <a:endParaRPr lang="en-IN" baseline="0" dirty="0" smtClean="0"/>
          </a:p>
          <a:p>
            <a:r>
              <a:rPr lang="en-IN" dirty="0" smtClean="0"/>
              <a:t>1. Provide information about what is the Business</a:t>
            </a:r>
            <a:r>
              <a:rPr lang="en-IN" baseline="0" dirty="0" smtClean="0"/>
              <a:t> Objective of project which includes scope</a:t>
            </a:r>
          </a:p>
          <a:p>
            <a:r>
              <a:rPr lang="en-IN" baseline="0" dirty="0" smtClean="0"/>
              <a:t>2. What is written in SOW for this project.</a:t>
            </a:r>
          </a:p>
          <a:p>
            <a:r>
              <a:rPr lang="en-IN" baseline="0" dirty="0" smtClean="0"/>
              <a:t>3. What is customer expectation from us.</a:t>
            </a:r>
          </a:p>
          <a:p>
            <a:r>
              <a:rPr lang="en-IN" baseline="0" dirty="0" smtClean="0"/>
              <a:t>4. What customer wants/told you.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D6D21-EAAE-4E9B-A4C2-E00744765D7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345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Business Objective / Project Scope</a:t>
            </a:r>
            <a:r>
              <a:rPr lang="en-IN" baseline="0" dirty="0" smtClean="0"/>
              <a:t> :</a:t>
            </a:r>
          </a:p>
          <a:p>
            <a:endParaRPr lang="en-IN" baseline="0" dirty="0" smtClean="0"/>
          </a:p>
          <a:p>
            <a:r>
              <a:rPr lang="en-IN" dirty="0" smtClean="0"/>
              <a:t>1. Provide information about what is the Business</a:t>
            </a:r>
            <a:r>
              <a:rPr lang="en-IN" baseline="0" dirty="0" smtClean="0"/>
              <a:t> Objective of project which includes scope</a:t>
            </a:r>
          </a:p>
          <a:p>
            <a:r>
              <a:rPr lang="en-IN" baseline="0" dirty="0" smtClean="0"/>
              <a:t>2. What is written in SOW for this project.</a:t>
            </a:r>
          </a:p>
          <a:p>
            <a:r>
              <a:rPr lang="en-IN" baseline="0" dirty="0" smtClean="0"/>
              <a:t>3. What is customer expectation from us.</a:t>
            </a:r>
          </a:p>
          <a:p>
            <a:r>
              <a:rPr lang="en-IN" baseline="0" dirty="0" smtClean="0"/>
              <a:t>4. What customer wants/told you.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D6D21-EAAE-4E9B-A4C2-E00744765D7C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345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Business Objective / Project Scope</a:t>
            </a:r>
            <a:r>
              <a:rPr lang="en-IN" baseline="0" dirty="0" smtClean="0"/>
              <a:t> :</a:t>
            </a:r>
          </a:p>
          <a:p>
            <a:endParaRPr lang="en-IN" baseline="0" dirty="0" smtClean="0"/>
          </a:p>
          <a:p>
            <a:r>
              <a:rPr lang="en-IN" dirty="0" smtClean="0"/>
              <a:t>1. Provide information about what is the Business</a:t>
            </a:r>
            <a:r>
              <a:rPr lang="en-IN" baseline="0" dirty="0" smtClean="0"/>
              <a:t> Objective of project which includes scope</a:t>
            </a:r>
          </a:p>
          <a:p>
            <a:r>
              <a:rPr lang="en-IN" baseline="0" dirty="0" smtClean="0"/>
              <a:t>2. What is written in SOW for this project.</a:t>
            </a:r>
          </a:p>
          <a:p>
            <a:r>
              <a:rPr lang="en-IN" baseline="0" dirty="0" smtClean="0"/>
              <a:t>3. What is customer expectation from us.</a:t>
            </a:r>
          </a:p>
          <a:p>
            <a:r>
              <a:rPr lang="en-IN" baseline="0" dirty="0" smtClean="0"/>
              <a:t>4. What customer wants/told you.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D6D21-EAAE-4E9B-A4C2-E00744765D7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345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Business Objective / Project Scope</a:t>
            </a:r>
            <a:r>
              <a:rPr lang="en-IN" baseline="0" dirty="0" smtClean="0"/>
              <a:t> :</a:t>
            </a:r>
          </a:p>
          <a:p>
            <a:endParaRPr lang="en-IN" baseline="0" dirty="0" smtClean="0"/>
          </a:p>
          <a:p>
            <a:r>
              <a:rPr lang="en-IN" dirty="0" smtClean="0"/>
              <a:t>1. Provide information about what is the Business</a:t>
            </a:r>
            <a:r>
              <a:rPr lang="en-IN" baseline="0" dirty="0" smtClean="0"/>
              <a:t> Objective of project which includes scope</a:t>
            </a:r>
          </a:p>
          <a:p>
            <a:r>
              <a:rPr lang="en-IN" baseline="0" dirty="0" smtClean="0"/>
              <a:t>2. What is written in SOW for this project.</a:t>
            </a:r>
          </a:p>
          <a:p>
            <a:r>
              <a:rPr lang="en-IN" baseline="0" dirty="0" smtClean="0"/>
              <a:t>3. What is customer expectation from us.</a:t>
            </a:r>
          </a:p>
          <a:p>
            <a:r>
              <a:rPr lang="en-IN" baseline="0" dirty="0" smtClean="0"/>
              <a:t>4. What customer wants/told you.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D6D21-EAAE-4E9B-A4C2-E00744765D7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345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Business Objective / Project Scope</a:t>
            </a:r>
            <a:r>
              <a:rPr lang="en-IN" baseline="0" dirty="0" smtClean="0"/>
              <a:t> :</a:t>
            </a:r>
          </a:p>
          <a:p>
            <a:endParaRPr lang="en-IN" baseline="0" dirty="0" smtClean="0"/>
          </a:p>
          <a:p>
            <a:r>
              <a:rPr lang="en-IN" dirty="0" smtClean="0"/>
              <a:t>1. Provide information about what is the Business</a:t>
            </a:r>
            <a:r>
              <a:rPr lang="en-IN" baseline="0" dirty="0" smtClean="0"/>
              <a:t> Objective of project which includes scope</a:t>
            </a:r>
          </a:p>
          <a:p>
            <a:r>
              <a:rPr lang="en-IN" baseline="0" dirty="0" smtClean="0"/>
              <a:t>2. What is written in SOW for this project.</a:t>
            </a:r>
          </a:p>
          <a:p>
            <a:r>
              <a:rPr lang="en-IN" baseline="0" dirty="0" smtClean="0"/>
              <a:t>3. What is customer expectation from us.</a:t>
            </a:r>
          </a:p>
          <a:p>
            <a:r>
              <a:rPr lang="en-IN" baseline="0" dirty="0" smtClean="0"/>
              <a:t>4. What customer wants/told you.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D6D21-EAAE-4E9B-A4C2-E00744765D7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345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Business Objective / Project Scope</a:t>
            </a:r>
            <a:r>
              <a:rPr lang="en-IN" baseline="0" dirty="0" smtClean="0"/>
              <a:t> :</a:t>
            </a:r>
          </a:p>
          <a:p>
            <a:endParaRPr lang="en-IN" baseline="0" dirty="0" smtClean="0"/>
          </a:p>
          <a:p>
            <a:r>
              <a:rPr lang="en-IN" dirty="0" smtClean="0"/>
              <a:t>1. Provide information about what is the Business</a:t>
            </a:r>
            <a:r>
              <a:rPr lang="en-IN" baseline="0" dirty="0" smtClean="0"/>
              <a:t> Objective of project which includes scope</a:t>
            </a:r>
          </a:p>
          <a:p>
            <a:r>
              <a:rPr lang="en-IN" baseline="0" dirty="0" smtClean="0"/>
              <a:t>2. What is written in SOW for this project.</a:t>
            </a:r>
          </a:p>
          <a:p>
            <a:r>
              <a:rPr lang="en-IN" baseline="0" dirty="0" smtClean="0"/>
              <a:t>3. What is customer expectation from us.</a:t>
            </a:r>
          </a:p>
          <a:p>
            <a:r>
              <a:rPr lang="en-IN" baseline="0" dirty="0" smtClean="0"/>
              <a:t>4. What customer wants/told you.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D6D21-EAAE-4E9B-A4C2-E00744765D7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345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Business Objective / Project Scope</a:t>
            </a:r>
            <a:r>
              <a:rPr lang="en-IN" baseline="0" dirty="0" smtClean="0"/>
              <a:t> :</a:t>
            </a:r>
          </a:p>
          <a:p>
            <a:endParaRPr lang="en-IN" baseline="0" dirty="0" smtClean="0"/>
          </a:p>
          <a:p>
            <a:r>
              <a:rPr lang="en-IN" dirty="0" smtClean="0"/>
              <a:t>1. Provide information about what is the Business</a:t>
            </a:r>
            <a:r>
              <a:rPr lang="en-IN" baseline="0" dirty="0" smtClean="0"/>
              <a:t> Objective of project which includes scope</a:t>
            </a:r>
          </a:p>
          <a:p>
            <a:r>
              <a:rPr lang="en-IN" baseline="0" dirty="0" smtClean="0"/>
              <a:t>2. What is written in SOW for this project.</a:t>
            </a:r>
          </a:p>
          <a:p>
            <a:r>
              <a:rPr lang="en-IN" baseline="0" dirty="0" smtClean="0"/>
              <a:t>3. What is customer expectation from us.</a:t>
            </a:r>
          </a:p>
          <a:p>
            <a:r>
              <a:rPr lang="en-IN" baseline="0" dirty="0" smtClean="0"/>
              <a:t>4. What customer wants/told you.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D6D21-EAAE-4E9B-A4C2-E00744765D7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345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Business Objective / Project Scope</a:t>
            </a:r>
            <a:r>
              <a:rPr lang="en-IN" baseline="0" dirty="0" smtClean="0"/>
              <a:t> :</a:t>
            </a:r>
          </a:p>
          <a:p>
            <a:endParaRPr lang="en-IN" baseline="0" dirty="0" smtClean="0"/>
          </a:p>
          <a:p>
            <a:r>
              <a:rPr lang="en-IN" dirty="0" smtClean="0"/>
              <a:t>1. Provide information about what is the Business</a:t>
            </a:r>
            <a:r>
              <a:rPr lang="en-IN" baseline="0" dirty="0" smtClean="0"/>
              <a:t> Objective of project which includes scope</a:t>
            </a:r>
          </a:p>
          <a:p>
            <a:r>
              <a:rPr lang="en-IN" baseline="0" dirty="0" smtClean="0"/>
              <a:t>2. What is written in SOW for this project.</a:t>
            </a:r>
          </a:p>
          <a:p>
            <a:r>
              <a:rPr lang="en-IN" baseline="0" dirty="0" smtClean="0"/>
              <a:t>3. What is customer expectation from us.</a:t>
            </a:r>
          </a:p>
          <a:p>
            <a:r>
              <a:rPr lang="en-IN" baseline="0" dirty="0" smtClean="0"/>
              <a:t>4. What customer wants/told you.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D6D21-EAAE-4E9B-A4C2-E00744765D7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345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Business Objective / Project Scope</a:t>
            </a:r>
            <a:r>
              <a:rPr lang="en-IN" baseline="0" dirty="0" smtClean="0"/>
              <a:t> :</a:t>
            </a:r>
          </a:p>
          <a:p>
            <a:endParaRPr lang="en-IN" baseline="0" dirty="0" smtClean="0"/>
          </a:p>
          <a:p>
            <a:r>
              <a:rPr lang="en-IN" dirty="0" smtClean="0"/>
              <a:t>1. Provide information about what is the Business</a:t>
            </a:r>
            <a:r>
              <a:rPr lang="en-IN" baseline="0" dirty="0" smtClean="0"/>
              <a:t> Objective of project which includes scope</a:t>
            </a:r>
          </a:p>
          <a:p>
            <a:r>
              <a:rPr lang="en-IN" baseline="0" dirty="0" smtClean="0"/>
              <a:t>2. What is written in SOW for this project.</a:t>
            </a:r>
          </a:p>
          <a:p>
            <a:r>
              <a:rPr lang="en-IN" baseline="0" dirty="0" smtClean="0"/>
              <a:t>3. What is customer expectation from us.</a:t>
            </a:r>
          </a:p>
          <a:p>
            <a:r>
              <a:rPr lang="en-IN" baseline="0" dirty="0" smtClean="0"/>
              <a:t>4. What customer wants/told you.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D6D21-EAAE-4E9B-A4C2-E00744765D7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345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Business Objective / Project Scope</a:t>
            </a:r>
            <a:r>
              <a:rPr lang="en-IN" baseline="0" dirty="0" smtClean="0"/>
              <a:t> :</a:t>
            </a:r>
          </a:p>
          <a:p>
            <a:endParaRPr lang="en-IN" baseline="0" dirty="0" smtClean="0"/>
          </a:p>
          <a:p>
            <a:r>
              <a:rPr lang="en-IN" dirty="0" smtClean="0"/>
              <a:t>1. Provide information about what is the Business</a:t>
            </a:r>
            <a:r>
              <a:rPr lang="en-IN" baseline="0" dirty="0" smtClean="0"/>
              <a:t> Objective of project which includes scope</a:t>
            </a:r>
          </a:p>
          <a:p>
            <a:r>
              <a:rPr lang="en-IN" baseline="0" dirty="0" smtClean="0"/>
              <a:t>2. What is written in SOW for this project.</a:t>
            </a:r>
          </a:p>
          <a:p>
            <a:r>
              <a:rPr lang="en-IN" baseline="0" dirty="0" smtClean="0"/>
              <a:t>3. What is customer expectation from us.</a:t>
            </a:r>
          </a:p>
          <a:p>
            <a:r>
              <a:rPr lang="en-IN" baseline="0" dirty="0" smtClean="0"/>
              <a:t>4. What customer wants/told you.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D6D21-EAAE-4E9B-A4C2-E00744765D7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345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506936"/>
            <a:ext cx="12192000" cy="351064"/>
          </a:xfrm>
          <a:prstGeom prst="rect">
            <a:avLst/>
          </a:prstGeom>
          <a:solidFill>
            <a:srgbClr val="009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893" y="651736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D3A763E-CAC3-482F-817C-687CE958EEF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968" y="6558454"/>
            <a:ext cx="4114800" cy="33193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>
              <a:defRPr/>
            </a:pPr>
            <a:r>
              <a:rPr lang="en-IN" sz="1000" smtClean="0">
                <a:cs typeface="Tahoma" pitchFamily="34" charset="0"/>
              </a:rPr>
              <a:t>Copyright © 2017 Infogain Corporation. All rights reserved.</a:t>
            </a:r>
            <a:endParaRPr lang="en-US" sz="1000" dirty="0">
              <a:cs typeface="Tahoma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7744654" y="-1534789"/>
            <a:ext cx="2912611" cy="598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1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8524009" cy="6858000"/>
          </a:xfrm>
          <a:custGeom>
            <a:avLst/>
            <a:gdLst>
              <a:gd name="connsiteX0" fmla="*/ 0 w 5376188"/>
              <a:gd name="connsiteY0" fmla="*/ 0 h 6858000"/>
              <a:gd name="connsiteX1" fmla="*/ 5376188 w 5376188"/>
              <a:gd name="connsiteY1" fmla="*/ 0 h 6858000"/>
              <a:gd name="connsiteX2" fmla="*/ 5376188 w 5376188"/>
              <a:gd name="connsiteY2" fmla="*/ 6858000 h 6858000"/>
              <a:gd name="connsiteX3" fmla="*/ 0 w 5376188"/>
              <a:gd name="connsiteY3" fmla="*/ 6858000 h 6858000"/>
              <a:gd name="connsiteX4" fmla="*/ 0 w 5376188"/>
              <a:gd name="connsiteY4" fmla="*/ 0 h 6858000"/>
              <a:gd name="connsiteX0" fmla="*/ 0 w 6282423"/>
              <a:gd name="connsiteY0" fmla="*/ 0 h 6858000"/>
              <a:gd name="connsiteX1" fmla="*/ 6282423 w 6282423"/>
              <a:gd name="connsiteY1" fmla="*/ 0 h 6858000"/>
              <a:gd name="connsiteX2" fmla="*/ 5376188 w 6282423"/>
              <a:gd name="connsiteY2" fmla="*/ 6858000 h 6858000"/>
              <a:gd name="connsiteX3" fmla="*/ 0 w 6282423"/>
              <a:gd name="connsiteY3" fmla="*/ 6858000 h 6858000"/>
              <a:gd name="connsiteX4" fmla="*/ 0 w 6282423"/>
              <a:gd name="connsiteY4" fmla="*/ 0 h 6858000"/>
              <a:gd name="connsiteX0" fmla="*/ 0 w 6576337"/>
              <a:gd name="connsiteY0" fmla="*/ 0 h 6858000"/>
              <a:gd name="connsiteX1" fmla="*/ 6576337 w 6576337"/>
              <a:gd name="connsiteY1" fmla="*/ 0 h 6858000"/>
              <a:gd name="connsiteX2" fmla="*/ 5376188 w 6576337"/>
              <a:gd name="connsiteY2" fmla="*/ 6858000 h 6858000"/>
              <a:gd name="connsiteX3" fmla="*/ 0 w 6576337"/>
              <a:gd name="connsiteY3" fmla="*/ 6858000 h 6858000"/>
              <a:gd name="connsiteX4" fmla="*/ 0 w 6576337"/>
              <a:gd name="connsiteY4" fmla="*/ 0 h 6858000"/>
              <a:gd name="connsiteX0" fmla="*/ 0 w 8524009"/>
              <a:gd name="connsiteY0" fmla="*/ 0 h 6858000"/>
              <a:gd name="connsiteX1" fmla="*/ 8524009 w 8524009"/>
              <a:gd name="connsiteY1" fmla="*/ 9144 h 6858000"/>
              <a:gd name="connsiteX2" fmla="*/ 5376188 w 8524009"/>
              <a:gd name="connsiteY2" fmla="*/ 6858000 h 6858000"/>
              <a:gd name="connsiteX3" fmla="*/ 0 w 8524009"/>
              <a:gd name="connsiteY3" fmla="*/ 6858000 h 6858000"/>
              <a:gd name="connsiteX4" fmla="*/ 0 w 852400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4009" h="6858000">
                <a:moveTo>
                  <a:pt x="0" y="0"/>
                </a:moveTo>
                <a:lnTo>
                  <a:pt x="8524009" y="9144"/>
                </a:lnTo>
                <a:lnTo>
                  <a:pt x="537618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dist="38100" sx="103000" sy="103000" algn="tl" rotWithShape="0">
              <a:srgbClr val="00206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7024" y="7613"/>
            <a:ext cx="3934976" cy="6842774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>
            <a:off x="255542" y="2570934"/>
            <a:ext cx="5705475" cy="979515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3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547365" y="2643505"/>
            <a:ext cx="5413652" cy="51309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200" b="0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idx="1"/>
          </p:nvPr>
        </p:nvSpPr>
        <p:spPr>
          <a:xfrm>
            <a:off x="566415" y="3156595"/>
            <a:ext cx="4846646" cy="31765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rgbClr val="002060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031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D:\d_backup\offical_work\ppt-modification-2015\main-page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8021" y="138793"/>
            <a:ext cx="9144000" cy="655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8022336" y="0"/>
            <a:ext cx="4169664" cy="6858000"/>
          </a:xfrm>
          <a:prstGeom prst="rect">
            <a:avLst/>
          </a:prstGeom>
          <a:solidFill>
            <a:srgbClr val="33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433707" y="4615996"/>
            <a:ext cx="3758293" cy="51309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8433707" y="5202564"/>
            <a:ext cx="3592286" cy="31765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59450" y="1"/>
            <a:ext cx="38135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6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59450" y="1"/>
            <a:ext cx="3813500" cy="65151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12192000" cy="66947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724" y="172781"/>
            <a:ext cx="1034526" cy="320755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0" y="6506936"/>
            <a:ext cx="12192000" cy="351064"/>
          </a:xfrm>
          <a:prstGeom prst="rect">
            <a:avLst/>
          </a:prstGeom>
          <a:solidFill>
            <a:srgbClr val="009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244" y="219237"/>
            <a:ext cx="8738505" cy="46644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800" b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310244" y="691340"/>
            <a:ext cx="8738505" cy="31765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245" y="2333744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0245" y="1496636"/>
            <a:ext cx="393223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893" y="651736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D3A763E-CAC3-482F-817C-687CE958EEF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968" y="6558454"/>
            <a:ext cx="4114800" cy="33193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>
              <a:defRPr/>
            </a:pPr>
            <a:r>
              <a:rPr lang="en-IN" sz="1000" smtClean="0">
                <a:cs typeface="Tahoma" pitchFamily="34" charset="0"/>
              </a:rPr>
              <a:t>Copyright © 2017 Infogain Corporation. All rights reserved.</a:t>
            </a:r>
            <a:endParaRPr lang="en-US" sz="1000" dirty="0">
              <a:cs typeface="Tahoma" pitchFamily="34" charset="0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269421" y="669472"/>
            <a:ext cx="11676126" cy="0"/>
          </a:xfrm>
          <a:prstGeom prst="line">
            <a:avLst/>
          </a:prstGeom>
          <a:ln w="19050">
            <a:gradFill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0">
                  <a:srgbClr val="0094CE"/>
                </a:gs>
              </a:gsLst>
              <a:lin ang="36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50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59450" y="1"/>
            <a:ext cx="3813500" cy="65151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12192000" cy="66947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724" y="172781"/>
            <a:ext cx="1034526" cy="320755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>
          <a:xfrm>
            <a:off x="269421" y="669472"/>
            <a:ext cx="11676126" cy="0"/>
          </a:xfrm>
          <a:prstGeom prst="line">
            <a:avLst/>
          </a:prstGeom>
          <a:ln w="19050">
            <a:gradFill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0">
                  <a:srgbClr val="0094CE"/>
                </a:gs>
              </a:gsLst>
              <a:lin ang="36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 userDrawn="1"/>
        </p:nvSpPr>
        <p:spPr>
          <a:xfrm>
            <a:off x="0" y="6506936"/>
            <a:ext cx="12192000" cy="351064"/>
          </a:xfrm>
          <a:prstGeom prst="rect">
            <a:avLst/>
          </a:prstGeom>
          <a:solidFill>
            <a:srgbClr val="009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244" y="219237"/>
            <a:ext cx="8738505" cy="46644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800" b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310244" y="691340"/>
            <a:ext cx="8738505" cy="31765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245" y="2333744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0245" y="1496636"/>
            <a:ext cx="393223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893" y="651736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D3A763E-CAC3-482F-817C-687CE958EEF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968" y="6558454"/>
            <a:ext cx="4114800" cy="33193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>
              <a:defRPr/>
            </a:pPr>
            <a:r>
              <a:rPr lang="en-IN" sz="1000" smtClean="0">
                <a:cs typeface="Tahoma" pitchFamily="34" charset="0"/>
              </a:rPr>
              <a:t>Copyright © 2017 Infogain Corporation. All rights reserved.</a:t>
            </a:r>
            <a:endParaRPr lang="en-US" sz="1000" dirty="0"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52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0"/>
            <a:ext cx="12192000" cy="66947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724" y="172781"/>
            <a:ext cx="1034526" cy="320755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>
            <a:off x="0" y="6506936"/>
            <a:ext cx="12192000" cy="351064"/>
          </a:xfrm>
          <a:prstGeom prst="rect">
            <a:avLst/>
          </a:prstGeom>
          <a:solidFill>
            <a:srgbClr val="009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310244" y="219237"/>
            <a:ext cx="8738505" cy="46644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idx="1"/>
          </p:nvPr>
        </p:nvSpPr>
        <p:spPr>
          <a:xfrm>
            <a:off x="310244" y="691340"/>
            <a:ext cx="8738505" cy="31765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Picture Placeholder 2"/>
          <p:cNvSpPr>
            <a:spLocks noGrp="1"/>
          </p:cNvSpPr>
          <p:nvPr>
            <p:ph type="pic" idx="13"/>
          </p:nvPr>
        </p:nvSpPr>
        <p:spPr>
          <a:xfrm>
            <a:off x="4495800" y="1496636"/>
            <a:ext cx="7436454" cy="4746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IN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69421" y="669472"/>
            <a:ext cx="11676126" cy="0"/>
          </a:xfrm>
          <a:prstGeom prst="line">
            <a:avLst/>
          </a:prstGeom>
          <a:ln w="19050">
            <a:gradFill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0">
                  <a:srgbClr val="0094CE"/>
                </a:gs>
              </a:gsLst>
              <a:lin ang="36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245" y="1920622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Clr>
                <a:srgbClr val="0094CE"/>
              </a:buClr>
              <a:buFont typeface="Wingdings" panose="05000000000000000000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lvl="1">
              <a:buClr>
                <a:srgbClr val="0094CE"/>
              </a:buClr>
              <a:buFont typeface="Wingdings" panose="05000000000000000000" pitchFamily="2" charset="2"/>
              <a:buChar char="§"/>
            </a:pPr>
            <a:r>
              <a:rPr lang="en-US" smtClean="0"/>
              <a:t>Second level</a:t>
            </a:r>
          </a:p>
          <a:p>
            <a:pPr lvl="2">
              <a:buClr>
                <a:srgbClr val="0094CE"/>
              </a:buClr>
              <a:buFont typeface="Wingdings" panose="05000000000000000000" pitchFamily="2" charset="2"/>
              <a:buChar char="§"/>
            </a:pPr>
            <a:r>
              <a:rPr lang="en-US" smtClean="0"/>
              <a:t>Third level</a:t>
            </a:r>
          </a:p>
          <a:p>
            <a:pPr lvl="3">
              <a:buClr>
                <a:srgbClr val="0094CE"/>
              </a:buClr>
              <a:buFont typeface="Wingdings" panose="05000000000000000000" pitchFamily="2" charset="2"/>
              <a:buChar char="§"/>
            </a:pPr>
            <a:r>
              <a:rPr lang="en-US" smtClean="0"/>
              <a:t>Fourth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0245" y="1496636"/>
            <a:ext cx="3932237" cy="423986"/>
          </a:xfrm>
          <a:prstGeom prst="rect">
            <a:avLst/>
          </a:prstGeom>
        </p:spPr>
        <p:txBody>
          <a:bodyPr anchor="t"/>
          <a:lstStyle/>
          <a:p>
            <a:pPr lvl="0">
              <a:lnSpc>
                <a:spcPct val="100000"/>
              </a:lnSpc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893" y="651736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D3A763E-CAC3-482F-817C-687CE958EEF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968" y="6558454"/>
            <a:ext cx="4114800" cy="33193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>
              <a:defRPr/>
            </a:pPr>
            <a:r>
              <a:rPr lang="en-IN" sz="1000" smtClean="0">
                <a:cs typeface="Tahoma" pitchFamily="34" charset="0"/>
              </a:rPr>
              <a:t>Copyright © 2017 Infogain Corporation. All rights reserved.</a:t>
            </a:r>
            <a:endParaRPr lang="en-US" sz="1000" dirty="0"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03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886075"/>
            <a:ext cx="12192000" cy="3971925"/>
          </a:xfrm>
          <a:prstGeom prst="rect">
            <a:avLst/>
          </a:prstGeom>
          <a:gradFill flip="none" rotWithShape="1">
            <a:gsLst>
              <a:gs pos="100000">
                <a:srgbClr val="0196D0"/>
              </a:gs>
              <a:gs pos="0">
                <a:srgbClr val="00458E">
                  <a:lumMod val="82000"/>
                  <a:lumOff val="18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 userDrawn="1"/>
        </p:nvSpPr>
        <p:spPr>
          <a:xfrm>
            <a:off x="6785960" y="1807936"/>
            <a:ext cx="184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11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582814" y="3654066"/>
            <a:ext cx="260627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</a:rPr>
              <a:t>Infogain Corporation, HQ</a:t>
            </a:r>
          </a:p>
          <a:p>
            <a:pPr algn="l"/>
            <a:r>
              <a:rPr lang="en-IN" sz="1100" dirty="0" smtClean="0">
                <a:solidFill>
                  <a:schemeClr val="bg1"/>
                </a:solidFill>
              </a:rPr>
              <a:t>485 Alberto Way Los Gatos,</a:t>
            </a:r>
            <a:br>
              <a:rPr lang="en-IN" sz="1100" dirty="0" smtClean="0">
                <a:solidFill>
                  <a:schemeClr val="bg1"/>
                </a:solidFill>
              </a:rPr>
            </a:br>
            <a:r>
              <a:rPr lang="en-IN" sz="1100" dirty="0" smtClean="0">
                <a:solidFill>
                  <a:schemeClr val="bg1"/>
                </a:solidFill>
              </a:rPr>
              <a:t>CA 95032 USA</a:t>
            </a:r>
          </a:p>
          <a:p>
            <a:pPr algn="l"/>
            <a:r>
              <a:rPr lang="en-IN" sz="1100" dirty="0" smtClean="0">
                <a:solidFill>
                  <a:schemeClr val="bg1"/>
                </a:solidFill>
              </a:rPr>
              <a:t>Phone: 408-355-6000</a:t>
            </a:r>
          </a:p>
          <a:p>
            <a:pPr algn="l"/>
            <a:r>
              <a:rPr lang="en-IN" sz="1100" dirty="0" smtClean="0">
                <a:solidFill>
                  <a:schemeClr val="bg1"/>
                </a:solidFill>
              </a:rPr>
              <a:t>Fax: 408-355-7000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582814" y="4685413"/>
            <a:ext cx="260627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</a:rPr>
              <a:t>Infogain Irvine</a:t>
            </a:r>
          </a:p>
          <a:p>
            <a:r>
              <a:rPr lang="en-IN" sz="1100" b="0" dirty="0" smtClean="0">
                <a:solidFill>
                  <a:schemeClr val="bg1"/>
                </a:solidFill>
              </a:rPr>
              <a:t>41 Corporate Park,</a:t>
            </a:r>
            <a:br>
              <a:rPr lang="en-IN" sz="1100" b="0" dirty="0" smtClean="0">
                <a:solidFill>
                  <a:schemeClr val="bg1"/>
                </a:solidFill>
              </a:rPr>
            </a:br>
            <a:r>
              <a:rPr lang="en-IN" sz="1100" b="0" dirty="0" smtClean="0">
                <a:solidFill>
                  <a:schemeClr val="bg1"/>
                </a:solidFill>
              </a:rPr>
              <a:t>Suite 390 Irvine, CA  2606 USA</a:t>
            </a:r>
          </a:p>
          <a:p>
            <a:r>
              <a:rPr lang="en-IN" sz="1100" b="0" dirty="0" smtClean="0">
                <a:solidFill>
                  <a:schemeClr val="bg1"/>
                </a:solidFill>
              </a:rPr>
              <a:t>Phone: 949-223-5100</a:t>
            </a:r>
          </a:p>
          <a:p>
            <a:r>
              <a:rPr lang="en-IN" sz="1100" b="0" dirty="0" smtClean="0">
                <a:solidFill>
                  <a:schemeClr val="bg1"/>
                </a:solidFill>
              </a:rPr>
              <a:t>Fax: 949-223-5110</a:t>
            </a:r>
            <a:endParaRPr lang="en-IN" sz="1100" b="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82816" y="5671756"/>
            <a:ext cx="197941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</a:rPr>
              <a:t>Infogain Austin</a:t>
            </a:r>
          </a:p>
          <a:p>
            <a:r>
              <a:rPr lang="en-IN" sz="1100" b="0" dirty="0" smtClean="0">
                <a:solidFill>
                  <a:schemeClr val="bg1"/>
                </a:solidFill>
              </a:rPr>
              <a:t>Stratum Executive </a:t>
            </a:r>
            <a:r>
              <a:rPr lang="en-IN" sz="1100" b="0" dirty="0" err="1" smtClean="0">
                <a:solidFill>
                  <a:schemeClr val="bg1"/>
                </a:solidFill>
              </a:rPr>
              <a:t>Center</a:t>
            </a:r>
            <a:r>
              <a:rPr lang="en-IN" sz="1100" b="0" dirty="0" smtClean="0">
                <a:solidFill>
                  <a:schemeClr val="bg1"/>
                </a:solidFill>
              </a:rPr>
              <a:t> Building D 11044 Research Boulevard Suite 200</a:t>
            </a:r>
          </a:p>
          <a:p>
            <a:r>
              <a:rPr lang="en-IN" sz="1100" b="0" dirty="0" smtClean="0">
                <a:solidFill>
                  <a:schemeClr val="bg1"/>
                </a:solidFill>
              </a:rPr>
              <a:t>Austin, Texas 78759</a:t>
            </a:r>
            <a:endParaRPr lang="en-IN" sz="1100" b="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698357" y="5671756"/>
            <a:ext cx="225464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Noida</a:t>
            </a:r>
          </a:p>
          <a:p>
            <a:r>
              <a:rPr lang="pt-BR" sz="1100" b="0" dirty="0" smtClean="0">
                <a:solidFill>
                  <a:schemeClr val="bg1"/>
                </a:solidFill>
              </a:rPr>
              <a:t>A-16, Sector 60, Noida Gautam Budh agar, 201301 (U.P.) India</a:t>
            </a:r>
          </a:p>
          <a:p>
            <a:r>
              <a:rPr lang="pt-BR" sz="1100" b="0" dirty="0" smtClean="0">
                <a:solidFill>
                  <a:schemeClr val="bg1"/>
                </a:solidFill>
              </a:rPr>
              <a:t>Phone: +91-120-2445144</a:t>
            </a:r>
          </a:p>
          <a:p>
            <a:r>
              <a:rPr lang="pt-BR" sz="1100" b="0" dirty="0" smtClean="0">
                <a:solidFill>
                  <a:schemeClr val="bg1"/>
                </a:solidFill>
              </a:rPr>
              <a:t>Fax: +91-120-2580406</a:t>
            </a:r>
            <a:endParaRPr lang="en-IN" sz="1100" b="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698357" y="3654066"/>
            <a:ext cx="225464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</a:rPr>
              <a:t>Pune</a:t>
            </a:r>
          </a:p>
          <a:p>
            <a:r>
              <a:rPr lang="en-IN" sz="1100" b="0" dirty="0" smtClean="0">
                <a:solidFill>
                  <a:schemeClr val="bg1"/>
                </a:solidFill>
              </a:rPr>
              <a:t>7th Floor, </a:t>
            </a:r>
            <a:r>
              <a:rPr lang="en-IN" sz="1100" b="0" dirty="0" err="1" smtClean="0">
                <a:solidFill>
                  <a:schemeClr val="bg1"/>
                </a:solidFill>
              </a:rPr>
              <a:t>Bhalerao</a:t>
            </a:r>
            <a:r>
              <a:rPr lang="en-IN" sz="1100" b="0" dirty="0" smtClean="0">
                <a:solidFill>
                  <a:schemeClr val="bg1"/>
                </a:solidFill>
              </a:rPr>
              <a:t> Towers, CTS No.1669 - 1670, Behind Hotel Pride,</a:t>
            </a:r>
          </a:p>
          <a:p>
            <a:r>
              <a:rPr lang="en-IN" sz="1100" b="0" dirty="0" err="1" smtClean="0">
                <a:solidFill>
                  <a:schemeClr val="bg1"/>
                </a:solidFill>
              </a:rPr>
              <a:t>Shivaji</a:t>
            </a:r>
            <a:r>
              <a:rPr lang="en-IN" sz="1100" b="0" dirty="0" smtClean="0">
                <a:solidFill>
                  <a:schemeClr val="bg1"/>
                </a:solidFill>
              </a:rPr>
              <a:t> Nagar, Pune - 411005</a:t>
            </a:r>
          </a:p>
          <a:p>
            <a:r>
              <a:rPr lang="en-IN" sz="1100" b="0" dirty="0" smtClean="0">
                <a:solidFill>
                  <a:schemeClr val="bg1"/>
                </a:solidFill>
              </a:rPr>
              <a:t>Phone : +91-20-66236700</a:t>
            </a:r>
            <a:endParaRPr lang="en-IN" sz="1100" b="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698356" y="4685412"/>
            <a:ext cx="237351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</a:rPr>
              <a:t>Dubai</a:t>
            </a:r>
          </a:p>
          <a:p>
            <a:r>
              <a:rPr lang="en-IN" sz="1100" b="0" dirty="0" smtClean="0">
                <a:solidFill>
                  <a:schemeClr val="bg1"/>
                </a:solidFill>
              </a:rPr>
              <a:t>P O Box 500588 Office No.105,</a:t>
            </a:r>
            <a:br>
              <a:rPr lang="en-IN" sz="1100" b="0" dirty="0" smtClean="0">
                <a:solidFill>
                  <a:schemeClr val="bg1"/>
                </a:solidFill>
              </a:rPr>
            </a:br>
            <a:r>
              <a:rPr lang="en-IN" sz="1100" b="0" dirty="0" smtClean="0">
                <a:solidFill>
                  <a:schemeClr val="bg1"/>
                </a:solidFill>
              </a:rPr>
              <a:t>Building No. 4, Dubai Outsource Zone,</a:t>
            </a:r>
          </a:p>
          <a:p>
            <a:r>
              <a:rPr lang="en-IN" sz="1100" b="0" dirty="0" smtClean="0">
                <a:solidFill>
                  <a:schemeClr val="bg1"/>
                </a:solidFill>
              </a:rPr>
              <a:t>Dubai, United Arab Emirates</a:t>
            </a:r>
          </a:p>
          <a:p>
            <a:r>
              <a:rPr lang="en-IN" sz="1100" b="0" dirty="0" smtClean="0">
                <a:solidFill>
                  <a:schemeClr val="bg1"/>
                </a:solidFill>
              </a:rPr>
              <a:t>Tel: +971-4-458-7336 </a:t>
            </a:r>
            <a:endParaRPr lang="en-IN" sz="1100" b="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096000" y="3654065"/>
            <a:ext cx="260627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Blue Star Infotech America Inc.,</a:t>
            </a:r>
          </a:p>
          <a:p>
            <a:r>
              <a:rPr lang="pt-BR" sz="1100" b="0" dirty="0" smtClean="0">
                <a:solidFill>
                  <a:schemeClr val="bg1"/>
                </a:solidFill>
              </a:rPr>
              <a:t>2350 Mission College Blvd, Suite # 480, Santa Clara, CA 95054</a:t>
            </a:r>
          </a:p>
          <a:p>
            <a:r>
              <a:rPr lang="pt-BR" sz="1100" b="0" dirty="0" smtClean="0">
                <a:solidFill>
                  <a:schemeClr val="bg1"/>
                </a:solidFill>
              </a:rPr>
              <a:t>Tel : +1 408 727 3701</a:t>
            </a:r>
          </a:p>
          <a:p>
            <a:r>
              <a:rPr lang="pt-BR" sz="1100" b="0" dirty="0" smtClean="0">
                <a:solidFill>
                  <a:schemeClr val="bg1"/>
                </a:solidFill>
              </a:rPr>
              <a:t>Fax : +1 408 727 3707</a:t>
            </a:r>
            <a:endParaRPr lang="en-IN" sz="1100" b="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088438" y="4685411"/>
            <a:ext cx="260627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100" b="1" dirty="0" smtClean="0">
                <a:solidFill>
                  <a:schemeClr val="bg1"/>
                </a:solidFill>
              </a:rPr>
              <a:t>Blue Star Infotech Ltd.</a:t>
            </a:r>
          </a:p>
          <a:p>
            <a:r>
              <a:rPr lang="en-IN" sz="1100" b="0" dirty="0" smtClean="0">
                <a:solidFill>
                  <a:schemeClr val="bg1"/>
                </a:solidFill>
              </a:rPr>
              <a:t>8th Floor, The Great Oasis, Plot No D-13, MIDC, </a:t>
            </a:r>
            <a:r>
              <a:rPr lang="en-IN" sz="1100" b="0" dirty="0" err="1" smtClean="0">
                <a:solidFill>
                  <a:schemeClr val="bg1"/>
                </a:solidFill>
              </a:rPr>
              <a:t>Marol</a:t>
            </a:r>
            <a:r>
              <a:rPr lang="en-IN" sz="1100" b="0" dirty="0" smtClean="0">
                <a:solidFill>
                  <a:schemeClr val="bg1"/>
                </a:solidFill>
              </a:rPr>
              <a:t>, Andheri (East), Mumbai</a:t>
            </a:r>
            <a:br>
              <a:rPr lang="en-IN" sz="1100" b="0" dirty="0" smtClean="0">
                <a:solidFill>
                  <a:schemeClr val="bg1"/>
                </a:solidFill>
              </a:rPr>
            </a:br>
            <a:r>
              <a:rPr lang="en-IN" sz="1100" b="0" dirty="0" smtClean="0">
                <a:solidFill>
                  <a:schemeClr val="bg1"/>
                </a:solidFill>
              </a:rPr>
              <a:t>Tel: +91 22 6695 6969</a:t>
            </a:r>
          </a:p>
          <a:p>
            <a:r>
              <a:rPr lang="en-IN" sz="1100" b="0" dirty="0" smtClean="0">
                <a:solidFill>
                  <a:schemeClr val="bg1"/>
                </a:solidFill>
              </a:rPr>
              <a:t>Fax: +91 22 6697 3866</a:t>
            </a:r>
            <a:endParaRPr lang="en-IN" sz="1100" b="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085426" y="5671755"/>
            <a:ext cx="260627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</a:rPr>
              <a:t>Blue Star Infotech (UK) Ltd.</a:t>
            </a:r>
          </a:p>
          <a:p>
            <a:r>
              <a:rPr lang="en-IN" sz="1100" b="0" dirty="0" smtClean="0">
                <a:solidFill>
                  <a:schemeClr val="bg1"/>
                </a:solidFill>
              </a:rPr>
              <a:t>Marble Arch Tower 55 Bryanston Street London W1H 7AA, United Kingdom</a:t>
            </a:r>
          </a:p>
          <a:p>
            <a:r>
              <a:rPr lang="en-IN" sz="1100" b="0" dirty="0" smtClean="0">
                <a:solidFill>
                  <a:schemeClr val="bg1"/>
                </a:solidFill>
              </a:rPr>
              <a:t>Tel: +44 (0) 20 3059 1887</a:t>
            </a:r>
          </a:p>
          <a:p>
            <a:r>
              <a:rPr lang="en-IN" sz="1100" b="0" dirty="0" smtClean="0">
                <a:solidFill>
                  <a:schemeClr val="bg1"/>
                </a:solidFill>
              </a:rPr>
              <a:t>Fax: +44 (0) 20 7868 8600</a:t>
            </a:r>
            <a:endParaRPr lang="en-IN" sz="1100" b="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9141242" y="3654065"/>
            <a:ext cx="23962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Blue Star Infotech (Singapore) Pte Ltd.</a:t>
            </a:r>
          </a:p>
          <a:p>
            <a:r>
              <a:rPr lang="pt-BR" sz="1100" b="0" dirty="0" smtClean="0">
                <a:solidFill>
                  <a:schemeClr val="bg1"/>
                </a:solidFill>
              </a:rPr>
              <a:t>(Infostack Solutions Pte Ltd) </a:t>
            </a:r>
          </a:p>
          <a:p>
            <a:r>
              <a:rPr lang="pt-BR" sz="1100" b="0" dirty="0" smtClean="0">
                <a:solidFill>
                  <a:schemeClr val="bg1"/>
                </a:solidFill>
              </a:rPr>
              <a:t>Afro-Asia Building 63 Robinson Road, 07-11, Singapore 068894 </a:t>
            </a:r>
            <a:br>
              <a:rPr lang="pt-BR" sz="1100" b="0" dirty="0" smtClean="0">
                <a:solidFill>
                  <a:schemeClr val="bg1"/>
                </a:solidFill>
              </a:rPr>
            </a:br>
            <a:r>
              <a:rPr lang="pt-BR" sz="1100" b="0" dirty="0" smtClean="0">
                <a:solidFill>
                  <a:schemeClr val="bg1"/>
                </a:solidFill>
              </a:rPr>
              <a:t>Tel: +65 6274 1455</a:t>
            </a:r>
          </a:p>
          <a:p>
            <a:r>
              <a:rPr lang="pt-BR" sz="1100" b="0" dirty="0" smtClean="0">
                <a:solidFill>
                  <a:schemeClr val="bg1"/>
                </a:solidFill>
              </a:rPr>
              <a:t>Fax: +65 6491 6465</a:t>
            </a:r>
            <a:endParaRPr lang="en-IN" sz="1100" b="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9141242" y="4850069"/>
            <a:ext cx="26062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</a:rPr>
              <a:t>Blue Star </a:t>
            </a:r>
            <a:r>
              <a:rPr lang="en-IN" sz="1100" b="1" dirty="0" err="1" smtClean="0">
                <a:solidFill>
                  <a:schemeClr val="bg1"/>
                </a:solidFill>
              </a:rPr>
              <a:t>Infostack</a:t>
            </a:r>
            <a:r>
              <a:rPr lang="en-IN" sz="1100" b="1" dirty="0" smtClean="0">
                <a:solidFill>
                  <a:schemeClr val="bg1"/>
                </a:solidFill>
              </a:rPr>
              <a:t> (Malaysia) </a:t>
            </a:r>
          </a:p>
          <a:p>
            <a:r>
              <a:rPr lang="en-IN" sz="1100" b="0" dirty="0" err="1" smtClean="0">
                <a:solidFill>
                  <a:schemeClr val="bg1"/>
                </a:solidFill>
              </a:rPr>
              <a:t>Sdn</a:t>
            </a:r>
            <a:r>
              <a:rPr lang="en-IN" sz="1100" b="0" dirty="0" smtClean="0">
                <a:solidFill>
                  <a:schemeClr val="bg1"/>
                </a:solidFill>
              </a:rPr>
              <a:t> </a:t>
            </a:r>
            <a:r>
              <a:rPr lang="en-IN" sz="1100" b="0" dirty="0" err="1" smtClean="0">
                <a:solidFill>
                  <a:schemeClr val="bg1"/>
                </a:solidFill>
              </a:rPr>
              <a:t>Bhd</a:t>
            </a:r>
            <a:r>
              <a:rPr lang="en-IN" sz="1100" b="0" dirty="0" smtClean="0">
                <a:solidFill>
                  <a:schemeClr val="bg1"/>
                </a:solidFill>
              </a:rPr>
              <a:t> (A MSC Status Company) Level 16, 1 </a:t>
            </a:r>
            <a:r>
              <a:rPr lang="en-IN" sz="1100" b="0" dirty="0" err="1" smtClean="0">
                <a:solidFill>
                  <a:schemeClr val="bg1"/>
                </a:solidFill>
              </a:rPr>
              <a:t>Sentral</a:t>
            </a:r>
            <a:r>
              <a:rPr lang="en-IN" sz="1100" b="0" dirty="0" smtClean="0">
                <a:solidFill>
                  <a:schemeClr val="bg1"/>
                </a:solidFill>
              </a:rPr>
              <a:t> 5, KL </a:t>
            </a:r>
            <a:r>
              <a:rPr lang="en-IN" sz="1100" b="0" dirty="0" err="1" smtClean="0">
                <a:solidFill>
                  <a:schemeClr val="bg1"/>
                </a:solidFill>
              </a:rPr>
              <a:t>Sentral</a:t>
            </a:r>
            <a:r>
              <a:rPr lang="en-IN" sz="1100" b="0" dirty="0" smtClean="0">
                <a:solidFill>
                  <a:schemeClr val="bg1"/>
                </a:solidFill>
              </a:rPr>
              <a:t>, 50470</a:t>
            </a:r>
          </a:p>
          <a:p>
            <a:r>
              <a:rPr lang="en-IN" sz="1100" b="0" dirty="0" smtClean="0">
                <a:solidFill>
                  <a:schemeClr val="bg1"/>
                </a:solidFill>
              </a:rPr>
              <a:t>Kuala Lumpur, Malaysia</a:t>
            </a:r>
          </a:p>
          <a:p>
            <a:r>
              <a:rPr lang="en-IN" sz="1100" b="0" dirty="0" smtClean="0">
                <a:solidFill>
                  <a:schemeClr val="bg1"/>
                </a:solidFill>
              </a:rPr>
              <a:t>Tel: +60 (3) 2092 9454</a:t>
            </a:r>
          </a:p>
          <a:p>
            <a:r>
              <a:rPr lang="en-IN" sz="1100" b="0" dirty="0" smtClean="0">
                <a:solidFill>
                  <a:schemeClr val="bg1"/>
                </a:solidFill>
              </a:rPr>
              <a:t>Fax: +60 (3) 2178 4476</a:t>
            </a:r>
            <a:endParaRPr lang="en-IN" sz="1100" b="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208" y="3084322"/>
            <a:ext cx="1264832" cy="410438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478412" y="1540456"/>
            <a:ext cx="2710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0" dirty="0" smtClean="0">
                <a:latin typeface="+mj-lt"/>
              </a:rPr>
              <a:t>Thank You</a:t>
            </a:r>
            <a:endParaRPr lang="en-IN" sz="4800" b="0" dirty="0">
              <a:latin typeface="+mj-lt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9920" y="3061565"/>
            <a:ext cx="1189217" cy="3900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7744654" y="-1534789"/>
            <a:ext cx="2912611" cy="598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2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682093"/>
            <a:ext cx="12192000" cy="3175907"/>
          </a:xfrm>
          <a:prstGeom prst="rect">
            <a:avLst/>
          </a:prstGeom>
          <a:gradFill flip="none" rotWithShape="1">
            <a:gsLst>
              <a:gs pos="100000">
                <a:srgbClr val="0196D0"/>
              </a:gs>
              <a:gs pos="0">
                <a:srgbClr val="00458E">
                  <a:lumMod val="82000"/>
                  <a:lumOff val="18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 userDrawn="1"/>
        </p:nvSpPr>
        <p:spPr>
          <a:xfrm>
            <a:off x="6785960" y="1807936"/>
            <a:ext cx="184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11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78412" y="4447281"/>
            <a:ext cx="260627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</a:rPr>
              <a:t>Infogain Corporation, HQ</a:t>
            </a:r>
          </a:p>
          <a:p>
            <a:pPr algn="l"/>
            <a:r>
              <a:rPr lang="en-IN" sz="1100" dirty="0" smtClean="0">
                <a:solidFill>
                  <a:schemeClr val="bg1"/>
                </a:solidFill>
              </a:rPr>
              <a:t>485 Alberto Way Los Gatos,</a:t>
            </a:r>
            <a:br>
              <a:rPr lang="en-IN" sz="1100" dirty="0" smtClean="0">
                <a:solidFill>
                  <a:schemeClr val="bg1"/>
                </a:solidFill>
              </a:rPr>
            </a:br>
            <a:r>
              <a:rPr lang="en-IN" sz="1100" dirty="0" smtClean="0">
                <a:solidFill>
                  <a:schemeClr val="bg1"/>
                </a:solidFill>
              </a:rPr>
              <a:t>CA 95032 USA</a:t>
            </a:r>
          </a:p>
          <a:p>
            <a:pPr algn="l"/>
            <a:r>
              <a:rPr lang="en-IN" sz="1100" dirty="0" smtClean="0">
                <a:solidFill>
                  <a:schemeClr val="bg1"/>
                </a:solidFill>
              </a:rPr>
              <a:t>Phone: 408-355-6000</a:t>
            </a:r>
          </a:p>
          <a:p>
            <a:pPr algn="l"/>
            <a:r>
              <a:rPr lang="en-IN" sz="1100" dirty="0" smtClean="0">
                <a:solidFill>
                  <a:schemeClr val="bg1"/>
                </a:solidFill>
              </a:rPr>
              <a:t>Fax: 408-355-7000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855149" y="4447282"/>
            <a:ext cx="260627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</a:rPr>
              <a:t>Infogain Irvine</a:t>
            </a:r>
          </a:p>
          <a:p>
            <a:r>
              <a:rPr lang="en-IN" sz="1100" b="0" dirty="0" smtClean="0">
                <a:solidFill>
                  <a:schemeClr val="bg1"/>
                </a:solidFill>
              </a:rPr>
              <a:t>41 Corporate Park,</a:t>
            </a:r>
            <a:br>
              <a:rPr lang="en-IN" sz="1100" b="0" dirty="0" smtClean="0">
                <a:solidFill>
                  <a:schemeClr val="bg1"/>
                </a:solidFill>
              </a:rPr>
            </a:br>
            <a:r>
              <a:rPr lang="en-IN" sz="1100" b="0" dirty="0" smtClean="0">
                <a:solidFill>
                  <a:schemeClr val="bg1"/>
                </a:solidFill>
              </a:rPr>
              <a:t>Suite 390 Irvine, CA  2606 USA</a:t>
            </a:r>
          </a:p>
          <a:p>
            <a:r>
              <a:rPr lang="en-IN" sz="1100" b="0" dirty="0" smtClean="0">
                <a:solidFill>
                  <a:schemeClr val="bg1"/>
                </a:solidFill>
              </a:rPr>
              <a:t>Phone: 949-223-5100</a:t>
            </a:r>
          </a:p>
          <a:p>
            <a:r>
              <a:rPr lang="en-IN" sz="1100" b="0" dirty="0" smtClean="0">
                <a:solidFill>
                  <a:schemeClr val="bg1"/>
                </a:solidFill>
              </a:rPr>
              <a:t>Fax: 949-223-5110</a:t>
            </a:r>
            <a:endParaRPr lang="en-IN" sz="1100" b="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78414" y="5579888"/>
            <a:ext cx="197941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</a:rPr>
              <a:t>Infogain Austin</a:t>
            </a:r>
          </a:p>
          <a:p>
            <a:r>
              <a:rPr lang="en-IN" sz="1100" b="0" dirty="0" smtClean="0">
                <a:solidFill>
                  <a:schemeClr val="bg1"/>
                </a:solidFill>
              </a:rPr>
              <a:t>Stratum Executive </a:t>
            </a:r>
            <a:r>
              <a:rPr lang="en-IN" sz="1100" b="0" dirty="0" err="1" smtClean="0">
                <a:solidFill>
                  <a:schemeClr val="bg1"/>
                </a:solidFill>
              </a:rPr>
              <a:t>Center</a:t>
            </a:r>
            <a:r>
              <a:rPr lang="en-IN" sz="1100" b="0" dirty="0" smtClean="0">
                <a:solidFill>
                  <a:schemeClr val="bg1"/>
                </a:solidFill>
              </a:rPr>
              <a:t> Building D 11044 Research Boulevard Suite 200</a:t>
            </a:r>
          </a:p>
          <a:p>
            <a:r>
              <a:rPr lang="en-IN" sz="1100" b="0" dirty="0" smtClean="0">
                <a:solidFill>
                  <a:schemeClr val="bg1"/>
                </a:solidFill>
              </a:rPr>
              <a:t>Austin, Texas 78759</a:t>
            </a:r>
            <a:endParaRPr lang="en-IN" sz="1100" b="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454508" y="5579888"/>
            <a:ext cx="225464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Noida</a:t>
            </a:r>
          </a:p>
          <a:p>
            <a:r>
              <a:rPr lang="pt-BR" sz="1100" b="0" dirty="0" smtClean="0">
                <a:solidFill>
                  <a:schemeClr val="bg1"/>
                </a:solidFill>
              </a:rPr>
              <a:t>A-16, Sector 60, Noida Gautam Budh agar, 201301 (U.P.) India</a:t>
            </a:r>
          </a:p>
          <a:p>
            <a:r>
              <a:rPr lang="pt-BR" sz="1100" b="0" dirty="0" smtClean="0">
                <a:solidFill>
                  <a:schemeClr val="bg1"/>
                </a:solidFill>
              </a:rPr>
              <a:t>Phone: +91-120-2445144</a:t>
            </a:r>
          </a:p>
          <a:p>
            <a:r>
              <a:rPr lang="pt-BR" sz="1100" b="0" dirty="0" smtClean="0">
                <a:solidFill>
                  <a:schemeClr val="bg1"/>
                </a:solidFill>
              </a:rPr>
              <a:t>Fax: +91-120-2580406</a:t>
            </a:r>
            <a:endParaRPr lang="en-IN" sz="1100" b="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454508" y="4447281"/>
            <a:ext cx="225464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</a:rPr>
              <a:t>Pune</a:t>
            </a:r>
          </a:p>
          <a:p>
            <a:r>
              <a:rPr lang="en-IN" sz="1100" b="0" dirty="0" smtClean="0">
                <a:solidFill>
                  <a:schemeClr val="bg1"/>
                </a:solidFill>
              </a:rPr>
              <a:t>7th Floor, </a:t>
            </a:r>
            <a:r>
              <a:rPr lang="en-IN" sz="1100" b="0" dirty="0" err="1" smtClean="0">
                <a:solidFill>
                  <a:schemeClr val="bg1"/>
                </a:solidFill>
              </a:rPr>
              <a:t>Bhalerao</a:t>
            </a:r>
            <a:r>
              <a:rPr lang="en-IN" sz="1100" b="0" dirty="0" smtClean="0">
                <a:solidFill>
                  <a:schemeClr val="bg1"/>
                </a:solidFill>
              </a:rPr>
              <a:t> Towers, CTS No.1669 - 1670, Behind Hotel Pride,</a:t>
            </a:r>
          </a:p>
          <a:p>
            <a:r>
              <a:rPr lang="en-IN" sz="1100" b="0" dirty="0" err="1" smtClean="0">
                <a:solidFill>
                  <a:schemeClr val="bg1"/>
                </a:solidFill>
              </a:rPr>
              <a:t>Shivaji</a:t>
            </a:r>
            <a:r>
              <a:rPr lang="en-IN" sz="1100" b="0" dirty="0" smtClean="0">
                <a:solidFill>
                  <a:schemeClr val="bg1"/>
                </a:solidFill>
              </a:rPr>
              <a:t> Nagar, Pune - 411005</a:t>
            </a:r>
          </a:p>
          <a:p>
            <a:r>
              <a:rPr lang="en-IN" sz="1100" b="0" dirty="0" smtClean="0">
                <a:solidFill>
                  <a:schemeClr val="bg1"/>
                </a:solidFill>
              </a:rPr>
              <a:t>Phone : +91-20-66236700</a:t>
            </a:r>
            <a:endParaRPr lang="en-IN" sz="1100" b="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855149" y="5579887"/>
            <a:ext cx="237351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solidFill>
                  <a:schemeClr val="bg1"/>
                </a:solidFill>
              </a:rPr>
              <a:t>Dubai</a:t>
            </a:r>
          </a:p>
          <a:p>
            <a:r>
              <a:rPr lang="en-IN" sz="1100" b="0" dirty="0" smtClean="0">
                <a:solidFill>
                  <a:schemeClr val="bg1"/>
                </a:solidFill>
              </a:rPr>
              <a:t>P O Box 500588 Office No.105,</a:t>
            </a:r>
            <a:br>
              <a:rPr lang="en-IN" sz="1100" b="0" dirty="0" smtClean="0">
                <a:solidFill>
                  <a:schemeClr val="bg1"/>
                </a:solidFill>
              </a:rPr>
            </a:br>
            <a:r>
              <a:rPr lang="en-IN" sz="1100" b="0" dirty="0" smtClean="0">
                <a:solidFill>
                  <a:schemeClr val="bg1"/>
                </a:solidFill>
              </a:rPr>
              <a:t>Building No. 4, Dubai Outsource Zone,</a:t>
            </a:r>
          </a:p>
          <a:p>
            <a:r>
              <a:rPr lang="en-IN" sz="1100" b="0" dirty="0" smtClean="0">
                <a:solidFill>
                  <a:schemeClr val="bg1"/>
                </a:solidFill>
              </a:rPr>
              <a:t>Dubai, United Arab Emirates</a:t>
            </a:r>
          </a:p>
          <a:p>
            <a:r>
              <a:rPr lang="en-IN" sz="1100" b="0" dirty="0" smtClean="0">
                <a:solidFill>
                  <a:schemeClr val="bg1"/>
                </a:solidFill>
              </a:rPr>
              <a:t>Tel: +971-4-458-7336 </a:t>
            </a:r>
            <a:endParaRPr lang="en-IN" sz="1100" b="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806" y="3877537"/>
            <a:ext cx="1264832" cy="410438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478412" y="1540456"/>
            <a:ext cx="2710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0" dirty="0" smtClean="0">
                <a:latin typeface="+mj-lt"/>
              </a:rPr>
              <a:t>Thank You</a:t>
            </a:r>
            <a:endParaRPr lang="en-IN" sz="4800" b="0" dirty="0">
              <a:latin typeface="+mj-lt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7744654" y="-1534789"/>
            <a:ext cx="2912611" cy="598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1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172" y="185738"/>
            <a:ext cx="11124922" cy="7858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2" y="1419225"/>
            <a:ext cx="11124922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0209" y="6535739"/>
            <a:ext cx="616110" cy="1730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0A62F-B050-4F34-B2B9-ADDAD71446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79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rgbClr val="DEEFF7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444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1" r:id="rId2"/>
    <p:sldLayoutId id="2147483665" r:id="rId3"/>
    <p:sldLayoutId id="2147483664" r:id="rId4"/>
    <p:sldLayoutId id="2147483650" r:id="rId5"/>
    <p:sldLayoutId id="2147483649" r:id="rId6"/>
    <p:sldLayoutId id="2147483660" r:id="rId7"/>
    <p:sldLayoutId id="2147483666" r:id="rId8"/>
    <p:sldLayoutId id="2147483668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narsource.bintray.com/Distribution/sonarqub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763E-CAC3-482F-817C-687CE958EEFF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7968" y="6558454"/>
            <a:ext cx="11662232" cy="331932"/>
          </a:xfrm>
        </p:spPr>
        <p:txBody>
          <a:bodyPr/>
          <a:lstStyle/>
          <a:p>
            <a:pPr>
              <a:defRPr/>
            </a:pPr>
            <a:r>
              <a:rPr lang="en-IN" sz="1000" dirty="0" smtClean="0">
                <a:cs typeface="Tahoma" pitchFamily="34" charset="0"/>
              </a:rPr>
              <a:t>Copyright © 2017 Infogain Corporation.                                                                                                                     All rights reserved.                                                                          Infogain Confidential                                       Version 5.1</a:t>
            </a:r>
            <a:endParaRPr lang="en-US" sz="1000" dirty="0">
              <a:cs typeface="Tahoma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93817" y="228118"/>
            <a:ext cx="5159131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GB" altLang="en-US" sz="24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ＭＳ Ｐゴシック" pitchFamily="34" charset="-128"/>
              </a:rPr>
              <a:t>SonarQube</a:t>
            </a:r>
            <a:endParaRPr lang="en-GB" altLang="en-US" sz="2400" dirty="0">
              <a:solidFill>
                <a:schemeClr val="accent1">
                  <a:lumMod val="75000"/>
                </a:schemeClr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2" name="AutoShape 2" descr="Image result for sonarqub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Image result for sonarqub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Image result for sonarqub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8" descr="Image result for sonarqube image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10" descr="Image result for sonarqube image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12" descr="Image result for sonarqube image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14" descr="Image result for sonarqube best images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AutoShape 16" descr="Image result for sonarqube image without background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AutoShape 18" descr="Image result for sonarqube image without background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1803400" y="1765300"/>
            <a:ext cx="6184900" cy="37211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n-IN" sz="1400" dirty="0" smtClean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091134"/>
            <a:ext cx="9204008" cy="255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4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763E-CAC3-482F-817C-687CE958EEFF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7968" y="6558454"/>
            <a:ext cx="11662232" cy="331932"/>
          </a:xfrm>
        </p:spPr>
        <p:txBody>
          <a:bodyPr/>
          <a:lstStyle/>
          <a:p>
            <a:pPr>
              <a:defRPr/>
            </a:pPr>
            <a:r>
              <a:rPr lang="en-IN" sz="1000" dirty="0" smtClean="0">
                <a:cs typeface="Tahoma" pitchFamily="34" charset="0"/>
              </a:rPr>
              <a:t>Copyright © 2017 Infogain Corporation.                                                                                                                     All rights reserved.                                                                          Infogain Confidential                                       Version 5.1</a:t>
            </a:r>
            <a:endParaRPr lang="en-US" sz="1000" dirty="0">
              <a:cs typeface="Tahoma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93817" y="228118"/>
            <a:ext cx="5159131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GB" altLang="en-US" sz="24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ＭＳ Ｐゴシック" pitchFamily="34" charset="-128"/>
              </a:rPr>
              <a:t>SonarQube</a:t>
            </a:r>
            <a:endParaRPr lang="en-GB" altLang="en-US" sz="2400" dirty="0">
              <a:solidFill>
                <a:schemeClr val="accent1">
                  <a:lumMod val="75000"/>
                </a:schemeClr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2" name="AutoShape 2"/>
          <p:cNvSpPr>
            <a:spLocks noChangeArrowheads="1"/>
          </p:cNvSpPr>
          <p:nvPr/>
        </p:nvSpPr>
        <p:spPr bwMode="auto">
          <a:xfrm>
            <a:off x="394345" y="1473200"/>
            <a:ext cx="11048355" cy="4330700"/>
          </a:xfrm>
          <a:prstGeom prst="roundRect">
            <a:avLst>
              <a:gd name="adj" fmla="val 10764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marL="285750" indent="-171450"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enough or Too Many Comments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171450"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This plugin provide the amount of documentation and comments used in your project. Although comments may not be important in agile development, there may be projects which need thorough documentation.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" y="3077384"/>
            <a:ext cx="10566401" cy="2402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551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763E-CAC3-482F-817C-687CE958EEFF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7968" y="6558454"/>
            <a:ext cx="11662232" cy="331932"/>
          </a:xfrm>
        </p:spPr>
        <p:txBody>
          <a:bodyPr/>
          <a:lstStyle/>
          <a:p>
            <a:pPr>
              <a:defRPr/>
            </a:pPr>
            <a:r>
              <a:rPr lang="en-IN" sz="1000" dirty="0" smtClean="0">
                <a:cs typeface="Tahoma" pitchFamily="34" charset="0"/>
              </a:rPr>
              <a:t>Copyright © 2017 Infogain Corporation.                                                                                                                     All rights reserved.                                                                          Infogain Confidential                                       Version 5.1</a:t>
            </a:r>
            <a:endParaRPr lang="en-US" sz="1000" dirty="0">
              <a:cs typeface="Tahoma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93817" y="228118"/>
            <a:ext cx="5159131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GB" altLang="en-US" sz="24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ＭＳ Ｐゴシック" pitchFamily="34" charset="-128"/>
              </a:rPr>
              <a:t>SonarQube</a:t>
            </a:r>
            <a:endParaRPr lang="en-GB" altLang="en-US" sz="2400" dirty="0">
              <a:solidFill>
                <a:schemeClr val="accent1">
                  <a:lumMod val="75000"/>
                </a:schemeClr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2" name="AutoShape 2"/>
          <p:cNvSpPr>
            <a:spLocks noChangeArrowheads="1"/>
          </p:cNvSpPr>
          <p:nvPr/>
        </p:nvSpPr>
        <p:spPr bwMode="auto">
          <a:xfrm>
            <a:off x="647699" y="1498600"/>
            <a:ext cx="11048355" cy="4876800"/>
          </a:xfrm>
          <a:prstGeom prst="roundRect">
            <a:avLst>
              <a:gd name="adj" fmla="val 10764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marL="285750" indent="-171450"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Bugs and Potential Bugs/ Coding Standards Breach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171450"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This plugin shows a summary of coding rule violations which you can drill down to find out further details.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8" y="3330575"/>
            <a:ext cx="7251701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063" y="2424112"/>
            <a:ext cx="26574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117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763E-CAC3-482F-817C-687CE958EEFF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7968" y="6558454"/>
            <a:ext cx="11662232" cy="331932"/>
          </a:xfrm>
        </p:spPr>
        <p:txBody>
          <a:bodyPr/>
          <a:lstStyle/>
          <a:p>
            <a:pPr>
              <a:defRPr/>
            </a:pPr>
            <a:r>
              <a:rPr lang="en-IN" sz="1000" dirty="0" smtClean="0">
                <a:cs typeface="Tahoma" pitchFamily="34" charset="0"/>
              </a:rPr>
              <a:t>Copyright © 2017 Infogain Corporation.                                                                                                                     All rights reserved.                                                                          Infogain Confidential                                       Version 5.1</a:t>
            </a:r>
            <a:endParaRPr lang="en-US" sz="1000" dirty="0">
              <a:cs typeface="Tahoma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93817" y="228118"/>
            <a:ext cx="5159131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GB" altLang="en-US" sz="24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ＭＳ Ｐゴシック" pitchFamily="34" charset="-128"/>
              </a:rPr>
              <a:t>SonarQube</a:t>
            </a:r>
            <a:endParaRPr lang="en-GB" altLang="en-US" sz="2400" dirty="0">
              <a:solidFill>
                <a:schemeClr val="accent1">
                  <a:lumMod val="75000"/>
                </a:schemeClr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pic>
        <p:nvPicPr>
          <p:cNvPr id="1026" name="Picture 2" descr="Image result for dem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17" y="1308100"/>
            <a:ext cx="7524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01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763E-CAC3-482F-817C-687CE958EEFF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7968" y="6558454"/>
            <a:ext cx="11662232" cy="331932"/>
          </a:xfrm>
        </p:spPr>
        <p:txBody>
          <a:bodyPr/>
          <a:lstStyle/>
          <a:p>
            <a:pPr>
              <a:defRPr/>
            </a:pPr>
            <a:r>
              <a:rPr lang="en-IN" sz="1000" dirty="0" smtClean="0">
                <a:cs typeface="Tahoma" pitchFamily="34" charset="0"/>
              </a:rPr>
              <a:t>Copyright © 2017 Infogain Corporation.                                                                                                                     All rights reserved.                                                                          Infogain Confidential                                       Version 5.1</a:t>
            </a:r>
            <a:endParaRPr lang="en-US" sz="1000" dirty="0">
              <a:cs typeface="Tahoma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93817" y="228118"/>
            <a:ext cx="5159131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GB" altLang="en-US" sz="24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ＭＳ Ｐゴシック" pitchFamily="34" charset="-128"/>
              </a:rPr>
              <a:t>SonarQube</a:t>
            </a:r>
            <a:endParaRPr lang="en-GB" altLang="en-US" sz="2400" dirty="0">
              <a:solidFill>
                <a:schemeClr val="accent1">
                  <a:lumMod val="75000"/>
                </a:schemeClr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pic>
        <p:nvPicPr>
          <p:cNvPr id="8194" name="Picture 2" descr="Image result for q&amp;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16" y="831368"/>
            <a:ext cx="6614983" cy="53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7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763E-CAC3-482F-817C-687CE958EEFF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7968" y="6558454"/>
            <a:ext cx="11662232" cy="331932"/>
          </a:xfrm>
        </p:spPr>
        <p:txBody>
          <a:bodyPr/>
          <a:lstStyle/>
          <a:p>
            <a:pPr>
              <a:defRPr/>
            </a:pPr>
            <a:r>
              <a:rPr lang="en-IN" sz="1000" dirty="0" smtClean="0">
                <a:cs typeface="Tahoma" pitchFamily="34" charset="0"/>
              </a:rPr>
              <a:t>Copyright © 2017 Infogain Corporation.                                                                                                                     All rights reserved.                                                                          Infogain Confidential                                       Version 5.1</a:t>
            </a:r>
            <a:endParaRPr lang="en-US" sz="1000" dirty="0">
              <a:cs typeface="Tahoma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93817" y="228118"/>
            <a:ext cx="5159131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GB" altLang="en-US" sz="24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ＭＳ Ｐゴシック" pitchFamily="34" charset="-128"/>
              </a:rPr>
              <a:t>SonarQube</a:t>
            </a:r>
            <a:endParaRPr lang="en-GB" altLang="en-US" sz="2400" dirty="0">
              <a:solidFill>
                <a:schemeClr val="accent1">
                  <a:lumMod val="75000"/>
                </a:schemeClr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pic>
        <p:nvPicPr>
          <p:cNvPr id="9218" name="Picture 2" descr="Image result for thank yo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18" y="839978"/>
            <a:ext cx="6881682" cy="561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12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763E-CAC3-482F-817C-687CE958EEFF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7968" y="6558454"/>
            <a:ext cx="11662232" cy="331932"/>
          </a:xfrm>
        </p:spPr>
        <p:txBody>
          <a:bodyPr/>
          <a:lstStyle/>
          <a:p>
            <a:pPr>
              <a:defRPr/>
            </a:pPr>
            <a:r>
              <a:rPr lang="en-IN" sz="1000" dirty="0" smtClean="0">
                <a:cs typeface="Tahoma" pitchFamily="34" charset="0"/>
              </a:rPr>
              <a:t>Copyright © 2017 Infogain Corporation.                                                                                                                     All rights reserved.                                                                          Infogain Confidential                                       Version 5.1</a:t>
            </a:r>
            <a:endParaRPr lang="en-US" sz="1000" dirty="0">
              <a:cs typeface="Tahoma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93817" y="228118"/>
            <a:ext cx="5159131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GB" altLang="en-US" sz="24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ＭＳ Ｐゴシック" pitchFamily="34" charset="-128"/>
              </a:rPr>
              <a:t>SonarQube</a:t>
            </a:r>
            <a:endParaRPr lang="en-GB" altLang="en-US" sz="2400" dirty="0">
              <a:solidFill>
                <a:schemeClr val="accent1">
                  <a:lumMod val="75000"/>
                </a:schemeClr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2" name="AutoShape 2"/>
          <p:cNvSpPr>
            <a:spLocks noChangeArrowheads="1"/>
          </p:cNvSpPr>
          <p:nvPr/>
        </p:nvSpPr>
        <p:spPr bwMode="auto">
          <a:xfrm>
            <a:off x="394345" y="1473200"/>
            <a:ext cx="11048355" cy="3530600"/>
          </a:xfrm>
          <a:prstGeom prst="roundRect">
            <a:avLst>
              <a:gd name="adj" fmla="val 10764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marL="171450" indent="-171450"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SonarQube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free and open source code quality measuring and management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tool.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Developed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java and maintained by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sonar source.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download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SonarQube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install locally and use it as it is, or else you can develop a customized version by specifying your own rules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kern="0" dirty="0" err="1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SonarQube</a:t>
            </a:r>
            <a:r>
              <a:rPr lang="en-US" sz="2000" kern="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can be downloaded through below URL:</a:t>
            </a:r>
            <a:endParaRPr lang="en-US" sz="2000" kern="0" dirty="0">
              <a:solidFill>
                <a:schemeClr val="tx1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kern="0" dirty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2000" kern="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hlinkClick r:id="rId3"/>
              </a:rPr>
              <a:t>sonarsource.bintray.com/Distribution/sonarqube/</a:t>
            </a:r>
            <a:endParaRPr lang="en-US" sz="2000" kern="0" dirty="0">
              <a:solidFill>
                <a:schemeClr val="tx1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1400" kern="0" dirty="0">
              <a:solidFill>
                <a:schemeClr val="tx1"/>
              </a:solidFill>
              <a:latin typeface="Calibri" pitchFamily="32" charset="0"/>
              <a:ea typeface="ＭＳ Ｐゴシック" pitchFamily="34" charset="-128"/>
              <a:cs typeface="Arial Unicode MS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1400" kern="0" dirty="0" smtClean="0">
              <a:solidFill>
                <a:schemeClr val="tx1"/>
              </a:solidFill>
              <a:latin typeface="Calibri" pitchFamily="32" charset="0"/>
              <a:ea typeface="ＭＳ Ｐゴシック" pitchFamily="34" charset="-128"/>
              <a:cs typeface="Arial Unicode MS" charset="0"/>
            </a:endParaRPr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610244" y="1196181"/>
            <a:ext cx="2716125" cy="32543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400" b="1" kern="0" dirty="0" smtClean="0">
                <a:latin typeface="Calibri" pitchFamily="32" charset="0"/>
                <a:ea typeface="ＭＳ Ｐゴシック" pitchFamily="34" charset="-128"/>
                <a:cs typeface="Arial Unicode MS" charset="0"/>
              </a:rPr>
              <a:t>Introduction of  </a:t>
            </a:r>
            <a:r>
              <a:rPr lang="en-US" sz="1400" b="1" kern="0" dirty="0" err="1" smtClean="0">
                <a:latin typeface="Calibri" pitchFamily="32" charset="0"/>
                <a:ea typeface="ＭＳ Ｐゴシック" pitchFamily="34" charset="-128"/>
                <a:cs typeface="Arial Unicode MS" charset="0"/>
              </a:rPr>
              <a:t>SonarQube</a:t>
            </a:r>
            <a:endParaRPr lang="en-US" sz="1400" b="1" kern="0" dirty="0">
              <a:latin typeface="Calibri" pitchFamily="32" charset="0"/>
              <a:ea typeface="ＭＳ Ｐゴシック" pitchFamily="34" charset="-128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4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763E-CAC3-482F-817C-687CE958EEFF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7968" y="6558454"/>
            <a:ext cx="11662232" cy="331932"/>
          </a:xfrm>
        </p:spPr>
        <p:txBody>
          <a:bodyPr/>
          <a:lstStyle/>
          <a:p>
            <a:pPr>
              <a:defRPr/>
            </a:pPr>
            <a:r>
              <a:rPr lang="en-IN" sz="1000" dirty="0" smtClean="0">
                <a:cs typeface="Tahoma" pitchFamily="34" charset="0"/>
              </a:rPr>
              <a:t>Copyright © 2017 Infogain Corporation.                                                                                                                     All rights reserved.                                                                          Infogain Confidential                                       Version 5.1</a:t>
            </a:r>
            <a:endParaRPr lang="en-US" sz="1000" dirty="0">
              <a:cs typeface="Tahoma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93817" y="228118"/>
            <a:ext cx="5159131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GB" altLang="en-US" sz="24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ＭＳ Ｐゴシック" pitchFamily="34" charset="-128"/>
              </a:rPr>
              <a:t>SonarQube</a:t>
            </a:r>
            <a:endParaRPr lang="en-GB" altLang="en-US" sz="2400" dirty="0">
              <a:solidFill>
                <a:schemeClr val="accent1">
                  <a:lumMod val="75000"/>
                </a:schemeClr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2" name="AutoShape 2"/>
          <p:cNvSpPr>
            <a:spLocks noChangeArrowheads="1"/>
          </p:cNvSpPr>
          <p:nvPr/>
        </p:nvSpPr>
        <p:spPr bwMode="auto">
          <a:xfrm>
            <a:off x="394345" y="1473200"/>
            <a:ext cx="11048355" cy="3530600"/>
          </a:xfrm>
          <a:prstGeom prst="roundRect">
            <a:avLst>
              <a:gd name="adj" fmla="val 10764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marL="171450" indent="-171450"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platform to manage code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quality.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Free, Open Source, LGPL, web  based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portal.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Backed by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Sonarsource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Agreegates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well known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Analysis (PMD,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findbugs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Checkstyle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ReSharper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Fxcop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 Code (CPD, SQUID)</a:t>
            </a:r>
          </a:p>
          <a:p>
            <a:pPr marL="800100" lvl="1" indent="-342900"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Coverage (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Cobertura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JaCoCo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1400" kern="0" dirty="0">
              <a:solidFill>
                <a:srgbClr val="000000"/>
              </a:solidFill>
              <a:latin typeface="Calibri" pitchFamily="32" charset="0"/>
              <a:ea typeface="ＭＳ Ｐゴシック" pitchFamily="34" charset="-128"/>
              <a:cs typeface="Arial Unicode MS" charset="0"/>
            </a:endParaRPr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610244" y="1196181"/>
            <a:ext cx="2716125" cy="32543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400" b="1" kern="0" dirty="0" smtClean="0">
                <a:latin typeface="Calibri" pitchFamily="32" charset="0"/>
                <a:ea typeface="ＭＳ Ｐゴシック" pitchFamily="34" charset="-128"/>
                <a:cs typeface="Arial Unicode MS" charset="0"/>
              </a:rPr>
              <a:t>Why  </a:t>
            </a:r>
            <a:r>
              <a:rPr lang="en-US" sz="1400" b="1" kern="0" dirty="0" err="1" smtClean="0">
                <a:latin typeface="Calibri" pitchFamily="32" charset="0"/>
                <a:ea typeface="ＭＳ Ｐゴシック" pitchFamily="34" charset="-128"/>
                <a:cs typeface="Arial Unicode MS" charset="0"/>
              </a:rPr>
              <a:t>SonarQube</a:t>
            </a:r>
            <a:r>
              <a:rPr lang="en-US" sz="1400" b="1" kern="0" dirty="0" smtClean="0">
                <a:latin typeface="Calibri" pitchFamily="32" charset="0"/>
                <a:ea typeface="ＭＳ Ｐゴシック" pitchFamily="34" charset="-128"/>
                <a:cs typeface="Arial Unicode MS" charset="0"/>
              </a:rPr>
              <a:t>?</a:t>
            </a:r>
            <a:endParaRPr lang="en-US" sz="1400" b="1" kern="0" dirty="0">
              <a:latin typeface="Calibri" pitchFamily="32" charset="0"/>
              <a:ea typeface="ＭＳ Ｐゴシック" pitchFamily="34" charset="-128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46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763E-CAC3-482F-817C-687CE958EEFF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7968" y="6558454"/>
            <a:ext cx="11662232" cy="331932"/>
          </a:xfrm>
        </p:spPr>
        <p:txBody>
          <a:bodyPr/>
          <a:lstStyle/>
          <a:p>
            <a:pPr>
              <a:defRPr/>
            </a:pPr>
            <a:r>
              <a:rPr lang="en-IN" sz="1000" dirty="0" smtClean="0">
                <a:cs typeface="Tahoma" pitchFamily="34" charset="0"/>
              </a:rPr>
              <a:t>Copyright © 2017 Infogain Corporation.                                                                                                                     All rights reserved.                                                                          Infogain Confidential                                       Version 5.1</a:t>
            </a:r>
            <a:endParaRPr lang="en-US" sz="1000" dirty="0">
              <a:cs typeface="Tahoma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93817" y="228118"/>
            <a:ext cx="5159131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GB" altLang="en-US" sz="24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ＭＳ Ｐゴシック" pitchFamily="34" charset="-128"/>
              </a:rPr>
              <a:t>SonarQube</a:t>
            </a:r>
            <a:endParaRPr lang="en-GB" altLang="en-US" sz="2400" dirty="0">
              <a:solidFill>
                <a:schemeClr val="accent1">
                  <a:lumMod val="75000"/>
                </a:schemeClr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2" name="AutoShape 2"/>
          <p:cNvSpPr>
            <a:spLocks noChangeArrowheads="1"/>
          </p:cNvSpPr>
          <p:nvPr/>
        </p:nvSpPr>
        <p:spPr bwMode="auto">
          <a:xfrm>
            <a:off x="394345" y="1310481"/>
            <a:ext cx="11048355" cy="5041900"/>
          </a:xfrm>
          <a:prstGeom prst="roundRect">
            <a:avLst>
              <a:gd name="adj" fmla="val 10764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marL="171450" indent="-171450"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Developers: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SonarQube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assists not only to improve the code quality but also to improve the coding skills of developers.</a:t>
            </a:r>
          </a:p>
          <a:p>
            <a:pPr marL="628650" lvl="1" indent="-171450"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It provides a vast knowledge about the coding standards, best practices and etc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Technical Management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SonarQube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configured with version control system to track down the code changes along with developers who made those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This is useful to identify which developers need more training in the team’s coding practices.</a:t>
            </a:r>
          </a:p>
          <a:p>
            <a:pPr marL="628650" lvl="1" indent="-171450"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Technical Management:</a:t>
            </a:r>
          </a:p>
          <a:p>
            <a:pPr marL="628650" lvl="1" indent="-171450"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Technical debt is important to non technical and financial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Technical management wants to see how measurable code quality going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1400" b="1" kern="0" dirty="0">
              <a:solidFill>
                <a:schemeClr val="tx1"/>
              </a:solidFill>
              <a:latin typeface="Calibri" pitchFamily="32" charset="0"/>
              <a:ea typeface="ＭＳ Ｐゴシック" pitchFamily="34" charset="-128"/>
              <a:cs typeface="Arial Unicode MS" charset="0"/>
            </a:endParaRPr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597544" y="1033462"/>
            <a:ext cx="2716125" cy="32543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400" b="1" kern="0" dirty="0" smtClean="0">
                <a:latin typeface="Calibri" pitchFamily="32" charset="0"/>
                <a:ea typeface="ＭＳ Ｐゴシック" pitchFamily="34" charset="-128"/>
                <a:cs typeface="Arial Unicode MS" charset="0"/>
              </a:rPr>
              <a:t>End Users of </a:t>
            </a:r>
            <a:r>
              <a:rPr lang="en-US" sz="1400" b="1" kern="0" dirty="0" err="1" smtClean="0">
                <a:latin typeface="Calibri" pitchFamily="32" charset="0"/>
                <a:ea typeface="ＭＳ Ｐゴシック" pitchFamily="34" charset="-128"/>
                <a:cs typeface="Arial Unicode MS" charset="0"/>
              </a:rPr>
              <a:t>SonarQube</a:t>
            </a:r>
            <a:endParaRPr lang="en-US" sz="1400" b="1" kern="0" dirty="0">
              <a:latin typeface="Calibri" pitchFamily="32" charset="0"/>
              <a:ea typeface="ＭＳ Ｐゴシック" pitchFamily="34" charset="-128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97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763E-CAC3-482F-817C-687CE958EEFF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7968" y="6558454"/>
            <a:ext cx="11662232" cy="331932"/>
          </a:xfrm>
        </p:spPr>
        <p:txBody>
          <a:bodyPr/>
          <a:lstStyle/>
          <a:p>
            <a:pPr>
              <a:defRPr/>
            </a:pPr>
            <a:r>
              <a:rPr lang="en-IN" sz="1000" dirty="0" smtClean="0">
                <a:cs typeface="Tahoma" pitchFamily="34" charset="0"/>
              </a:rPr>
              <a:t>Copyright © 2017 Infogain Corporation.                                                                                                                     All rights reserved.                                                                          Infogain Confidential                                       Version 5.1</a:t>
            </a:r>
            <a:endParaRPr lang="en-US" sz="1000" dirty="0">
              <a:cs typeface="Tahoma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93817" y="228118"/>
            <a:ext cx="5159131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GB" altLang="en-US" sz="24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ＭＳ Ｐゴシック" pitchFamily="34" charset="-128"/>
              </a:rPr>
              <a:t>SonarQube</a:t>
            </a:r>
            <a:endParaRPr lang="en-GB" altLang="en-US" sz="2400" dirty="0">
              <a:solidFill>
                <a:schemeClr val="accent1">
                  <a:lumMod val="75000"/>
                </a:schemeClr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2" name="AutoShape 2"/>
          <p:cNvSpPr>
            <a:spLocks noChangeArrowheads="1"/>
          </p:cNvSpPr>
          <p:nvPr/>
        </p:nvSpPr>
        <p:spPr bwMode="auto">
          <a:xfrm>
            <a:off x="394345" y="1173161"/>
            <a:ext cx="11048355" cy="4910139"/>
          </a:xfrm>
          <a:prstGeom prst="roundRect">
            <a:avLst>
              <a:gd name="adj" fmla="val 10764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marL="171450" indent="-171450"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1400" b="1" kern="0" dirty="0">
              <a:solidFill>
                <a:schemeClr val="tx1"/>
              </a:solidFill>
              <a:latin typeface="Calibri" pitchFamily="32" charset="0"/>
              <a:ea typeface="ＭＳ Ｐゴシック" pitchFamily="34" charset="-128"/>
              <a:cs typeface="Arial Unicode MS" charset="0"/>
            </a:endParaRPr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610244" y="870743"/>
            <a:ext cx="2716125" cy="32543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400" b="1" kern="0" dirty="0" smtClean="0">
                <a:latin typeface="Calibri" pitchFamily="32" charset="0"/>
                <a:ea typeface="ＭＳ Ｐゴシック" pitchFamily="34" charset="-128"/>
                <a:cs typeface="Arial Unicode MS" charset="0"/>
              </a:rPr>
              <a:t>Sonar Portal</a:t>
            </a:r>
            <a:endParaRPr lang="en-US" sz="1400" b="1" kern="0" dirty="0">
              <a:latin typeface="Calibri" pitchFamily="32" charset="0"/>
              <a:ea typeface="ＭＳ Ｐゴシック" pitchFamily="34" charset="-128"/>
              <a:cs typeface="Arial Unicode MS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44" y="1335881"/>
            <a:ext cx="10347824" cy="446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52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763E-CAC3-482F-817C-687CE958EEFF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7968" y="6558454"/>
            <a:ext cx="11662232" cy="331932"/>
          </a:xfrm>
        </p:spPr>
        <p:txBody>
          <a:bodyPr/>
          <a:lstStyle/>
          <a:p>
            <a:pPr>
              <a:defRPr/>
            </a:pPr>
            <a:r>
              <a:rPr lang="en-IN" sz="1000" dirty="0" smtClean="0">
                <a:cs typeface="Tahoma" pitchFamily="34" charset="0"/>
              </a:rPr>
              <a:t>Copyright © 2017 Infogain Corporation.                                                                                                                     All rights reserved.                                                                          Infogain Confidential                                       Version 5.1</a:t>
            </a:r>
            <a:endParaRPr lang="en-US" sz="1000" dirty="0">
              <a:cs typeface="Tahoma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93817" y="228118"/>
            <a:ext cx="5159131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GB" altLang="en-US" sz="24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ＭＳ Ｐゴシック" pitchFamily="34" charset="-128"/>
              </a:rPr>
              <a:t>SonarQube</a:t>
            </a:r>
            <a:endParaRPr lang="en-GB" altLang="en-US" sz="2400" dirty="0">
              <a:solidFill>
                <a:schemeClr val="accent1">
                  <a:lumMod val="75000"/>
                </a:schemeClr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2" name="AutoShape 2"/>
          <p:cNvSpPr>
            <a:spLocks noChangeArrowheads="1"/>
          </p:cNvSpPr>
          <p:nvPr/>
        </p:nvSpPr>
        <p:spPr bwMode="auto">
          <a:xfrm>
            <a:off x="330522" y="1181872"/>
            <a:ext cx="11176000" cy="4495028"/>
          </a:xfrm>
          <a:prstGeom prst="roundRect">
            <a:avLst>
              <a:gd name="adj" fmla="val 10764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marL="171450" indent="-171450"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debt (also known as design debt or code debt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rework caused by choosing an easy solution now instead of using a better approach that would take longer.</a:t>
            </a:r>
          </a:p>
          <a:p>
            <a:pPr marL="628650" lvl="1" indent="-171450"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debt can be compared to monetary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debt.</a:t>
            </a:r>
          </a:p>
          <a:p>
            <a:pPr marL="628650" lvl="1" indent="-171450"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Debt(in man days) = 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cost_to_fix_duplications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cost_to_fix_violations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cost_to_comment_public_API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cost_to_fix_uncovered_complexity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cost_to_bring_complexity_below_threshold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22" y="3614693"/>
            <a:ext cx="10896600" cy="2062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763E-CAC3-482F-817C-687CE958EEFF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7968" y="6558454"/>
            <a:ext cx="11662232" cy="331932"/>
          </a:xfrm>
        </p:spPr>
        <p:txBody>
          <a:bodyPr/>
          <a:lstStyle/>
          <a:p>
            <a:pPr>
              <a:defRPr/>
            </a:pPr>
            <a:r>
              <a:rPr lang="en-IN" sz="1000" dirty="0" smtClean="0">
                <a:cs typeface="Tahoma" pitchFamily="34" charset="0"/>
              </a:rPr>
              <a:t>Copyright © 2017 Infogain Corporation.                                                                                                                     All rights reserved.                                                                          Infogain Confidential                                       Version 5.1</a:t>
            </a:r>
            <a:endParaRPr lang="en-US" sz="1000" dirty="0">
              <a:cs typeface="Tahoma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93817" y="228118"/>
            <a:ext cx="5159131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GB" altLang="en-US" sz="24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ＭＳ Ｐゴシック" pitchFamily="34" charset="-128"/>
              </a:rPr>
              <a:t>SonarQube</a:t>
            </a:r>
            <a:endParaRPr lang="en-GB" altLang="en-US" sz="2400" dirty="0">
              <a:solidFill>
                <a:schemeClr val="accent1">
                  <a:lumMod val="75000"/>
                </a:schemeClr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2" name="AutoShape 2"/>
          <p:cNvSpPr>
            <a:spLocks noChangeArrowheads="1"/>
          </p:cNvSpPr>
          <p:nvPr/>
        </p:nvSpPr>
        <p:spPr bwMode="auto">
          <a:xfrm>
            <a:off x="394345" y="1473200"/>
            <a:ext cx="11048355" cy="4089400"/>
          </a:xfrm>
          <a:prstGeom prst="roundRect">
            <a:avLst>
              <a:gd name="adj" fmla="val 10764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marL="171450" indent="-171450"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Duplications:</a:t>
            </a:r>
          </a:p>
          <a:p>
            <a:pPr marL="628650" lvl="1" indent="-171450"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the worst one and easiest to make. All developers do code duplications. So they duplicate complexity,  lack of unit test coverage and bugs.</a:t>
            </a:r>
          </a:p>
          <a:p>
            <a:pPr marL="628650" lvl="1" indent="-171450"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1400" b="1" kern="0" dirty="0">
              <a:solidFill>
                <a:schemeClr val="tx1"/>
              </a:solidFill>
              <a:latin typeface="Calibri" pitchFamily="32" charset="0"/>
              <a:ea typeface="ＭＳ Ｐゴシック" pitchFamily="34" charset="-128"/>
              <a:cs typeface="Arial Unicode MS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1400" b="1" kern="0" dirty="0" smtClean="0">
              <a:solidFill>
                <a:schemeClr val="tx1"/>
              </a:solidFill>
              <a:latin typeface="Calibri" pitchFamily="32" charset="0"/>
              <a:ea typeface="ＭＳ Ｐゴシック" pitchFamily="34" charset="-128"/>
              <a:cs typeface="Arial Unicode MS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44" y="3238500"/>
            <a:ext cx="11048355" cy="1716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270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763E-CAC3-482F-817C-687CE958EEFF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7968" y="6558454"/>
            <a:ext cx="11662232" cy="331932"/>
          </a:xfrm>
        </p:spPr>
        <p:txBody>
          <a:bodyPr/>
          <a:lstStyle/>
          <a:p>
            <a:pPr>
              <a:defRPr/>
            </a:pPr>
            <a:r>
              <a:rPr lang="en-IN" sz="1000" dirty="0" smtClean="0">
                <a:cs typeface="Tahoma" pitchFamily="34" charset="0"/>
              </a:rPr>
              <a:t>Copyright © 2017 Infogain Corporation.                                                                                                                     All rights reserved.                                                                          Infogain Confidential                                       Version 5.1</a:t>
            </a:r>
            <a:endParaRPr lang="en-US" sz="1000" dirty="0">
              <a:cs typeface="Tahoma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93817" y="228118"/>
            <a:ext cx="5159131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GB" altLang="en-US" sz="24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ＭＳ Ｐゴシック" pitchFamily="34" charset="-128"/>
              </a:rPr>
              <a:t>SonarQube</a:t>
            </a:r>
            <a:endParaRPr lang="en-GB" altLang="en-US" sz="2400" dirty="0">
              <a:solidFill>
                <a:schemeClr val="accent1">
                  <a:lumMod val="75000"/>
                </a:schemeClr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2" name="AutoShape 2"/>
          <p:cNvSpPr>
            <a:spLocks noChangeArrowheads="1"/>
          </p:cNvSpPr>
          <p:nvPr/>
        </p:nvSpPr>
        <p:spPr bwMode="auto">
          <a:xfrm>
            <a:off x="293817" y="1473200"/>
            <a:ext cx="11048355" cy="4889500"/>
          </a:xfrm>
          <a:prstGeom prst="roundRect">
            <a:avLst>
              <a:gd name="adj" fmla="val 10764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marL="171450" indent="-171450"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Tests:</a:t>
            </a:r>
          </a:p>
          <a:p>
            <a:pPr marL="628650" lvl="1" indent="-171450"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not only provide unit test coverage but also integration test coverage.</a:t>
            </a:r>
          </a:p>
          <a:p>
            <a:pPr marL="628650" lvl="1" indent="-171450"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1400" b="1" kern="0" dirty="0" smtClean="0">
              <a:solidFill>
                <a:schemeClr val="tx1"/>
              </a:solidFill>
              <a:latin typeface="Calibri" pitchFamily="32" charset="0"/>
              <a:ea typeface="ＭＳ Ｐゴシック" pitchFamily="34" charset="-128"/>
              <a:cs typeface="Arial Unicode MS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55"/>
            <a:ext cx="10439400" cy="3438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90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763E-CAC3-482F-817C-687CE958EEFF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7968" y="6558454"/>
            <a:ext cx="11662232" cy="331932"/>
          </a:xfrm>
        </p:spPr>
        <p:txBody>
          <a:bodyPr/>
          <a:lstStyle/>
          <a:p>
            <a:pPr>
              <a:defRPr/>
            </a:pPr>
            <a:r>
              <a:rPr lang="en-IN" sz="1000" dirty="0" smtClean="0">
                <a:cs typeface="Tahoma" pitchFamily="34" charset="0"/>
              </a:rPr>
              <a:t>Copyright © 2017 Infogain Corporation.                                                                                                                     All rights reserved.                                                                          Infogain Confidential                                       Version 5.1</a:t>
            </a:r>
            <a:endParaRPr lang="en-US" sz="1000" dirty="0">
              <a:cs typeface="Tahoma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93817" y="228118"/>
            <a:ext cx="5159131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GB" altLang="en-US" sz="24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ＭＳ Ｐゴシック" pitchFamily="34" charset="-128"/>
              </a:rPr>
              <a:t>SonarQube</a:t>
            </a:r>
            <a:endParaRPr lang="en-GB" altLang="en-US" sz="2400" dirty="0">
              <a:solidFill>
                <a:schemeClr val="accent1">
                  <a:lumMod val="75000"/>
                </a:schemeClr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2" name="AutoShape 2"/>
          <p:cNvSpPr>
            <a:spLocks noChangeArrowheads="1"/>
          </p:cNvSpPr>
          <p:nvPr/>
        </p:nvSpPr>
        <p:spPr bwMode="auto">
          <a:xfrm>
            <a:off x="394345" y="1473200"/>
            <a:ext cx="11048355" cy="4292600"/>
          </a:xfrm>
          <a:prstGeom prst="roundRect">
            <a:avLst>
              <a:gd name="adj" fmla="val 10764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marL="285750" indent="-171450"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 Distribution of Complexity:</a:t>
            </a:r>
          </a:p>
          <a:p>
            <a:pPr marL="742950" lvl="1" indent="-171450"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use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cyclomatic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complexity and lack of cohesion of method, responsibilities for class and class coupling for calculate the complexity.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44" y="2933699"/>
            <a:ext cx="10616555" cy="2513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31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gain_PP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Infogain_PPT_Template.potx</Template>
  <TotalTime>16757</TotalTime>
  <Words>1149</Words>
  <Application>Microsoft Office PowerPoint</Application>
  <PresentationFormat>Custom</PresentationFormat>
  <Paragraphs>188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Infogain_PPT_Template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Manjunath Subramanyam</dc:creator>
  <cp:lastModifiedBy>Aditya Sharma</cp:lastModifiedBy>
  <cp:revision>1072</cp:revision>
  <dcterms:created xsi:type="dcterms:W3CDTF">2015-10-27T04:08:24Z</dcterms:created>
  <dcterms:modified xsi:type="dcterms:W3CDTF">2017-11-23T09:02:46Z</dcterms:modified>
</cp:coreProperties>
</file>