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C109-8E4E-F196-2E62-46BA43EFA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367301-5E40-8C11-813A-D119CC7FC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59FDEC-8330-9A11-94B4-7DDF2E490063}"/>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5" name="Footer Placeholder 4">
            <a:extLst>
              <a:ext uri="{FF2B5EF4-FFF2-40B4-BE49-F238E27FC236}">
                <a16:creationId xmlns:a16="http://schemas.microsoft.com/office/drawing/2014/main" id="{A01DECC5-6734-4F17-DD5C-2C8732665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258D4-F886-E806-181E-B6A33352F1A9}"/>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15980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82D3-D488-DFAE-611E-B9986F6D02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95165-0A4D-4637-D7E2-03ACCC22A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2C9B6-F925-D001-FCE7-BAD0AF2EBC72}"/>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5" name="Footer Placeholder 4">
            <a:extLst>
              <a:ext uri="{FF2B5EF4-FFF2-40B4-BE49-F238E27FC236}">
                <a16:creationId xmlns:a16="http://schemas.microsoft.com/office/drawing/2014/main" id="{6744D83C-6D97-E736-99BC-A8F6DF28A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D5F1F-45E4-DAFF-87EF-684F93C52906}"/>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268234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D9335-D404-D285-C126-5B6F34058C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01C283-3324-57D3-A629-BDB10F375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D9424-71BD-BB45-A296-B5995C05C427}"/>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5" name="Footer Placeholder 4">
            <a:extLst>
              <a:ext uri="{FF2B5EF4-FFF2-40B4-BE49-F238E27FC236}">
                <a16:creationId xmlns:a16="http://schemas.microsoft.com/office/drawing/2014/main" id="{88C5B756-C76E-9737-0A5D-C9B0D6CE3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2F142-38CC-C54A-76A6-17A0C31C375F}"/>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396863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A457-A427-7870-BFD9-6AB7B9655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41F245-E270-C363-CE3A-FACA5D377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D7193-6090-64CB-D447-9F82E3631FF2}"/>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5" name="Footer Placeholder 4">
            <a:extLst>
              <a:ext uri="{FF2B5EF4-FFF2-40B4-BE49-F238E27FC236}">
                <a16:creationId xmlns:a16="http://schemas.microsoft.com/office/drawing/2014/main" id="{17C7EE8A-BAF8-6A4A-1E3F-7CCE5C921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42292-46F2-C725-2BB3-EACC01015501}"/>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357532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C9AD-41AA-D277-4135-B785FCE45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DB2B2B-2885-A21F-3B4A-FDF50B10C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7E1C8-5224-1B93-9869-3AA02F867F33}"/>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5" name="Footer Placeholder 4">
            <a:extLst>
              <a:ext uri="{FF2B5EF4-FFF2-40B4-BE49-F238E27FC236}">
                <a16:creationId xmlns:a16="http://schemas.microsoft.com/office/drawing/2014/main" id="{A5D04648-1B22-0F47-8E2A-222729101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2A9C2-36AE-9F19-C9E0-40034454CBCA}"/>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297726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49D6-CEC2-764F-40EC-CE73A1FBD5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B72E17-4882-B53A-C219-72638B807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E9B04-44D2-3C0B-5D7A-4C3C2CE6F6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F5814E-32D4-CD95-5440-7197F0BAF68D}"/>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6" name="Footer Placeholder 5">
            <a:extLst>
              <a:ext uri="{FF2B5EF4-FFF2-40B4-BE49-F238E27FC236}">
                <a16:creationId xmlns:a16="http://schemas.microsoft.com/office/drawing/2014/main" id="{25D8E9C3-E5C5-FF17-40FE-A70F23EA4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BE5A4-0EC2-6418-BFEE-83B5944DCDF3}"/>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202788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FB80-F6A1-538B-7539-55695351D1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2D6570-DD43-663E-CED5-6C4CCC57C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790B3B-1EA4-A062-CD00-A0C774203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787D22-34A4-8A66-D5E4-67C02088F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48919-AB6D-0F0D-09E8-EC8D07262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B188E-FF8A-B88A-895C-9D86599C869F}"/>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8" name="Footer Placeholder 7">
            <a:extLst>
              <a:ext uri="{FF2B5EF4-FFF2-40B4-BE49-F238E27FC236}">
                <a16:creationId xmlns:a16="http://schemas.microsoft.com/office/drawing/2014/main" id="{7A24CF62-6C34-7A29-E34B-14A2D3747A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2E6C9D-C143-4BF7-4A46-32E7BBC3F511}"/>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74809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060F-9771-D763-5903-5841F370EF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DD468F-FE11-4796-AE56-326FB376525D}"/>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4" name="Footer Placeholder 3">
            <a:extLst>
              <a:ext uri="{FF2B5EF4-FFF2-40B4-BE49-F238E27FC236}">
                <a16:creationId xmlns:a16="http://schemas.microsoft.com/office/drawing/2014/main" id="{B6FB0C5A-AF06-B53D-445E-5A529246AB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85C022-CBFD-52B3-8849-C834EB8BD4FC}"/>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1729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A0B08-4741-C014-7999-AEDBA7CC8F30}"/>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3" name="Footer Placeholder 2">
            <a:extLst>
              <a:ext uri="{FF2B5EF4-FFF2-40B4-BE49-F238E27FC236}">
                <a16:creationId xmlns:a16="http://schemas.microsoft.com/office/drawing/2014/main" id="{14539DAC-A6A7-0DA7-2290-9DB6772907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AFCC59-43EB-7D7B-5FA0-D5068DEE3DCA}"/>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3195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A931-6651-D662-10B1-E9C060A43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433C4E-A444-7B92-6CEF-660E4D54B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D50EAC-A03A-79A4-1F08-37E98895F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52CFC-741F-BF0D-07E8-ADF0A22235A2}"/>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6" name="Footer Placeholder 5">
            <a:extLst>
              <a:ext uri="{FF2B5EF4-FFF2-40B4-BE49-F238E27FC236}">
                <a16:creationId xmlns:a16="http://schemas.microsoft.com/office/drawing/2014/main" id="{E71788FA-55F2-C2B0-0704-1EE00F88D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92919-BF97-1C9E-9043-0AE83F1C41A2}"/>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93961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35D0-8051-64AF-4CA6-E4F49596B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7DFEEB-7BDE-1D1B-6CD4-925A51936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1B0EFF-16A0-8E14-8F2B-972F6E0B6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EED1F-2074-F9EC-1322-13796A426542}"/>
              </a:ext>
            </a:extLst>
          </p:cNvPr>
          <p:cNvSpPr>
            <a:spLocks noGrp="1"/>
          </p:cNvSpPr>
          <p:nvPr>
            <p:ph type="dt" sz="half" idx="10"/>
          </p:nvPr>
        </p:nvSpPr>
        <p:spPr/>
        <p:txBody>
          <a:bodyPr/>
          <a:lstStyle/>
          <a:p>
            <a:fld id="{86251CE4-D94E-40AC-9ED0-9F70C27ED0ED}" type="datetimeFigureOut">
              <a:rPr lang="en-IN" smtClean="0"/>
              <a:t>09-10-2022</a:t>
            </a:fld>
            <a:endParaRPr lang="en-IN"/>
          </a:p>
        </p:txBody>
      </p:sp>
      <p:sp>
        <p:nvSpPr>
          <p:cNvPr id="6" name="Footer Placeholder 5">
            <a:extLst>
              <a:ext uri="{FF2B5EF4-FFF2-40B4-BE49-F238E27FC236}">
                <a16:creationId xmlns:a16="http://schemas.microsoft.com/office/drawing/2014/main" id="{CE540F07-BC18-D6BA-A3DE-9D90DB4A8A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7ADED-D4C9-F4FC-8EAB-2D89591284E6}"/>
              </a:ext>
            </a:extLst>
          </p:cNvPr>
          <p:cNvSpPr>
            <a:spLocks noGrp="1"/>
          </p:cNvSpPr>
          <p:nvPr>
            <p:ph type="sldNum" sz="quarter" idx="12"/>
          </p:nvPr>
        </p:nvSpPr>
        <p:spPr/>
        <p:txBody>
          <a:bodyPr/>
          <a:lstStyle/>
          <a:p>
            <a:fld id="{E85C7527-0627-48BB-89C2-BC69022CE40B}" type="slidenum">
              <a:rPr lang="en-IN" smtClean="0"/>
              <a:t>‹#›</a:t>
            </a:fld>
            <a:endParaRPr lang="en-IN"/>
          </a:p>
        </p:txBody>
      </p:sp>
    </p:spTree>
    <p:extLst>
      <p:ext uri="{BB962C8B-B14F-4D97-AF65-F5344CB8AC3E}">
        <p14:creationId xmlns:p14="http://schemas.microsoft.com/office/powerpoint/2010/main" val="110855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737F1-C9D8-F88F-EE01-E3DD42BFE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9B7785-F6F2-0EF3-AB46-4E8CC5839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85ED09-83F0-088C-C46D-03C7B0FA6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51CE4-D94E-40AC-9ED0-9F70C27ED0ED}" type="datetimeFigureOut">
              <a:rPr lang="en-IN" smtClean="0"/>
              <a:t>09-10-2022</a:t>
            </a:fld>
            <a:endParaRPr lang="en-IN"/>
          </a:p>
        </p:txBody>
      </p:sp>
      <p:sp>
        <p:nvSpPr>
          <p:cNvPr id="5" name="Footer Placeholder 4">
            <a:extLst>
              <a:ext uri="{FF2B5EF4-FFF2-40B4-BE49-F238E27FC236}">
                <a16:creationId xmlns:a16="http://schemas.microsoft.com/office/drawing/2014/main" id="{045BACBE-E40D-06F2-A6BE-28730060F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182DFC-3CAB-1DF3-20FE-74D4B90D1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C7527-0627-48BB-89C2-BC69022CE40B}" type="slidenum">
              <a:rPr lang="en-IN" smtClean="0"/>
              <a:t>‹#›</a:t>
            </a:fld>
            <a:endParaRPr lang="en-IN"/>
          </a:p>
        </p:txBody>
      </p:sp>
    </p:spTree>
    <p:extLst>
      <p:ext uri="{BB962C8B-B14F-4D97-AF65-F5344CB8AC3E}">
        <p14:creationId xmlns:p14="http://schemas.microsoft.com/office/powerpoint/2010/main" val="40881881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7F669-4484-F73D-BA2E-55D58B6DBF24}"/>
              </a:ext>
            </a:extLst>
          </p:cNvPr>
          <p:cNvSpPr txBox="1"/>
          <p:nvPr/>
        </p:nvSpPr>
        <p:spPr>
          <a:xfrm>
            <a:off x="2" y="184671"/>
            <a:ext cx="12191999" cy="584775"/>
          </a:xfrm>
          <a:prstGeom prst="rect">
            <a:avLst/>
          </a:prstGeom>
          <a:noFill/>
        </p:spPr>
        <p:txBody>
          <a:bodyPr wrap="square" rtlCol="0">
            <a:spAutoFit/>
          </a:bodyPr>
          <a:lstStyle/>
          <a:p>
            <a:pPr algn="ctr"/>
            <a:r>
              <a:rPr lang="en-IN" sz="3200" b="1" dirty="0">
                <a:solidFill>
                  <a:schemeClr val="accent1">
                    <a:lumMod val="50000"/>
                  </a:schemeClr>
                </a:solidFill>
                <a:cs typeface="Arial" panose="020B0604020202020204" pitchFamily="34" charset="0"/>
              </a:rPr>
              <a:t>ATTRITION ANALYSIS</a:t>
            </a:r>
          </a:p>
        </p:txBody>
      </p:sp>
      <p:sp>
        <p:nvSpPr>
          <p:cNvPr id="5" name="TextBox 4">
            <a:extLst>
              <a:ext uri="{FF2B5EF4-FFF2-40B4-BE49-F238E27FC236}">
                <a16:creationId xmlns:a16="http://schemas.microsoft.com/office/drawing/2014/main" id="{BE831FE7-AA8E-3D60-3124-3A8B99B5A7B0}"/>
              </a:ext>
            </a:extLst>
          </p:cNvPr>
          <p:cNvSpPr txBox="1"/>
          <p:nvPr/>
        </p:nvSpPr>
        <p:spPr>
          <a:xfrm>
            <a:off x="469641" y="1166637"/>
            <a:ext cx="11084767" cy="3078407"/>
          </a:xfrm>
          <a:prstGeom prst="rect">
            <a:avLst/>
          </a:prstGeom>
          <a:noFill/>
        </p:spPr>
        <p:txBody>
          <a:bodyPr wrap="square" rtlCol="0">
            <a:spAutoFit/>
          </a:bodyPr>
          <a:lstStyle/>
          <a:p>
            <a:r>
              <a:rPr lang="en-IN" sz="2000" b="1" dirty="0">
                <a:solidFill>
                  <a:schemeClr val="accent1">
                    <a:lumMod val="50000"/>
                  </a:schemeClr>
                </a:solidFill>
              </a:rPr>
              <a:t>ATTRITION:</a:t>
            </a:r>
          </a:p>
          <a:p>
            <a:r>
              <a:rPr lang="en-IN" sz="1600" dirty="0">
                <a:latin typeface="-apple-system"/>
              </a:rPr>
              <a:t>The term attrition refers to gradual but deliberate reduction in staff numbers that occurs as employees leave a company and are not replaced.</a:t>
            </a:r>
          </a:p>
          <a:p>
            <a:endParaRPr lang="en-IN" sz="1801" dirty="0"/>
          </a:p>
          <a:p>
            <a:r>
              <a:rPr lang="en-IN" sz="2000" b="1" dirty="0">
                <a:solidFill>
                  <a:schemeClr val="accent1">
                    <a:lumMod val="50000"/>
                  </a:schemeClr>
                </a:solidFill>
              </a:rPr>
              <a:t>ATTRITION RATE</a:t>
            </a:r>
            <a:r>
              <a:rPr lang="en-IN" sz="2000" dirty="0">
                <a:solidFill>
                  <a:schemeClr val="accent1">
                    <a:lumMod val="50000"/>
                  </a:schemeClr>
                </a:solidFill>
              </a:rPr>
              <a:t>:</a:t>
            </a:r>
          </a:p>
          <a:p>
            <a:r>
              <a:rPr lang="en-IN" sz="1600" dirty="0">
                <a:latin typeface="-apple-system"/>
              </a:rPr>
              <a:t>The attrition rate is the rate at which people leave a company during a particular period of time. It is calculated as numbers of departures/average number of employees*100. </a:t>
            </a:r>
          </a:p>
          <a:p>
            <a:r>
              <a:rPr lang="en-IN" sz="1801" dirty="0"/>
              <a:t>                                </a:t>
            </a:r>
          </a:p>
          <a:p>
            <a:endParaRPr lang="en-IN" sz="1801" dirty="0"/>
          </a:p>
          <a:p>
            <a:endParaRPr lang="en-IN" sz="1801" dirty="0"/>
          </a:p>
          <a:p>
            <a:endParaRPr lang="en-IN" sz="1801" dirty="0"/>
          </a:p>
        </p:txBody>
      </p:sp>
      <p:sp>
        <p:nvSpPr>
          <p:cNvPr id="2" name="TextBox 1">
            <a:extLst>
              <a:ext uri="{FF2B5EF4-FFF2-40B4-BE49-F238E27FC236}">
                <a16:creationId xmlns:a16="http://schemas.microsoft.com/office/drawing/2014/main" id="{6E5E7AFB-702B-F181-71C5-000CB29300CC}"/>
              </a:ext>
            </a:extLst>
          </p:cNvPr>
          <p:cNvSpPr txBox="1"/>
          <p:nvPr/>
        </p:nvSpPr>
        <p:spPr>
          <a:xfrm>
            <a:off x="469641" y="5262141"/>
            <a:ext cx="9545216" cy="1077218"/>
          </a:xfrm>
          <a:prstGeom prst="rect">
            <a:avLst/>
          </a:prstGeom>
          <a:noFill/>
        </p:spPr>
        <p:txBody>
          <a:bodyPr wrap="square" rtlCol="0">
            <a:spAutoFit/>
          </a:bodyPr>
          <a:lstStyle/>
          <a:p>
            <a:r>
              <a:rPr lang="en-IN" sz="1600" dirty="0">
                <a:solidFill>
                  <a:schemeClr val="accent1">
                    <a:lumMod val="50000"/>
                  </a:schemeClr>
                </a:solidFill>
              </a:rPr>
              <a:t>Our attrition analysis studies 1470 employees of the company.. </a:t>
            </a:r>
          </a:p>
          <a:p>
            <a:r>
              <a:rPr lang="en-IN" sz="1600" dirty="0">
                <a:solidFill>
                  <a:schemeClr val="accent1">
                    <a:lumMod val="50000"/>
                  </a:schemeClr>
                </a:solidFill>
              </a:rPr>
              <a:t>Further, we are interested in knowing how many people have left the company.</a:t>
            </a:r>
          </a:p>
          <a:p>
            <a:endParaRPr lang="en-IN" sz="1600" dirty="0">
              <a:solidFill>
                <a:schemeClr val="accent1">
                  <a:lumMod val="50000"/>
                </a:schemeClr>
              </a:solidFill>
            </a:endParaRPr>
          </a:p>
          <a:p>
            <a:r>
              <a:rPr lang="en-IN" sz="1600" dirty="0">
                <a:solidFill>
                  <a:schemeClr val="tx1">
                    <a:lumMod val="95000"/>
                    <a:lumOff val="5000"/>
                  </a:schemeClr>
                </a:solidFill>
              </a:rPr>
              <a:t>Out of 1470 employees, 237 employees have left the company. </a:t>
            </a:r>
          </a:p>
        </p:txBody>
      </p:sp>
      <p:cxnSp>
        <p:nvCxnSpPr>
          <p:cNvPr id="6" name="Straight Connector 5">
            <a:extLst>
              <a:ext uri="{FF2B5EF4-FFF2-40B4-BE49-F238E27FC236}">
                <a16:creationId xmlns:a16="http://schemas.microsoft.com/office/drawing/2014/main" id="{EEF853F6-19DF-3C8A-4CB2-E3DFF5A53544}"/>
              </a:ext>
            </a:extLst>
          </p:cNvPr>
          <p:cNvCxnSpPr/>
          <p:nvPr/>
        </p:nvCxnSpPr>
        <p:spPr>
          <a:xfrm>
            <a:off x="3666930" y="3508307"/>
            <a:ext cx="52531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7597DC2-19CA-EF9F-2217-7EDAB319CB1A}"/>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TextBox 7">
            <a:extLst>
              <a:ext uri="{FF2B5EF4-FFF2-40B4-BE49-F238E27FC236}">
                <a16:creationId xmlns:a16="http://schemas.microsoft.com/office/drawing/2014/main" id="{78AA90E8-CD04-0154-F9D5-0E4B7C065E21}"/>
              </a:ext>
            </a:extLst>
          </p:cNvPr>
          <p:cNvSpPr txBox="1"/>
          <p:nvPr/>
        </p:nvSpPr>
        <p:spPr>
          <a:xfrm>
            <a:off x="469641" y="3779256"/>
            <a:ext cx="10739535" cy="1477328"/>
          </a:xfrm>
          <a:prstGeom prst="rect">
            <a:avLst/>
          </a:prstGeom>
          <a:noFill/>
        </p:spPr>
        <p:txBody>
          <a:bodyPr wrap="square" rtlCol="0">
            <a:spAutoFit/>
          </a:bodyPr>
          <a:lstStyle/>
          <a:p>
            <a:r>
              <a:rPr lang="en-IN" sz="2000" dirty="0">
                <a:solidFill>
                  <a:schemeClr val="accent1">
                    <a:lumMod val="50000"/>
                  </a:schemeClr>
                </a:solidFill>
              </a:rPr>
              <a:t>Why is attrition a concern for the company?</a:t>
            </a:r>
          </a:p>
          <a:p>
            <a:br>
              <a:rPr lang="en-IN" sz="2000" dirty="0">
                <a:solidFill>
                  <a:schemeClr val="accent1">
                    <a:lumMod val="50000"/>
                  </a:schemeClr>
                </a:solidFill>
              </a:rPr>
            </a:br>
            <a:r>
              <a:rPr lang="en-IN" sz="1600" dirty="0">
                <a:latin typeface="-apple-system"/>
              </a:rPr>
              <a:t>It is important that the company identifies reasons of employee attrition to minimise the cost of hiring and training new individuals. It is also important that the company takes actions well in time to maintain a good name in the market. </a:t>
            </a:r>
          </a:p>
          <a:p>
            <a:endParaRPr lang="en-IN" dirty="0"/>
          </a:p>
        </p:txBody>
      </p:sp>
    </p:spTree>
    <p:extLst>
      <p:ext uri="{BB962C8B-B14F-4D97-AF65-F5344CB8AC3E}">
        <p14:creationId xmlns:p14="http://schemas.microsoft.com/office/powerpoint/2010/main" val="304556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A1A0A4-67AD-6792-F868-E30B5B5DCD6B}"/>
              </a:ext>
            </a:extLst>
          </p:cNvPr>
          <p:cNvSpPr txBox="1"/>
          <p:nvPr/>
        </p:nvSpPr>
        <p:spPr>
          <a:xfrm>
            <a:off x="398105" y="179777"/>
            <a:ext cx="11793895" cy="584775"/>
          </a:xfrm>
          <a:prstGeom prst="rect">
            <a:avLst/>
          </a:prstGeom>
          <a:noFill/>
        </p:spPr>
        <p:txBody>
          <a:bodyPr wrap="square" rtlCol="0">
            <a:spAutoFit/>
          </a:bodyPr>
          <a:lstStyle/>
          <a:p>
            <a:r>
              <a:rPr lang="en-IN" sz="3200" b="1" dirty="0">
                <a:solidFill>
                  <a:schemeClr val="accent1">
                    <a:lumMod val="50000"/>
                  </a:schemeClr>
                </a:solidFill>
              </a:rPr>
              <a:t>Attributes that are indicative of attrition:</a:t>
            </a:r>
          </a:p>
        </p:txBody>
      </p:sp>
      <p:sp>
        <p:nvSpPr>
          <p:cNvPr id="7" name="TextBox 6">
            <a:extLst>
              <a:ext uri="{FF2B5EF4-FFF2-40B4-BE49-F238E27FC236}">
                <a16:creationId xmlns:a16="http://schemas.microsoft.com/office/drawing/2014/main" id="{17C422FC-5AF6-FE5D-CB0A-488F306B3E00}"/>
              </a:ext>
            </a:extLst>
          </p:cNvPr>
          <p:cNvSpPr txBox="1"/>
          <p:nvPr/>
        </p:nvSpPr>
        <p:spPr>
          <a:xfrm>
            <a:off x="391885" y="1194321"/>
            <a:ext cx="11299371" cy="4708981"/>
          </a:xfrm>
          <a:prstGeom prst="rect">
            <a:avLst/>
          </a:prstGeom>
          <a:noFill/>
        </p:spPr>
        <p:txBody>
          <a:bodyPr wrap="square" rtlCol="0">
            <a:spAutoFit/>
          </a:bodyPr>
          <a:lstStyle/>
          <a:p>
            <a:r>
              <a:rPr lang="en-IN" sz="2000" b="1" dirty="0">
                <a:solidFill>
                  <a:schemeClr val="accent1">
                    <a:lumMod val="50000"/>
                  </a:schemeClr>
                </a:solidFill>
              </a:rPr>
              <a:t>JOB SATISFACTION: </a:t>
            </a:r>
          </a:p>
          <a:p>
            <a:r>
              <a:rPr lang="en-US" sz="1600" dirty="0">
                <a:latin typeface="-apple-system"/>
              </a:rPr>
              <a:t>The extent to which an employee feels self-motivated and satisfied with their job</a:t>
            </a:r>
          </a:p>
          <a:p>
            <a:endParaRPr lang="en-US" sz="1600" dirty="0">
              <a:latin typeface="-apple-system"/>
            </a:endParaRPr>
          </a:p>
          <a:p>
            <a:r>
              <a:rPr lang="en-US" sz="1600" dirty="0">
                <a:latin typeface="-apple-system"/>
              </a:rPr>
              <a:t>In the company, the job satisfaction of an employee has been measured on a scale of 1 to 4, </a:t>
            </a:r>
          </a:p>
          <a:p>
            <a:r>
              <a:rPr lang="en-US" sz="1600" dirty="0">
                <a:latin typeface="-apple-system"/>
              </a:rPr>
              <a:t>1 being the lowest and 4 the highest</a:t>
            </a:r>
          </a:p>
          <a:p>
            <a:endParaRPr lang="en-US" sz="1600" dirty="0">
              <a:latin typeface="-apple-system"/>
            </a:endParaRPr>
          </a:p>
          <a:p>
            <a:r>
              <a:rPr lang="en-US" sz="1600" dirty="0">
                <a:latin typeface="-apple-system"/>
              </a:rPr>
              <a:t>Under our analysis, we observe that the attrition rate is seen to be higher among the </a:t>
            </a:r>
          </a:p>
          <a:p>
            <a:r>
              <a:rPr lang="en-US" sz="1600" dirty="0">
                <a:latin typeface="-apple-system"/>
              </a:rPr>
              <a:t>employees who are least satisfied with their jobs in the company</a:t>
            </a:r>
          </a:p>
          <a:p>
            <a:endParaRPr lang="en-US" dirty="0">
              <a:latin typeface="-apple-system"/>
            </a:endParaRPr>
          </a:p>
          <a:p>
            <a:endParaRPr lang="en-US" dirty="0">
              <a:latin typeface="-apple-system"/>
            </a:endParaRPr>
          </a:p>
          <a:p>
            <a:endParaRPr lang="en-IN" sz="2000" b="1" dirty="0"/>
          </a:p>
          <a:p>
            <a:endParaRPr lang="en-IN" sz="2000" b="1" dirty="0"/>
          </a:p>
          <a:p>
            <a:r>
              <a:rPr lang="en-IN" sz="2000" b="1" dirty="0"/>
              <a:t> </a:t>
            </a:r>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B36632E9-E135-1CD9-D379-3657098B455D}"/>
              </a:ext>
            </a:extLst>
          </p:cNvPr>
          <p:cNvPicPr>
            <a:picLocks noChangeAspect="1"/>
          </p:cNvPicPr>
          <p:nvPr/>
        </p:nvPicPr>
        <p:blipFill>
          <a:blip r:embed="rId2"/>
          <a:stretch>
            <a:fillRect/>
          </a:stretch>
        </p:blipFill>
        <p:spPr>
          <a:xfrm>
            <a:off x="8208381" y="764552"/>
            <a:ext cx="3482875" cy="2954826"/>
          </a:xfrm>
          <a:prstGeom prst="rect">
            <a:avLst/>
          </a:prstGeom>
        </p:spPr>
      </p:pic>
      <p:sp>
        <p:nvSpPr>
          <p:cNvPr id="12" name="TextBox 11">
            <a:extLst>
              <a:ext uri="{FF2B5EF4-FFF2-40B4-BE49-F238E27FC236}">
                <a16:creationId xmlns:a16="http://schemas.microsoft.com/office/drawing/2014/main" id="{3CAE66C6-E49E-85E5-E59C-8A7287DA0FEF}"/>
              </a:ext>
            </a:extLst>
          </p:cNvPr>
          <p:cNvSpPr txBox="1"/>
          <p:nvPr/>
        </p:nvSpPr>
        <p:spPr>
          <a:xfrm>
            <a:off x="398106" y="4149147"/>
            <a:ext cx="11402009" cy="3200876"/>
          </a:xfrm>
          <a:prstGeom prst="rect">
            <a:avLst/>
          </a:prstGeom>
          <a:noFill/>
        </p:spPr>
        <p:txBody>
          <a:bodyPr wrap="square" rtlCol="0">
            <a:spAutoFit/>
          </a:bodyPr>
          <a:lstStyle/>
          <a:p>
            <a:r>
              <a:rPr lang="en-IN" sz="2000" b="1" dirty="0">
                <a:solidFill>
                  <a:schemeClr val="accent1">
                    <a:lumMod val="50000"/>
                  </a:schemeClr>
                </a:solidFill>
              </a:rPr>
              <a:t>ENVIRONMENT SATISFACTION:</a:t>
            </a:r>
          </a:p>
          <a:p>
            <a:r>
              <a:rPr lang="en-US" sz="1600" i="0" dirty="0">
                <a:effectLst/>
                <a:latin typeface="-apple-system"/>
                <a:cs typeface="Arial" panose="020B0604020202020204" pitchFamily="34" charset="0"/>
              </a:rPr>
              <a:t>how contented a person feels with respect to the physical setting in question</a:t>
            </a:r>
          </a:p>
          <a:p>
            <a:endParaRPr lang="en-US" sz="1600" dirty="0">
              <a:latin typeface="-apple-system"/>
              <a:cs typeface="Arial" panose="020B0604020202020204" pitchFamily="34" charset="0"/>
            </a:endParaRPr>
          </a:p>
          <a:p>
            <a:r>
              <a:rPr lang="en-US" sz="1600" dirty="0">
                <a:latin typeface="-apple-system"/>
              </a:rPr>
              <a:t>In the company, the environment satisfaction of an employee has been measured on a </a:t>
            </a:r>
          </a:p>
          <a:p>
            <a:r>
              <a:rPr lang="en-US" sz="1600" dirty="0">
                <a:latin typeface="-apple-system"/>
              </a:rPr>
              <a:t>scale of 1 to 4, 1 being the lowest and 4 the highest</a:t>
            </a:r>
          </a:p>
          <a:p>
            <a:endParaRPr lang="en-US" sz="1600" dirty="0">
              <a:latin typeface="-apple-system"/>
            </a:endParaRPr>
          </a:p>
          <a:p>
            <a:r>
              <a:rPr lang="en-US" sz="1600" dirty="0">
                <a:latin typeface="-apple-system"/>
              </a:rPr>
              <a:t>Under our analysis, we observe that the attrition rate is seen to be higher among the </a:t>
            </a:r>
          </a:p>
          <a:p>
            <a:r>
              <a:rPr lang="en-US" sz="1600" dirty="0">
                <a:latin typeface="-apple-system"/>
              </a:rPr>
              <a:t>employees who are least satisfied with the working environment of the company</a:t>
            </a:r>
          </a:p>
          <a:p>
            <a:endParaRPr lang="en-US" sz="1600" dirty="0">
              <a:latin typeface="-apple-system"/>
            </a:endParaRPr>
          </a:p>
          <a:p>
            <a:endParaRPr lang="en-US" sz="1600" i="0" dirty="0">
              <a:effectLst/>
              <a:latin typeface="-apple-system"/>
              <a:cs typeface="Arial" panose="020B0604020202020204" pitchFamily="34" charset="0"/>
            </a:endParaRPr>
          </a:p>
          <a:p>
            <a:endParaRPr lang="en-IN" sz="2000" b="1" dirty="0"/>
          </a:p>
          <a:p>
            <a:endParaRPr lang="en-IN" dirty="0"/>
          </a:p>
        </p:txBody>
      </p:sp>
      <p:pic>
        <p:nvPicPr>
          <p:cNvPr id="14" name="Picture 13">
            <a:extLst>
              <a:ext uri="{FF2B5EF4-FFF2-40B4-BE49-F238E27FC236}">
                <a16:creationId xmlns:a16="http://schemas.microsoft.com/office/drawing/2014/main" id="{013357E1-4A32-63D1-78FE-3F8EA3B162AB}"/>
              </a:ext>
            </a:extLst>
          </p:cNvPr>
          <p:cNvPicPr>
            <a:picLocks noChangeAspect="1"/>
          </p:cNvPicPr>
          <p:nvPr/>
        </p:nvPicPr>
        <p:blipFill>
          <a:blip r:embed="rId3"/>
          <a:stretch>
            <a:fillRect/>
          </a:stretch>
        </p:blipFill>
        <p:spPr>
          <a:xfrm>
            <a:off x="8207400" y="3807401"/>
            <a:ext cx="3483856" cy="3050599"/>
          </a:xfrm>
          <a:prstGeom prst="rect">
            <a:avLst/>
          </a:prstGeom>
        </p:spPr>
      </p:pic>
      <p:sp>
        <p:nvSpPr>
          <p:cNvPr id="10" name="Rectangle 9">
            <a:extLst>
              <a:ext uri="{FF2B5EF4-FFF2-40B4-BE49-F238E27FC236}">
                <a16:creationId xmlns:a16="http://schemas.microsoft.com/office/drawing/2014/main" id="{3CB3FD03-6765-EE64-6CEF-54E1E7FC21F6}"/>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Tree>
    <p:extLst>
      <p:ext uri="{BB962C8B-B14F-4D97-AF65-F5344CB8AC3E}">
        <p14:creationId xmlns:p14="http://schemas.microsoft.com/office/powerpoint/2010/main" val="20995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2C6A4C-B958-24D8-E39C-623E7A1118CF}"/>
              </a:ext>
            </a:extLst>
          </p:cNvPr>
          <p:cNvPicPr>
            <a:picLocks noChangeAspect="1"/>
          </p:cNvPicPr>
          <p:nvPr/>
        </p:nvPicPr>
        <p:blipFill>
          <a:blip r:embed="rId2"/>
          <a:stretch>
            <a:fillRect/>
          </a:stretch>
        </p:blipFill>
        <p:spPr>
          <a:xfrm>
            <a:off x="8407937" y="185895"/>
            <a:ext cx="3525916" cy="3243105"/>
          </a:xfrm>
          <a:prstGeom prst="rect">
            <a:avLst/>
          </a:prstGeom>
        </p:spPr>
      </p:pic>
      <p:sp>
        <p:nvSpPr>
          <p:cNvPr id="8" name="TextBox 7">
            <a:extLst>
              <a:ext uri="{FF2B5EF4-FFF2-40B4-BE49-F238E27FC236}">
                <a16:creationId xmlns:a16="http://schemas.microsoft.com/office/drawing/2014/main" id="{42621E46-89BC-524F-C9F1-06FACA6844DB}"/>
              </a:ext>
            </a:extLst>
          </p:cNvPr>
          <p:cNvSpPr txBox="1"/>
          <p:nvPr/>
        </p:nvSpPr>
        <p:spPr>
          <a:xfrm>
            <a:off x="317241" y="423227"/>
            <a:ext cx="7903027" cy="3416320"/>
          </a:xfrm>
          <a:prstGeom prst="rect">
            <a:avLst/>
          </a:prstGeom>
          <a:noFill/>
        </p:spPr>
        <p:txBody>
          <a:bodyPr wrap="square" rtlCol="0">
            <a:spAutoFit/>
          </a:bodyPr>
          <a:lstStyle/>
          <a:p>
            <a:r>
              <a:rPr lang="en-IN" sz="2000" b="1" dirty="0">
                <a:solidFill>
                  <a:schemeClr val="accent1">
                    <a:lumMod val="50000"/>
                  </a:schemeClr>
                </a:solidFill>
              </a:rPr>
              <a:t>Work Life Balance:</a:t>
            </a:r>
          </a:p>
          <a:p>
            <a:r>
              <a:rPr lang="en-US" sz="1600" dirty="0">
                <a:latin typeface="-apple-system"/>
              </a:rPr>
              <a:t>The state of equilibrium where a person equally prioritizes the demands of one's career and the demands of one's personal life</a:t>
            </a:r>
          </a:p>
          <a:p>
            <a:endParaRPr lang="en-US" sz="1600" dirty="0">
              <a:latin typeface="-apple-system"/>
            </a:endParaRPr>
          </a:p>
          <a:p>
            <a:r>
              <a:rPr lang="en-US" sz="1600" dirty="0">
                <a:latin typeface="-apple-system"/>
              </a:rPr>
              <a:t>In the company, the work-life balance of an employee has been measured on a scale of 1 to 4, 1 being the lowest and 4 the highest</a:t>
            </a:r>
          </a:p>
          <a:p>
            <a:endParaRPr lang="en-US" sz="1600" dirty="0">
              <a:latin typeface="-apple-system"/>
            </a:endParaRPr>
          </a:p>
          <a:p>
            <a:r>
              <a:rPr lang="en-US" sz="1600" dirty="0">
                <a:latin typeface="-apple-system"/>
              </a:rPr>
              <a:t>Under our analysis, we observe that the attrition rate is seen to be higher among the </a:t>
            </a:r>
          </a:p>
          <a:p>
            <a:r>
              <a:rPr lang="en-US" sz="1600" dirty="0">
                <a:latin typeface="-apple-system"/>
              </a:rPr>
              <a:t>employees who are poor at managing their work-life balance </a:t>
            </a:r>
          </a:p>
          <a:p>
            <a:endParaRPr lang="en-US" sz="1600" dirty="0">
              <a:latin typeface="-apple-system"/>
            </a:endParaRPr>
          </a:p>
          <a:p>
            <a:endParaRPr lang="en-US" sz="1600" dirty="0">
              <a:latin typeface="-apple-system"/>
            </a:endParaRPr>
          </a:p>
          <a:p>
            <a:endParaRPr lang="en-US" dirty="0"/>
          </a:p>
          <a:p>
            <a:endParaRPr lang="en-IN" dirty="0"/>
          </a:p>
        </p:txBody>
      </p:sp>
      <p:pic>
        <p:nvPicPr>
          <p:cNvPr id="10" name="Picture 9">
            <a:extLst>
              <a:ext uri="{FF2B5EF4-FFF2-40B4-BE49-F238E27FC236}">
                <a16:creationId xmlns:a16="http://schemas.microsoft.com/office/drawing/2014/main" id="{07AE7FFB-54E5-3DCD-880F-9DC04F952F63}"/>
              </a:ext>
            </a:extLst>
          </p:cNvPr>
          <p:cNvPicPr>
            <a:picLocks noChangeAspect="1"/>
          </p:cNvPicPr>
          <p:nvPr/>
        </p:nvPicPr>
        <p:blipFill>
          <a:blip r:embed="rId3"/>
          <a:stretch>
            <a:fillRect/>
          </a:stretch>
        </p:blipFill>
        <p:spPr>
          <a:xfrm>
            <a:off x="8314102" y="3496964"/>
            <a:ext cx="3713585" cy="3361036"/>
          </a:xfrm>
          <a:prstGeom prst="rect">
            <a:avLst/>
          </a:prstGeom>
        </p:spPr>
      </p:pic>
      <p:sp>
        <p:nvSpPr>
          <p:cNvPr id="11" name="TextBox 10">
            <a:extLst>
              <a:ext uri="{FF2B5EF4-FFF2-40B4-BE49-F238E27FC236}">
                <a16:creationId xmlns:a16="http://schemas.microsoft.com/office/drawing/2014/main" id="{4069B322-BA2A-B2CA-9760-B20FDA3F5C9B}"/>
              </a:ext>
            </a:extLst>
          </p:cNvPr>
          <p:cNvSpPr txBox="1"/>
          <p:nvPr/>
        </p:nvSpPr>
        <p:spPr>
          <a:xfrm>
            <a:off x="317241" y="3839547"/>
            <a:ext cx="7903027" cy="2369880"/>
          </a:xfrm>
          <a:prstGeom prst="rect">
            <a:avLst/>
          </a:prstGeom>
          <a:noFill/>
        </p:spPr>
        <p:txBody>
          <a:bodyPr wrap="square" rtlCol="0">
            <a:spAutoFit/>
          </a:bodyPr>
          <a:lstStyle/>
          <a:p>
            <a:r>
              <a:rPr lang="en-IN" sz="2000" b="1" dirty="0">
                <a:solidFill>
                  <a:schemeClr val="accent1">
                    <a:lumMod val="50000"/>
                  </a:schemeClr>
                </a:solidFill>
              </a:rPr>
              <a:t>Department:</a:t>
            </a:r>
          </a:p>
          <a:p>
            <a:r>
              <a:rPr lang="en-IN" sz="1600" dirty="0">
                <a:latin typeface="-apple-system"/>
              </a:rPr>
              <a:t>Division of the company based on specific area of activity</a:t>
            </a:r>
          </a:p>
          <a:p>
            <a:endParaRPr lang="en-IN" sz="1600" dirty="0">
              <a:latin typeface="-apple-system"/>
            </a:endParaRPr>
          </a:p>
          <a:p>
            <a:r>
              <a:rPr lang="en-IN" sz="1600" dirty="0">
                <a:latin typeface="-apple-system"/>
              </a:rPr>
              <a:t>Sales, Human Resource and Research and Development are the three departments operating in the company</a:t>
            </a:r>
          </a:p>
          <a:p>
            <a:endParaRPr lang="en-IN" sz="1600" dirty="0">
              <a:latin typeface="-apple-system"/>
            </a:endParaRPr>
          </a:p>
          <a:p>
            <a:r>
              <a:rPr lang="en-US" sz="1600" dirty="0">
                <a:latin typeface="-apple-system"/>
              </a:rPr>
              <a:t>Under our analysis, we observe that the attrition rate is seen to be the highest in the sales department as compared to the other two departments of the company</a:t>
            </a:r>
            <a:endParaRPr lang="en-IN" sz="1600" dirty="0">
              <a:latin typeface="-apple-system"/>
            </a:endParaRPr>
          </a:p>
          <a:p>
            <a:endParaRPr lang="en-IN" sz="1600" dirty="0">
              <a:latin typeface="-apple-system"/>
            </a:endParaRPr>
          </a:p>
        </p:txBody>
      </p:sp>
      <p:sp>
        <p:nvSpPr>
          <p:cNvPr id="9" name="Rectangle 8">
            <a:extLst>
              <a:ext uri="{FF2B5EF4-FFF2-40B4-BE49-F238E27FC236}">
                <a16:creationId xmlns:a16="http://schemas.microsoft.com/office/drawing/2014/main" id="{47CD5952-97C3-E60E-BE61-8E575150D9AE}"/>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Tree>
    <p:extLst>
      <p:ext uri="{BB962C8B-B14F-4D97-AF65-F5344CB8AC3E}">
        <p14:creationId xmlns:p14="http://schemas.microsoft.com/office/powerpoint/2010/main" val="38055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DA0E07-912D-B6A5-1FE0-29D318BCD50A}"/>
              </a:ext>
            </a:extLst>
          </p:cNvPr>
          <p:cNvPicPr>
            <a:picLocks noChangeAspect="1"/>
          </p:cNvPicPr>
          <p:nvPr/>
        </p:nvPicPr>
        <p:blipFill>
          <a:blip r:embed="rId2"/>
          <a:stretch>
            <a:fillRect/>
          </a:stretch>
        </p:blipFill>
        <p:spPr>
          <a:xfrm>
            <a:off x="8052318" y="3201089"/>
            <a:ext cx="3846485" cy="3544944"/>
          </a:xfrm>
          <a:prstGeom prst="rect">
            <a:avLst/>
          </a:prstGeom>
        </p:spPr>
      </p:pic>
      <p:pic>
        <p:nvPicPr>
          <p:cNvPr id="7" name="Picture 6">
            <a:extLst>
              <a:ext uri="{FF2B5EF4-FFF2-40B4-BE49-F238E27FC236}">
                <a16:creationId xmlns:a16="http://schemas.microsoft.com/office/drawing/2014/main" id="{8DF48E42-BA18-8EF1-3BC7-0A078AE962F4}"/>
              </a:ext>
            </a:extLst>
          </p:cNvPr>
          <p:cNvPicPr>
            <a:picLocks noChangeAspect="1"/>
          </p:cNvPicPr>
          <p:nvPr/>
        </p:nvPicPr>
        <p:blipFill>
          <a:blip r:embed="rId3"/>
          <a:stretch>
            <a:fillRect/>
          </a:stretch>
        </p:blipFill>
        <p:spPr>
          <a:xfrm>
            <a:off x="8126963" y="167483"/>
            <a:ext cx="3509317" cy="3033606"/>
          </a:xfrm>
          <a:prstGeom prst="rect">
            <a:avLst/>
          </a:prstGeom>
        </p:spPr>
      </p:pic>
      <p:sp>
        <p:nvSpPr>
          <p:cNvPr id="8" name="TextBox 7">
            <a:extLst>
              <a:ext uri="{FF2B5EF4-FFF2-40B4-BE49-F238E27FC236}">
                <a16:creationId xmlns:a16="http://schemas.microsoft.com/office/drawing/2014/main" id="{5D3450C8-31FC-51C5-A069-F27F4018BE97}"/>
              </a:ext>
            </a:extLst>
          </p:cNvPr>
          <p:cNvSpPr txBox="1"/>
          <p:nvPr/>
        </p:nvSpPr>
        <p:spPr>
          <a:xfrm>
            <a:off x="373224" y="443567"/>
            <a:ext cx="7753739" cy="2985433"/>
          </a:xfrm>
          <a:prstGeom prst="rect">
            <a:avLst/>
          </a:prstGeom>
          <a:noFill/>
        </p:spPr>
        <p:txBody>
          <a:bodyPr wrap="square" rtlCol="0">
            <a:spAutoFit/>
          </a:bodyPr>
          <a:lstStyle/>
          <a:p>
            <a:r>
              <a:rPr lang="en-IN" sz="2000" b="1" dirty="0">
                <a:solidFill>
                  <a:schemeClr val="accent1">
                    <a:lumMod val="50000"/>
                  </a:schemeClr>
                </a:solidFill>
              </a:rPr>
              <a:t>Gender:</a:t>
            </a:r>
          </a:p>
          <a:p>
            <a:endParaRPr lang="en-IN" sz="2000" b="1" dirty="0"/>
          </a:p>
          <a:p>
            <a:r>
              <a:rPr lang="en-IN" sz="1600" dirty="0"/>
              <a:t>Out of the total employees working in the company,</a:t>
            </a:r>
          </a:p>
          <a:p>
            <a:r>
              <a:rPr lang="en-IN" sz="1600" dirty="0"/>
              <a:t>588 employees identify as Females and 882 identify </a:t>
            </a:r>
          </a:p>
          <a:p>
            <a:r>
              <a:rPr lang="en-IN" sz="1600" dirty="0"/>
              <a:t>as Males</a:t>
            </a:r>
          </a:p>
          <a:p>
            <a:endParaRPr lang="en-IN" sz="1600" dirty="0"/>
          </a:p>
          <a:p>
            <a:r>
              <a:rPr lang="en-US" sz="1600" dirty="0">
                <a:latin typeface="-apple-system"/>
              </a:rPr>
              <a:t>Here, we observe that the attrition rate is seen to be higher among the males </a:t>
            </a:r>
          </a:p>
          <a:p>
            <a:r>
              <a:rPr lang="en-US" sz="1600" dirty="0">
                <a:latin typeface="-apple-system"/>
              </a:rPr>
              <a:t>employees as compared to the female employees</a:t>
            </a:r>
            <a:endParaRPr lang="en-IN" sz="1600" dirty="0"/>
          </a:p>
          <a:p>
            <a:r>
              <a:rPr lang="en-IN" sz="1600" dirty="0"/>
              <a:t> </a:t>
            </a:r>
          </a:p>
          <a:p>
            <a:endParaRPr lang="en-IN" sz="1600" dirty="0"/>
          </a:p>
          <a:p>
            <a:endParaRPr lang="en-IN" sz="2000" b="1" dirty="0"/>
          </a:p>
        </p:txBody>
      </p:sp>
      <p:pic>
        <p:nvPicPr>
          <p:cNvPr id="10" name="Picture 9">
            <a:extLst>
              <a:ext uri="{FF2B5EF4-FFF2-40B4-BE49-F238E27FC236}">
                <a16:creationId xmlns:a16="http://schemas.microsoft.com/office/drawing/2014/main" id="{0CDB69CA-FDFC-C02D-B499-4900414E3AD4}"/>
              </a:ext>
            </a:extLst>
          </p:cNvPr>
          <p:cNvPicPr>
            <a:picLocks noChangeAspect="1"/>
          </p:cNvPicPr>
          <p:nvPr/>
        </p:nvPicPr>
        <p:blipFill>
          <a:blip r:embed="rId4"/>
          <a:stretch>
            <a:fillRect/>
          </a:stretch>
        </p:blipFill>
        <p:spPr>
          <a:xfrm>
            <a:off x="4884814" y="594203"/>
            <a:ext cx="2992668" cy="1290955"/>
          </a:xfrm>
          <a:prstGeom prst="rect">
            <a:avLst/>
          </a:prstGeom>
        </p:spPr>
      </p:pic>
      <p:sp>
        <p:nvSpPr>
          <p:cNvPr id="11" name="TextBox 10">
            <a:extLst>
              <a:ext uri="{FF2B5EF4-FFF2-40B4-BE49-F238E27FC236}">
                <a16:creationId xmlns:a16="http://schemas.microsoft.com/office/drawing/2014/main" id="{15180846-0441-0954-5C64-68AF549D0A35}"/>
              </a:ext>
            </a:extLst>
          </p:cNvPr>
          <p:cNvSpPr txBox="1"/>
          <p:nvPr/>
        </p:nvSpPr>
        <p:spPr>
          <a:xfrm>
            <a:off x="373224" y="3447661"/>
            <a:ext cx="7679094" cy="2800767"/>
          </a:xfrm>
          <a:prstGeom prst="rect">
            <a:avLst/>
          </a:prstGeom>
          <a:noFill/>
        </p:spPr>
        <p:txBody>
          <a:bodyPr wrap="square" rtlCol="0">
            <a:spAutoFit/>
          </a:bodyPr>
          <a:lstStyle/>
          <a:p>
            <a:r>
              <a:rPr lang="en-IN" sz="2000" b="1" dirty="0">
                <a:solidFill>
                  <a:schemeClr val="accent1">
                    <a:lumMod val="50000"/>
                  </a:schemeClr>
                </a:solidFill>
              </a:rPr>
              <a:t>Marital Status:</a:t>
            </a:r>
          </a:p>
          <a:p>
            <a:endParaRPr lang="en-IN" sz="2000" b="1" dirty="0"/>
          </a:p>
          <a:p>
            <a:r>
              <a:rPr lang="en-IN" sz="1600" dirty="0"/>
              <a:t>Out of the total employees working in the company,</a:t>
            </a:r>
          </a:p>
          <a:p>
            <a:r>
              <a:rPr lang="en-IN" sz="1600" dirty="0"/>
              <a:t>327 employees are divorced, 673 are married and </a:t>
            </a:r>
          </a:p>
          <a:p>
            <a:r>
              <a:rPr lang="en-IN" sz="1600" dirty="0"/>
              <a:t>470 are singles </a:t>
            </a:r>
          </a:p>
          <a:p>
            <a:endParaRPr lang="en-IN" sz="1600" dirty="0"/>
          </a:p>
          <a:p>
            <a:r>
              <a:rPr lang="en-US" sz="1600" dirty="0">
                <a:latin typeface="-apple-system"/>
              </a:rPr>
              <a:t>Here, we observe that the attrition rate is seen to be higher among the single  </a:t>
            </a:r>
          </a:p>
          <a:p>
            <a:r>
              <a:rPr lang="en-US" sz="1600" dirty="0">
                <a:latin typeface="-apple-system"/>
              </a:rPr>
              <a:t>employees as compared to the married and the divorced ones</a:t>
            </a:r>
            <a:endParaRPr lang="en-IN" sz="1600" dirty="0"/>
          </a:p>
          <a:p>
            <a:endParaRPr lang="en-IN" sz="2000" b="1" dirty="0"/>
          </a:p>
          <a:p>
            <a:endParaRPr lang="en-IN" sz="2000" b="1" dirty="0"/>
          </a:p>
        </p:txBody>
      </p:sp>
      <p:pic>
        <p:nvPicPr>
          <p:cNvPr id="13" name="Picture 12">
            <a:extLst>
              <a:ext uri="{FF2B5EF4-FFF2-40B4-BE49-F238E27FC236}">
                <a16:creationId xmlns:a16="http://schemas.microsoft.com/office/drawing/2014/main" id="{81F2F6CE-B7B4-F0EC-EEFF-B3BC7A6A55A5}"/>
              </a:ext>
            </a:extLst>
          </p:cNvPr>
          <p:cNvPicPr>
            <a:picLocks noChangeAspect="1"/>
          </p:cNvPicPr>
          <p:nvPr/>
        </p:nvPicPr>
        <p:blipFill>
          <a:blip r:embed="rId5"/>
          <a:stretch>
            <a:fillRect/>
          </a:stretch>
        </p:blipFill>
        <p:spPr>
          <a:xfrm>
            <a:off x="4875462" y="3617649"/>
            <a:ext cx="3087676" cy="1392936"/>
          </a:xfrm>
          <a:prstGeom prst="rect">
            <a:avLst/>
          </a:prstGeom>
        </p:spPr>
      </p:pic>
      <p:sp>
        <p:nvSpPr>
          <p:cNvPr id="9" name="Rectangle 8">
            <a:extLst>
              <a:ext uri="{FF2B5EF4-FFF2-40B4-BE49-F238E27FC236}">
                <a16:creationId xmlns:a16="http://schemas.microsoft.com/office/drawing/2014/main" id="{BB3585B1-3048-AAFA-9C60-E02B9ACD84C6}"/>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Tree>
    <p:extLst>
      <p:ext uri="{BB962C8B-B14F-4D97-AF65-F5344CB8AC3E}">
        <p14:creationId xmlns:p14="http://schemas.microsoft.com/office/powerpoint/2010/main" val="345147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4FC11B-BDD1-1B3E-69BB-C369530C5782}"/>
              </a:ext>
            </a:extLst>
          </p:cNvPr>
          <p:cNvSpPr txBox="1"/>
          <p:nvPr/>
        </p:nvSpPr>
        <p:spPr>
          <a:xfrm>
            <a:off x="239486" y="279889"/>
            <a:ext cx="6354147" cy="584775"/>
          </a:xfrm>
          <a:prstGeom prst="rect">
            <a:avLst/>
          </a:prstGeom>
          <a:noFill/>
        </p:spPr>
        <p:txBody>
          <a:bodyPr wrap="square" rtlCol="0">
            <a:spAutoFit/>
          </a:bodyPr>
          <a:lstStyle/>
          <a:p>
            <a:r>
              <a:rPr lang="en-IN" sz="3200" b="1" dirty="0">
                <a:solidFill>
                  <a:schemeClr val="accent1">
                    <a:lumMod val="50000"/>
                  </a:schemeClr>
                </a:solidFill>
              </a:rPr>
              <a:t>Hypothesis and Inferences: </a:t>
            </a:r>
          </a:p>
        </p:txBody>
      </p:sp>
      <p:pic>
        <p:nvPicPr>
          <p:cNvPr id="7" name="Picture 6">
            <a:extLst>
              <a:ext uri="{FF2B5EF4-FFF2-40B4-BE49-F238E27FC236}">
                <a16:creationId xmlns:a16="http://schemas.microsoft.com/office/drawing/2014/main" id="{D9C2AD6B-E61C-2846-9EC4-ADE4A794A317}"/>
              </a:ext>
            </a:extLst>
          </p:cNvPr>
          <p:cNvPicPr>
            <a:picLocks noChangeAspect="1"/>
          </p:cNvPicPr>
          <p:nvPr/>
        </p:nvPicPr>
        <p:blipFill>
          <a:blip r:embed="rId2"/>
          <a:stretch>
            <a:fillRect/>
          </a:stretch>
        </p:blipFill>
        <p:spPr>
          <a:xfrm>
            <a:off x="239486" y="2788602"/>
            <a:ext cx="7289130" cy="1747734"/>
          </a:xfrm>
          <a:prstGeom prst="rect">
            <a:avLst/>
          </a:prstGeom>
        </p:spPr>
      </p:pic>
      <p:sp>
        <p:nvSpPr>
          <p:cNvPr id="8" name="TextBox 7">
            <a:extLst>
              <a:ext uri="{FF2B5EF4-FFF2-40B4-BE49-F238E27FC236}">
                <a16:creationId xmlns:a16="http://schemas.microsoft.com/office/drawing/2014/main" id="{FFBDA131-0AE0-5DF4-7A4B-BE74B9922E19}"/>
              </a:ext>
            </a:extLst>
          </p:cNvPr>
          <p:cNvSpPr txBox="1"/>
          <p:nvPr/>
        </p:nvSpPr>
        <p:spPr>
          <a:xfrm>
            <a:off x="242596" y="933061"/>
            <a:ext cx="11709918" cy="2985433"/>
          </a:xfrm>
          <a:prstGeom prst="rect">
            <a:avLst/>
          </a:prstGeom>
          <a:noFill/>
        </p:spPr>
        <p:txBody>
          <a:bodyPr wrap="square" rtlCol="0">
            <a:spAutoFit/>
          </a:bodyPr>
          <a:lstStyle/>
          <a:p>
            <a:endParaRPr lang="en-IN" sz="1600" dirty="0">
              <a:latin typeface="-apple-system"/>
            </a:endParaRPr>
          </a:p>
          <a:p>
            <a:r>
              <a:rPr lang="en-IN" sz="1600" dirty="0">
                <a:solidFill>
                  <a:schemeClr val="accent2">
                    <a:lumMod val="50000"/>
                  </a:schemeClr>
                </a:solidFill>
                <a:latin typeface="-apple-system"/>
              </a:rPr>
              <a:t>We think that distance between home and workplace with less pay might be a problem that the employees are facing on a daily basis. Assuming that the company does not provide travel allowance, it is possible that the employees’ savings are not in par with the monthly expenditure. Therefore, it is likely that the employees’ found a job that catered to the above parameters. </a:t>
            </a:r>
          </a:p>
          <a:p>
            <a:endParaRPr lang="en-IN" dirty="0"/>
          </a:p>
          <a:p>
            <a:r>
              <a:rPr lang="en-IN" sz="1500" dirty="0">
                <a:latin typeface="-apple-system"/>
              </a:rPr>
              <a:t>Backing the hypothesis with the company’s data at hand:</a:t>
            </a:r>
          </a:p>
          <a:p>
            <a:endParaRPr lang="en-IN" dirty="0"/>
          </a:p>
          <a:p>
            <a:endParaRPr lang="en-IN" dirty="0"/>
          </a:p>
          <a:p>
            <a:endParaRPr lang="en-IN" dirty="0"/>
          </a:p>
          <a:p>
            <a:endParaRPr lang="en-IN" dirty="0"/>
          </a:p>
          <a:p>
            <a:endParaRPr lang="en-IN" dirty="0"/>
          </a:p>
        </p:txBody>
      </p:sp>
      <p:sp>
        <p:nvSpPr>
          <p:cNvPr id="11" name="TextBox 10">
            <a:extLst>
              <a:ext uri="{FF2B5EF4-FFF2-40B4-BE49-F238E27FC236}">
                <a16:creationId xmlns:a16="http://schemas.microsoft.com/office/drawing/2014/main" id="{E69CBD9D-9268-404E-8F27-F0298C7EB591}"/>
              </a:ext>
            </a:extLst>
          </p:cNvPr>
          <p:cNvSpPr txBox="1"/>
          <p:nvPr/>
        </p:nvSpPr>
        <p:spPr>
          <a:xfrm>
            <a:off x="326571" y="4897120"/>
            <a:ext cx="11084768" cy="1323439"/>
          </a:xfrm>
          <a:prstGeom prst="rect">
            <a:avLst/>
          </a:prstGeom>
          <a:noFill/>
        </p:spPr>
        <p:txBody>
          <a:bodyPr wrap="square" rtlCol="0">
            <a:spAutoFit/>
          </a:bodyPr>
          <a:lstStyle/>
          <a:p>
            <a:r>
              <a:rPr lang="en-IN" sz="1600" dirty="0">
                <a:latin typeface="-apple-system"/>
              </a:rPr>
              <a:t>Through our analysis of the data, we observe that, the attrition rate is higher among the employees who are earning Rs 5000 on an average and are living at a distance of roughly 11 KMs from the company as compared to the employees who are earning comparatively more and are stationed at a shorter distance. </a:t>
            </a:r>
          </a:p>
          <a:p>
            <a:endParaRPr lang="en-IN" sz="1600" dirty="0">
              <a:latin typeface="-apple-system"/>
            </a:endParaRPr>
          </a:p>
          <a:p>
            <a:r>
              <a:rPr lang="en-IN" sz="1600" dirty="0">
                <a:latin typeface="-apple-system"/>
              </a:rPr>
              <a:t>So far, our hypothesis is backed by the data. However to dig deeper into the problem, a detailed study is required.  </a:t>
            </a:r>
          </a:p>
        </p:txBody>
      </p:sp>
      <p:sp>
        <p:nvSpPr>
          <p:cNvPr id="6" name="Rectangle 5">
            <a:extLst>
              <a:ext uri="{FF2B5EF4-FFF2-40B4-BE49-F238E27FC236}">
                <a16:creationId xmlns:a16="http://schemas.microsoft.com/office/drawing/2014/main" id="{ED690F0F-8B03-C962-699C-B9413D553D56}"/>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Tree>
    <p:extLst>
      <p:ext uri="{BB962C8B-B14F-4D97-AF65-F5344CB8AC3E}">
        <p14:creationId xmlns:p14="http://schemas.microsoft.com/office/powerpoint/2010/main" val="275874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C84B71-7975-CA34-4D61-83E2AE5FFCC7}"/>
              </a:ext>
            </a:extLst>
          </p:cNvPr>
          <p:cNvSpPr txBox="1"/>
          <p:nvPr/>
        </p:nvSpPr>
        <p:spPr>
          <a:xfrm>
            <a:off x="248817" y="329579"/>
            <a:ext cx="11271379" cy="1369606"/>
          </a:xfrm>
          <a:prstGeom prst="rect">
            <a:avLst/>
          </a:prstGeom>
          <a:noFill/>
        </p:spPr>
        <p:txBody>
          <a:bodyPr wrap="square" rtlCol="0">
            <a:spAutoFit/>
          </a:bodyPr>
          <a:lstStyle/>
          <a:p>
            <a:r>
              <a:rPr lang="en-IN" dirty="0">
                <a:solidFill>
                  <a:schemeClr val="accent2">
                    <a:lumMod val="50000"/>
                  </a:schemeClr>
                </a:solidFill>
                <a:latin typeface="-apple-system"/>
              </a:rPr>
              <a:t>It is possible that the employees who work over time in the company, find it difficult to manage their work-life balance which may include physical and mental health problems.</a:t>
            </a:r>
          </a:p>
          <a:p>
            <a:endParaRPr lang="en-IN" sz="1600" dirty="0">
              <a:latin typeface="-apple-system"/>
            </a:endParaRPr>
          </a:p>
          <a:p>
            <a:r>
              <a:rPr lang="en-IN" sz="1500" dirty="0">
                <a:latin typeface="-apple-system"/>
              </a:rPr>
              <a:t>Backing the hypothesis with the company’s data at hand:</a:t>
            </a:r>
          </a:p>
          <a:p>
            <a:r>
              <a:rPr lang="en-IN" sz="1600" dirty="0">
                <a:latin typeface="-apple-system"/>
              </a:rPr>
              <a:t>   </a:t>
            </a:r>
          </a:p>
        </p:txBody>
      </p:sp>
      <p:pic>
        <p:nvPicPr>
          <p:cNvPr id="9" name="Picture 8">
            <a:extLst>
              <a:ext uri="{FF2B5EF4-FFF2-40B4-BE49-F238E27FC236}">
                <a16:creationId xmlns:a16="http://schemas.microsoft.com/office/drawing/2014/main" id="{68B045A3-5C61-2CEE-3B9D-D05FCB3C3CA0}"/>
              </a:ext>
            </a:extLst>
          </p:cNvPr>
          <p:cNvPicPr>
            <a:picLocks noChangeAspect="1"/>
          </p:cNvPicPr>
          <p:nvPr/>
        </p:nvPicPr>
        <p:blipFill>
          <a:blip r:embed="rId2"/>
          <a:stretch>
            <a:fillRect/>
          </a:stretch>
        </p:blipFill>
        <p:spPr>
          <a:xfrm>
            <a:off x="6353727" y="3956181"/>
            <a:ext cx="5664101" cy="2626944"/>
          </a:xfrm>
          <a:prstGeom prst="rect">
            <a:avLst/>
          </a:prstGeom>
        </p:spPr>
      </p:pic>
      <p:pic>
        <p:nvPicPr>
          <p:cNvPr id="11" name="Picture 10">
            <a:extLst>
              <a:ext uri="{FF2B5EF4-FFF2-40B4-BE49-F238E27FC236}">
                <a16:creationId xmlns:a16="http://schemas.microsoft.com/office/drawing/2014/main" id="{FF4E4231-5D30-2746-A6C8-1F7D36A2A810}"/>
              </a:ext>
            </a:extLst>
          </p:cNvPr>
          <p:cNvPicPr>
            <a:picLocks noChangeAspect="1"/>
          </p:cNvPicPr>
          <p:nvPr/>
        </p:nvPicPr>
        <p:blipFill>
          <a:blip r:embed="rId3"/>
          <a:stretch>
            <a:fillRect/>
          </a:stretch>
        </p:blipFill>
        <p:spPr>
          <a:xfrm>
            <a:off x="7725747" y="1111927"/>
            <a:ext cx="4217436" cy="2440860"/>
          </a:xfrm>
          <a:prstGeom prst="rect">
            <a:avLst/>
          </a:prstGeom>
        </p:spPr>
      </p:pic>
      <p:sp>
        <p:nvSpPr>
          <p:cNvPr id="14" name="TextBox 13">
            <a:extLst>
              <a:ext uri="{FF2B5EF4-FFF2-40B4-BE49-F238E27FC236}">
                <a16:creationId xmlns:a16="http://schemas.microsoft.com/office/drawing/2014/main" id="{0614938E-5C80-7F13-7EDF-F7AB11B99B25}"/>
              </a:ext>
            </a:extLst>
          </p:cNvPr>
          <p:cNvSpPr txBox="1"/>
          <p:nvPr/>
        </p:nvSpPr>
        <p:spPr>
          <a:xfrm>
            <a:off x="248817" y="1840166"/>
            <a:ext cx="7884368" cy="830997"/>
          </a:xfrm>
          <a:prstGeom prst="rect">
            <a:avLst/>
          </a:prstGeom>
          <a:noFill/>
        </p:spPr>
        <p:txBody>
          <a:bodyPr wrap="square" rtlCol="0">
            <a:spAutoFit/>
          </a:bodyPr>
          <a:lstStyle/>
          <a:p>
            <a:r>
              <a:rPr lang="en-IN" sz="1600" dirty="0">
                <a:latin typeface="-apple-system"/>
              </a:rPr>
              <a:t>Through our analysis of the data, we observe that the attrition rate is</a:t>
            </a:r>
          </a:p>
          <a:p>
            <a:r>
              <a:rPr lang="en-IN" sz="1600" dirty="0">
                <a:latin typeface="-apple-system"/>
              </a:rPr>
              <a:t> found to be higher among the employees who work overtime and have</a:t>
            </a:r>
          </a:p>
          <a:p>
            <a:r>
              <a:rPr lang="en-IN" sz="1600" dirty="0">
                <a:latin typeface="-apple-system"/>
              </a:rPr>
              <a:t> poor work – life balance. </a:t>
            </a:r>
          </a:p>
        </p:txBody>
      </p:sp>
      <p:sp>
        <p:nvSpPr>
          <p:cNvPr id="15" name="TextBox 14">
            <a:extLst>
              <a:ext uri="{FF2B5EF4-FFF2-40B4-BE49-F238E27FC236}">
                <a16:creationId xmlns:a16="http://schemas.microsoft.com/office/drawing/2014/main" id="{671281C5-14C5-4054-0678-9ED316207755}"/>
              </a:ext>
            </a:extLst>
          </p:cNvPr>
          <p:cNvSpPr txBox="1"/>
          <p:nvPr/>
        </p:nvSpPr>
        <p:spPr>
          <a:xfrm>
            <a:off x="248817" y="3429000"/>
            <a:ext cx="7389845" cy="338554"/>
          </a:xfrm>
          <a:prstGeom prst="rect">
            <a:avLst/>
          </a:prstGeom>
          <a:noFill/>
        </p:spPr>
        <p:txBody>
          <a:bodyPr wrap="square" rtlCol="0">
            <a:spAutoFit/>
          </a:bodyPr>
          <a:lstStyle/>
          <a:p>
            <a:r>
              <a:rPr lang="en-IN" sz="1600" dirty="0">
                <a:solidFill>
                  <a:schemeClr val="accent2">
                    <a:lumMod val="75000"/>
                  </a:schemeClr>
                </a:solidFill>
              </a:rPr>
              <a:t>Further drill down to Marital Status: </a:t>
            </a:r>
          </a:p>
        </p:txBody>
      </p:sp>
      <p:sp>
        <p:nvSpPr>
          <p:cNvPr id="16" name="TextBox 15">
            <a:extLst>
              <a:ext uri="{FF2B5EF4-FFF2-40B4-BE49-F238E27FC236}">
                <a16:creationId xmlns:a16="http://schemas.microsoft.com/office/drawing/2014/main" id="{EAC834FE-0F56-CE15-DB3A-778D82BE11AB}"/>
              </a:ext>
            </a:extLst>
          </p:cNvPr>
          <p:cNvSpPr txBox="1"/>
          <p:nvPr/>
        </p:nvSpPr>
        <p:spPr>
          <a:xfrm>
            <a:off x="248817" y="4139738"/>
            <a:ext cx="6267061" cy="2062103"/>
          </a:xfrm>
          <a:prstGeom prst="rect">
            <a:avLst/>
          </a:prstGeom>
          <a:noFill/>
        </p:spPr>
        <p:txBody>
          <a:bodyPr wrap="square" rtlCol="0">
            <a:spAutoFit/>
          </a:bodyPr>
          <a:lstStyle/>
          <a:p>
            <a:r>
              <a:rPr lang="en-IN" sz="1600" dirty="0">
                <a:latin typeface="-apple-system"/>
              </a:rPr>
              <a:t>When we further drill down to Marital Status of the employees who work in the company, the attrition rate is observed to be higher among the employees who are single and are working over time. </a:t>
            </a:r>
          </a:p>
          <a:p>
            <a:endParaRPr lang="en-IN" sz="1600" dirty="0">
              <a:latin typeface="-apple-system"/>
            </a:endParaRPr>
          </a:p>
          <a:p>
            <a:r>
              <a:rPr lang="en-IN" sz="1600" dirty="0">
                <a:latin typeface="-apple-system"/>
              </a:rPr>
              <a:t>Not being able to carry out occupations outside of work such as participating in leisure activities with friends and family because of staying late after office hours could be one of the reasons of poor performance outside of work. </a:t>
            </a:r>
          </a:p>
        </p:txBody>
      </p:sp>
      <p:sp>
        <p:nvSpPr>
          <p:cNvPr id="8" name="Rectangle 7">
            <a:extLst>
              <a:ext uri="{FF2B5EF4-FFF2-40B4-BE49-F238E27FC236}">
                <a16:creationId xmlns:a16="http://schemas.microsoft.com/office/drawing/2014/main" id="{53165B87-0B7E-8FF2-82BC-468B7DCC34FF}"/>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Tree>
    <p:extLst>
      <p:ext uri="{BB962C8B-B14F-4D97-AF65-F5344CB8AC3E}">
        <p14:creationId xmlns:p14="http://schemas.microsoft.com/office/powerpoint/2010/main" val="218256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376D27-2D1F-ACD2-5E7E-1A7AB0C4C32E}"/>
              </a:ext>
            </a:extLst>
          </p:cNvPr>
          <p:cNvPicPr>
            <a:picLocks noChangeAspect="1"/>
          </p:cNvPicPr>
          <p:nvPr/>
        </p:nvPicPr>
        <p:blipFill>
          <a:blip r:embed="rId2"/>
          <a:stretch>
            <a:fillRect/>
          </a:stretch>
        </p:blipFill>
        <p:spPr>
          <a:xfrm>
            <a:off x="5859625" y="578504"/>
            <a:ext cx="5884498" cy="5952930"/>
          </a:xfrm>
          <a:prstGeom prst="rect">
            <a:avLst/>
          </a:prstGeom>
        </p:spPr>
      </p:pic>
      <p:pic>
        <p:nvPicPr>
          <p:cNvPr id="8" name="Picture 7">
            <a:extLst>
              <a:ext uri="{FF2B5EF4-FFF2-40B4-BE49-F238E27FC236}">
                <a16:creationId xmlns:a16="http://schemas.microsoft.com/office/drawing/2014/main" id="{5F0F2B01-C8B3-4312-2E6B-E42EF39E28E8}"/>
              </a:ext>
            </a:extLst>
          </p:cNvPr>
          <p:cNvPicPr>
            <a:picLocks noChangeAspect="1"/>
          </p:cNvPicPr>
          <p:nvPr/>
        </p:nvPicPr>
        <p:blipFill>
          <a:blip r:embed="rId3"/>
          <a:stretch>
            <a:fillRect/>
          </a:stretch>
        </p:blipFill>
        <p:spPr>
          <a:xfrm>
            <a:off x="6493838" y="1080094"/>
            <a:ext cx="1791990" cy="909923"/>
          </a:xfrm>
          <a:prstGeom prst="rect">
            <a:avLst/>
          </a:prstGeom>
        </p:spPr>
      </p:pic>
      <p:sp>
        <p:nvSpPr>
          <p:cNvPr id="9" name="TextBox 8">
            <a:extLst>
              <a:ext uri="{FF2B5EF4-FFF2-40B4-BE49-F238E27FC236}">
                <a16:creationId xmlns:a16="http://schemas.microsoft.com/office/drawing/2014/main" id="{31F00B0D-AB37-F5B2-722A-7FB654434B40}"/>
              </a:ext>
            </a:extLst>
          </p:cNvPr>
          <p:cNvSpPr txBox="1"/>
          <p:nvPr/>
        </p:nvSpPr>
        <p:spPr>
          <a:xfrm>
            <a:off x="447877" y="793108"/>
            <a:ext cx="5411748" cy="5355312"/>
          </a:xfrm>
          <a:prstGeom prst="rect">
            <a:avLst/>
          </a:prstGeom>
          <a:noFill/>
        </p:spPr>
        <p:txBody>
          <a:bodyPr wrap="square" rtlCol="0">
            <a:spAutoFit/>
          </a:bodyPr>
          <a:lstStyle/>
          <a:p>
            <a:r>
              <a:rPr lang="en-IN" dirty="0">
                <a:solidFill>
                  <a:schemeClr val="accent2">
                    <a:lumMod val="50000"/>
                  </a:schemeClr>
                </a:solidFill>
                <a:latin typeface="-apple-system"/>
              </a:rPr>
              <a:t>We’re of the opinion that when the education field and the department you’re working in clash, there is possibility of less job satisfaction. It is likely that the employees working in the company are not satisfied with the department they are working in. </a:t>
            </a:r>
          </a:p>
          <a:p>
            <a:endParaRPr lang="en-IN" dirty="0">
              <a:solidFill>
                <a:schemeClr val="accent2">
                  <a:lumMod val="50000"/>
                </a:schemeClr>
              </a:solidFill>
              <a:latin typeface="-apple-system"/>
            </a:endParaRPr>
          </a:p>
          <a:p>
            <a:endParaRPr lang="en-IN" sz="1800" dirty="0">
              <a:latin typeface="-apple-system"/>
            </a:endParaRPr>
          </a:p>
          <a:p>
            <a:r>
              <a:rPr lang="en-IN" sz="1800" dirty="0">
                <a:latin typeface="-apple-system"/>
              </a:rPr>
              <a:t>Backing the hypothesis with the company’s data at hand:-</a:t>
            </a:r>
          </a:p>
          <a:p>
            <a:endParaRPr lang="en-IN" dirty="0">
              <a:latin typeface="-apple-system"/>
            </a:endParaRPr>
          </a:p>
          <a:p>
            <a:endParaRPr lang="en-IN" dirty="0">
              <a:latin typeface="-apple-system"/>
            </a:endParaRPr>
          </a:p>
          <a:p>
            <a:endParaRPr lang="en-IN" dirty="0">
              <a:latin typeface="-apple-system"/>
            </a:endParaRPr>
          </a:p>
          <a:p>
            <a:r>
              <a:rPr lang="en-IN" sz="1800" dirty="0">
                <a:latin typeface="-apple-system"/>
              </a:rPr>
              <a:t>Through our analysis, we observe that the attrition rate is found to be in departments where the employees educational field doesn’t match the department work they are involved in. </a:t>
            </a:r>
          </a:p>
          <a:p>
            <a:endParaRPr lang="en-IN" dirty="0"/>
          </a:p>
          <a:p>
            <a:endParaRPr lang="en-IN" dirty="0">
              <a:solidFill>
                <a:schemeClr val="accent2">
                  <a:lumMod val="50000"/>
                </a:schemeClr>
              </a:solidFill>
              <a:latin typeface="-apple-system"/>
            </a:endParaRPr>
          </a:p>
          <a:p>
            <a:endParaRPr lang="en-IN" dirty="0"/>
          </a:p>
        </p:txBody>
      </p:sp>
      <p:sp>
        <p:nvSpPr>
          <p:cNvPr id="7" name="Rectangle 6">
            <a:extLst>
              <a:ext uri="{FF2B5EF4-FFF2-40B4-BE49-F238E27FC236}">
                <a16:creationId xmlns:a16="http://schemas.microsoft.com/office/drawing/2014/main" id="{3D985AF7-37ED-5374-0266-5735788AAAFD}"/>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Tree>
    <p:extLst>
      <p:ext uri="{BB962C8B-B14F-4D97-AF65-F5344CB8AC3E}">
        <p14:creationId xmlns:p14="http://schemas.microsoft.com/office/powerpoint/2010/main" val="105627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BF61AA-5727-D282-7604-511A35CAD111}"/>
              </a:ext>
            </a:extLst>
          </p:cNvPr>
          <p:cNvPicPr>
            <a:picLocks noChangeAspect="1"/>
          </p:cNvPicPr>
          <p:nvPr/>
        </p:nvPicPr>
        <p:blipFill>
          <a:blip r:embed="rId2"/>
          <a:stretch>
            <a:fillRect/>
          </a:stretch>
        </p:blipFill>
        <p:spPr>
          <a:xfrm>
            <a:off x="6410132" y="709126"/>
            <a:ext cx="5150500" cy="5280956"/>
          </a:xfrm>
          <a:prstGeom prst="rect">
            <a:avLst/>
          </a:prstGeom>
        </p:spPr>
      </p:pic>
      <p:sp>
        <p:nvSpPr>
          <p:cNvPr id="6" name="TextBox 5">
            <a:extLst>
              <a:ext uri="{FF2B5EF4-FFF2-40B4-BE49-F238E27FC236}">
                <a16:creationId xmlns:a16="http://schemas.microsoft.com/office/drawing/2014/main" id="{0BEF4BAA-FF0D-5425-8D8D-A8882D5762B7}"/>
              </a:ext>
            </a:extLst>
          </p:cNvPr>
          <p:cNvSpPr txBox="1"/>
          <p:nvPr/>
        </p:nvSpPr>
        <p:spPr>
          <a:xfrm>
            <a:off x="410546" y="709126"/>
            <a:ext cx="5685454" cy="4524315"/>
          </a:xfrm>
          <a:prstGeom prst="rect">
            <a:avLst/>
          </a:prstGeom>
          <a:noFill/>
        </p:spPr>
        <p:txBody>
          <a:bodyPr wrap="square" rtlCol="0">
            <a:spAutoFit/>
          </a:bodyPr>
          <a:lstStyle/>
          <a:p>
            <a:r>
              <a:rPr lang="en-IN" dirty="0">
                <a:solidFill>
                  <a:schemeClr val="accent2">
                    <a:lumMod val="50000"/>
                  </a:schemeClr>
                </a:solidFill>
                <a:latin typeface="-apple-system"/>
              </a:rPr>
              <a:t>The employees who do not find the working environment </a:t>
            </a:r>
          </a:p>
          <a:p>
            <a:r>
              <a:rPr lang="en-IN" dirty="0">
                <a:solidFill>
                  <a:schemeClr val="accent2">
                    <a:lumMod val="50000"/>
                  </a:schemeClr>
                </a:solidFill>
                <a:latin typeface="-apple-system"/>
              </a:rPr>
              <a:t>of the company fit and are also not satisfied with the job,</a:t>
            </a:r>
          </a:p>
          <a:p>
            <a:r>
              <a:rPr lang="en-IN" dirty="0">
                <a:solidFill>
                  <a:schemeClr val="accent2">
                    <a:lumMod val="50000"/>
                  </a:schemeClr>
                </a:solidFill>
                <a:latin typeface="-apple-system"/>
              </a:rPr>
              <a:t>it is likely that they feel discouraged to continue </a:t>
            </a:r>
          </a:p>
          <a:p>
            <a:r>
              <a:rPr lang="en-IN" dirty="0">
                <a:solidFill>
                  <a:schemeClr val="accent2">
                    <a:lumMod val="50000"/>
                  </a:schemeClr>
                </a:solidFill>
                <a:latin typeface="-apple-system"/>
              </a:rPr>
              <a:t>in the company. </a:t>
            </a:r>
          </a:p>
          <a:p>
            <a:endParaRPr lang="en-IN" dirty="0">
              <a:solidFill>
                <a:schemeClr val="accent2">
                  <a:lumMod val="50000"/>
                </a:schemeClr>
              </a:solidFill>
              <a:latin typeface="-apple-system"/>
            </a:endParaRPr>
          </a:p>
          <a:p>
            <a:endParaRPr lang="en-IN" dirty="0">
              <a:solidFill>
                <a:schemeClr val="accent2">
                  <a:lumMod val="50000"/>
                </a:schemeClr>
              </a:solidFill>
              <a:latin typeface="-apple-system"/>
            </a:endParaRPr>
          </a:p>
          <a:p>
            <a:endParaRPr lang="en-IN" dirty="0">
              <a:solidFill>
                <a:schemeClr val="accent2">
                  <a:lumMod val="50000"/>
                </a:schemeClr>
              </a:solidFill>
              <a:latin typeface="-apple-system"/>
            </a:endParaRPr>
          </a:p>
          <a:p>
            <a:r>
              <a:rPr lang="en-IN" sz="1800" dirty="0">
                <a:latin typeface="-apple-system"/>
              </a:rPr>
              <a:t>Backing the hypothesis with the company’s data at hand:</a:t>
            </a:r>
          </a:p>
          <a:p>
            <a:endParaRPr lang="en-IN" dirty="0">
              <a:latin typeface="-apple-system"/>
            </a:endParaRPr>
          </a:p>
          <a:p>
            <a:endParaRPr lang="en-IN" sz="1800" dirty="0">
              <a:latin typeface="-apple-system"/>
            </a:endParaRPr>
          </a:p>
          <a:p>
            <a:endParaRPr lang="en-IN" dirty="0">
              <a:latin typeface="-apple-system"/>
            </a:endParaRPr>
          </a:p>
          <a:p>
            <a:r>
              <a:rPr lang="en-IN" sz="1800" dirty="0">
                <a:latin typeface="-apple-system"/>
              </a:rPr>
              <a:t>Through our analysis, we observe that the attrition rate is higher among the employees of the company who are dissatisfied with the working environment of the company. They are also not happy with the job they do, which adds to their dissatisfaction</a:t>
            </a:r>
            <a:r>
              <a:rPr lang="en-IN" dirty="0">
                <a:latin typeface="-apple-system"/>
              </a:rPr>
              <a:t>. </a:t>
            </a:r>
            <a:r>
              <a:rPr lang="en-IN" dirty="0"/>
              <a:t> </a:t>
            </a:r>
          </a:p>
        </p:txBody>
      </p:sp>
      <p:sp>
        <p:nvSpPr>
          <p:cNvPr id="8" name="Rectangle 7">
            <a:extLst>
              <a:ext uri="{FF2B5EF4-FFF2-40B4-BE49-F238E27FC236}">
                <a16:creationId xmlns:a16="http://schemas.microsoft.com/office/drawing/2014/main" id="{8F9190A2-6585-1B72-A328-AD6979478E7D}"/>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Tree>
    <p:extLst>
      <p:ext uri="{BB962C8B-B14F-4D97-AF65-F5344CB8AC3E}">
        <p14:creationId xmlns:p14="http://schemas.microsoft.com/office/powerpoint/2010/main" val="379465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C1A6CD-2DD4-4DD9-1C9C-0446F5268C1F}"/>
              </a:ext>
            </a:extLst>
          </p:cNvPr>
          <p:cNvSpPr txBox="1"/>
          <p:nvPr/>
        </p:nvSpPr>
        <p:spPr>
          <a:xfrm>
            <a:off x="241041" y="248180"/>
            <a:ext cx="11709918" cy="6247864"/>
          </a:xfrm>
          <a:prstGeom prst="rect">
            <a:avLst/>
          </a:prstGeom>
          <a:noFill/>
        </p:spPr>
        <p:txBody>
          <a:bodyPr wrap="square" rtlCol="0">
            <a:spAutoFit/>
          </a:bodyPr>
          <a:lstStyle/>
          <a:p>
            <a:r>
              <a:rPr lang="en-IN" sz="3200" b="1" dirty="0">
                <a:solidFill>
                  <a:schemeClr val="accent1">
                    <a:lumMod val="50000"/>
                  </a:schemeClr>
                </a:solidFill>
              </a:rPr>
              <a:t>Conclusion and Way Forward:</a:t>
            </a:r>
          </a:p>
          <a:p>
            <a:endParaRPr lang="en-IN" sz="3200" b="1" dirty="0">
              <a:solidFill>
                <a:schemeClr val="accent1">
                  <a:lumMod val="50000"/>
                </a:schemeClr>
              </a:solidFill>
            </a:endParaRPr>
          </a:p>
          <a:p>
            <a:r>
              <a:rPr lang="en-US" sz="1600" dirty="0"/>
              <a:t>Social, organizational and physical factors are important for task and activity which consequently impact the performance of workers.</a:t>
            </a:r>
          </a:p>
          <a:p>
            <a:r>
              <a:rPr lang="en-US" sz="1600" dirty="0"/>
              <a:t>Employee retention should go hand in hand with </a:t>
            </a:r>
            <a:r>
              <a:rPr lang="en-US" sz="1600" b="1" dirty="0">
                <a:solidFill>
                  <a:schemeClr val="accent1">
                    <a:lumMod val="50000"/>
                  </a:schemeClr>
                </a:solidFill>
              </a:rPr>
              <a:t>cultivating happiness and goodwill</a:t>
            </a:r>
            <a:r>
              <a:rPr lang="en-US" sz="1600" dirty="0"/>
              <a:t>. </a:t>
            </a:r>
          </a:p>
          <a:p>
            <a:endParaRPr lang="en-US" sz="1600" dirty="0"/>
          </a:p>
          <a:p>
            <a:endParaRPr lang="en-US" sz="1600" dirty="0"/>
          </a:p>
          <a:p>
            <a:r>
              <a:rPr lang="en-US" sz="1600" dirty="0"/>
              <a:t>It is likely that the constant struggle to manage life and work will clog an employees’ mind. </a:t>
            </a:r>
            <a:r>
              <a:rPr lang="en-US" sz="1600" b="1" dirty="0">
                <a:solidFill>
                  <a:schemeClr val="accent1">
                    <a:lumMod val="50000"/>
                  </a:schemeClr>
                </a:solidFill>
              </a:rPr>
              <a:t>Workshops and conferences</a:t>
            </a:r>
            <a:r>
              <a:rPr lang="en-US" sz="1600" b="1" dirty="0"/>
              <a:t> </a:t>
            </a:r>
            <a:r>
              <a:rPr lang="en-US" sz="1600" dirty="0"/>
              <a:t>on how to better one’s work- life balance can go a long way in improving the state of the employees. </a:t>
            </a:r>
          </a:p>
          <a:p>
            <a:endParaRPr lang="en-US" sz="1600" dirty="0"/>
          </a:p>
          <a:p>
            <a:endParaRPr lang="en-US" sz="1600" dirty="0"/>
          </a:p>
          <a:p>
            <a:r>
              <a:rPr lang="en-US" sz="1600" dirty="0"/>
              <a:t>Travel allowance if given to the employees, can help them save money that is spent in commuting. The company can provide bus service to employees sharing a common locality. </a:t>
            </a:r>
          </a:p>
          <a:p>
            <a:endParaRPr lang="en-US" sz="1600" dirty="0"/>
          </a:p>
          <a:p>
            <a:endParaRPr lang="en-US" sz="1600" dirty="0"/>
          </a:p>
          <a:p>
            <a:r>
              <a:rPr lang="en-US" sz="1600" dirty="0"/>
              <a:t>Working over time doesn’t measure efficiency! Cultivating the habit of </a:t>
            </a:r>
            <a:r>
              <a:rPr lang="en-US" sz="1600" b="1" dirty="0">
                <a:solidFill>
                  <a:schemeClr val="accent1">
                    <a:lumMod val="50000"/>
                  </a:schemeClr>
                </a:solidFill>
              </a:rPr>
              <a:t>respecting the time of employees</a:t>
            </a:r>
            <a:r>
              <a:rPr lang="en-US" sz="1600" dirty="0"/>
              <a:t> can go a long way in offering solutions to problems that arise because of working over time. Bonus for OT can be effective too.</a:t>
            </a:r>
          </a:p>
          <a:p>
            <a:endParaRPr lang="en-US" sz="1600" dirty="0"/>
          </a:p>
          <a:p>
            <a:endParaRPr lang="en-US" sz="1600" dirty="0"/>
          </a:p>
          <a:p>
            <a:r>
              <a:rPr lang="en-US" sz="1600" dirty="0"/>
              <a:t>The company should be open to discussions around </a:t>
            </a:r>
            <a:r>
              <a:rPr lang="en-US" sz="1600" b="1" dirty="0">
                <a:solidFill>
                  <a:schemeClr val="accent1">
                    <a:lumMod val="50000"/>
                  </a:schemeClr>
                </a:solidFill>
              </a:rPr>
              <a:t>mental health</a:t>
            </a:r>
            <a:r>
              <a:rPr lang="en-US" sz="1600" dirty="0"/>
              <a:t>. This will help employees feel heard and it will also help them build a sense of belonging towards the company. The more vocal the employees are about the problems at hand, the better it will be for the company to cater to them. </a:t>
            </a:r>
            <a:r>
              <a:rPr lang="en-IN" sz="1600" dirty="0"/>
              <a:t> </a:t>
            </a:r>
          </a:p>
          <a:p>
            <a:endParaRPr lang="en-IN" sz="1600" dirty="0"/>
          </a:p>
          <a:p>
            <a:r>
              <a:rPr lang="en-IN" sz="1600" dirty="0"/>
              <a:t>A regular </a:t>
            </a:r>
            <a:r>
              <a:rPr lang="en-IN" sz="1600" b="1" dirty="0">
                <a:solidFill>
                  <a:schemeClr val="accent1">
                    <a:lumMod val="50000"/>
                  </a:schemeClr>
                </a:solidFill>
              </a:rPr>
              <a:t>feedback form</a:t>
            </a:r>
            <a:r>
              <a:rPr lang="en-IN" sz="1600" dirty="0">
                <a:solidFill>
                  <a:schemeClr val="accent1">
                    <a:lumMod val="50000"/>
                  </a:schemeClr>
                </a:solidFill>
              </a:rPr>
              <a:t> </a:t>
            </a:r>
            <a:r>
              <a:rPr lang="en-IN" sz="1600" dirty="0"/>
              <a:t>in particular time intervals can help manage the problems well. </a:t>
            </a:r>
          </a:p>
        </p:txBody>
      </p:sp>
      <p:sp>
        <p:nvSpPr>
          <p:cNvPr id="5" name="Rectangle 4">
            <a:extLst>
              <a:ext uri="{FF2B5EF4-FFF2-40B4-BE49-F238E27FC236}">
                <a16:creationId xmlns:a16="http://schemas.microsoft.com/office/drawing/2014/main" id="{B7DDC531-FE8D-8798-2724-902AE7875D9D}"/>
              </a:ext>
            </a:extLst>
          </p:cNvPr>
          <p:cNvSpPr/>
          <p:nvPr/>
        </p:nvSpPr>
        <p:spPr>
          <a:xfrm>
            <a:off x="11896530" y="6496044"/>
            <a:ext cx="301689" cy="37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Tree>
    <p:extLst>
      <p:ext uri="{BB962C8B-B14F-4D97-AF65-F5344CB8AC3E}">
        <p14:creationId xmlns:p14="http://schemas.microsoft.com/office/powerpoint/2010/main" val="59287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1288</Words>
  <Application>Microsoft Office PowerPoint</Application>
  <PresentationFormat>Widescreen</PresentationFormat>
  <Paragraphs>142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14</cp:revision>
  <dcterms:created xsi:type="dcterms:W3CDTF">2022-10-07T11:28:52Z</dcterms:created>
  <dcterms:modified xsi:type="dcterms:W3CDTF">2022-10-08T22:15:24Z</dcterms:modified>
</cp:coreProperties>
</file>