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2" r:id="rId1"/>
  </p:sldMasterIdLst>
  <p:notesMasterIdLst>
    <p:notesMasterId r:id="rId9"/>
  </p:notesMasterIdLst>
  <p:sldIdLst>
    <p:sldId id="256" r:id="rId2"/>
    <p:sldId id="263" r:id="rId3"/>
    <p:sldId id="258" r:id="rId4"/>
    <p:sldId id="262" r:id="rId5"/>
    <p:sldId id="257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661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766F2-C88A-8644-B38B-4253B530D9A0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50A5F-774C-0C48-8BC4-CDD26E9E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50A5F-774C-0C48-8BC4-CDD26E9E4B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17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89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Chenile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Microservices done right!</a:t>
            </a:r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DBF-B8B3-541A-B17A-5FCEFF8A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Chenile?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FE39-0FE3-2342-00B3-757EA308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on great and proven technology</a:t>
            </a:r>
          </a:p>
          <a:p>
            <a:r>
              <a:rPr lang="en-US" dirty="0"/>
              <a:t>Write cutting edge micro services </a:t>
            </a:r>
          </a:p>
          <a:p>
            <a:r>
              <a:rPr lang="en-US" dirty="0"/>
              <a:t>Distills years of building great </a:t>
            </a:r>
            <a:r>
              <a:rPr lang="en-US"/>
              <a:t>enterprise applications </a:t>
            </a:r>
            <a:r>
              <a:rPr lang="en-US" dirty="0"/>
              <a:t>into one framework</a:t>
            </a:r>
          </a:p>
          <a:p>
            <a:r>
              <a:rPr lang="en-US" dirty="0"/>
              <a:t>Highly testable</a:t>
            </a:r>
          </a:p>
          <a:p>
            <a:r>
              <a:rPr lang="en-US" dirty="0"/>
              <a:t>Super Configurable, declarative, visualizable workflows supported by a state machine</a:t>
            </a:r>
          </a:p>
          <a:p>
            <a:r>
              <a:rPr lang="en-US" dirty="0"/>
              <a:t>Blueprints for different problems</a:t>
            </a:r>
          </a:p>
          <a:p>
            <a:r>
              <a:rPr lang="en-US" dirty="0"/>
              <a:t>Last mile interception</a:t>
            </a:r>
          </a:p>
          <a:p>
            <a:r>
              <a:rPr lang="en-US" dirty="0"/>
              <a:t>IoT &amp; offline ready</a:t>
            </a:r>
          </a:p>
          <a:p>
            <a:r>
              <a:rPr lang="en-US" sz="2400" dirty="0"/>
              <a:t>Rapid Application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6446116" y="12836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6793384" y="13276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7357565" y="14408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8299534" y="40208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8071678" y="45979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8071678" y="2580212"/>
            <a:ext cx="180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 Application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BDBE92-E228-C4DE-6EAA-AAF602ACE3D5}"/>
              </a:ext>
            </a:extLst>
          </p:cNvPr>
          <p:cNvSpPr txBox="1">
            <a:spLocks/>
          </p:cNvSpPr>
          <p:nvPr/>
        </p:nvSpPr>
        <p:spPr>
          <a:xfrm>
            <a:off x="1649829" y="2788555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Anatomy of a Chenile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-1669312" y="0"/>
            <a:ext cx="15205341" cy="7216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2611218" y="992832"/>
            <a:ext cx="8088491" cy="531800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-335997" y="2793852"/>
            <a:ext cx="722721" cy="70642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10014745" y="1116913"/>
            <a:ext cx="519895" cy="4469625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8657478" y="1121259"/>
            <a:ext cx="405217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BODY- PROCESSORS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-215031" y="2920944"/>
            <a:ext cx="503532" cy="459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-901474" y="2916609"/>
            <a:ext cx="400059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5994" y="2949030"/>
            <a:ext cx="375560" cy="375560"/>
          </a:xfrm>
          <a:prstGeom prst="rect">
            <a:avLst/>
          </a:prstGeom>
        </p:spPr>
      </p:pic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-599087" y="2391277"/>
            <a:ext cx="2874991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7218991" y="1125605"/>
            <a:ext cx="378192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7938234" y="1121259"/>
            <a:ext cx="405219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6499747" y="1125605"/>
            <a:ext cx="439500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9376721" y="1121259"/>
            <a:ext cx="405216" cy="44696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780502" y="1125605"/>
            <a:ext cx="392765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EXCEPTION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418653" y="2421222"/>
            <a:ext cx="172018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External 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625343" y="2678018"/>
            <a:ext cx="1399454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627347" y="3127052"/>
            <a:ext cx="1420213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626383" y="3608156"/>
            <a:ext cx="1420213" cy="302381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Rate Limiting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227021" y="3094401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HTTP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7317" y="1125605"/>
            <a:ext cx="1225080" cy="4469625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Chenile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Entry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Point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volini" panose="03000502040302020204" pitchFamily="66" charset="0"/>
              <a:ea typeface="Source Code Pro" panose="020B0509030403020204" pitchFamily="49" charset="0"/>
              <a:cs typeface="Cavolini" panose="03000502040302020204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257719" y="1992648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227022" y="4309372"/>
            <a:ext cx="880163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4"/>
            <a:ext cx="464894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427842" y="5740986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Chenile Ecosystem – The Main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212995" y="3136808"/>
            <a:ext cx="98914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02" y="1562819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1659874" flipH="1">
            <a:off x="2147755" y="1739936"/>
            <a:ext cx="1105898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40" y="4386311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084330" y="4342856"/>
            <a:ext cx="81100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10775039" y="1351683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569711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252913" y="1149763"/>
            <a:ext cx="703873" cy="377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1462710" flipH="1">
            <a:off x="2140351" y="683566"/>
            <a:ext cx="113095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941103" flipH="1">
            <a:off x="3938266" y="125505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124194" y="5184076"/>
            <a:ext cx="1052838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49278" y="5086290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1975133" y="5257129"/>
            <a:ext cx="112236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09" y="5381345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2776696" y="34400"/>
            <a:ext cx="736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Chenile as an In-VM  Enterprise Service Bus</a:t>
            </a:r>
          </a:p>
        </p:txBody>
      </p:sp>
      <p:sp>
        <p:nvSpPr>
          <p:cNvPr id="26" name="Right Arrow 30">
            <a:extLst>
              <a:ext uri="{FF2B5EF4-FFF2-40B4-BE49-F238E27FC236}">
                <a16:creationId xmlns:a16="http://schemas.microsoft.com/office/drawing/2014/main" id="{5383ABCE-000E-4E3A-2E97-1F027335210B}"/>
              </a:ext>
            </a:extLst>
          </p:cNvPr>
          <p:cNvSpPr>
            <a:spLocks noChangeAspect="1"/>
          </p:cNvSpPr>
          <p:nvPr/>
        </p:nvSpPr>
        <p:spPr>
          <a:xfrm>
            <a:off x="11040761" y="5708015"/>
            <a:ext cx="1808124" cy="50710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Futura Medium" panose="020B0602020204020303" pitchFamily="34" charset="-79"/>
              <a:ea typeface="Avenir Next" charset="0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11040761" y="5801440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Gisha" panose="020B0502040204020203" pitchFamily="34" charset="-79"/>
                <a:ea typeface="Century Gothic" charset="0"/>
                <a:cs typeface="Gisha" panose="020B0502040204020203" pitchFamily="34" charset="-79"/>
              </a:rPr>
              <a:t>Chenile Interceptors</a:t>
            </a:r>
          </a:p>
        </p:txBody>
      </p:sp>
    </p:spTree>
    <p:extLst>
      <p:ext uri="{BB962C8B-B14F-4D97-AF65-F5344CB8AC3E}">
        <p14:creationId xmlns:p14="http://schemas.microsoft.com/office/powerpoint/2010/main" val="37777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209678" y="31957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311132" y="25229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2027391" y="45925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 rot="5400000">
            <a:off x="7462918" y="3453091"/>
            <a:ext cx="1682378" cy="1266615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Internet of Things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78493" y="45925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729595" y="45814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634B3-AE28-26E5-193B-91C02176F62D}"/>
              </a:ext>
            </a:extLst>
          </p:cNvPr>
          <p:cNvGrpSpPr/>
          <p:nvPr/>
        </p:nvGrpSpPr>
        <p:grpSpPr>
          <a:xfrm>
            <a:off x="2027391" y="351284"/>
            <a:ext cx="5122710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AB3A2A-F3E8-93B8-96C8-7FECB805E50C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0DFB55B-0591-918E-1DA6-82DBA7BAF422}"/>
                </a:ext>
              </a:extLst>
            </p:cNvPr>
            <p:cNvSpPr/>
            <p:nvPr/>
          </p:nvSpPr>
          <p:spPr>
            <a:xfrm>
              <a:off x="7260006" y="2337277"/>
              <a:ext cx="632803" cy="251776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4607204-8725-450F-66D1-559A9781A6A4}"/>
                </a:ext>
              </a:extLst>
            </p:cNvPr>
            <p:cNvSpPr/>
            <p:nvPr/>
          </p:nvSpPr>
          <p:spPr>
            <a:xfrm>
              <a:off x="7260006" y="3064594"/>
              <a:ext cx="63280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50400-C734-0407-A3AF-ED385B2FA54A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Edge Server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06DD50-F7A1-CD04-3711-3CB728BA1D98}"/>
                </a:ext>
              </a:extLst>
            </p:cNvPr>
            <p:cNvSpPr/>
            <p:nvPr/>
          </p:nvSpPr>
          <p:spPr>
            <a:xfrm>
              <a:off x="7271356" y="2670771"/>
              <a:ext cx="62145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C3A96-03A7-1A19-0FBA-3CFF508B1804}"/>
                </a:ext>
              </a:extLst>
            </p:cNvPr>
            <p:cNvSpPr/>
            <p:nvPr/>
          </p:nvSpPr>
          <p:spPr>
            <a:xfrm>
              <a:off x="7948441" y="2272496"/>
              <a:ext cx="632803" cy="251776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A998566-77F5-DBF5-8923-1367BA41D883}"/>
                </a:ext>
              </a:extLst>
            </p:cNvPr>
            <p:cNvSpPr/>
            <p:nvPr/>
          </p:nvSpPr>
          <p:spPr>
            <a:xfrm>
              <a:off x="7948441" y="2999813"/>
              <a:ext cx="63280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Service6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6A472C-F3D7-4831-6B50-4A61AD1C92B9}"/>
                </a:ext>
              </a:extLst>
            </p:cNvPr>
            <p:cNvSpPr/>
            <p:nvPr/>
          </p:nvSpPr>
          <p:spPr>
            <a:xfrm>
              <a:off x="7959791" y="2605990"/>
              <a:ext cx="62145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Service5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6695-3B4D-A5CA-28A0-30F1002B6DEB}"/>
              </a:ext>
            </a:extLst>
          </p:cNvPr>
          <p:cNvCxnSpPr>
            <a:cxnSpLocks/>
          </p:cNvCxnSpPr>
          <p:nvPr/>
        </p:nvCxnSpPr>
        <p:spPr>
          <a:xfrm>
            <a:off x="1244600" y="2159000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7DF59A-A98C-E74A-A193-F78F74A3DD28}"/>
              </a:ext>
            </a:extLst>
          </p:cNvPr>
          <p:cNvSpPr txBox="1"/>
          <p:nvPr/>
        </p:nvSpPr>
        <p:spPr>
          <a:xfrm>
            <a:off x="9982200" y="24003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8015A-5465-E516-E3C7-1F3AA0A03092}"/>
              </a:ext>
            </a:extLst>
          </p:cNvPr>
          <p:cNvSpPr txBox="1"/>
          <p:nvPr/>
        </p:nvSpPr>
        <p:spPr>
          <a:xfrm>
            <a:off x="10080783" y="169426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0381D-3BA9-31C5-A2EA-25DC14EE65D2}"/>
              </a:ext>
            </a:extLst>
          </p:cNvPr>
          <p:cNvSpPr txBox="1"/>
          <p:nvPr/>
        </p:nvSpPr>
        <p:spPr>
          <a:xfrm>
            <a:off x="9366995" y="2832414"/>
            <a:ext cx="2520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services can run in the cloud and edge</a:t>
            </a:r>
          </a:p>
          <a:p>
            <a:endParaRPr lang="en-US" sz="1400" dirty="0"/>
          </a:p>
          <a:p>
            <a:r>
              <a:rPr lang="en-US" sz="1400" dirty="0"/>
              <a:t>Chenile provides a cloud edge switch that automatically synchs data offline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2419F9-F448-4EA3-D019-61353BBA003E}"/>
              </a:ext>
            </a:extLst>
          </p:cNvPr>
          <p:cNvSpPr txBox="1">
            <a:spLocks/>
          </p:cNvSpPr>
          <p:nvPr/>
        </p:nvSpPr>
        <p:spPr>
          <a:xfrm>
            <a:off x="8281575" y="207805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Cloud &amp; Edge</a:t>
            </a:r>
          </a:p>
        </p:txBody>
      </p: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DA91-4131-ECAF-DAF2-03EEF97B9D5D}"/>
              </a:ext>
            </a:extLst>
          </p:cNvPr>
          <p:cNvSpPr txBox="1">
            <a:spLocks/>
          </p:cNvSpPr>
          <p:nvPr/>
        </p:nvSpPr>
        <p:spPr>
          <a:xfrm>
            <a:off x="8837675" y="2103100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Location 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4547-6E59-5136-BA5D-345E58CE29BA}"/>
              </a:ext>
            </a:extLst>
          </p:cNvPr>
          <p:cNvSpPr txBox="1"/>
          <p:nvPr/>
        </p:nvSpPr>
        <p:spPr>
          <a:xfrm>
            <a:off x="9088244" y="3869473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apps that can work seamlessly </a:t>
            </a: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59A2-2DA9-A4A5-99CE-38B2F286E812}"/>
              </a:ext>
            </a:extLst>
          </p:cNvPr>
          <p:cNvSpPr txBox="1">
            <a:spLocks/>
          </p:cNvSpPr>
          <p:nvPr/>
        </p:nvSpPr>
        <p:spPr>
          <a:xfrm>
            <a:off x="1624075" y="210800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Chenile</a:t>
            </a:r>
          </a:p>
          <a:p>
            <a:r>
              <a:rPr lang="en-US" dirty="0"/>
              <a:t>State Transition </a:t>
            </a:r>
          </a:p>
          <a:p>
            <a:r>
              <a:rPr lang="en-US" dirty="0"/>
              <a:t>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601AA-E166-F231-7D9F-5CB62B038227}"/>
              </a:ext>
            </a:extLst>
          </p:cNvPr>
          <p:cNvSpPr txBox="1">
            <a:spLocks/>
          </p:cNvSpPr>
          <p:nvPr/>
        </p:nvSpPr>
        <p:spPr>
          <a:xfrm>
            <a:off x="1004415" y="2168525"/>
            <a:ext cx="5091585" cy="1892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visual workflows that can instantly power state machines</a:t>
            </a:r>
          </a:p>
          <a:p>
            <a:r>
              <a:rPr lang="en-US" dirty="0"/>
              <a:t>From simple to complex workflows</a:t>
            </a:r>
          </a:p>
          <a:p>
            <a:r>
              <a:rPr lang="en-US" dirty="0"/>
              <a:t>Support for testcase generation.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D90D9-5F3D-D3E4-E195-883262AA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93" y="400050"/>
            <a:ext cx="1892300" cy="616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9BA97-B7F5-C06B-E79B-963C036D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94" y="400050"/>
            <a:ext cx="1892300" cy="616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F42A6-16F9-ACC6-F12C-2A10E483F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94" y="400050"/>
            <a:ext cx="18923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6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7807</TotalTime>
  <Words>256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Cavolini</vt:lpstr>
      <vt:lpstr>Century Gothic</vt:lpstr>
      <vt:lpstr>Futura Medium</vt:lpstr>
      <vt:lpstr>Gisha</vt:lpstr>
      <vt:lpstr>Wingdings 3</vt:lpstr>
      <vt:lpstr>Wisp</vt:lpstr>
      <vt:lpstr>The Chenile Framework</vt:lpstr>
      <vt:lpstr>Why Chenile?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Kolluru</cp:lastModifiedBy>
  <cp:revision>23</cp:revision>
  <dcterms:created xsi:type="dcterms:W3CDTF">2024-03-29T17:30:45Z</dcterms:created>
  <dcterms:modified xsi:type="dcterms:W3CDTF">2025-04-04T16:24:30Z</dcterms:modified>
</cp:coreProperties>
</file>