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32" r:id="rId1"/>
  </p:sldMasterIdLst>
  <p:notesMasterIdLst>
    <p:notesMasterId r:id="rId9"/>
  </p:notesMasterIdLst>
  <p:sldIdLst>
    <p:sldId id="256" r:id="rId2"/>
    <p:sldId id="263" r:id="rId3"/>
    <p:sldId id="258" r:id="rId4"/>
    <p:sldId id="262" r:id="rId5"/>
    <p:sldId id="257" r:id="rId6"/>
    <p:sldId id="264" r:id="rId7"/>
    <p:sldId id="259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5574"/>
    <p:restoredTop sz="94661"/>
  </p:normalViewPr>
  <p:slideViewPr>
    <p:cSldViewPr snapToGrid="0">
      <p:cViewPr varScale="1">
        <p:scale>
          <a:sx n="100" d="100"/>
          <a:sy n="100" d="100"/>
        </p:scale>
        <p:origin x="1848" y="46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C766F2-C88A-8644-B38B-4253B530D9A0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550A5F-774C-0C48-8BC4-CDD26E9E4B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193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550A5F-774C-0C48-8BC4-CDD26E9E4B4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05668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98660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9004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261758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738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858935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780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26247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4802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373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402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99800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4465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561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7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2081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54115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44191-F645-0249-BC75-C58B9FE779BF}" type="datetimeFigureOut">
              <a:rPr lang="en-US" smtClean="0"/>
              <a:t>6/6/25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B2B37AC-F817-0A4E-9C17-6DDD0E7ECA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62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3" r:id="rId1"/>
    <p:sldLayoutId id="2147483934" r:id="rId2"/>
    <p:sldLayoutId id="2147483935" r:id="rId3"/>
    <p:sldLayoutId id="2147483936" r:id="rId4"/>
    <p:sldLayoutId id="2147483937" r:id="rId5"/>
    <p:sldLayoutId id="2147483938" r:id="rId6"/>
    <p:sldLayoutId id="2147483939" r:id="rId7"/>
    <p:sldLayoutId id="2147483940" r:id="rId8"/>
    <p:sldLayoutId id="2147483941" r:id="rId9"/>
    <p:sldLayoutId id="2147483942" r:id="rId10"/>
    <p:sldLayoutId id="2147483943" r:id="rId11"/>
    <p:sldLayoutId id="2147483944" r:id="rId12"/>
    <p:sldLayoutId id="2147483945" r:id="rId13"/>
    <p:sldLayoutId id="2147483946" r:id="rId14"/>
    <p:sldLayoutId id="2147483947" r:id="rId15"/>
    <p:sldLayoutId id="214748394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A32F8-4F5F-A60A-7C80-3DE24A1DB1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Chenile Framework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55D802D-3FFD-D625-DD33-66A7141A53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Microservices done right!</a:t>
            </a:r>
          </a:p>
        </p:txBody>
      </p:sp>
    </p:spTree>
    <p:extLst>
      <p:ext uri="{BB962C8B-B14F-4D97-AF65-F5344CB8AC3E}">
        <p14:creationId xmlns:p14="http://schemas.microsoft.com/office/powerpoint/2010/main" val="3757611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E7DBF-B8B3-541A-B17A-5FCEFF8AD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Chenile?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9FE39-0FE3-2342-00B3-757EA308A0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Built on great and proven technology</a:t>
            </a:r>
          </a:p>
          <a:p>
            <a:r>
              <a:rPr lang="en-US" dirty="0"/>
              <a:t>Write cutting edge micro services </a:t>
            </a:r>
          </a:p>
          <a:p>
            <a:r>
              <a:rPr lang="en-US" dirty="0"/>
              <a:t>Distills years of building great </a:t>
            </a:r>
            <a:r>
              <a:rPr lang="en-US"/>
              <a:t>enterprise applications </a:t>
            </a:r>
            <a:r>
              <a:rPr lang="en-US" dirty="0"/>
              <a:t>into one framework</a:t>
            </a:r>
          </a:p>
          <a:p>
            <a:r>
              <a:rPr lang="en-US" dirty="0"/>
              <a:t>Highly testable</a:t>
            </a:r>
          </a:p>
          <a:p>
            <a:r>
              <a:rPr lang="en-US" dirty="0"/>
              <a:t>Super Configurable, declarative, visualizable workflows supported by a state machine</a:t>
            </a:r>
          </a:p>
          <a:p>
            <a:r>
              <a:rPr lang="en-US" dirty="0"/>
              <a:t>Blueprints for different problems</a:t>
            </a:r>
          </a:p>
          <a:p>
            <a:r>
              <a:rPr lang="en-US" dirty="0"/>
              <a:t>Last mile interception</a:t>
            </a:r>
          </a:p>
          <a:p>
            <a:r>
              <a:rPr lang="en-US" dirty="0"/>
              <a:t>IoT &amp; offline ready</a:t>
            </a:r>
          </a:p>
          <a:p>
            <a:r>
              <a:rPr lang="en-US" sz="2400" dirty="0"/>
              <a:t>Rapid Application development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1179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C5BFA9B6-989A-DA93-86CD-2E37848719D6}"/>
              </a:ext>
            </a:extLst>
          </p:cNvPr>
          <p:cNvSpPr>
            <a:spLocks noChangeAspect="1"/>
          </p:cNvSpPr>
          <p:nvPr/>
        </p:nvSpPr>
        <p:spPr>
          <a:xfrm>
            <a:off x="6446116" y="1283604"/>
            <a:ext cx="4752098" cy="4752098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57D3C1E-57BA-2D60-B7C4-0B0C6062953E}"/>
              </a:ext>
            </a:extLst>
          </p:cNvPr>
          <p:cNvSpPr>
            <a:spLocks noChangeAspect="1"/>
          </p:cNvSpPr>
          <p:nvPr/>
        </p:nvSpPr>
        <p:spPr>
          <a:xfrm>
            <a:off x="6793384" y="1327664"/>
            <a:ext cx="3940857" cy="3940857"/>
          </a:xfrm>
          <a:prstGeom prst="ellipse">
            <a:avLst/>
          </a:prstGeom>
          <a:solidFill>
            <a:sysClr val="window" lastClr="FFFFFF">
              <a:lumMod val="85000"/>
            </a:sysClr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1AB1174-5EF2-C69B-9CFD-B6ACB39EED59}"/>
              </a:ext>
            </a:extLst>
          </p:cNvPr>
          <p:cNvSpPr>
            <a:spLocks noChangeAspect="1"/>
          </p:cNvSpPr>
          <p:nvPr/>
        </p:nvSpPr>
        <p:spPr>
          <a:xfrm>
            <a:off x="7357565" y="1440820"/>
            <a:ext cx="3017447" cy="3017447"/>
          </a:xfrm>
          <a:prstGeom prst="ellipse">
            <a:avLst/>
          </a:prstGeom>
          <a:solidFill>
            <a:srgbClr val="F79646"/>
          </a:solidFill>
          <a:ln w="25400" cap="flat" cmpd="sng" algn="ctr">
            <a:noFill/>
            <a:prstDash val="solid"/>
          </a:ln>
          <a:effectLst/>
          <a:scene3d>
            <a:camera prst="isometricOffAxis1Top">
              <a:rot lat="19524375" lon="18565810" rev="3684963"/>
            </a:camera>
            <a:lightRig rig="balanced" dir="t"/>
          </a:scene3d>
          <a:sp3d extrusionH="254000">
            <a:bevelT w="50800" h="50800"/>
            <a:bevelB w="50800" h="50800"/>
          </a:sp3d>
        </p:spPr>
        <p:txBody>
          <a:bodyPr rtlCol="0" anchor="ctr"/>
          <a:lstStyle/>
          <a:p>
            <a:pPr algn="ctr">
              <a:defRPr/>
            </a:pPr>
            <a:endParaRPr lang="en-US" kern="0">
              <a:solidFill>
                <a:prstClr val="white"/>
              </a:solidFill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5047563-9B7A-70B0-C071-BD94356981AB}"/>
              </a:ext>
            </a:extLst>
          </p:cNvPr>
          <p:cNvSpPr txBox="1"/>
          <p:nvPr/>
        </p:nvSpPr>
        <p:spPr>
          <a:xfrm>
            <a:off x="8299534" y="4020899"/>
            <a:ext cx="1045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FD6025-30CA-84E0-9E92-03D8FA463B25}"/>
              </a:ext>
            </a:extLst>
          </p:cNvPr>
          <p:cNvSpPr txBox="1"/>
          <p:nvPr/>
        </p:nvSpPr>
        <p:spPr>
          <a:xfrm>
            <a:off x="8071678" y="4597927"/>
            <a:ext cx="180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Spring Boot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442CC0-CDB1-BE7A-C307-2AF841A6BD2A}"/>
              </a:ext>
            </a:extLst>
          </p:cNvPr>
          <p:cNvSpPr txBox="1"/>
          <p:nvPr/>
        </p:nvSpPr>
        <p:spPr>
          <a:xfrm>
            <a:off x="8071678" y="2580212"/>
            <a:ext cx="18063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000" b="1">
                <a:solidFill>
                  <a:schemeClr val="tx1">
                    <a:lumMod val="65000"/>
                    <a:lumOff val="3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sz="1800" kern="0" dirty="0">
                <a:solidFill>
                  <a:schemeClr val="accent1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Chenile Application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3BDBE92-E228-C4DE-6EAA-AAF602ACE3D5}"/>
              </a:ext>
            </a:extLst>
          </p:cNvPr>
          <p:cNvSpPr txBox="1">
            <a:spLocks/>
          </p:cNvSpPr>
          <p:nvPr/>
        </p:nvSpPr>
        <p:spPr>
          <a:xfrm>
            <a:off x="1649829" y="2788555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Anatomy of a Chenile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80479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9DDE035F-CB1B-683E-D02D-F52DA911289A}"/>
              </a:ext>
            </a:extLst>
          </p:cNvPr>
          <p:cNvSpPr/>
          <p:nvPr/>
        </p:nvSpPr>
        <p:spPr>
          <a:xfrm>
            <a:off x="-1669312" y="0"/>
            <a:ext cx="15205341" cy="72163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¯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C422EC3-B0A0-D2BC-4BE2-6D948DFC5AA0}"/>
              </a:ext>
            </a:extLst>
          </p:cNvPr>
          <p:cNvSpPr/>
          <p:nvPr/>
        </p:nvSpPr>
        <p:spPr>
          <a:xfrm>
            <a:off x="2611218" y="992832"/>
            <a:ext cx="8088491" cy="5318007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50000"/>
                  <a:tint val="66000"/>
                  <a:satMod val="160000"/>
                </a:schemeClr>
              </a:gs>
              <a:gs pos="50000">
                <a:schemeClr val="bg2">
                  <a:lumMod val="75000"/>
                </a:schemeClr>
              </a:gs>
              <a:gs pos="100000">
                <a:schemeClr val="bg2">
                  <a:lumMod val="50000"/>
                </a:scheme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2" name="Oval 43">
            <a:extLst>
              <a:ext uri="{FF2B5EF4-FFF2-40B4-BE49-F238E27FC236}">
                <a16:creationId xmlns:a16="http://schemas.microsoft.com/office/drawing/2014/main" id="{66878E0D-5F94-0581-49C5-A25BD3198A8E}"/>
              </a:ext>
            </a:extLst>
          </p:cNvPr>
          <p:cNvSpPr/>
          <p:nvPr/>
        </p:nvSpPr>
        <p:spPr>
          <a:xfrm>
            <a:off x="-335997" y="2793852"/>
            <a:ext cx="722721" cy="706426"/>
          </a:xfrm>
          <a:custGeom>
            <a:avLst/>
            <a:gdLst/>
            <a:ahLst/>
            <a:cxnLst/>
            <a:rect l="l" t="t" r="r" b="b"/>
            <a:pathLst>
              <a:path w="2011680" h="2011680">
                <a:moveTo>
                  <a:pt x="1005840" y="251460"/>
                </a:moveTo>
                <a:cubicBezTo>
                  <a:pt x="589207" y="251460"/>
                  <a:pt x="251460" y="589207"/>
                  <a:pt x="251460" y="1005840"/>
                </a:cubicBezTo>
                <a:cubicBezTo>
                  <a:pt x="251460" y="1422473"/>
                  <a:pt x="589207" y="1760220"/>
                  <a:pt x="1005840" y="1760220"/>
                </a:cubicBezTo>
                <a:cubicBezTo>
                  <a:pt x="1422473" y="1760220"/>
                  <a:pt x="1760220" y="1422473"/>
                  <a:pt x="1760220" y="1005840"/>
                </a:cubicBezTo>
                <a:cubicBezTo>
                  <a:pt x="1760220" y="589207"/>
                  <a:pt x="1422473" y="251460"/>
                  <a:pt x="1005840" y="251460"/>
                </a:cubicBezTo>
                <a:close/>
                <a:moveTo>
                  <a:pt x="1005840" y="0"/>
                </a:moveTo>
                <a:cubicBezTo>
                  <a:pt x="1561350" y="0"/>
                  <a:pt x="2011680" y="450330"/>
                  <a:pt x="2011680" y="1005840"/>
                </a:cubicBezTo>
                <a:cubicBezTo>
                  <a:pt x="2011680" y="1561350"/>
                  <a:pt x="1561350" y="2011680"/>
                  <a:pt x="1005840" y="2011680"/>
                </a:cubicBezTo>
                <a:cubicBezTo>
                  <a:pt x="450330" y="2011680"/>
                  <a:pt x="0" y="1561350"/>
                  <a:pt x="0" y="1005840"/>
                </a:cubicBezTo>
                <a:cubicBezTo>
                  <a:pt x="0" y="450330"/>
                  <a:pt x="450330" y="0"/>
                  <a:pt x="1005840" y="0"/>
                </a:cubicBezTo>
                <a:close/>
              </a:path>
            </a:pathLst>
          </a:cu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43" name="Right Arrow 30">
            <a:extLst>
              <a:ext uri="{FF2B5EF4-FFF2-40B4-BE49-F238E27FC236}">
                <a16:creationId xmlns:a16="http://schemas.microsoft.com/office/drawing/2014/main" id="{3D503CAB-FD25-1BC9-DF65-A332D6C424D7}"/>
              </a:ext>
            </a:extLst>
          </p:cNvPr>
          <p:cNvSpPr>
            <a:spLocks noChangeAspect="1"/>
          </p:cNvSpPr>
          <p:nvPr/>
        </p:nvSpPr>
        <p:spPr>
          <a:xfrm>
            <a:off x="10014745" y="1116913"/>
            <a:ext cx="519895" cy="4469625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solidFill>
            <a:srgbClr val="2D2D2D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SERVICE IMPL</a:t>
            </a:r>
          </a:p>
        </p:txBody>
      </p:sp>
      <p:sp>
        <p:nvSpPr>
          <p:cNvPr id="44" name="Right Arrow 30">
            <a:extLst>
              <a:ext uri="{FF2B5EF4-FFF2-40B4-BE49-F238E27FC236}">
                <a16:creationId xmlns:a16="http://schemas.microsoft.com/office/drawing/2014/main" id="{17BF484E-4518-33A4-91E9-21A1BDD0E48C}"/>
              </a:ext>
            </a:extLst>
          </p:cNvPr>
          <p:cNvSpPr>
            <a:spLocks noChangeAspect="1"/>
          </p:cNvSpPr>
          <p:nvPr/>
        </p:nvSpPr>
        <p:spPr>
          <a:xfrm>
            <a:off x="8657478" y="1121259"/>
            <a:ext cx="405217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BODY- PROCESSORS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B2B9938B-F041-017E-4120-8101394F10C3}"/>
              </a:ext>
            </a:extLst>
          </p:cNvPr>
          <p:cNvCxnSpPr>
            <a:cxnSpLocks/>
          </p:cNvCxnSpPr>
          <p:nvPr/>
        </p:nvCxnSpPr>
        <p:spPr>
          <a:xfrm>
            <a:off x="4371392" y="3385236"/>
            <a:ext cx="453778" cy="402076"/>
          </a:xfrm>
          <a:prstGeom prst="line">
            <a:avLst/>
          </a:prstGeom>
          <a:noFill/>
          <a:ln w="6350" cap="flat" cmpd="sng" algn="ctr">
            <a:solidFill>
              <a:srgbClr val="605E63"/>
            </a:solidFill>
            <a:prstDash val="sysDot"/>
            <a:miter lim="800000"/>
          </a:ln>
          <a:effectLst/>
        </p:spPr>
      </p:cxnSp>
      <p:sp>
        <p:nvSpPr>
          <p:cNvPr id="48" name="Oval 47">
            <a:extLst>
              <a:ext uri="{FF2B5EF4-FFF2-40B4-BE49-F238E27FC236}">
                <a16:creationId xmlns:a16="http://schemas.microsoft.com/office/drawing/2014/main" id="{0C43CEF5-E35D-B072-DC8C-142254162D7B}"/>
              </a:ext>
            </a:extLst>
          </p:cNvPr>
          <p:cNvSpPr/>
          <p:nvPr/>
        </p:nvSpPr>
        <p:spPr>
          <a:xfrm>
            <a:off x="-215031" y="2920944"/>
            <a:ext cx="503532" cy="459402"/>
          </a:xfrm>
          <a:prstGeom prst="ellipse">
            <a:avLst/>
          </a:prstGeom>
          <a:solidFill>
            <a:schemeClr val="bg2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Century Gothic" charset="0"/>
                <a:cs typeface="Futura Medium" panose="020B0602020204020303" pitchFamily="34" charset="-79"/>
              </a:rPr>
              <a:t>E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6C9F867B-3D28-FD88-4A32-0B08797B4365}"/>
              </a:ext>
            </a:extLst>
          </p:cNvPr>
          <p:cNvSpPr/>
          <p:nvPr/>
        </p:nvSpPr>
        <p:spPr>
          <a:xfrm>
            <a:off x="-901474" y="2916609"/>
            <a:ext cx="400059" cy="484632"/>
          </a:xfrm>
          <a:prstGeom prst="rightArrow">
            <a:avLst/>
          </a:prstGeom>
          <a:solidFill>
            <a:srgbClr val="FFFFFF">
              <a:lumMod val="6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51" name="Picture 50" descr="Icon&#10;&#10;Description automatically generated">
            <a:extLst>
              <a:ext uri="{FF2B5EF4-FFF2-40B4-BE49-F238E27FC236}">
                <a16:creationId xmlns:a16="http://schemas.microsoft.com/office/drawing/2014/main" id="{CA2A4C7A-905F-97C7-120D-F6DDB7345F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445994" y="2949030"/>
            <a:ext cx="375560" cy="375560"/>
          </a:xfrm>
          <a:prstGeom prst="rect">
            <a:avLst/>
          </a:prstGeom>
        </p:spPr>
      </p:pic>
      <p:sp>
        <p:nvSpPr>
          <p:cNvPr id="62" name="Right Arrow 30">
            <a:extLst>
              <a:ext uri="{FF2B5EF4-FFF2-40B4-BE49-F238E27FC236}">
                <a16:creationId xmlns:a16="http://schemas.microsoft.com/office/drawing/2014/main" id="{09F7B608-FDA1-F465-3B71-B7B832E1A48D}"/>
              </a:ext>
            </a:extLst>
          </p:cNvPr>
          <p:cNvSpPr>
            <a:spLocks/>
          </p:cNvSpPr>
          <p:nvPr/>
        </p:nvSpPr>
        <p:spPr>
          <a:xfrm>
            <a:off x="-599087" y="2391277"/>
            <a:ext cx="2874991" cy="1629776"/>
          </a:xfrm>
          <a:custGeom>
            <a:avLst/>
            <a:gdLst/>
            <a:ahLst/>
            <a:cxnLst/>
            <a:rect l="l" t="t" r="r" b="b"/>
            <a:pathLst>
              <a:path w="673112" h="1384558">
                <a:moveTo>
                  <a:pt x="0" y="0"/>
                </a:moveTo>
                <a:lnTo>
                  <a:pt x="673112" y="0"/>
                </a:lnTo>
                <a:lnTo>
                  <a:pt x="673112" y="1384558"/>
                </a:lnTo>
                <a:lnTo>
                  <a:pt x="5455" y="1384558"/>
                </a:lnTo>
                <a:cubicBezTo>
                  <a:pt x="166836" y="1200529"/>
                  <a:pt x="264110" y="959265"/>
                  <a:pt x="264110" y="695280"/>
                </a:cubicBezTo>
                <a:cubicBezTo>
                  <a:pt x="264110" y="428377"/>
                  <a:pt x="164673" y="184699"/>
                  <a:pt x="0" y="0"/>
                </a:cubicBezTo>
                <a:close/>
              </a:path>
            </a:pathLst>
          </a:custGeom>
          <a:solidFill>
            <a:srgbClr val="646464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ea typeface="Century Gothic" charset="0"/>
              <a:cs typeface="Futura Medium" panose="020B0602020204020303" pitchFamily="34" charset="-79"/>
            </a:endParaRPr>
          </a:p>
        </p:txBody>
      </p:sp>
      <p:sp>
        <p:nvSpPr>
          <p:cNvPr id="52" name="Right Arrow 30">
            <a:extLst>
              <a:ext uri="{FF2B5EF4-FFF2-40B4-BE49-F238E27FC236}">
                <a16:creationId xmlns:a16="http://schemas.microsoft.com/office/drawing/2014/main" id="{4011D341-3B21-E37E-7D50-0B34DF586CD5}"/>
              </a:ext>
            </a:extLst>
          </p:cNvPr>
          <p:cNvSpPr>
            <a:spLocks noChangeAspect="1"/>
          </p:cNvSpPr>
          <p:nvPr/>
        </p:nvSpPr>
        <p:spPr>
          <a:xfrm>
            <a:off x="7218991" y="1125605"/>
            <a:ext cx="378192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TRANSFORM</a:t>
            </a:r>
          </a:p>
        </p:txBody>
      </p:sp>
      <p:sp>
        <p:nvSpPr>
          <p:cNvPr id="53" name="Right Arrow 30">
            <a:extLst>
              <a:ext uri="{FF2B5EF4-FFF2-40B4-BE49-F238E27FC236}">
                <a16:creationId xmlns:a16="http://schemas.microsoft.com/office/drawing/2014/main" id="{820CAB75-4DA5-ABFC-7368-0F559F40441F}"/>
              </a:ext>
            </a:extLst>
          </p:cNvPr>
          <p:cNvSpPr>
            <a:spLocks noChangeAspect="1"/>
          </p:cNvSpPr>
          <p:nvPr/>
        </p:nvSpPr>
        <p:spPr>
          <a:xfrm>
            <a:off x="7938234" y="1121259"/>
            <a:ext cx="405219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REFERENCE</a:t>
            </a:r>
          </a:p>
        </p:txBody>
      </p:sp>
      <p:sp>
        <p:nvSpPr>
          <p:cNvPr id="54" name="Right Arrow 30">
            <a:extLst>
              <a:ext uri="{FF2B5EF4-FFF2-40B4-BE49-F238E27FC236}">
                <a16:creationId xmlns:a16="http://schemas.microsoft.com/office/drawing/2014/main" id="{AC4CC3B6-F73B-2A83-EDED-6F22F1B54062}"/>
              </a:ext>
            </a:extLst>
          </p:cNvPr>
          <p:cNvSpPr>
            <a:spLocks noChangeAspect="1"/>
          </p:cNvSpPr>
          <p:nvPr/>
        </p:nvSpPr>
        <p:spPr>
          <a:xfrm>
            <a:off x="6499747" y="1125605"/>
            <a:ext cx="439500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HEADER- PROCESSORS</a:t>
            </a:r>
          </a:p>
        </p:txBody>
      </p:sp>
      <p:sp>
        <p:nvSpPr>
          <p:cNvPr id="55" name="Right Arrow 30">
            <a:extLst>
              <a:ext uri="{FF2B5EF4-FFF2-40B4-BE49-F238E27FC236}">
                <a16:creationId xmlns:a16="http://schemas.microsoft.com/office/drawing/2014/main" id="{D29F4062-EA27-6956-B46F-4E5754CD0CCC}"/>
              </a:ext>
            </a:extLst>
          </p:cNvPr>
          <p:cNvSpPr>
            <a:spLocks noChangeAspect="1"/>
          </p:cNvSpPr>
          <p:nvPr/>
        </p:nvSpPr>
        <p:spPr>
          <a:xfrm>
            <a:off x="9376721" y="1121259"/>
            <a:ext cx="405216" cy="44696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SERVICE- SPECIFIC</a:t>
            </a:r>
          </a:p>
        </p:txBody>
      </p:sp>
      <p:sp>
        <p:nvSpPr>
          <p:cNvPr id="56" name="Right Arrow 30">
            <a:extLst>
              <a:ext uri="{FF2B5EF4-FFF2-40B4-BE49-F238E27FC236}">
                <a16:creationId xmlns:a16="http://schemas.microsoft.com/office/drawing/2014/main" id="{FE4EEFB6-78D8-C2E5-69BD-0DFA71DA1254}"/>
              </a:ext>
            </a:extLst>
          </p:cNvPr>
          <p:cNvSpPr>
            <a:spLocks noChangeAspect="1"/>
          </p:cNvSpPr>
          <p:nvPr/>
        </p:nvSpPr>
        <p:spPr>
          <a:xfrm>
            <a:off x="5780502" y="1125605"/>
            <a:ext cx="392765" cy="4465280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EXCEPTION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F36EEAB0-593A-21C8-805E-856748FBA3B1}"/>
              </a:ext>
            </a:extLst>
          </p:cNvPr>
          <p:cNvSpPr txBox="1"/>
          <p:nvPr/>
        </p:nvSpPr>
        <p:spPr>
          <a:xfrm>
            <a:off x="418653" y="2421222"/>
            <a:ext cx="1720182" cy="184666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defTabSz="914400"/>
            <a:r>
              <a:rPr lang="en-US" sz="1200" b="1" dirty="0">
                <a:solidFill>
                  <a:srgbClr val="FFFFFF"/>
                </a:solidFill>
                <a:effectLst>
                  <a:outerShdw blurRad="50800" dist="38100" dir="5400000" sx="101000" sy="101000" algn="t" rotWithShape="0">
                    <a:prstClr val="black">
                      <a:alpha val="70000"/>
                    </a:prstClr>
                  </a:outerShdw>
                </a:effectLst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External API Gateway</a:t>
            </a:r>
          </a:p>
        </p:txBody>
      </p:sp>
      <p:sp>
        <p:nvSpPr>
          <p:cNvPr id="64" name="Right Arrow 30">
            <a:extLst>
              <a:ext uri="{FF2B5EF4-FFF2-40B4-BE49-F238E27FC236}">
                <a16:creationId xmlns:a16="http://schemas.microsoft.com/office/drawing/2014/main" id="{0FDD16AB-F467-5372-B038-299B46C08C58}"/>
              </a:ext>
            </a:extLst>
          </p:cNvPr>
          <p:cNvSpPr>
            <a:spLocks noChangeAspect="1"/>
          </p:cNvSpPr>
          <p:nvPr/>
        </p:nvSpPr>
        <p:spPr>
          <a:xfrm>
            <a:off x="625343" y="2678018"/>
            <a:ext cx="1399454" cy="361223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Service Discovery</a:t>
            </a:r>
          </a:p>
        </p:txBody>
      </p:sp>
      <p:sp>
        <p:nvSpPr>
          <p:cNvPr id="65" name="Right Arrow 30">
            <a:extLst>
              <a:ext uri="{FF2B5EF4-FFF2-40B4-BE49-F238E27FC236}">
                <a16:creationId xmlns:a16="http://schemas.microsoft.com/office/drawing/2014/main" id="{459902AA-8A04-2C37-CEE2-4166A85964C6}"/>
              </a:ext>
            </a:extLst>
          </p:cNvPr>
          <p:cNvSpPr>
            <a:spLocks noChangeAspect="1"/>
          </p:cNvSpPr>
          <p:nvPr/>
        </p:nvSpPr>
        <p:spPr>
          <a:xfrm>
            <a:off x="627347" y="3127052"/>
            <a:ext cx="1420213" cy="37322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Authentication / Authorization</a:t>
            </a:r>
          </a:p>
        </p:txBody>
      </p:sp>
      <p:sp>
        <p:nvSpPr>
          <p:cNvPr id="66" name="Right Arrow 30">
            <a:extLst>
              <a:ext uri="{FF2B5EF4-FFF2-40B4-BE49-F238E27FC236}">
                <a16:creationId xmlns:a16="http://schemas.microsoft.com/office/drawing/2014/main" id="{07BD6734-571B-E85E-73BA-6D26AB2587FB}"/>
              </a:ext>
            </a:extLst>
          </p:cNvPr>
          <p:cNvSpPr>
            <a:spLocks noChangeAspect="1"/>
          </p:cNvSpPr>
          <p:nvPr/>
        </p:nvSpPr>
        <p:spPr>
          <a:xfrm>
            <a:off x="626383" y="3608156"/>
            <a:ext cx="1420213" cy="302381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rotWithShape="1">
            <a:gsLst>
              <a:gs pos="0">
                <a:srgbClr val="FFFFFF">
                  <a:lumMod val="110000"/>
                  <a:satMod val="105000"/>
                  <a:tint val="67000"/>
                </a:srgbClr>
              </a:gs>
              <a:gs pos="50000">
                <a:srgbClr val="FFFFFF">
                  <a:lumMod val="105000"/>
                  <a:satMod val="103000"/>
                  <a:tint val="73000"/>
                </a:srgbClr>
              </a:gs>
              <a:gs pos="100000">
                <a:srgbClr val="FFFFFF">
                  <a:lumMod val="105000"/>
                  <a:satMod val="109000"/>
                  <a:tint val="81000"/>
                </a:srgbClr>
              </a:gs>
            </a:gsLst>
            <a:lin ang="5400000" scaled="0"/>
          </a:gradFill>
          <a:ln w="6350" cap="flat" cmpd="sng" algn="ctr">
            <a:solidFill>
              <a:srgbClr val="FFFFFF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Gisha" panose="020B0502040204020203" pitchFamily="34" charset="-79"/>
                <a:ea typeface="Avenir Next" charset="0"/>
                <a:cs typeface="Gisha" panose="020B0502040204020203" pitchFamily="34" charset="-79"/>
              </a:rPr>
              <a:t>Rate Limiting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72970F9C-4C44-C473-0460-59F5C0F8A5F8}"/>
              </a:ext>
            </a:extLst>
          </p:cNvPr>
          <p:cNvSpPr/>
          <p:nvPr/>
        </p:nvSpPr>
        <p:spPr>
          <a:xfrm>
            <a:off x="3227021" y="3094401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HTTP</a:t>
            </a: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C2901FA-813A-F6DC-8F0B-36482BE00A0A}"/>
              </a:ext>
            </a:extLst>
          </p:cNvPr>
          <p:cNvSpPr/>
          <p:nvPr/>
        </p:nvSpPr>
        <p:spPr>
          <a:xfrm>
            <a:off x="4287317" y="1125605"/>
            <a:ext cx="1225080" cy="4469625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lvl="0" algn="ctr" defTabSz="914400">
              <a:defRPr/>
            </a:pP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Chenile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Entry</a:t>
            </a:r>
            <a:r>
              <a:rPr lang="en-US" b="1" kern="0" dirty="0"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 </a:t>
            </a:r>
            <a:r>
              <a:rPr lang="en-US" kern="0" dirty="0">
                <a:solidFill>
                  <a:schemeClr val="bg1"/>
                </a:solidFill>
                <a:latin typeface="Cavolini" panose="03000502040302020204" pitchFamily="66" charset="0"/>
                <a:ea typeface="Source Code Pro" panose="020B0509030403020204" pitchFamily="49" charset="0"/>
                <a:cs typeface="Cavolini" panose="03000502040302020204" pitchFamily="66" charset="0"/>
              </a:rPr>
              <a:t>Point</a:t>
            </a:r>
            <a:endParaRPr kumimoji="0" lang="en-US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avolini" panose="03000502040302020204" pitchFamily="66" charset="0"/>
              <a:ea typeface="Source Code Pro" panose="020B0509030403020204" pitchFamily="49" charset="0"/>
              <a:cs typeface="Cavolini" panose="03000502040302020204" pitchFamily="66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73DB8DCC-F24C-658B-3DA0-9709BFFBAC0F}"/>
              </a:ext>
            </a:extLst>
          </p:cNvPr>
          <p:cNvSpPr/>
          <p:nvPr/>
        </p:nvSpPr>
        <p:spPr>
          <a:xfrm>
            <a:off x="3257719" y="1992648"/>
            <a:ext cx="703873" cy="593856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Kafka</a:t>
            </a: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61A24B33-DFCF-F512-65FF-3810AB2CD20B}"/>
              </a:ext>
            </a:extLst>
          </p:cNvPr>
          <p:cNvSpPr/>
          <p:nvPr/>
        </p:nvSpPr>
        <p:spPr>
          <a:xfrm>
            <a:off x="3227022" y="4309372"/>
            <a:ext cx="880163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Batch</a:t>
            </a:r>
          </a:p>
        </p:txBody>
      </p:sp>
      <p:sp>
        <p:nvSpPr>
          <p:cNvPr id="71" name="Freeform 16">
            <a:extLst>
              <a:ext uri="{FF2B5EF4-FFF2-40B4-BE49-F238E27FC236}">
                <a16:creationId xmlns:a16="http://schemas.microsoft.com/office/drawing/2014/main" id="{A081BDBB-933B-A6DC-C05D-B74A4F7D67AC}"/>
              </a:ext>
            </a:extLst>
          </p:cNvPr>
          <p:cNvSpPr>
            <a:spLocks noChangeAspect="1"/>
          </p:cNvSpPr>
          <p:nvPr/>
        </p:nvSpPr>
        <p:spPr bwMode="auto">
          <a:xfrm rot="11181294" flipH="1">
            <a:off x="3979082" y="215902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2" name="Freeform 16">
            <a:extLst>
              <a:ext uri="{FF2B5EF4-FFF2-40B4-BE49-F238E27FC236}">
                <a16:creationId xmlns:a16="http://schemas.microsoft.com/office/drawing/2014/main" id="{435855F7-C93B-6D18-B501-3E4D30D1D8A5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3992531" y="4196823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3" name="Freeform 16">
            <a:extLst>
              <a:ext uri="{FF2B5EF4-FFF2-40B4-BE49-F238E27FC236}">
                <a16:creationId xmlns:a16="http://schemas.microsoft.com/office/drawing/2014/main" id="{914A740D-694F-D1BD-3D78-4BF5A48449E7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3992532" y="3147064"/>
            <a:ext cx="464894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9B0A26DE-A5CA-D755-F841-8FE4BE9E66E5}"/>
              </a:ext>
            </a:extLst>
          </p:cNvPr>
          <p:cNvSpPr txBox="1"/>
          <p:nvPr/>
        </p:nvSpPr>
        <p:spPr>
          <a:xfrm>
            <a:off x="4427842" y="5740986"/>
            <a:ext cx="578235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2000" i="1" dirty="0">
                <a:solidFill>
                  <a:srgbClr val="041F41"/>
                </a:solidFill>
                <a:latin typeface="Cavolini" panose="03000502040302020204" pitchFamily="66" charset="0"/>
                <a:cs typeface="Cavolini" panose="03000502040302020204" pitchFamily="66" charset="0"/>
              </a:rPr>
              <a:t>Chenile Ecosystem – The Main Highway</a:t>
            </a:r>
          </a:p>
        </p:txBody>
      </p:sp>
      <p:sp>
        <p:nvSpPr>
          <p:cNvPr id="75" name="Freeform 16">
            <a:extLst>
              <a:ext uri="{FF2B5EF4-FFF2-40B4-BE49-F238E27FC236}">
                <a16:creationId xmlns:a16="http://schemas.microsoft.com/office/drawing/2014/main" id="{2F42E026-9FC7-AC53-1B74-53CD02353E8A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2212995" y="3136808"/>
            <a:ext cx="98914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6" name="Picture 2" descr="Twitter Comment Icon Png Clipart , Png Download - Topic Icon, Transparent  Png - kindpng">
            <a:extLst>
              <a:ext uri="{FF2B5EF4-FFF2-40B4-BE49-F238E27FC236}">
                <a16:creationId xmlns:a16="http://schemas.microsoft.com/office/drawing/2014/main" id="{33B841F1-CEEB-A891-97A2-A0713FAE1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502" y="1562819"/>
            <a:ext cx="461995" cy="481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" name="Freeform 16">
            <a:extLst>
              <a:ext uri="{FF2B5EF4-FFF2-40B4-BE49-F238E27FC236}">
                <a16:creationId xmlns:a16="http://schemas.microsoft.com/office/drawing/2014/main" id="{107B89C8-ECF2-A773-42E5-25DBBFD51BB6}"/>
              </a:ext>
            </a:extLst>
          </p:cNvPr>
          <p:cNvSpPr>
            <a:spLocks noChangeAspect="1"/>
          </p:cNvSpPr>
          <p:nvPr/>
        </p:nvSpPr>
        <p:spPr bwMode="auto">
          <a:xfrm rot="11659874" flipH="1">
            <a:off x="2147755" y="1739936"/>
            <a:ext cx="1105898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78" name="Picture 4" descr="Logo,Line,Font,Pattern,Graphics,Symbol #72939 - Free Icon Library">
            <a:extLst>
              <a:ext uri="{FF2B5EF4-FFF2-40B4-BE49-F238E27FC236}">
                <a16:creationId xmlns:a16="http://schemas.microsoft.com/office/drawing/2014/main" id="{9AB56928-CD33-45A7-04FA-9E9421EC18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8440" y="4386311"/>
            <a:ext cx="593336" cy="593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9" name="Freeform 16">
            <a:extLst>
              <a:ext uri="{FF2B5EF4-FFF2-40B4-BE49-F238E27FC236}">
                <a16:creationId xmlns:a16="http://schemas.microsoft.com/office/drawing/2014/main" id="{483E7F66-1CE6-F55C-9D6E-3B40A45ECC6D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2084330" y="4342856"/>
            <a:ext cx="81100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A3D862F-0AB4-CE47-CC4A-2C149C0E876F}"/>
              </a:ext>
            </a:extLst>
          </p:cNvPr>
          <p:cNvGrpSpPr/>
          <p:nvPr/>
        </p:nvGrpSpPr>
        <p:grpSpPr>
          <a:xfrm>
            <a:off x="10775039" y="1351683"/>
            <a:ext cx="2581891" cy="3105915"/>
            <a:chOff x="8803933" y="539408"/>
            <a:chExt cx="2531327" cy="2399003"/>
          </a:xfrm>
        </p:grpSpPr>
        <p:sp>
          <p:nvSpPr>
            <p:cNvPr id="2" name="Document 1">
              <a:extLst>
                <a:ext uri="{FF2B5EF4-FFF2-40B4-BE49-F238E27FC236}">
                  <a16:creationId xmlns:a16="http://schemas.microsoft.com/office/drawing/2014/main" id="{307711D0-7EDE-56B3-43FB-A17610433D0D}"/>
                </a:ext>
              </a:extLst>
            </p:cNvPr>
            <p:cNvSpPr/>
            <p:nvPr/>
          </p:nvSpPr>
          <p:spPr>
            <a:xfrm>
              <a:off x="8803933" y="539408"/>
              <a:ext cx="2531327" cy="2399003"/>
            </a:xfrm>
            <a:prstGeom prst="flowChartDocument">
              <a:avLst/>
            </a:prstGeom>
            <a:gradFill flip="none" rotWithShape="1">
              <a:gsLst>
                <a:gs pos="0">
                  <a:schemeClr val="bg2">
                    <a:lumMod val="90000"/>
                    <a:shade val="30000"/>
                    <a:satMod val="115000"/>
                  </a:schemeClr>
                </a:gs>
                <a:gs pos="50000">
                  <a:schemeClr val="bg2">
                    <a:lumMod val="90000"/>
                    <a:shade val="67500"/>
                    <a:satMod val="115000"/>
                  </a:schemeClr>
                </a:gs>
                <a:gs pos="100000">
                  <a:schemeClr val="bg2">
                    <a:lumMod val="90000"/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Service Configuration</a:t>
              </a:r>
            </a:p>
            <a:p>
              <a:pPr algn="ctr"/>
              <a:r>
                <a:rPr lang="en-US" sz="1400" b="1" dirty="0">
                  <a:solidFill>
                    <a:schemeClr val="tx1"/>
                  </a:solidFill>
                  <a:latin typeface="Cavolini" panose="03000502040302020204" pitchFamily="66" charset="0"/>
                  <a:cs typeface="Cavolini" panose="03000502040302020204" pitchFamily="66" charset="0"/>
                </a:rPr>
                <a:t>(Metadata)</a:t>
              </a:r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969599E-D22E-7E45-04D0-EA03BD69B228}"/>
                </a:ext>
              </a:extLst>
            </p:cNvPr>
            <p:cNvSpPr txBox="1"/>
            <p:nvPr/>
          </p:nvSpPr>
          <p:spPr>
            <a:xfrm>
              <a:off x="8912062" y="1075677"/>
              <a:ext cx="2187508" cy="1602260"/>
            </a:xfrm>
            <a:prstGeom prst="rect">
              <a:avLst/>
            </a:prstGeom>
            <a:noFill/>
          </p:spPr>
          <p:txBody>
            <a:bodyPr wrap="square" rtlCol="0">
              <a:normAutofit/>
            </a:bodyPr>
            <a:lstStyle/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Operations with parameter definitions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Service policies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   - policy config for each policy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Trajectory overrides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Health checks</a:t>
              </a:r>
            </a:p>
            <a:p>
              <a:r>
                <a:rPr lang="en-US" sz="1200" dirty="0">
                  <a:latin typeface="Cavolini" panose="03000502040302020204" pitchFamily="66" charset="0"/>
                  <a:cs typeface="Cavolini" panose="03000502040302020204" pitchFamily="66" charset="0"/>
                </a:rPr>
                <a:t>Transports exposed (e.g., HTTP) and their configuration </a:t>
              </a:r>
            </a:p>
            <a:p>
              <a:endParaRPr lang="en-US" sz="1200" dirty="0">
                <a:latin typeface="Cavolini" panose="03000502040302020204" pitchFamily="66" charset="0"/>
                <a:cs typeface="Cavolini" panose="03000502040302020204" pitchFamily="66" charset="0"/>
              </a:endParaRPr>
            </a:p>
          </p:txBody>
        </p:sp>
      </p:grpSp>
      <p:pic>
        <p:nvPicPr>
          <p:cNvPr id="1026" name="Picture 2" descr="MQTT Specification">
            <a:extLst>
              <a:ext uri="{FF2B5EF4-FFF2-40B4-BE49-F238E27FC236}">
                <a16:creationId xmlns:a16="http://schemas.microsoft.com/office/drawing/2014/main" id="{78195E83-197C-9C75-B616-E761304729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0494" y="569711"/>
            <a:ext cx="791775" cy="395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C450F0B-6295-F304-B024-C07DE051A01A}"/>
              </a:ext>
            </a:extLst>
          </p:cNvPr>
          <p:cNvSpPr/>
          <p:nvPr/>
        </p:nvSpPr>
        <p:spPr>
          <a:xfrm>
            <a:off x="3252913" y="1149763"/>
            <a:ext cx="703873" cy="37700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Mqtt</a:t>
            </a:r>
          </a:p>
        </p:txBody>
      </p:sp>
      <p:sp>
        <p:nvSpPr>
          <p:cNvPr id="6" name="Freeform 16">
            <a:extLst>
              <a:ext uri="{FF2B5EF4-FFF2-40B4-BE49-F238E27FC236}">
                <a16:creationId xmlns:a16="http://schemas.microsoft.com/office/drawing/2014/main" id="{7F4CCE30-00CE-9BAD-E632-252064ACEB6C}"/>
              </a:ext>
            </a:extLst>
          </p:cNvPr>
          <p:cNvSpPr>
            <a:spLocks noChangeAspect="1"/>
          </p:cNvSpPr>
          <p:nvPr/>
        </p:nvSpPr>
        <p:spPr bwMode="auto">
          <a:xfrm rot="11462710" flipH="1">
            <a:off x="2140351" y="683566"/>
            <a:ext cx="1130950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7" name="Freeform 16">
            <a:extLst>
              <a:ext uri="{FF2B5EF4-FFF2-40B4-BE49-F238E27FC236}">
                <a16:creationId xmlns:a16="http://schemas.microsoft.com/office/drawing/2014/main" id="{5C5602C9-180D-7E84-56F5-ED81DD2CCDDC}"/>
              </a:ext>
            </a:extLst>
          </p:cNvPr>
          <p:cNvSpPr>
            <a:spLocks noChangeAspect="1"/>
          </p:cNvSpPr>
          <p:nvPr/>
        </p:nvSpPr>
        <p:spPr bwMode="auto">
          <a:xfrm rot="11941103" flipH="1">
            <a:off x="3938266" y="1255057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8996BEF-16F1-C71C-B654-7E4989D20358}"/>
              </a:ext>
            </a:extLst>
          </p:cNvPr>
          <p:cNvSpPr/>
          <p:nvPr/>
        </p:nvSpPr>
        <p:spPr>
          <a:xfrm>
            <a:off x="3124194" y="5184076"/>
            <a:ext cx="1052838" cy="437414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Gisha" panose="020B0502040204020203" pitchFamily="34" charset="-79"/>
                <a:ea typeface="Source Code Pro" panose="020B0509030403020204" pitchFamily="49" charset="0"/>
                <a:cs typeface="Gisha" panose="020B0502040204020203" pitchFamily="34" charset="-79"/>
              </a:rPr>
              <a:t>Scheduler</a:t>
            </a:r>
          </a:p>
        </p:txBody>
      </p:sp>
      <p:sp>
        <p:nvSpPr>
          <p:cNvPr id="10" name="Freeform 16">
            <a:extLst>
              <a:ext uri="{FF2B5EF4-FFF2-40B4-BE49-F238E27FC236}">
                <a16:creationId xmlns:a16="http://schemas.microsoft.com/office/drawing/2014/main" id="{F2163D20-D216-B645-D491-0B7BF2A5DEB7}"/>
              </a:ext>
            </a:extLst>
          </p:cNvPr>
          <p:cNvSpPr>
            <a:spLocks noChangeAspect="1"/>
          </p:cNvSpPr>
          <p:nvPr/>
        </p:nvSpPr>
        <p:spPr bwMode="auto">
          <a:xfrm rot="9978567" flipH="1">
            <a:off x="4249278" y="5086290"/>
            <a:ext cx="622773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sp>
        <p:nvSpPr>
          <p:cNvPr id="11" name="Freeform 16">
            <a:extLst>
              <a:ext uri="{FF2B5EF4-FFF2-40B4-BE49-F238E27FC236}">
                <a16:creationId xmlns:a16="http://schemas.microsoft.com/office/drawing/2014/main" id="{CE2C497F-9C7A-6C56-DEBD-8055F51EA1CA}"/>
              </a:ext>
            </a:extLst>
          </p:cNvPr>
          <p:cNvSpPr>
            <a:spLocks noChangeAspect="1"/>
          </p:cNvSpPr>
          <p:nvPr/>
        </p:nvSpPr>
        <p:spPr bwMode="auto">
          <a:xfrm rot="10401925" flipH="1">
            <a:off x="1975133" y="5257129"/>
            <a:ext cx="1122361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chemeClr val="bg2">
              <a:lumMod val="75000"/>
            </a:schemeClr>
          </a:solidFill>
          <a:ln w="19050" cap="flat" cmpd="sng" algn="ctr">
            <a:solidFill>
              <a:srgbClr val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pic>
        <p:nvPicPr>
          <p:cNvPr id="1028" name="Picture 4" descr="timer&quot; Icon - Download for free – Iconduck">
            <a:extLst>
              <a:ext uri="{FF2B5EF4-FFF2-40B4-BE49-F238E27FC236}">
                <a16:creationId xmlns:a16="http://schemas.microsoft.com/office/drawing/2014/main" id="{71B65300-28F8-F73F-14F1-4C7E4CD0DD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5909" y="5381345"/>
            <a:ext cx="333592" cy="333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6D84FDDA-D18F-3B15-B45E-5D6A20EDC48B}"/>
              </a:ext>
            </a:extLst>
          </p:cNvPr>
          <p:cNvSpPr txBox="1"/>
          <p:nvPr/>
        </p:nvSpPr>
        <p:spPr>
          <a:xfrm>
            <a:off x="2776696" y="34400"/>
            <a:ext cx="73693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avolini" panose="03000502040302020204" pitchFamily="66" charset="0"/>
                <a:cs typeface="Cavolini" panose="03000502040302020204" pitchFamily="66" charset="0"/>
              </a:rPr>
              <a:t>Chenile as an In-VM  Enterprise Service Bus</a:t>
            </a:r>
          </a:p>
        </p:txBody>
      </p:sp>
      <p:sp>
        <p:nvSpPr>
          <p:cNvPr id="26" name="Right Arrow 30">
            <a:extLst>
              <a:ext uri="{FF2B5EF4-FFF2-40B4-BE49-F238E27FC236}">
                <a16:creationId xmlns:a16="http://schemas.microsoft.com/office/drawing/2014/main" id="{5383ABCE-000E-4E3A-2E97-1F027335210B}"/>
              </a:ext>
            </a:extLst>
          </p:cNvPr>
          <p:cNvSpPr>
            <a:spLocks noChangeAspect="1"/>
          </p:cNvSpPr>
          <p:nvPr/>
        </p:nvSpPr>
        <p:spPr>
          <a:xfrm>
            <a:off x="11040761" y="5708015"/>
            <a:ext cx="1808124" cy="507106"/>
          </a:xfrm>
          <a:custGeom>
            <a:avLst/>
            <a:gdLst/>
            <a:ahLst/>
            <a:cxnLst/>
            <a:rect l="l" t="t" r="r" b="b"/>
            <a:pathLst>
              <a:path w="439992" h="1384558">
                <a:moveTo>
                  <a:pt x="0" y="0"/>
                </a:moveTo>
                <a:lnTo>
                  <a:pt x="439992" y="0"/>
                </a:lnTo>
                <a:lnTo>
                  <a:pt x="439992" y="1384558"/>
                </a:lnTo>
                <a:lnTo>
                  <a:pt x="0" y="1384558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5400000" scaled="1"/>
            <a:tileRect/>
          </a:gradFill>
          <a:ln w="12700" cap="flat" cmpd="sng" algn="ctr">
            <a:solidFill>
              <a:srgbClr val="041F41"/>
            </a:solidFill>
            <a:prstDash val="solid"/>
            <a:miter lim="800000"/>
          </a:ln>
          <a:effectLst/>
        </p:spPr>
        <p:txBody>
          <a:bodyPr rot="0" spcFirstLastPara="0" vertOverflow="overflow" horzOverflow="overflow" vert="wordArtVert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1" i="0" u="none" strike="noStrike" kern="0" cap="none" spc="0" normalizeH="0" baseline="0" noProof="0" dirty="0">
              <a:ln>
                <a:noFill/>
              </a:ln>
              <a:solidFill>
                <a:srgbClr val="041F41"/>
              </a:solidFill>
              <a:effectLst/>
              <a:uLnTx/>
              <a:uFillTx/>
              <a:latin typeface="Futura Medium" panose="020B0602020204020303" pitchFamily="34" charset="-79"/>
              <a:ea typeface="Avenir Next" charset="0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A2869B0-09BE-92E8-56A2-2A4BF13F6441}"/>
              </a:ext>
            </a:extLst>
          </p:cNvPr>
          <p:cNvSpPr txBox="1"/>
          <p:nvPr/>
        </p:nvSpPr>
        <p:spPr>
          <a:xfrm>
            <a:off x="11040761" y="5801440"/>
            <a:ext cx="18081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srgbClr val="041F41"/>
                </a:solidFill>
                <a:latin typeface="Gisha" panose="020B0502040204020203" pitchFamily="34" charset="-79"/>
                <a:ea typeface="Century Gothic" charset="0"/>
                <a:cs typeface="Gisha" panose="020B0502040204020203" pitchFamily="34" charset="-79"/>
              </a:rPr>
              <a:t>Chenile Interceptors</a:t>
            </a:r>
          </a:p>
        </p:txBody>
      </p:sp>
    </p:spTree>
    <p:extLst>
      <p:ext uri="{BB962C8B-B14F-4D97-AF65-F5344CB8AC3E}">
        <p14:creationId xmlns:p14="http://schemas.microsoft.com/office/powerpoint/2010/main" val="37777815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2E1B64BF-32BE-7072-AECF-C3D60B4F3CDB}"/>
              </a:ext>
            </a:extLst>
          </p:cNvPr>
          <p:cNvSpPr/>
          <p:nvPr/>
        </p:nvSpPr>
        <p:spPr>
          <a:xfrm>
            <a:off x="3209678" y="3195796"/>
            <a:ext cx="3247517" cy="649348"/>
          </a:xfrm>
          <a:prstGeom prst="rect">
            <a:avLst/>
          </a:prstGeom>
          <a:gradFill flip="none" rotWithShape="1">
            <a:gsLst>
              <a:gs pos="0">
                <a:schemeClr val="tx1">
                  <a:lumMod val="50000"/>
                  <a:lumOff val="50000"/>
                  <a:tint val="66000"/>
                  <a:satMod val="160000"/>
                </a:schemeClr>
              </a:gs>
              <a:gs pos="50000">
                <a:schemeClr val="tx1">
                  <a:lumMod val="50000"/>
                  <a:lumOff val="50000"/>
                  <a:tint val="44500"/>
                  <a:satMod val="160000"/>
                </a:schemeClr>
              </a:gs>
              <a:gs pos="100000">
                <a:schemeClr val="tx1">
                  <a:lumMod val="50000"/>
                  <a:lumOff val="50000"/>
                  <a:tint val="23500"/>
                  <a:satMod val="160000"/>
                </a:schemeClr>
              </a:gs>
            </a:gsLst>
            <a:path path="circle">
              <a:fillToRect l="50000" t="50000" r="50000" b="50000"/>
            </a:path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ysDot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API Gateway</a:t>
            </a:r>
          </a:p>
        </p:txBody>
      </p:sp>
      <p:sp>
        <p:nvSpPr>
          <p:cNvPr id="42" name="Down Arrow 41">
            <a:extLst>
              <a:ext uri="{FF2B5EF4-FFF2-40B4-BE49-F238E27FC236}">
                <a16:creationId xmlns:a16="http://schemas.microsoft.com/office/drawing/2014/main" id="{C1DB0368-6903-79DF-207E-88CA1862232D}"/>
              </a:ext>
            </a:extLst>
          </p:cNvPr>
          <p:cNvSpPr/>
          <p:nvPr/>
        </p:nvSpPr>
        <p:spPr>
          <a:xfrm>
            <a:off x="4311132" y="2522904"/>
            <a:ext cx="713981" cy="619020"/>
          </a:xfrm>
          <a:prstGeom prst="downArrow">
            <a:avLst/>
          </a:prstGeom>
          <a:solidFill>
            <a:srgbClr val="FFFFFF">
              <a:lumMod val="85000"/>
            </a:srgbClr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utura Medium" panose="020B0602020204020303" pitchFamily="34" charset="-79"/>
              <a:cs typeface="Futura Medium" panose="020B0602020204020303" pitchFamily="34" charset="-79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D246FE3C-5B90-8441-6849-C8B677254B3F}"/>
              </a:ext>
            </a:extLst>
          </p:cNvPr>
          <p:cNvGrpSpPr/>
          <p:nvPr/>
        </p:nvGrpSpPr>
        <p:grpSpPr>
          <a:xfrm>
            <a:off x="2027391" y="45925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596008A-C13F-FFA7-764B-455B50130878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4" name="Rounded Rectangle 43">
              <a:extLst>
                <a:ext uri="{FF2B5EF4-FFF2-40B4-BE49-F238E27FC236}">
                  <a16:creationId xmlns:a16="http://schemas.microsoft.com/office/drawing/2014/main" id="{2D09A615-B328-EB09-E4A6-D0D087FC47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45" name="Rounded Rectangle 44">
              <a:extLst>
                <a:ext uri="{FF2B5EF4-FFF2-40B4-BE49-F238E27FC236}">
                  <a16:creationId xmlns:a16="http://schemas.microsoft.com/office/drawing/2014/main" id="{D6BEF81A-8DDC-F32D-C9E2-18F1498A3154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533EA43-041B-709B-BD31-497E714BD85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Monolith1</a:t>
              </a:r>
            </a:p>
          </p:txBody>
        </p:sp>
      </p:grpSp>
      <p:sp>
        <p:nvSpPr>
          <p:cNvPr id="58" name="Can 57">
            <a:extLst>
              <a:ext uri="{FF2B5EF4-FFF2-40B4-BE49-F238E27FC236}">
                <a16:creationId xmlns:a16="http://schemas.microsoft.com/office/drawing/2014/main" id="{5981763E-EF07-CCB8-A1AF-71976B1CE87A}"/>
              </a:ext>
            </a:extLst>
          </p:cNvPr>
          <p:cNvSpPr/>
          <p:nvPr/>
        </p:nvSpPr>
        <p:spPr>
          <a:xfrm rot="5400000">
            <a:off x="7462918" y="3453091"/>
            <a:ext cx="1682378" cy="1266615"/>
          </a:xfrm>
          <a:prstGeom prst="can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shade val="30000"/>
                  <a:satMod val="115000"/>
                </a:schemeClr>
              </a:gs>
              <a:gs pos="50000">
                <a:schemeClr val="tx2">
                  <a:lumMod val="40000"/>
                  <a:lumOff val="60000"/>
                  <a:shade val="67500"/>
                  <a:satMod val="115000"/>
                </a:schemeClr>
              </a:gs>
              <a:gs pos="100000">
                <a:schemeClr val="tx2">
                  <a:lumMod val="40000"/>
                  <a:lumOff val="60000"/>
                  <a:shade val="100000"/>
                  <a:satMod val="115000"/>
                </a:schemeClr>
              </a:gs>
            </a:gsLst>
            <a:lin ang="2700000" scaled="1"/>
            <a:tileRect/>
          </a:gra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41F41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Internet of Things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9DDA21D-0493-1D70-4748-88AFE35A8025}"/>
              </a:ext>
            </a:extLst>
          </p:cNvPr>
          <p:cNvGrpSpPr/>
          <p:nvPr/>
        </p:nvGrpSpPr>
        <p:grpSpPr>
          <a:xfrm>
            <a:off x="3878493" y="4592564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32284B4B-413E-90DD-6D36-1FBB03229949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1" name="Rounded Rectangle 60">
              <a:extLst>
                <a:ext uri="{FF2B5EF4-FFF2-40B4-BE49-F238E27FC236}">
                  <a16:creationId xmlns:a16="http://schemas.microsoft.com/office/drawing/2014/main" id="{429FE4A3-9920-F40B-6F90-F622467E7E8D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2" name="Rounded Rectangle 61">
              <a:extLst>
                <a:ext uri="{FF2B5EF4-FFF2-40B4-BE49-F238E27FC236}">
                  <a16:creationId xmlns:a16="http://schemas.microsoft.com/office/drawing/2014/main" id="{45824415-75ED-9194-6435-CFB253217798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A5E8159-1667-D754-596F-9C191C091813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Mini Monolith2</a:t>
              </a:r>
            </a:p>
          </p:txBody>
        </p: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5D89E20E-9FA4-587F-0D58-5B38E2106B95}"/>
              </a:ext>
            </a:extLst>
          </p:cNvPr>
          <p:cNvGrpSpPr/>
          <p:nvPr/>
        </p:nvGrpSpPr>
        <p:grpSpPr>
          <a:xfrm>
            <a:off x="5729595" y="4581413"/>
            <a:ext cx="1781368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C61E19D-F9CE-8279-B929-D15DE5A02E3B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66" name="Rounded Rectangle 65">
              <a:extLst>
                <a:ext uri="{FF2B5EF4-FFF2-40B4-BE49-F238E27FC236}">
                  <a16:creationId xmlns:a16="http://schemas.microsoft.com/office/drawing/2014/main" id="{C90D8CB7-3238-F2A9-2B50-46EBB25F3E8F}"/>
                </a:ext>
              </a:extLst>
            </p:cNvPr>
            <p:cNvSpPr/>
            <p:nvPr/>
          </p:nvSpPr>
          <p:spPr>
            <a:xfrm>
              <a:off x="7484059" y="2442168"/>
              <a:ext cx="843328" cy="341841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7" name="Rounded Rectangle 66">
              <a:extLst>
                <a:ext uri="{FF2B5EF4-FFF2-40B4-BE49-F238E27FC236}">
                  <a16:creationId xmlns:a16="http://schemas.microsoft.com/office/drawing/2014/main" id="{4113EDC3-C598-1B08-608E-1A1E9EF9163A}"/>
                </a:ext>
              </a:extLst>
            </p:cNvPr>
            <p:cNvSpPr/>
            <p:nvPr/>
          </p:nvSpPr>
          <p:spPr>
            <a:xfrm>
              <a:off x="7484059" y="2913841"/>
              <a:ext cx="843328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F3588A0E-46DC-5005-E1A5-C841CB3A59B2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…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3D8634B3-AE28-26E5-193B-91C02176F62D}"/>
              </a:ext>
            </a:extLst>
          </p:cNvPr>
          <p:cNvGrpSpPr/>
          <p:nvPr/>
        </p:nvGrpSpPr>
        <p:grpSpPr>
          <a:xfrm>
            <a:off x="2027391" y="351284"/>
            <a:ext cx="5122710" cy="1454285"/>
            <a:chOff x="7236890" y="1974715"/>
            <a:chExt cx="1344354" cy="1454285"/>
          </a:xfrm>
          <a:solidFill>
            <a:schemeClr val="bg1">
              <a:lumMod val="75000"/>
            </a:schemeClr>
          </a:solidFill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66AB3A2A-F3E8-93B8-96C8-7FECB805E50C}"/>
                </a:ext>
              </a:extLst>
            </p:cNvPr>
            <p:cNvSpPr/>
            <p:nvPr/>
          </p:nvSpPr>
          <p:spPr>
            <a:xfrm>
              <a:off x="7236890" y="1974715"/>
              <a:ext cx="1344354" cy="1454285"/>
            </a:xfrm>
            <a:prstGeom prst="rect">
              <a:avLst/>
            </a:prstGeom>
            <a:grpFill/>
            <a:ln w="12700" cap="flat" cmpd="sng" algn="ctr">
              <a:solidFill>
                <a:srgbClr val="605E63">
                  <a:shade val="50000"/>
                </a:srgb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9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endParaRPr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E0DFB55B-0591-918E-1DA6-82DBA7BAF422}"/>
                </a:ext>
              </a:extLst>
            </p:cNvPr>
            <p:cNvSpPr/>
            <p:nvPr/>
          </p:nvSpPr>
          <p:spPr>
            <a:xfrm>
              <a:off x="7260006" y="2337277"/>
              <a:ext cx="632803" cy="251776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Service1</a:t>
              </a:r>
            </a:p>
          </p:txBody>
        </p:sp>
        <p:sp>
          <p:nvSpPr>
            <p:cNvPr id="5" name="Rounded Rectangle 4">
              <a:extLst>
                <a:ext uri="{FF2B5EF4-FFF2-40B4-BE49-F238E27FC236}">
                  <a16:creationId xmlns:a16="http://schemas.microsoft.com/office/drawing/2014/main" id="{84607204-8725-450F-66D1-559A9781A6A4}"/>
                </a:ext>
              </a:extLst>
            </p:cNvPr>
            <p:cNvSpPr/>
            <p:nvPr/>
          </p:nvSpPr>
          <p:spPr>
            <a:xfrm>
              <a:off x="7260006" y="3064594"/>
              <a:ext cx="63280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Service3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950400-C734-0407-A3AF-ED385B2FA54A}"/>
                </a:ext>
              </a:extLst>
            </p:cNvPr>
            <p:cNvSpPr txBox="1"/>
            <p:nvPr/>
          </p:nvSpPr>
          <p:spPr>
            <a:xfrm>
              <a:off x="7420806" y="2013112"/>
              <a:ext cx="1160438" cy="307777"/>
            </a:xfrm>
            <a:prstGeom prst="rect">
              <a:avLst/>
            </a:prstGeom>
            <a:grp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Edge Server</a:t>
              </a:r>
            </a:p>
          </p:txBody>
        </p:sp>
        <p:sp>
          <p:nvSpPr>
            <p:cNvPr id="7" name="Rounded Rectangle 6">
              <a:extLst>
                <a:ext uri="{FF2B5EF4-FFF2-40B4-BE49-F238E27FC236}">
                  <a16:creationId xmlns:a16="http://schemas.microsoft.com/office/drawing/2014/main" id="{E206DD50-F7A1-CD04-3711-3CB728BA1D98}"/>
                </a:ext>
              </a:extLst>
            </p:cNvPr>
            <p:cNvSpPr/>
            <p:nvPr/>
          </p:nvSpPr>
          <p:spPr>
            <a:xfrm>
              <a:off x="7271356" y="2670771"/>
              <a:ext cx="62145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Service2</a:t>
              </a:r>
            </a:p>
          </p:txBody>
        </p:sp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874C3A96-03A7-1A19-0FBA-3CFF508B1804}"/>
                </a:ext>
              </a:extLst>
            </p:cNvPr>
            <p:cNvSpPr/>
            <p:nvPr/>
          </p:nvSpPr>
          <p:spPr>
            <a:xfrm>
              <a:off x="7948441" y="2272496"/>
              <a:ext cx="632803" cy="251776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Service4</a:t>
              </a:r>
            </a:p>
          </p:txBody>
        </p:sp>
        <p:sp>
          <p:nvSpPr>
            <p:cNvPr id="9" name="Rounded Rectangle 8">
              <a:extLst>
                <a:ext uri="{FF2B5EF4-FFF2-40B4-BE49-F238E27FC236}">
                  <a16:creationId xmlns:a16="http://schemas.microsoft.com/office/drawing/2014/main" id="{AA998566-77F5-DBF5-8923-1367BA41D883}"/>
                </a:ext>
              </a:extLst>
            </p:cNvPr>
            <p:cNvSpPr/>
            <p:nvPr/>
          </p:nvSpPr>
          <p:spPr>
            <a:xfrm>
              <a:off x="7948441" y="2999813"/>
              <a:ext cx="63280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Service6</a:t>
              </a:r>
            </a:p>
          </p:txBody>
        </p:sp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DC6A472C-F3D7-4831-6B50-4A61AD1C92B9}"/>
                </a:ext>
              </a:extLst>
            </p:cNvPr>
            <p:cNvSpPr/>
            <p:nvPr/>
          </p:nvSpPr>
          <p:spPr>
            <a:xfrm>
              <a:off x="7959791" y="2605990"/>
              <a:ext cx="621453" cy="323108"/>
            </a:xfrm>
            <a:prstGeom prst="roundRect">
              <a:avLst>
                <a:gd name="adj" fmla="val 1823"/>
              </a:avLst>
            </a:prstGeom>
            <a:solidFill>
              <a:schemeClr val="tx1">
                <a:lumMod val="50000"/>
                <a:lumOff val="50000"/>
              </a:schemeClr>
            </a:solidFill>
            <a:ln w="12700" cap="flat" cmpd="sng" algn="ctr">
              <a:solidFill>
                <a:srgbClr val="FFFFFF">
                  <a:lumMod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Futura Medium" panose="020B0602020204020303" pitchFamily="34" charset="-79"/>
                  <a:ea typeface="Source Code Pro" panose="020B0509030403020204" pitchFamily="49" charset="0"/>
                  <a:cs typeface="Futura Medium" panose="020B0602020204020303" pitchFamily="34" charset="-79"/>
                </a:rPr>
                <a:t>Service5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D7D6695-3B4D-A5CA-28A0-30F1002B6DEB}"/>
              </a:ext>
            </a:extLst>
          </p:cNvPr>
          <p:cNvCxnSpPr>
            <a:cxnSpLocks/>
          </p:cNvCxnSpPr>
          <p:nvPr/>
        </p:nvCxnSpPr>
        <p:spPr>
          <a:xfrm>
            <a:off x="1244600" y="2159000"/>
            <a:ext cx="104394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07DF59A-A98C-E74A-A193-F78F74A3DD28}"/>
              </a:ext>
            </a:extLst>
          </p:cNvPr>
          <p:cNvSpPr txBox="1"/>
          <p:nvPr/>
        </p:nvSpPr>
        <p:spPr>
          <a:xfrm>
            <a:off x="9982200" y="2400300"/>
            <a:ext cx="100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CLOUD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9B8015A-5465-E516-E3C7-1F3AA0A03092}"/>
              </a:ext>
            </a:extLst>
          </p:cNvPr>
          <p:cNvSpPr txBox="1"/>
          <p:nvPr/>
        </p:nvSpPr>
        <p:spPr>
          <a:xfrm>
            <a:off x="10080783" y="1694262"/>
            <a:ext cx="8050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EDGE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0381D-3BA9-31C5-A2EA-25DC14EE65D2}"/>
              </a:ext>
            </a:extLst>
          </p:cNvPr>
          <p:cNvSpPr txBox="1"/>
          <p:nvPr/>
        </p:nvSpPr>
        <p:spPr>
          <a:xfrm>
            <a:off x="9366995" y="2832414"/>
            <a:ext cx="252020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Same services can run in the cloud and edge</a:t>
            </a:r>
          </a:p>
          <a:p>
            <a:endParaRPr lang="en-US" sz="1400" dirty="0"/>
          </a:p>
          <a:p>
            <a:r>
              <a:rPr lang="en-US" sz="1400" dirty="0"/>
              <a:t>Chenile provides a cloud edge switch that automatically synchs data offline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862419F9-F448-4EA3-D019-61353BBA003E}"/>
              </a:ext>
            </a:extLst>
          </p:cNvPr>
          <p:cNvSpPr txBox="1">
            <a:spLocks/>
          </p:cNvSpPr>
          <p:nvPr/>
        </p:nvSpPr>
        <p:spPr>
          <a:xfrm>
            <a:off x="8281575" y="207805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Cloud &amp; Edge</a:t>
            </a:r>
          </a:p>
        </p:txBody>
      </p:sp>
    </p:spTree>
    <p:extLst>
      <p:ext uri="{BB962C8B-B14F-4D97-AF65-F5344CB8AC3E}">
        <p14:creationId xmlns:p14="http://schemas.microsoft.com/office/powerpoint/2010/main" val="24791874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EB59A2-2DA9-A4A5-99CE-38B2F286E812}"/>
              </a:ext>
            </a:extLst>
          </p:cNvPr>
          <p:cNvSpPr txBox="1">
            <a:spLocks/>
          </p:cNvSpPr>
          <p:nvPr/>
        </p:nvSpPr>
        <p:spPr>
          <a:xfrm>
            <a:off x="1624075" y="210800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The Chenile</a:t>
            </a:r>
          </a:p>
          <a:p>
            <a:r>
              <a:rPr lang="en-US" dirty="0"/>
              <a:t>State Transition </a:t>
            </a:r>
          </a:p>
          <a:p>
            <a:r>
              <a:rPr lang="en-US" dirty="0"/>
              <a:t>Machine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921601AA-E166-F231-7D9F-5CB62B038227}"/>
              </a:ext>
            </a:extLst>
          </p:cNvPr>
          <p:cNvSpPr txBox="1">
            <a:spLocks/>
          </p:cNvSpPr>
          <p:nvPr/>
        </p:nvSpPr>
        <p:spPr>
          <a:xfrm>
            <a:off x="1004415" y="2168525"/>
            <a:ext cx="5091585" cy="1892300"/>
          </a:xfrm>
          <a:prstGeom prst="rect">
            <a:avLst/>
          </a:prstGeom>
        </p:spPr>
        <p:txBody>
          <a:bodyPr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Highly visual workflows that can instantly power state machines</a:t>
            </a:r>
          </a:p>
          <a:p>
            <a:r>
              <a:rPr lang="en-US" dirty="0"/>
              <a:t>From simple to complex workflows</a:t>
            </a:r>
          </a:p>
          <a:p>
            <a:r>
              <a:rPr lang="en-US" dirty="0"/>
              <a:t>Support for testcase generation.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83D90D9-5F3D-D3E4-E195-883262AAF6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4393" y="400050"/>
            <a:ext cx="1892300" cy="616585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1A9BA97-B7F5-C06B-E79B-963C036DD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094" y="400050"/>
            <a:ext cx="1892300" cy="61658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68F42A6-16F9-ACC6-F12C-2A10E483F9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135394" y="400050"/>
            <a:ext cx="1892300" cy="616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66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ight Arrow 25">
            <a:extLst>
              <a:ext uri="{FF2B5EF4-FFF2-40B4-BE49-F238E27FC236}">
                <a16:creationId xmlns:a16="http://schemas.microsoft.com/office/drawing/2014/main" id="{11EE5BEF-5D5D-CE9A-8BC9-61B9180AB8DE}"/>
              </a:ext>
            </a:extLst>
          </p:cNvPr>
          <p:cNvSpPr/>
          <p:nvPr/>
        </p:nvSpPr>
        <p:spPr>
          <a:xfrm>
            <a:off x="1484092" y="1735116"/>
            <a:ext cx="6816132" cy="3898760"/>
          </a:xfrm>
          <a:prstGeom prst="rightArrow">
            <a:avLst>
              <a:gd name="adj1" fmla="val 50000"/>
              <a:gd name="adj2" fmla="val 46919"/>
            </a:avLst>
          </a:prstGeom>
          <a:gradFill flip="none" rotWithShape="1">
            <a:gsLst>
              <a:gs pos="0">
                <a:sysClr val="window" lastClr="FFFFFF">
                  <a:lumMod val="95000"/>
                  <a:shade val="30000"/>
                  <a:satMod val="115000"/>
                </a:sysClr>
              </a:gs>
              <a:gs pos="50000">
                <a:sysClr val="window" lastClr="FFFFFF">
                  <a:lumMod val="95000"/>
                  <a:shade val="67500"/>
                  <a:satMod val="115000"/>
                </a:sysClr>
              </a:gs>
              <a:gs pos="100000">
                <a:sysClr val="window" lastClr="FFFFFF">
                  <a:lumMod val="95000"/>
                  <a:shade val="100000"/>
                  <a:satMod val="115000"/>
                </a:sysClr>
              </a:gs>
            </a:gsLst>
            <a:lin ang="108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17E1B3-F395-D6DE-9EE7-AAC8B55CB0F9}"/>
              </a:ext>
            </a:extLst>
          </p:cNvPr>
          <p:cNvSpPr/>
          <p:nvPr/>
        </p:nvSpPr>
        <p:spPr>
          <a:xfrm>
            <a:off x="999728" y="3284876"/>
            <a:ext cx="1152708" cy="58994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 Proxy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6575D0D-922E-F760-0C27-C7B57AE5A608}"/>
              </a:ext>
            </a:extLst>
          </p:cNvPr>
          <p:cNvSpPr/>
          <p:nvPr/>
        </p:nvSpPr>
        <p:spPr>
          <a:xfrm>
            <a:off x="2230944" y="1323082"/>
            <a:ext cx="257932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585E11C-F7E6-86AB-9A1A-3E9498FE997E}"/>
              </a:ext>
            </a:extLst>
          </p:cNvPr>
          <p:cNvSpPr/>
          <p:nvPr/>
        </p:nvSpPr>
        <p:spPr>
          <a:xfrm>
            <a:off x="4220085" y="4276399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Local Proxy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7F577A90-DF7C-F537-BAFF-8B5302430A02}"/>
              </a:ext>
            </a:extLst>
          </p:cNvPr>
          <p:cNvSpPr/>
          <p:nvPr/>
        </p:nvSpPr>
        <p:spPr>
          <a:xfrm>
            <a:off x="2640982" y="1320939"/>
            <a:ext cx="23029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CLIENT INTERCEPTOR2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56DFC8C-0C57-4A4E-53E7-3FB6DE42EFFC}"/>
              </a:ext>
            </a:extLst>
          </p:cNvPr>
          <p:cNvSpPr/>
          <p:nvPr/>
        </p:nvSpPr>
        <p:spPr>
          <a:xfrm>
            <a:off x="2957116" y="1336927"/>
            <a:ext cx="213000" cy="5215094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…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67B0DD4-A256-295D-9A65-8521F4287418}"/>
              </a:ext>
            </a:extLst>
          </p:cNvPr>
          <p:cNvSpPr/>
          <p:nvPr/>
        </p:nvSpPr>
        <p:spPr>
          <a:xfrm>
            <a:off x="4233692" y="1982835"/>
            <a:ext cx="740225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Proxy</a:t>
            </a:r>
          </a:p>
        </p:txBody>
      </p:sp>
      <p:sp>
        <p:nvSpPr>
          <p:cNvPr id="33" name="Diamond 32">
            <a:extLst>
              <a:ext uri="{FF2B5EF4-FFF2-40B4-BE49-F238E27FC236}">
                <a16:creationId xmlns:a16="http://schemas.microsoft.com/office/drawing/2014/main" id="{F20BF0AF-3E4F-FB0E-4346-F37C3CD5A08E}"/>
              </a:ext>
            </a:extLst>
          </p:cNvPr>
          <p:cNvSpPr/>
          <p:nvPr/>
        </p:nvSpPr>
        <p:spPr>
          <a:xfrm>
            <a:off x="3243764" y="3133086"/>
            <a:ext cx="880904" cy="728911"/>
          </a:xfrm>
          <a:prstGeom prst="diamond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71BAD16-BC00-91E6-6F92-F47A93D01028}"/>
              </a:ext>
            </a:extLst>
          </p:cNvPr>
          <p:cNvSpPr txBox="1"/>
          <p:nvPr/>
        </p:nvSpPr>
        <p:spPr>
          <a:xfrm>
            <a:off x="3329257" y="3284876"/>
            <a:ext cx="8260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Is service</a:t>
            </a:r>
          </a:p>
          <a:p>
            <a:pPr defTabSz="914400"/>
            <a:r>
              <a:rPr lang="en-US" sz="12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local?</a:t>
            </a:r>
          </a:p>
        </p:txBody>
      </p:sp>
      <p:cxnSp>
        <p:nvCxnSpPr>
          <p:cNvPr id="35" name="Curved Connector 34">
            <a:extLst>
              <a:ext uri="{FF2B5EF4-FFF2-40B4-BE49-F238E27FC236}">
                <a16:creationId xmlns:a16="http://schemas.microsoft.com/office/drawing/2014/main" id="{4C2F574D-AA98-EB82-ED78-E59B2ED5425F}"/>
              </a:ext>
            </a:extLst>
          </p:cNvPr>
          <p:cNvCxnSpPr>
            <a:cxnSpLocks/>
            <a:stCxn id="33" idx="0"/>
            <a:endCxn id="32" idx="1"/>
          </p:cNvCxnSpPr>
          <p:nvPr/>
        </p:nvCxnSpPr>
        <p:spPr>
          <a:xfrm rot="5400000" flipH="1" flipV="1">
            <a:off x="3678371" y="2577765"/>
            <a:ext cx="561166" cy="549476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36" name="Curved Connector 35">
            <a:extLst>
              <a:ext uri="{FF2B5EF4-FFF2-40B4-BE49-F238E27FC236}">
                <a16:creationId xmlns:a16="http://schemas.microsoft.com/office/drawing/2014/main" id="{30A0502B-C38F-C1F3-C55F-8EFE3E0D3A5C}"/>
              </a:ext>
            </a:extLst>
          </p:cNvPr>
          <p:cNvCxnSpPr>
            <a:cxnSpLocks/>
            <a:stCxn id="33" idx="2"/>
            <a:endCxn id="29" idx="1"/>
          </p:cNvCxnSpPr>
          <p:nvPr/>
        </p:nvCxnSpPr>
        <p:spPr>
          <a:xfrm rot="16200000" flipH="1">
            <a:off x="3450407" y="4095805"/>
            <a:ext cx="1003487" cy="535869"/>
          </a:xfrm>
          <a:prstGeom prst="curvedConnector2">
            <a:avLst/>
          </a:prstGeom>
          <a:noFill/>
          <a:ln w="6350" cap="flat" cmpd="sng" algn="ctr">
            <a:solidFill>
              <a:srgbClr val="6F2893"/>
            </a:solidFill>
            <a:prstDash val="solid"/>
            <a:miter lim="800000"/>
            <a:tailEnd type="triangle"/>
          </a:ln>
          <a:effectLst/>
        </p:spPr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0963304E-8116-7E76-3FA8-EE660C400840}"/>
              </a:ext>
            </a:extLst>
          </p:cNvPr>
          <p:cNvSpPr/>
          <p:nvPr/>
        </p:nvSpPr>
        <p:spPr>
          <a:xfrm>
            <a:off x="7530343" y="4234645"/>
            <a:ext cx="769881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F2B2298-6488-3BB6-FB9A-DD57039CEFDD}"/>
              </a:ext>
            </a:extLst>
          </p:cNvPr>
          <p:cNvSpPr/>
          <p:nvPr/>
        </p:nvSpPr>
        <p:spPr>
          <a:xfrm>
            <a:off x="6022733" y="4234645"/>
            <a:ext cx="747656" cy="1178169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CA8CFB2D-EAB8-DB09-72AB-0C954179DA62}"/>
              </a:ext>
            </a:extLst>
          </p:cNvPr>
          <p:cNvSpPr/>
          <p:nvPr/>
        </p:nvSpPr>
        <p:spPr>
          <a:xfrm>
            <a:off x="6904573" y="3930224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B71E070-7D80-BB46-717F-12F99AFBE1B0}"/>
              </a:ext>
            </a:extLst>
          </p:cNvPr>
          <p:cNvSpPr/>
          <p:nvPr/>
        </p:nvSpPr>
        <p:spPr>
          <a:xfrm>
            <a:off x="7227799" y="3928486"/>
            <a:ext cx="156061" cy="1737422"/>
          </a:xfrm>
          <a:prstGeom prst="rect">
            <a:avLst/>
          </a:prstGeom>
          <a:solidFill>
            <a:srgbClr val="FCBE0E"/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87A9D8E6-8107-1CB2-C13D-ACBA0F801970}"/>
              </a:ext>
            </a:extLst>
          </p:cNvPr>
          <p:cNvSpPr/>
          <p:nvPr/>
        </p:nvSpPr>
        <p:spPr>
          <a:xfrm>
            <a:off x="5719722" y="476562"/>
            <a:ext cx="2469961" cy="2704121"/>
          </a:xfrm>
          <a:prstGeom prst="rect">
            <a:avLst/>
          </a:prstGeom>
          <a:gradFill flip="none" rotWithShape="1">
            <a:gsLst>
              <a:gs pos="0">
                <a:srgbClr val="44546A">
                  <a:lumMod val="20000"/>
                  <a:lumOff val="80000"/>
                  <a:shade val="30000"/>
                  <a:satMod val="115000"/>
                </a:srgbClr>
              </a:gs>
              <a:gs pos="50000">
                <a:srgbClr val="44546A">
                  <a:lumMod val="20000"/>
                  <a:lumOff val="80000"/>
                  <a:shade val="67500"/>
                  <a:satMod val="115000"/>
                </a:srgbClr>
              </a:gs>
              <a:gs pos="100000">
                <a:srgbClr val="44546A">
                  <a:lumMod val="20000"/>
                  <a:lumOff val="80000"/>
                  <a:shade val="100000"/>
                  <a:satMod val="115000"/>
                </a:srgbClr>
              </a:gs>
            </a:gsLst>
            <a:path path="circle">
              <a:fillToRect t="100000" r="100000"/>
            </a:path>
            <a:tileRect l="-100000" b="-100000"/>
          </a:gra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EB578E5-2EF5-7FAF-20ED-5034AF8AE342}"/>
              </a:ext>
            </a:extLst>
          </p:cNvPr>
          <p:cNvSpPr/>
          <p:nvPr/>
        </p:nvSpPr>
        <p:spPr>
          <a:xfrm>
            <a:off x="7391673" y="1352493"/>
            <a:ext cx="724362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Service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E3D68-03E3-752C-C6B7-85A6F6D4B91E}"/>
              </a:ext>
            </a:extLst>
          </p:cNvPr>
          <p:cNvSpPr/>
          <p:nvPr/>
        </p:nvSpPr>
        <p:spPr>
          <a:xfrm>
            <a:off x="6060917" y="1393750"/>
            <a:ext cx="747656" cy="1178169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ChenileEntry</a:t>
            </a: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 point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8D1DD15-A663-B27F-A4F2-16899DEA3E4A}"/>
              </a:ext>
            </a:extLst>
          </p:cNvPr>
          <p:cNvSpPr/>
          <p:nvPr/>
        </p:nvSpPr>
        <p:spPr>
          <a:xfrm>
            <a:off x="6875557" y="1072866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11DC0AC2-2536-EB4B-48E1-2E5818C17CFA}"/>
              </a:ext>
            </a:extLst>
          </p:cNvPr>
          <p:cNvSpPr/>
          <p:nvPr/>
        </p:nvSpPr>
        <p:spPr>
          <a:xfrm>
            <a:off x="7149768" y="1066444"/>
            <a:ext cx="156061" cy="1737422"/>
          </a:xfrm>
          <a:prstGeom prst="rect">
            <a:avLst/>
          </a:prstGeom>
          <a:solidFill>
            <a:sysClr val="window" lastClr="FFFFFF">
              <a:lumMod val="85000"/>
            </a:sysClr>
          </a:solidFill>
          <a:ln w="12700" cap="flat" cmpd="sng" algn="ctr">
            <a:solidFill>
              <a:srgbClr val="FCBE0E">
                <a:shade val="50000"/>
              </a:srgbClr>
            </a:solidFill>
            <a:prstDash val="solid"/>
            <a:miter lim="800000"/>
          </a:ln>
          <a:effectLst/>
        </p:spPr>
        <p:txBody>
          <a:bodyPr vert="wordArtVert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4025EE8E-C34E-7569-727E-F4C17BA59C6F}"/>
              </a:ext>
            </a:extLst>
          </p:cNvPr>
          <p:cNvSpPr txBox="1"/>
          <p:nvPr/>
        </p:nvSpPr>
        <p:spPr>
          <a:xfrm>
            <a:off x="5958783" y="461986"/>
            <a:ext cx="144405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US" sz="1400" dirty="0">
                <a:solidFill>
                  <a:prstClr val="black"/>
                </a:solidFill>
                <a:latin typeface="Futura Medium" panose="020B0602020204020303" pitchFamily="34" charset="-79"/>
                <a:ea typeface="Arial Unicode MS"/>
                <a:cs typeface="Futura Medium" panose="020B0602020204020303" pitchFamily="34" charset="-79"/>
              </a:rPr>
              <a:t>Remote Service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47F09A54-6E18-D325-5045-3B377980E951}"/>
              </a:ext>
            </a:extLst>
          </p:cNvPr>
          <p:cNvSpPr/>
          <p:nvPr/>
        </p:nvSpPr>
        <p:spPr>
          <a:xfrm>
            <a:off x="5427405" y="1734749"/>
            <a:ext cx="595328" cy="523220"/>
          </a:xfrm>
          <a:prstGeom prst="rect">
            <a:avLst/>
          </a:prstGeom>
          <a:solidFill>
            <a:srgbClr val="605E63"/>
          </a:solidFill>
          <a:ln w="12700" cap="flat" cmpd="sng" algn="ctr">
            <a:solidFill>
              <a:srgbClr val="605E63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sz="1200" kern="0" dirty="0">
                <a:solidFill>
                  <a:srgbClr val="FFFFFF"/>
                </a:solidFill>
                <a:latin typeface="Futura Medium" panose="020B0602020204020303" pitchFamily="34" charset="-79"/>
                <a:ea typeface="Source Code Pro" panose="020B0509030403020204" pitchFamily="49" charset="0"/>
                <a:cs typeface="Futura Medium" panose="020B0602020204020303" pitchFamily="34" charset="-79"/>
              </a:rPr>
              <a:t>HTTP</a:t>
            </a:r>
          </a:p>
        </p:txBody>
      </p:sp>
      <p:sp>
        <p:nvSpPr>
          <p:cNvPr id="48" name="Freeform 16">
            <a:extLst>
              <a:ext uri="{FF2B5EF4-FFF2-40B4-BE49-F238E27FC236}">
                <a16:creationId xmlns:a16="http://schemas.microsoft.com/office/drawing/2014/main" id="{FEB85C8D-98F2-126C-A0DA-F481E47EC127}"/>
              </a:ext>
            </a:extLst>
          </p:cNvPr>
          <p:cNvSpPr>
            <a:spLocks noChangeAspect="1"/>
          </p:cNvSpPr>
          <p:nvPr/>
        </p:nvSpPr>
        <p:spPr bwMode="auto">
          <a:xfrm rot="8233543" flipH="1">
            <a:off x="5007533" y="2128916"/>
            <a:ext cx="388595" cy="437413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49" name="Freeform 16">
            <a:extLst>
              <a:ext uri="{FF2B5EF4-FFF2-40B4-BE49-F238E27FC236}">
                <a16:creationId xmlns:a16="http://schemas.microsoft.com/office/drawing/2014/main" id="{BE6EB729-C0D9-E5D9-5CCC-AAFEC43B5D3D}"/>
              </a:ext>
            </a:extLst>
          </p:cNvPr>
          <p:cNvSpPr>
            <a:spLocks noChangeAspect="1"/>
          </p:cNvSpPr>
          <p:nvPr/>
        </p:nvSpPr>
        <p:spPr bwMode="auto">
          <a:xfrm rot="10800000" flipH="1">
            <a:off x="5045894" y="4777255"/>
            <a:ext cx="912890" cy="331412"/>
          </a:xfrm>
          <a:custGeom>
            <a:avLst/>
            <a:gdLst>
              <a:gd name="T0" fmla="*/ 578 w 595"/>
              <a:gd name="T1" fmla="*/ 192 h 408"/>
              <a:gd name="T2" fmla="*/ 570 w 595"/>
              <a:gd name="T3" fmla="*/ 185 h 408"/>
              <a:gd name="T4" fmla="*/ 558 w 595"/>
              <a:gd name="T5" fmla="*/ 173 h 408"/>
              <a:gd name="T6" fmla="*/ 544 w 595"/>
              <a:gd name="T7" fmla="*/ 164 h 408"/>
              <a:gd name="T8" fmla="*/ 533 w 595"/>
              <a:gd name="T9" fmla="*/ 159 h 408"/>
              <a:gd name="T10" fmla="*/ 519 w 595"/>
              <a:gd name="T11" fmla="*/ 146 h 408"/>
              <a:gd name="T12" fmla="*/ 508 w 595"/>
              <a:gd name="T13" fmla="*/ 136 h 408"/>
              <a:gd name="T14" fmla="*/ 492 w 595"/>
              <a:gd name="T15" fmla="*/ 124 h 408"/>
              <a:gd name="T16" fmla="*/ 475 w 595"/>
              <a:gd name="T17" fmla="*/ 111 h 408"/>
              <a:gd name="T18" fmla="*/ 461 w 595"/>
              <a:gd name="T19" fmla="*/ 103 h 408"/>
              <a:gd name="T20" fmla="*/ 450 w 595"/>
              <a:gd name="T21" fmla="*/ 95 h 408"/>
              <a:gd name="T22" fmla="*/ 437 w 595"/>
              <a:gd name="T23" fmla="*/ 83 h 408"/>
              <a:gd name="T24" fmla="*/ 425 w 595"/>
              <a:gd name="T25" fmla="*/ 72 h 408"/>
              <a:gd name="T26" fmla="*/ 411 w 595"/>
              <a:gd name="T27" fmla="*/ 65 h 408"/>
              <a:gd name="T28" fmla="*/ 396 w 595"/>
              <a:gd name="T29" fmla="*/ 54 h 408"/>
              <a:gd name="T30" fmla="*/ 382 w 595"/>
              <a:gd name="T31" fmla="*/ 43 h 408"/>
              <a:gd name="T32" fmla="*/ 373 w 595"/>
              <a:gd name="T33" fmla="*/ 33 h 408"/>
              <a:gd name="T34" fmla="*/ 361 w 595"/>
              <a:gd name="T35" fmla="*/ 27 h 408"/>
              <a:gd name="T36" fmla="*/ 346 w 595"/>
              <a:gd name="T37" fmla="*/ 15 h 408"/>
              <a:gd name="T38" fmla="*/ 336 w 595"/>
              <a:gd name="T39" fmla="*/ 7 h 408"/>
              <a:gd name="T40" fmla="*/ 322 w 595"/>
              <a:gd name="T41" fmla="*/ 1 h 408"/>
              <a:gd name="T42" fmla="*/ 313 w 595"/>
              <a:gd name="T43" fmla="*/ 22 h 408"/>
              <a:gd name="T44" fmla="*/ 314 w 595"/>
              <a:gd name="T45" fmla="*/ 39 h 408"/>
              <a:gd name="T46" fmla="*/ 313 w 595"/>
              <a:gd name="T47" fmla="*/ 60 h 408"/>
              <a:gd name="T48" fmla="*/ 314 w 595"/>
              <a:gd name="T49" fmla="*/ 78 h 408"/>
              <a:gd name="T50" fmla="*/ 313 w 595"/>
              <a:gd name="T51" fmla="*/ 98 h 408"/>
              <a:gd name="T52" fmla="*/ 168 w 595"/>
              <a:gd name="T53" fmla="*/ 95 h 408"/>
              <a:gd name="T54" fmla="*/ 5 w 595"/>
              <a:gd name="T55" fmla="*/ 118 h 408"/>
              <a:gd name="T56" fmla="*/ 16 w 595"/>
              <a:gd name="T57" fmla="*/ 131 h 408"/>
              <a:gd name="T58" fmla="*/ 24 w 595"/>
              <a:gd name="T59" fmla="*/ 140 h 408"/>
              <a:gd name="T60" fmla="*/ 34 w 595"/>
              <a:gd name="T61" fmla="*/ 150 h 408"/>
              <a:gd name="T62" fmla="*/ 42 w 595"/>
              <a:gd name="T63" fmla="*/ 158 h 408"/>
              <a:gd name="T64" fmla="*/ 50 w 595"/>
              <a:gd name="T65" fmla="*/ 170 h 408"/>
              <a:gd name="T66" fmla="*/ 62 w 595"/>
              <a:gd name="T67" fmla="*/ 184 h 408"/>
              <a:gd name="T68" fmla="*/ 69 w 595"/>
              <a:gd name="T69" fmla="*/ 188 h 408"/>
              <a:gd name="T70" fmla="*/ 81 w 595"/>
              <a:gd name="T71" fmla="*/ 206 h 408"/>
              <a:gd name="T72" fmla="*/ 57 w 595"/>
              <a:gd name="T73" fmla="*/ 236 h 408"/>
              <a:gd name="T74" fmla="*/ 22 w 595"/>
              <a:gd name="T75" fmla="*/ 278 h 408"/>
              <a:gd name="T76" fmla="*/ 0 w 595"/>
              <a:gd name="T77" fmla="*/ 305 h 408"/>
              <a:gd name="T78" fmla="*/ 14 w 595"/>
              <a:gd name="T79" fmla="*/ 327 h 408"/>
              <a:gd name="T80" fmla="*/ 312 w 595"/>
              <a:gd name="T81" fmla="*/ 317 h 408"/>
              <a:gd name="T82" fmla="*/ 314 w 595"/>
              <a:gd name="T83" fmla="*/ 335 h 408"/>
              <a:gd name="T84" fmla="*/ 314 w 595"/>
              <a:gd name="T85" fmla="*/ 349 h 408"/>
              <a:gd name="T86" fmla="*/ 313 w 595"/>
              <a:gd name="T87" fmla="*/ 366 h 408"/>
              <a:gd name="T88" fmla="*/ 313 w 595"/>
              <a:gd name="T89" fmla="*/ 382 h 408"/>
              <a:gd name="T90" fmla="*/ 316 w 595"/>
              <a:gd name="T91" fmla="*/ 402 h 408"/>
              <a:gd name="T92" fmla="*/ 325 w 595"/>
              <a:gd name="T93" fmla="*/ 406 h 408"/>
              <a:gd name="T94" fmla="*/ 343 w 595"/>
              <a:gd name="T95" fmla="*/ 403 h 408"/>
              <a:gd name="T96" fmla="*/ 374 w 595"/>
              <a:gd name="T97" fmla="*/ 380 h 408"/>
              <a:gd name="T98" fmla="*/ 396 w 595"/>
              <a:gd name="T99" fmla="*/ 360 h 408"/>
              <a:gd name="T100" fmla="*/ 427 w 595"/>
              <a:gd name="T101" fmla="*/ 337 h 408"/>
              <a:gd name="T102" fmla="*/ 461 w 595"/>
              <a:gd name="T103" fmla="*/ 310 h 408"/>
              <a:gd name="T104" fmla="*/ 482 w 595"/>
              <a:gd name="T105" fmla="*/ 294 h 408"/>
              <a:gd name="T106" fmla="*/ 513 w 595"/>
              <a:gd name="T107" fmla="*/ 270 h 408"/>
              <a:gd name="T108" fmla="*/ 545 w 595"/>
              <a:gd name="T109" fmla="*/ 246 h 408"/>
              <a:gd name="T110" fmla="*/ 578 w 595"/>
              <a:gd name="T111" fmla="*/ 223 h 4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</a:cxnLst>
            <a:rect l="0" t="0" r="r" b="b"/>
            <a:pathLst>
              <a:path w="595" h="408">
                <a:moveTo>
                  <a:pt x="592" y="199"/>
                </a:moveTo>
                <a:cubicBezTo>
                  <a:pt x="590" y="198"/>
                  <a:pt x="588" y="198"/>
                  <a:pt x="587" y="197"/>
                </a:cubicBezTo>
                <a:cubicBezTo>
                  <a:pt x="584" y="194"/>
                  <a:pt x="580" y="193"/>
                  <a:pt x="578" y="192"/>
                </a:cubicBezTo>
                <a:cubicBezTo>
                  <a:pt x="578" y="192"/>
                  <a:pt x="578" y="191"/>
                  <a:pt x="578" y="191"/>
                </a:cubicBezTo>
                <a:cubicBezTo>
                  <a:pt x="577" y="189"/>
                  <a:pt x="576" y="188"/>
                  <a:pt x="574" y="186"/>
                </a:cubicBezTo>
                <a:cubicBezTo>
                  <a:pt x="573" y="185"/>
                  <a:pt x="571" y="185"/>
                  <a:pt x="570" y="185"/>
                </a:cubicBezTo>
                <a:cubicBezTo>
                  <a:pt x="567" y="182"/>
                  <a:pt x="564" y="180"/>
                  <a:pt x="562" y="179"/>
                </a:cubicBezTo>
                <a:cubicBezTo>
                  <a:pt x="562" y="179"/>
                  <a:pt x="562" y="179"/>
                  <a:pt x="562" y="179"/>
                </a:cubicBezTo>
                <a:cubicBezTo>
                  <a:pt x="561" y="177"/>
                  <a:pt x="560" y="175"/>
                  <a:pt x="558" y="173"/>
                </a:cubicBezTo>
                <a:cubicBezTo>
                  <a:pt x="556" y="173"/>
                  <a:pt x="555" y="172"/>
                  <a:pt x="553" y="172"/>
                </a:cubicBezTo>
                <a:cubicBezTo>
                  <a:pt x="551" y="168"/>
                  <a:pt x="547" y="166"/>
                  <a:pt x="544" y="164"/>
                </a:cubicBezTo>
                <a:cubicBezTo>
                  <a:pt x="544" y="164"/>
                  <a:pt x="544" y="164"/>
                  <a:pt x="544" y="164"/>
                </a:cubicBezTo>
                <a:cubicBezTo>
                  <a:pt x="543" y="163"/>
                  <a:pt x="542" y="162"/>
                  <a:pt x="541" y="161"/>
                </a:cubicBezTo>
                <a:cubicBezTo>
                  <a:pt x="539" y="159"/>
                  <a:pt x="536" y="159"/>
                  <a:pt x="534" y="159"/>
                </a:cubicBezTo>
                <a:cubicBezTo>
                  <a:pt x="533" y="159"/>
                  <a:pt x="533" y="159"/>
                  <a:pt x="533" y="159"/>
                </a:cubicBezTo>
                <a:cubicBezTo>
                  <a:pt x="532" y="158"/>
                  <a:pt x="529" y="156"/>
                  <a:pt x="529" y="156"/>
                </a:cubicBezTo>
                <a:cubicBezTo>
                  <a:pt x="528" y="153"/>
                  <a:pt x="527" y="150"/>
                  <a:pt x="525" y="148"/>
                </a:cubicBezTo>
                <a:cubicBezTo>
                  <a:pt x="523" y="147"/>
                  <a:pt x="521" y="146"/>
                  <a:pt x="519" y="146"/>
                </a:cubicBezTo>
                <a:cubicBezTo>
                  <a:pt x="517" y="144"/>
                  <a:pt x="515" y="142"/>
                  <a:pt x="512" y="139"/>
                </a:cubicBezTo>
                <a:cubicBezTo>
                  <a:pt x="512" y="139"/>
                  <a:pt x="511" y="139"/>
                  <a:pt x="511" y="139"/>
                </a:cubicBezTo>
                <a:cubicBezTo>
                  <a:pt x="510" y="138"/>
                  <a:pt x="509" y="137"/>
                  <a:pt x="508" y="136"/>
                </a:cubicBezTo>
                <a:cubicBezTo>
                  <a:pt x="507" y="135"/>
                  <a:pt x="505" y="134"/>
                  <a:pt x="504" y="134"/>
                </a:cubicBezTo>
                <a:cubicBezTo>
                  <a:pt x="501" y="131"/>
                  <a:pt x="497" y="128"/>
                  <a:pt x="493" y="125"/>
                </a:cubicBezTo>
                <a:cubicBezTo>
                  <a:pt x="493" y="124"/>
                  <a:pt x="493" y="124"/>
                  <a:pt x="492" y="124"/>
                </a:cubicBezTo>
                <a:cubicBezTo>
                  <a:pt x="490" y="122"/>
                  <a:pt x="489" y="122"/>
                  <a:pt x="487" y="121"/>
                </a:cubicBezTo>
                <a:cubicBezTo>
                  <a:pt x="484" y="118"/>
                  <a:pt x="480" y="114"/>
                  <a:pt x="476" y="112"/>
                </a:cubicBezTo>
                <a:cubicBezTo>
                  <a:pt x="476" y="111"/>
                  <a:pt x="476" y="111"/>
                  <a:pt x="475" y="111"/>
                </a:cubicBezTo>
                <a:cubicBezTo>
                  <a:pt x="473" y="109"/>
                  <a:pt x="471" y="109"/>
                  <a:pt x="469" y="109"/>
                </a:cubicBezTo>
                <a:cubicBezTo>
                  <a:pt x="468" y="109"/>
                  <a:pt x="467" y="108"/>
                  <a:pt x="466" y="107"/>
                </a:cubicBezTo>
                <a:cubicBezTo>
                  <a:pt x="465" y="106"/>
                  <a:pt x="462" y="104"/>
                  <a:pt x="461" y="103"/>
                </a:cubicBezTo>
                <a:cubicBezTo>
                  <a:pt x="461" y="101"/>
                  <a:pt x="460" y="99"/>
                  <a:pt x="458" y="98"/>
                </a:cubicBezTo>
                <a:cubicBezTo>
                  <a:pt x="456" y="96"/>
                  <a:pt x="453" y="96"/>
                  <a:pt x="452" y="96"/>
                </a:cubicBezTo>
                <a:cubicBezTo>
                  <a:pt x="451" y="96"/>
                  <a:pt x="450" y="95"/>
                  <a:pt x="450" y="95"/>
                </a:cubicBezTo>
                <a:cubicBezTo>
                  <a:pt x="448" y="94"/>
                  <a:pt x="446" y="92"/>
                  <a:pt x="445" y="90"/>
                </a:cubicBezTo>
                <a:cubicBezTo>
                  <a:pt x="444" y="88"/>
                  <a:pt x="443" y="87"/>
                  <a:pt x="442" y="85"/>
                </a:cubicBezTo>
                <a:cubicBezTo>
                  <a:pt x="440" y="84"/>
                  <a:pt x="438" y="83"/>
                  <a:pt x="437" y="83"/>
                </a:cubicBezTo>
                <a:cubicBezTo>
                  <a:pt x="434" y="80"/>
                  <a:pt x="431" y="78"/>
                  <a:pt x="429" y="76"/>
                </a:cubicBezTo>
                <a:cubicBezTo>
                  <a:pt x="428" y="76"/>
                  <a:pt x="428" y="76"/>
                  <a:pt x="427" y="76"/>
                </a:cubicBezTo>
                <a:cubicBezTo>
                  <a:pt x="427" y="74"/>
                  <a:pt x="426" y="73"/>
                  <a:pt x="425" y="72"/>
                </a:cubicBezTo>
                <a:cubicBezTo>
                  <a:pt x="423" y="71"/>
                  <a:pt x="420" y="70"/>
                  <a:pt x="418" y="70"/>
                </a:cubicBezTo>
                <a:cubicBezTo>
                  <a:pt x="417" y="69"/>
                  <a:pt x="416" y="68"/>
                  <a:pt x="414" y="67"/>
                </a:cubicBezTo>
                <a:cubicBezTo>
                  <a:pt x="413" y="67"/>
                  <a:pt x="412" y="65"/>
                  <a:pt x="411" y="65"/>
                </a:cubicBezTo>
                <a:cubicBezTo>
                  <a:pt x="410" y="62"/>
                  <a:pt x="409" y="60"/>
                  <a:pt x="407" y="58"/>
                </a:cubicBezTo>
                <a:cubicBezTo>
                  <a:pt x="405" y="57"/>
                  <a:pt x="403" y="57"/>
                  <a:pt x="401" y="57"/>
                </a:cubicBezTo>
                <a:cubicBezTo>
                  <a:pt x="399" y="55"/>
                  <a:pt x="398" y="54"/>
                  <a:pt x="396" y="54"/>
                </a:cubicBezTo>
                <a:cubicBezTo>
                  <a:pt x="396" y="53"/>
                  <a:pt x="394" y="53"/>
                  <a:pt x="394" y="52"/>
                </a:cubicBezTo>
                <a:cubicBezTo>
                  <a:pt x="393" y="49"/>
                  <a:pt x="392" y="47"/>
                  <a:pt x="390" y="45"/>
                </a:cubicBezTo>
                <a:cubicBezTo>
                  <a:pt x="387" y="43"/>
                  <a:pt x="384" y="43"/>
                  <a:pt x="382" y="43"/>
                </a:cubicBezTo>
                <a:cubicBezTo>
                  <a:pt x="382" y="43"/>
                  <a:pt x="382" y="43"/>
                  <a:pt x="382" y="43"/>
                </a:cubicBezTo>
                <a:cubicBezTo>
                  <a:pt x="381" y="43"/>
                  <a:pt x="378" y="41"/>
                  <a:pt x="377" y="40"/>
                </a:cubicBezTo>
                <a:cubicBezTo>
                  <a:pt x="377" y="37"/>
                  <a:pt x="376" y="34"/>
                  <a:pt x="373" y="33"/>
                </a:cubicBezTo>
                <a:cubicBezTo>
                  <a:pt x="371" y="31"/>
                  <a:pt x="369" y="31"/>
                  <a:pt x="367" y="31"/>
                </a:cubicBezTo>
                <a:cubicBezTo>
                  <a:pt x="366" y="30"/>
                  <a:pt x="365" y="30"/>
                  <a:pt x="364" y="29"/>
                </a:cubicBezTo>
                <a:cubicBezTo>
                  <a:pt x="363" y="29"/>
                  <a:pt x="362" y="28"/>
                  <a:pt x="361" y="27"/>
                </a:cubicBezTo>
                <a:cubicBezTo>
                  <a:pt x="361" y="25"/>
                  <a:pt x="359" y="23"/>
                  <a:pt x="357" y="21"/>
                </a:cubicBezTo>
                <a:cubicBezTo>
                  <a:pt x="356" y="20"/>
                  <a:pt x="354" y="19"/>
                  <a:pt x="353" y="19"/>
                </a:cubicBezTo>
                <a:cubicBezTo>
                  <a:pt x="351" y="17"/>
                  <a:pt x="348" y="16"/>
                  <a:pt x="346" y="15"/>
                </a:cubicBezTo>
                <a:cubicBezTo>
                  <a:pt x="346" y="14"/>
                  <a:pt x="345" y="14"/>
                  <a:pt x="344" y="13"/>
                </a:cubicBezTo>
                <a:cubicBezTo>
                  <a:pt x="344" y="12"/>
                  <a:pt x="343" y="10"/>
                  <a:pt x="341" y="9"/>
                </a:cubicBezTo>
                <a:cubicBezTo>
                  <a:pt x="340" y="7"/>
                  <a:pt x="338" y="7"/>
                  <a:pt x="336" y="7"/>
                </a:cubicBezTo>
                <a:cubicBezTo>
                  <a:pt x="336" y="5"/>
                  <a:pt x="335" y="4"/>
                  <a:pt x="333" y="3"/>
                </a:cubicBezTo>
                <a:cubicBezTo>
                  <a:pt x="330" y="0"/>
                  <a:pt x="326" y="0"/>
                  <a:pt x="324" y="1"/>
                </a:cubicBezTo>
                <a:cubicBezTo>
                  <a:pt x="323" y="1"/>
                  <a:pt x="322" y="1"/>
                  <a:pt x="322" y="1"/>
                </a:cubicBezTo>
                <a:cubicBezTo>
                  <a:pt x="317" y="1"/>
                  <a:pt x="313" y="5"/>
                  <a:pt x="313" y="10"/>
                </a:cubicBezTo>
                <a:cubicBezTo>
                  <a:pt x="313" y="12"/>
                  <a:pt x="313" y="13"/>
                  <a:pt x="314" y="15"/>
                </a:cubicBezTo>
                <a:cubicBezTo>
                  <a:pt x="313" y="17"/>
                  <a:pt x="313" y="20"/>
                  <a:pt x="313" y="22"/>
                </a:cubicBezTo>
                <a:cubicBezTo>
                  <a:pt x="313" y="24"/>
                  <a:pt x="313" y="26"/>
                  <a:pt x="314" y="27"/>
                </a:cubicBezTo>
                <a:cubicBezTo>
                  <a:pt x="313" y="29"/>
                  <a:pt x="313" y="32"/>
                  <a:pt x="313" y="35"/>
                </a:cubicBezTo>
                <a:cubicBezTo>
                  <a:pt x="313" y="36"/>
                  <a:pt x="313" y="38"/>
                  <a:pt x="314" y="39"/>
                </a:cubicBezTo>
                <a:cubicBezTo>
                  <a:pt x="313" y="42"/>
                  <a:pt x="313" y="45"/>
                  <a:pt x="313" y="48"/>
                </a:cubicBezTo>
                <a:cubicBezTo>
                  <a:pt x="313" y="50"/>
                  <a:pt x="313" y="51"/>
                  <a:pt x="314" y="53"/>
                </a:cubicBezTo>
                <a:cubicBezTo>
                  <a:pt x="313" y="55"/>
                  <a:pt x="313" y="57"/>
                  <a:pt x="313" y="60"/>
                </a:cubicBezTo>
                <a:cubicBezTo>
                  <a:pt x="313" y="62"/>
                  <a:pt x="313" y="64"/>
                  <a:pt x="314" y="65"/>
                </a:cubicBezTo>
                <a:cubicBezTo>
                  <a:pt x="313" y="68"/>
                  <a:pt x="313" y="70"/>
                  <a:pt x="313" y="73"/>
                </a:cubicBezTo>
                <a:cubicBezTo>
                  <a:pt x="313" y="75"/>
                  <a:pt x="313" y="76"/>
                  <a:pt x="314" y="78"/>
                </a:cubicBezTo>
                <a:cubicBezTo>
                  <a:pt x="313" y="80"/>
                  <a:pt x="313" y="82"/>
                  <a:pt x="313" y="85"/>
                </a:cubicBezTo>
                <a:cubicBezTo>
                  <a:pt x="313" y="87"/>
                  <a:pt x="313" y="89"/>
                  <a:pt x="314" y="90"/>
                </a:cubicBezTo>
                <a:cubicBezTo>
                  <a:pt x="313" y="92"/>
                  <a:pt x="313" y="95"/>
                  <a:pt x="313" y="98"/>
                </a:cubicBezTo>
                <a:cubicBezTo>
                  <a:pt x="313" y="98"/>
                  <a:pt x="313" y="99"/>
                  <a:pt x="313" y="99"/>
                </a:cubicBezTo>
                <a:cubicBezTo>
                  <a:pt x="308" y="101"/>
                  <a:pt x="297" y="104"/>
                  <a:pt x="268" y="103"/>
                </a:cubicBezTo>
                <a:cubicBezTo>
                  <a:pt x="240" y="102"/>
                  <a:pt x="204" y="99"/>
                  <a:pt x="168" y="95"/>
                </a:cubicBezTo>
                <a:cubicBezTo>
                  <a:pt x="80" y="86"/>
                  <a:pt x="24" y="82"/>
                  <a:pt x="7" y="98"/>
                </a:cubicBezTo>
                <a:cubicBezTo>
                  <a:pt x="3" y="101"/>
                  <a:pt x="1" y="106"/>
                  <a:pt x="1" y="111"/>
                </a:cubicBezTo>
                <a:cubicBezTo>
                  <a:pt x="1" y="114"/>
                  <a:pt x="3" y="117"/>
                  <a:pt x="5" y="118"/>
                </a:cubicBezTo>
                <a:cubicBezTo>
                  <a:pt x="6" y="119"/>
                  <a:pt x="8" y="120"/>
                  <a:pt x="10" y="120"/>
                </a:cubicBezTo>
                <a:cubicBezTo>
                  <a:pt x="12" y="122"/>
                  <a:pt x="12" y="123"/>
                  <a:pt x="12" y="124"/>
                </a:cubicBezTo>
                <a:cubicBezTo>
                  <a:pt x="12" y="127"/>
                  <a:pt x="14" y="130"/>
                  <a:pt x="16" y="131"/>
                </a:cubicBezTo>
                <a:cubicBezTo>
                  <a:pt x="17" y="132"/>
                  <a:pt x="18" y="132"/>
                  <a:pt x="19" y="133"/>
                </a:cubicBezTo>
                <a:cubicBezTo>
                  <a:pt x="20" y="135"/>
                  <a:pt x="22" y="137"/>
                  <a:pt x="23" y="139"/>
                </a:cubicBezTo>
                <a:cubicBezTo>
                  <a:pt x="24" y="139"/>
                  <a:pt x="24" y="140"/>
                  <a:pt x="24" y="140"/>
                </a:cubicBezTo>
                <a:cubicBezTo>
                  <a:pt x="25" y="142"/>
                  <a:pt x="26" y="143"/>
                  <a:pt x="27" y="144"/>
                </a:cubicBezTo>
                <a:cubicBezTo>
                  <a:pt x="28" y="145"/>
                  <a:pt x="30" y="145"/>
                  <a:pt x="31" y="146"/>
                </a:cubicBezTo>
                <a:cubicBezTo>
                  <a:pt x="31" y="147"/>
                  <a:pt x="32" y="149"/>
                  <a:pt x="34" y="150"/>
                </a:cubicBezTo>
                <a:cubicBezTo>
                  <a:pt x="34" y="151"/>
                  <a:pt x="35" y="152"/>
                  <a:pt x="35" y="152"/>
                </a:cubicBezTo>
                <a:cubicBezTo>
                  <a:pt x="36" y="154"/>
                  <a:pt x="36" y="155"/>
                  <a:pt x="38" y="156"/>
                </a:cubicBezTo>
                <a:cubicBezTo>
                  <a:pt x="39" y="157"/>
                  <a:pt x="41" y="158"/>
                  <a:pt x="42" y="158"/>
                </a:cubicBezTo>
                <a:cubicBezTo>
                  <a:pt x="42" y="159"/>
                  <a:pt x="43" y="159"/>
                  <a:pt x="43" y="159"/>
                </a:cubicBezTo>
                <a:cubicBezTo>
                  <a:pt x="44" y="161"/>
                  <a:pt x="46" y="163"/>
                  <a:pt x="46" y="164"/>
                </a:cubicBezTo>
                <a:cubicBezTo>
                  <a:pt x="47" y="167"/>
                  <a:pt x="48" y="169"/>
                  <a:pt x="50" y="170"/>
                </a:cubicBezTo>
                <a:cubicBezTo>
                  <a:pt x="52" y="171"/>
                  <a:pt x="54" y="172"/>
                  <a:pt x="55" y="172"/>
                </a:cubicBezTo>
                <a:cubicBezTo>
                  <a:pt x="57" y="174"/>
                  <a:pt x="58" y="176"/>
                  <a:pt x="58" y="176"/>
                </a:cubicBezTo>
                <a:cubicBezTo>
                  <a:pt x="58" y="179"/>
                  <a:pt x="59" y="182"/>
                  <a:pt x="62" y="184"/>
                </a:cubicBezTo>
                <a:cubicBezTo>
                  <a:pt x="64" y="185"/>
                  <a:pt x="66" y="185"/>
                  <a:pt x="67" y="185"/>
                </a:cubicBezTo>
                <a:cubicBezTo>
                  <a:pt x="67" y="185"/>
                  <a:pt x="67" y="185"/>
                  <a:pt x="67" y="185"/>
                </a:cubicBezTo>
                <a:cubicBezTo>
                  <a:pt x="68" y="186"/>
                  <a:pt x="69" y="188"/>
                  <a:pt x="69" y="188"/>
                </a:cubicBezTo>
                <a:cubicBezTo>
                  <a:pt x="69" y="191"/>
                  <a:pt x="70" y="193"/>
                  <a:pt x="72" y="195"/>
                </a:cubicBezTo>
                <a:cubicBezTo>
                  <a:pt x="73" y="196"/>
                  <a:pt x="74" y="197"/>
                  <a:pt x="75" y="197"/>
                </a:cubicBezTo>
                <a:cubicBezTo>
                  <a:pt x="76" y="201"/>
                  <a:pt x="79" y="204"/>
                  <a:pt x="81" y="206"/>
                </a:cubicBezTo>
                <a:cubicBezTo>
                  <a:pt x="80" y="208"/>
                  <a:pt x="79" y="210"/>
                  <a:pt x="79" y="212"/>
                </a:cubicBezTo>
                <a:cubicBezTo>
                  <a:pt x="68" y="221"/>
                  <a:pt x="68" y="222"/>
                  <a:pt x="68" y="226"/>
                </a:cubicBezTo>
                <a:cubicBezTo>
                  <a:pt x="63" y="228"/>
                  <a:pt x="58" y="231"/>
                  <a:pt x="57" y="236"/>
                </a:cubicBezTo>
                <a:cubicBezTo>
                  <a:pt x="50" y="241"/>
                  <a:pt x="46" y="246"/>
                  <a:pt x="45" y="250"/>
                </a:cubicBezTo>
                <a:cubicBezTo>
                  <a:pt x="40" y="253"/>
                  <a:pt x="35" y="257"/>
                  <a:pt x="34" y="262"/>
                </a:cubicBezTo>
                <a:cubicBezTo>
                  <a:pt x="23" y="270"/>
                  <a:pt x="22" y="275"/>
                  <a:pt x="22" y="278"/>
                </a:cubicBezTo>
                <a:cubicBezTo>
                  <a:pt x="20" y="280"/>
                  <a:pt x="17" y="282"/>
                  <a:pt x="14" y="285"/>
                </a:cubicBezTo>
                <a:cubicBezTo>
                  <a:pt x="13" y="286"/>
                  <a:pt x="12" y="287"/>
                  <a:pt x="11" y="289"/>
                </a:cubicBezTo>
                <a:cubicBezTo>
                  <a:pt x="0" y="298"/>
                  <a:pt x="0" y="302"/>
                  <a:pt x="0" y="305"/>
                </a:cubicBezTo>
                <a:cubicBezTo>
                  <a:pt x="0" y="307"/>
                  <a:pt x="1" y="310"/>
                  <a:pt x="3" y="312"/>
                </a:cubicBezTo>
                <a:cubicBezTo>
                  <a:pt x="4" y="312"/>
                  <a:pt x="4" y="312"/>
                  <a:pt x="4" y="313"/>
                </a:cubicBezTo>
                <a:cubicBezTo>
                  <a:pt x="6" y="318"/>
                  <a:pt x="9" y="323"/>
                  <a:pt x="14" y="327"/>
                </a:cubicBezTo>
                <a:cubicBezTo>
                  <a:pt x="36" y="345"/>
                  <a:pt x="92" y="331"/>
                  <a:pt x="157" y="316"/>
                </a:cubicBezTo>
                <a:cubicBezTo>
                  <a:pt x="217" y="301"/>
                  <a:pt x="284" y="285"/>
                  <a:pt x="306" y="301"/>
                </a:cubicBezTo>
                <a:cubicBezTo>
                  <a:pt x="309" y="304"/>
                  <a:pt x="312" y="308"/>
                  <a:pt x="312" y="317"/>
                </a:cubicBezTo>
                <a:cubicBezTo>
                  <a:pt x="312" y="319"/>
                  <a:pt x="313" y="321"/>
                  <a:pt x="314" y="322"/>
                </a:cubicBezTo>
                <a:cubicBezTo>
                  <a:pt x="313" y="325"/>
                  <a:pt x="312" y="328"/>
                  <a:pt x="312" y="330"/>
                </a:cubicBezTo>
                <a:cubicBezTo>
                  <a:pt x="312" y="332"/>
                  <a:pt x="313" y="334"/>
                  <a:pt x="314" y="335"/>
                </a:cubicBezTo>
                <a:cubicBezTo>
                  <a:pt x="313" y="337"/>
                  <a:pt x="313" y="340"/>
                  <a:pt x="313" y="343"/>
                </a:cubicBezTo>
                <a:cubicBezTo>
                  <a:pt x="313" y="345"/>
                  <a:pt x="313" y="347"/>
                  <a:pt x="314" y="348"/>
                </a:cubicBezTo>
                <a:cubicBezTo>
                  <a:pt x="314" y="349"/>
                  <a:pt x="314" y="349"/>
                  <a:pt x="314" y="349"/>
                </a:cubicBezTo>
                <a:cubicBezTo>
                  <a:pt x="313" y="353"/>
                  <a:pt x="313" y="354"/>
                  <a:pt x="313" y="356"/>
                </a:cubicBezTo>
                <a:cubicBezTo>
                  <a:pt x="313" y="358"/>
                  <a:pt x="313" y="359"/>
                  <a:pt x="314" y="361"/>
                </a:cubicBezTo>
                <a:cubicBezTo>
                  <a:pt x="314" y="363"/>
                  <a:pt x="313" y="365"/>
                  <a:pt x="313" y="366"/>
                </a:cubicBezTo>
                <a:cubicBezTo>
                  <a:pt x="312" y="369"/>
                  <a:pt x="313" y="372"/>
                  <a:pt x="314" y="374"/>
                </a:cubicBezTo>
                <a:cubicBezTo>
                  <a:pt x="314" y="375"/>
                  <a:pt x="314" y="376"/>
                  <a:pt x="314" y="377"/>
                </a:cubicBezTo>
                <a:cubicBezTo>
                  <a:pt x="313" y="379"/>
                  <a:pt x="313" y="380"/>
                  <a:pt x="313" y="382"/>
                </a:cubicBezTo>
                <a:cubicBezTo>
                  <a:pt x="313" y="383"/>
                  <a:pt x="313" y="385"/>
                  <a:pt x="314" y="386"/>
                </a:cubicBezTo>
                <a:cubicBezTo>
                  <a:pt x="313" y="389"/>
                  <a:pt x="313" y="392"/>
                  <a:pt x="313" y="395"/>
                </a:cubicBezTo>
                <a:cubicBezTo>
                  <a:pt x="313" y="397"/>
                  <a:pt x="314" y="400"/>
                  <a:pt x="316" y="402"/>
                </a:cubicBezTo>
                <a:cubicBezTo>
                  <a:pt x="318" y="403"/>
                  <a:pt x="320" y="404"/>
                  <a:pt x="322" y="404"/>
                </a:cubicBezTo>
                <a:cubicBezTo>
                  <a:pt x="323" y="404"/>
                  <a:pt x="323" y="404"/>
                  <a:pt x="323" y="404"/>
                </a:cubicBezTo>
                <a:cubicBezTo>
                  <a:pt x="324" y="405"/>
                  <a:pt x="325" y="406"/>
                  <a:pt x="325" y="406"/>
                </a:cubicBezTo>
                <a:cubicBezTo>
                  <a:pt x="327" y="407"/>
                  <a:pt x="329" y="408"/>
                  <a:pt x="331" y="408"/>
                </a:cubicBezTo>
                <a:cubicBezTo>
                  <a:pt x="332" y="408"/>
                  <a:pt x="333" y="408"/>
                  <a:pt x="334" y="407"/>
                </a:cubicBezTo>
                <a:cubicBezTo>
                  <a:pt x="338" y="408"/>
                  <a:pt x="341" y="406"/>
                  <a:pt x="343" y="403"/>
                </a:cubicBezTo>
                <a:cubicBezTo>
                  <a:pt x="350" y="401"/>
                  <a:pt x="360" y="397"/>
                  <a:pt x="360" y="387"/>
                </a:cubicBezTo>
                <a:cubicBezTo>
                  <a:pt x="361" y="387"/>
                  <a:pt x="362" y="386"/>
                  <a:pt x="363" y="386"/>
                </a:cubicBezTo>
                <a:cubicBezTo>
                  <a:pt x="367" y="385"/>
                  <a:pt x="371" y="383"/>
                  <a:pt x="374" y="380"/>
                </a:cubicBezTo>
                <a:cubicBezTo>
                  <a:pt x="390" y="376"/>
                  <a:pt x="393" y="367"/>
                  <a:pt x="393" y="361"/>
                </a:cubicBezTo>
                <a:cubicBezTo>
                  <a:pt x="393" y="361"/>
                  <a:pt x="393" y="360"/>
                  <a:pt x="393" y="360"/>
                </a:cubicBezTo>
                <a:cubicBezTo>
                  <a:pt x="394" y="360"/>
                  <a:pt x="395" y="360"/>
                  <a:pt x="396" y="360"/>
                </a:cubicBezTo>
                <a:cubicBezTo>
                  <a:pt x="401" y="359"/>
                  <a:pt x="410" y="357"/>
                  <a:pt x="410" y="348"/>
                </a:cubicBezTo>
                <a:cubicBezTo>
                  <a:pt x="411" y="348"/>
                  <a:pt x="411" y="348"/>
                  <a:pt x="411" y="348"/>
                </a:cubicBezTo>
                <a:cubicBezTo>
                  <a:pt x="416" y="347"/>
                  <a:pt x="426" y="345"/>
                  <a:pt x="427" y="337"/>
                </a:cubicBezTo>
                <a:cubicBezTo>
                  <a:pt x="433" y="337"/>
                  <a:pt x="443" y="334"/>
                  <a:pt x="444" y="323"/>
                </a:cubicBezTo>
                <a:cubicBezTo>
                  <a:pt x="447" y="322"/>
                  <a:pt x="451" y="320"/>
                  <a:pt x="452" y="319"/>
                </a:cubicBezTo>
                <a:cubicBezTo>
                  <a:pt x="457" y="316"/>
                  <a:pt x="461" y="315"/>
                  <a:pt x="461" y="310"/>
                </a:cubicBezTo>
                <a:cubicBezTo>
                  <a:pt x="467" y="309"/>
                  <a:pt x="478" y="307"/>
                  <a:pt x="478" y="296"/>
                </a:cubicBezTo>
                <a:cubicBezTo>
                  <a:pt x="478" y="296"/>
                  <a:pt x="478" y="295"/>
                  <a:pt x="478" y="295"/>
                </a:cubicBezTo>
                <a:cubicBezTo>
                  <a:pt x="480" y="294"/>
                  <a:pt x="481" y="294"/>
                  <a:pt x="482" y="294"/>
                </a:cubicBezTo>
                <a:cubicBezTo>
                  <a:pt x="486" y="293"/>
                  <a:pt x="492" y="292"/>
                  <a:pt x="494" y="287"/>
                </a:cubicBezTo>
                <a:cubicBezTo>
                  <a:pt x="501" y="285"/>
                  <a:pt x="511" y="282"/>
                  <a:pt x="511" y="271"/>
                </a:cubicBezTo>
                <a:cubicBezTo>
                  <a:pt x="512" y="271"/>
                  <a:pt x="512" y="270"/>
                  <a:pt x="513" y="270"/>
                </a:cubicBezTo>
                <a:cubicBezTo>
                  <a:pt x="518" y="269"/>
                  <a:pt x="528" y="267"/>
                  <a:pt x="528" y="258"/>
                </a:cubicBezTo>
                <a:cubicBezTo>
                  <a:pt x="528" y="258"/>
                  <a:pt x="529" y="258"/>
                  <a:pt x="530" y="258"/>
                </a:cubicBezTo>
                <a:cubicBezTo>
                  <a:pt x="535" y="257"/>
                  <a:pt x="544" y="254"/>
                  <a:pt x="545" y="246"/>
                </a:cubicBezTo>
                <a:cubicBezTo>
                  <a:pt x="547" y="245"/>
                  <a:pt x="551" y="243"/>
                  <a:pt x="555" y="241"/>
                </a:cubicBezTo>
                <a:cubicBezTo>
                  <a:pt x="556" y="241"/>
                  <a:pt x="558" y="240"/>
                  <a:pt x="559" y="238"/>
                </a:cubicBezTo>
                <a:cubicBezTo>
                  <a:pt x="567" y="236"/>
                  <a:pt x="576" y="232"/>
                  <a:pt x="578" y="223"/>
                </a:cubicBezTo>
                <a:cubicBezTo>
                  <a:pt x="586" y="220"/>
                  <a:pt x="595" y="216"/>
                  <a:pt x="595" y="207"/>
                </a:cubicBezTo>
                <a:cubicBezTo>
                  <a:pt x="595" y="204"/>
                  <a:pt x="594" y="201"/>
                  <a:pt x="592" y="199"/>
                </a:cubicBezTo>
                <a:close/>
              </a:path>
            </a:pathLst>
          </a:custGeom>
          <a:solidFill>
            <a:srgbClr val="00B0F0"/>
          </a:solidFill>
          <a:ln w="19050" cap="flat" cmpd="sng" algn="ctr">
            <a:solidFill>
              <a:sysClr val="window" lastClr="FFFFFF"/>
            </a:solidFill>
            <a:prstDash val="solid"/>
            <a:miter lim="800000"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utura Medium" panose="020B0602020204020303" pitchFamily="34" charset="-79"/>
              <a:ea typeface="Arial Unicode MS"/>
              <a:cs typeface="Futura Medium" panose="020B0602020204020303" pitchFamily="34" charset="-79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2CDA91-4131-ECAF-DAF2-03EEF97B9D5D}"/>
              </a:ext>
            </a:extLst>
          </p:cNvPr>
          <p:cNvSpPr txBox="1">
            <a:spLocks/>
          </p:cNvSpPr>
          <p:nvPr/>
        </p:nvSpPr>
        <p:spPr>
          <a:xfrm>
            <a:off x="8837675" y="2103100"/>
            <a:ext cx="3766068" cy="1280890"/>
          </a:xfrm>
          <a:prstGeom prst="rect">
            <a:avLst/>
          </a:prstGeom>
        </p:spPr>
        <p:txBody>
          <a:bodyPr/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/>
              <a:t>Location </a:t>
            </a:r>
          </a:p>
          <a:p>
            <a:r>
              <a:rPr lang="en-US" dirty="0"/>
              <a:t>Transparency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2A4547-6E59-5136-BA5D-345E58CE29BA}"/>
              </a:ext>
            </a:extLst>
          </p:cNvPr>
          <p:cNvSpPr txBox="1"/>
          <p:nvPr/>
        </p:nvSpPr>
        <p:spPr>
          <a:xfrm>
            <a:off x="9088244" y="3869473"/>
            <a:ext cx="42466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Build apps that can work seamlessly </a:t>
            </a:r>
          </a:p>
        </p:txBody>
      </p:sp>
    </p:spTree>
    <p:extLst>
      <p:ext uri="{BB962C8B-B14F-4D97-AF65-F5344CB8AC3E}">
        <p14:creationId xmlns:p14="http://schemas.microsoft.com/office/powerpoint/2010/main" val="421761579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10506</TotalTime>
  <Words>256</Words>
  <Application>Microsoft Macintosh PowerPoint</Application>
  <PresentationFormat>Widescreen</PresentationFormat>
  <Paragraphs>94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Aptos</vt:lpstr>
      <vt:lpstr>Arial</vt:lpstr>
      <vt:lpstr>Calibri</vt:lpstr>
      <vt:lpstr>Cavolini</vt:lpstr>
      <vt:lpstr>Century Gothic</vt:lpstr>
      <vt:lpstr>Futura Medium</vt:lpstr>
      <vt:lpstr>Gisha</vt:lpstr>
      <vt:lpstr>Wingdings 3</vt:lpstr>
      <vt:lpstr>Wisp</vt:lpstr>
      <vt:lpstr>The Chenile Framework</vt:lpstr>
      <vt:lpstr>Why Chenile?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Shankar Kolluru</dc:creator>
  <cp:lastModifiedBy>Raja Shankar Kolluru</cp:lastModifiedBy>
  <cp:revision>24</cp:revision>
  <dcterms:created xsi:type="dcterms:W3CDTF">2024-03-29T17:30:45Z</dcterms:created>
  <dcterms:modified xsi:type="dcterms:W3CDTF">2025-06-07T22:00:30Z</dcterms:modified>
</cp:coreProperties>
</file>