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89" r:id="rId3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5"/>
      <p:bold r:id="rId6"/>
      <p:italic r:id="rId7"/>
      <p:boldItalic r:id="rId8"/>
    </p:embeddedFont>
    <p:embeddedFont>
      <p:font typeface="Georgia" panose="02040502050405020303" pitchFamily="18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AA"/>
    <a:srgbClr val="3274A1"/>
    <a:srgbClr val="2EA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550acc1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550acc1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a3870889c_2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a3870889c_2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18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401" y="1424613"/>
            <a:ext cx="40491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488" y="3282088"/>
            <a:ext cx="4049100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784295" y="1196018"/>
            <a:ext cx="4869530" cy="2184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FF0000"/>
                </a:solidFill>
                <a:latin typeface="Georgia" panose="02040502050405020303" pitchFamily="18" charset="0"/>
              </a:rPr>
              <a:t>P</a:t>
            </a:r>
            <a:r>
              <a:rPr lang="en-US" sz="3200" b="1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redicting</a:t>
            </a:r>
            <a:r>
              <a:rPr lang="en-US" sz="3200" b="1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br>
              <a:rPr lang="en-US" sz="3200" b="1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3200" b="1" i="0" dirty="0">
                <a:solidFill>
                  <a:srgbClr val="0053AA"/>
                </a:solidFill>
                <a:effectLst/>
                <a:latin typeface="Georgia" panose="02040502050405020303" pitchFamily="18" charset="0"/>
              </a:rPr>
              <a:t>Customer’s Buying </a:t>
            </a:r>
            <a:br>
              <a:rPr lang="en-US" sz="3200" b="1" dirty="0">
                <a:solidFill>
                  <a:srgbClr val="0053AA"/>
                </a:solidFill>
                <a:latin typeface="Georgia" panose="02040502050405020303" pitchFamily="18" charset="0"/>
              </a:rPr>
            </a:br>
            <a:r>
              <a:rPr lang="en-US" sz="3200" b="1" dirty="0">
                <a:solidFill>
                  <a:srgbClr val="0053AA"/>
                </a:solidFill>
                <a:latin typeface="Georgia" panose="02040502050405020303" pitchFamily="18" charset="0"/>
              </a:rPr>
              <a:t>B</a:t>
            </a:r>
            <a:r>
              <a:rPr lang="en-US" sz="3200" b="1" i="0" dirty="0">
                <a:solidFill>
                  <a:srgbClr val="0053AA"/>
                </a:solidFill>
                <a:effectLst/>
                <a:latin typeface="Georgia" panose="02040502050405020303" pitchFamily="18" charset="0"/>
              </a:rPr>
              <a:t>ehavior</a:t>
            </a:r>
            <a:endParaRPr lang="en-US" sz="3200" b="1" dirty="0">
              <a:solidFill>
                <a:srgbClr val="0053AA"/>
              </a:solidFill>
              <a:latin typeface="Georgia" panose="02040502050405020303" pitchFamily="18" charset="0"/>
            </a:endParaRPr>
          </a:p>
        </p:txBody>
      </p:sp>
      <p:grpSp>
        <p:nvGrpSpPr>
          <p:cNvPr id="59" name="Google Shape;59;p15"/>
          <p:cNvGrpSpPr/>
          <p:nvPr/>
        </p:nvGrpSpPr>
        <p:grpSpPr>
          <a:xfrm>
            <a:off x="5912888" y="1052748"/>
            <a:ext cx="2548644" cy="2864640"/>
            <a:chOff x="5644100" y="1228363"/>
            <a:chExt cx="2390400" cy="2686775"/>
          </a:xfrm>
        </p:grpSpPr>
        <p:sp>
          <p:nvSpPr>
            <p:cNvPr id="60" name="Google Shape;60;p15"/>
            <p:cNvSpPr/>
            <p:nvPr/>
          </p:nvSpPr>
          <p:spPr>
            <a:xfrm>
              <a:off x="5836525" y="1228363"/>
              <a:ext cx="577200" cy="26865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6228750" y="2493888"/>
              <a:ext cx="577200" cy="14211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6931825" y="2057238"/>
              <a:ext cx="577200" cy="18576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7324050" y="1362738"/>
              <a:ext cx="577200" cy="25524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" name="Google Shape;64;p15"/>
            <p:cNvCxnSpPr/>
            <p:nvPr/>
          </p:nvCxnSpPr>
          <p:spPr>
            <a:xfrm>
              <a:off x="5644100" y="3914813"/>
              <a:ext cx="2390400" cy="0"/>
            </a:xfrm>
            <a:prstGeom prst="straightConnector1">
              <a:avLst/>
            </a:prstGeom>
            <a:noFill/>
            <a:ln w="762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58;p15">
            <a:extLst>
              <a:ext uri="{FF2B5EF4-FFF2-40B4-BE49-F238E27FC236}">
                <a16:creationId xmlns:a16="http://schemas.microsoft.com/office/drawing/2014/main" id="{D78F8ABB-7F0A-310B-AC45-705A9CD1F408}"/>
              </a:ext>
            </a:extLst>
          </p:cNvPr>
          <p:cNvSpPr txBox="1">
            <a:spLocks/>
          </p:cNvSpPr>
          <p:nvPr/>
        </p:nvSpPr>
        <p:spPr>
          <a:xfrm>
            <a:off x="66059" y="4417454"/>
            <a:ext cx="3675254" cy="53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/>
            <a:r>
              <a:rPr lang="en-US" sz="1600" dirty="0">
                <a:solidFill>
                  <a:srgbClr val="0053AA"/>
                </a:solidFill>
                <a:latin typeface="Georgia" panose="02040502050405020303" pitchFamily="18" charset="0"/>
              </a:rPr>
              <a:t>Presented by: Raja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3D5CC-C54D-8B94-47E8-C49BBEE0E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773" y="2135293"/>
            <a:ext cx="3361697" cy="18909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673905" y="121448"/>
            <a:ext cx="3304962" cy="452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>
                <a:solidFill>
                  <a:srgbClr val="0053AA"/>
                </a:solidFill>
                <a:effectLst/>
                <a:latin typeface="Söhne"/>
              </a:rPr>
              <a:t>Data Preprocessing</a:t>
            </a:r>
            <a:endParaRPr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32389-B56E-89A9-5A1B-D3432CF95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05" y="4743748"/>
            <a:ext cx="878060" cy="493909"/>
          </a:xfrm>
          <a:prstGeom prst="rect">
            <a:avLst/>
          </a:prstGeom>
        </p:spPr>
      </p:pic>
      <p:sp>
        <p:nvSpPr>
          <p:cNvPr id="5" name="Google Shape;103;p16">
            <a:extLst>
              <a:ext uri="{FF2B5EF4-FFF2-40B4-BE49-F238E27FC236}">
                <a16:creationId xmlns:a16="http://schemas.microsoft.com/office/drawing/2014/main" id="{76D01475-5F5A-7932-DB91-6783CD205314}"/>
              </a:ext>
            </a:extLst>
          </p:cNvPr>
          <p:cNvSpPr/>
          <p:nvPr/>
        </p:nvSpPr>
        <p:spPr>
          <a:xfrm>
            <a:off x="222825" y="655021"/>
            <a:ext cx="4207121" cy="4150585"/>
          </a:xfrm>
          <a:prstGeom prst="roundRect">
            <a:avLst>
              <a:gd name="adj" fmla="val 16667"/>
            </a:avLst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03;p16">
            <a:extLst>
              <a:ext uri="{FF2B5EF4-FFF2-40B4-BE49-F238E27FC236}">
                <a16:creationId xmlns:a16="http://schemas.microsoft.com/office/drawing/2014/main" id="{8E02F866-4C0B-3214-94F1-052360F963F3}"/>
              </a:ext>
            </a:extLst>
          </p:cNvPr>
          <p:cNvSpPr/>
          <p:nvPr/>
        </p:nvSpPr>
        <p:spPr>
          <a:xfrm>
            <a:off x="4714055" y="655020"/>
            <a:ext cx="4207121" cy="4150586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70;p16">
            <a:extLst>
              <a:ext uri="{FF2B5EF4-FFF2-40B4-BE49-F238E27FC236}">
                <a16:creationId xmlns:a16="http://schemas.microsoft.com/office/drawing/2014/main" id="{1A369146-0526-5E28-0B0D-D02FED469967}"/>
              </a:ext>
            </a:extLst>
          </p:cNvPr>
          <p:cNvSpPr txBox="1">
            <a:spLocks/>
          </p:cNvSpPr>
          <p:nvPr/>
        </p:nvSpPr>
        <p:spPr>
          <a:xfrm>
            <a:off x="5165133" y="121447"/>
            <a:ext cx="3304962" cy="45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rgbClr val="0053AA"/>
                </a:solidFill>
                <a:latin typeface="Söhne"/>
              </a:rPr>
              <a:t>Model Building</a:t>
            </a:r>
            <a:endParaRPr lang="en-US" sz="2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0C2DD6-0F75-3BCA-0241-4D0806801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35" y="868140"/>
            <a:ext cx="3525099" cy="20490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0822C05-450A-BE04-447A-296A3D3111DD}"/>
              </a:ext>
            </a:extLst>
          </p:cNvPr>
          <p:cNvSpPr txBox="1"/>
          <p:nvPr/>
        </p:nvSpPr>
        <p:spPr>
          <a:xfrm>
            <a:off x="222824" y="2975480"/>
            <a:ext cx="413559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We first handled the categorical data by mapping the small level categorical data, and applying Target encoding technique for the large categorical features, also we used the </a:t>
            </a:r>
            <a:r>
              <a:rPr lang="en-US" sz="900" dirty="0" err="1"/>
              <a:t>StandardScaler</a:t>
            </a:r>
            <a:r>
              <a:rPr lang="en-US" sz="900" dirty="0"/>
              <a:t> to scale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I chose to keep all the features since the are no significate correlation between each one of them and the target.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Unbalanced Dataset (</a:t>
            </a:r>
            <a:r>
              <a:rPr lang="en-US" sz="900" dirty="0">
                <a:solidFill>
                  <a:srgbClr val="FF0000"/>
                </a:solidFill>
              </a:rPr>
              <a:t>Label 0: 42522 </a:t>
            </a:r>
            <a:r>
              <a:rPr lang="en-US" sz="900" dirty="0"/>
              <a:t>| </a:t>
            </a:r>
            <a:r>
              <a:rPr lang="en-US" sz="900" dirty="0">
                <a:solidFill>
                  <a:srgbClr val="FF0000"/>
                </a:solidFill>
              </a:rPr>
              <a:t>Label 1: 7478</a:t>
            </a:r>
            <a:r>
              <a:rPr lang="en-US" sz="900" dirty="0"/>
              <a:t>) =&gt;We apply oversampling and under-sampling techniques (SMOTE-RUS) to balance the train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BF7352-D0B7-2871-3766-A0F3AB767B5B}"/>
              </a:ext>
            </a:extLst>
          </p:cNvPr>
          <p:cNvSpPr txBox="1"/>
          <p:nvPr/>
        </p:nvSpPr>
        <p:spPr>
          <a:xfrm>
            <a:off x="5165133" y="820660"/>
            <a:ext cx="330496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trained 3 models: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/>
              <a:t>RandomForest</a:t>
            </a:r>
            <a:r>
              <a:rPr lang="fr-FR" sz="1100" dirty="0"/>
              <a:t> Classifier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/>
              <a:t>XgBoost</a:t>
            </a:r>
            <a:r>
              <a:rPr lang="fr-FR" sz="1100" dirty="0"/>
              <a:t> Classifier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/>
              <a:t>CatBoost</a:t>
            </a:r>
            <a:r>
              <a:rPr lang="fr-FR" sz="1100" dirty="0"/>
              <a:t> Classifier</a:t>
            </a:r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F2558F-A0DD-E154-9E7B-A7CA47F2676F}"/>
              </a:ext>
            </a:extLst>
          </p:cNvPr>
          <p:cNvSpPr txBox="1"/>
          <p:nvPr/>
        </p:nvSpPr>
        <p:spPr>
          <a:xfrm>
            <a:off x="5165133" y="1685471"/>
            <a:ext cx="3304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Since we are dealing with unbalanced dataset the Acc metric is not enough to evaluate our models, so we chose the best model performance based on it's F1-Score: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2DD9A3-5C50-FE49-8E10-6741A05D5A12}"/>
              </a:ext>
            </a:extLst>
          </p:cNvPr>
          <p:cNvSpPr txBox="1"/>
          <p:nvPr/>
        </p:nvSpPr>
        <p:spPr>
          <a:xfrm>
            <a:off x="5165133" y="2376370"/>
            <a:ext cx="3304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Since we are dealing with unbalanced dataset the Acc metric is not enough to evaluate our models, so we chose the best model performance based on it's F1-Score: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3155527-5D5D-09E5-E0D9-6D2EF0844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024" y="3151201"/>
            <a:ext cx="2316511" cy="1412885"/>
          </a:xfrm>
          <a:prstGeom prst="rect">
            <a:avLst/>
          </a:prstGeom>
        </p:spPr>
      </p:pic>
      <p:sp>
        <p:nvSpPr>
          <p:cNvPr id="25" name="Google Shape;124;p16">
            <a:extLst>
              <a:ext uri="{FF2B5EF4-FFF2-40B4-BE49-F238E27FC236}">
                <a16:creationId xmlns:a16="http://schemas.microsoft.com/office/drawing/2014/main" id="{BD9AC6C6-7597-AE1F-D4AB-F963AA4BF0CA}"/>
              </a:ext>
            </a:extLst>
          </p:cNvPr>
          <p:cNvSpPr/>
          <p:nvPr/>
        </p:nvSpPr>
        <p:spPr>
          <a:xfrm>
            <a:off x="7281827" y="3217092"/>
            <a:ext cx="1535125" cy="133027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A9FAB-47C9-8AA1-6F51-1AFF6C75E6DC}"/>
              </a:ext>
            </a:extLst>
          </p:cNvPr>
          <p:cNvSpPr txBox="1"/>
          <p:nvPr/>
        </p:nvSpPr>
        <p:spPr>
          <a:xfrm>
            <a:off x="7239681" y="3297451"/>
            <a:ext cx="16194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Best Model</a:t>
            </a:r>
            <a:r>
              <a:rPr lang="en-US" dirty="0"/>
              <a:t>: </a:t>
            </a:r>
            <a:r>
              <a:rPr lang="en-US" dirty="0" err="1"/>
              <a:t>XGBoost</a:t>
            </a:r>
            <a:r>
              <a:rPr lang="en-US" dirty="0"/>
              <a:t> </a:t>
            </a:r>
          </a:p>
          <a:p>
            <a:pPr algn="ctr"/>
            <a:r>
              <a:rPr lang="en-US" b="1" dirty="0"/>
              <a:t>Acc</a:t>
            </a:r>
            <a:r>
              <a:rPr lang="en-US" dirty="0"/>
              <a:t>: 0.79</a:t>
            </a:r>
          </a:p>
          <a:p>
            <a:pPr algn="ctr"/>
            <a:r>
              <a:rPr lang="en-US" b="1" dirty="0"/>
              <a:t>F1-Score</a:t>
            </a:r>
            <a:r>
              <a:rPr lang="en-US" dirty="0"/>
              <a:t>: 0.66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AUC-Score</a:t>
            </a:r>
            <a:r>
              <a:rPr lang="en-US" dirty="0"/>
              <a:t>: 0.79</a:t>
            </a:r>
          </a:p>
        </p:txBody>
      </p:sp>
    </p:spTree>
    <p:extLst>
      <p:ext uri="{BB962C8B-B14F-4D97-AF65-F5344CB8AC3E}">
        <p14:creationId xmlns:p14="http://schemas.microsoft.com/office/powerpoint/2010/main" val="1438372160"/>
      </p:ext>
    </p:extLst>
  </p:cSld>
  <p:clrMapOvr>
    <a:masterClrMapping/>
  </p:clrMapOvr>
</p:sld>
</file>

<file path=ppt/theme/theme1.xml><?xml version="1.0" encoding="utf-8"?>
<a:theme xmlns:a="http://schemas.openxmlformats.org/drawingml/2006/main" name="Flat Dashboard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8775"/>
      </a:accent1>
      <a:accent2>
        <a:srgbClr val="00CFA4"/>
      </a:accent2>
      <a:accent3>
        <a:srgbClr val="FFD07E"/>
      </a:accent3>
      <a:accent4>
        <a:srgbClr val="00B3BE"/>
      </a:accent4>
      <a:accent5>
        <a:srgbClr val="FF8775"/>
      </a:accent5>
      <a:accent6>
        <a:srgbClr val="00CFA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183</Words>
  <Application>Microsoft Office PowerPoint</Application>
  <PresentationFormat>On-screen Show (16:9)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Söhne</vt:lpstr>
      <vt:lpstr>Georgia</vt:lpstr>
      <vt:lpstr>Fira Sans Extra Condensed SemiBold</vt:lpstr>
      <vt:lpstr>Roboto</vt:lpstr>
      <vt:lpstr>Arial</vt:lpstr>
      <vt:lpstr>Flat Dashboard Infographics by Slidesgo</vt:lpstr>
      <vt:lpstr>Predicting  Customer’s Buying  Behavior</vt:lpstr>
      <vt:lpstr>Data Preprocessing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Uncovering  Insights from Customer Reviews</dc:title>
  <cp:lastModifiedBy>Raja Kumar</cp:lastModifiedBy>
  <cp:revision>5</cp:revision>
  <dcterms:modified xsi:type="dcterms:W3CDTF">2023-12-02T20:38:23Z</dcterms:modified>
</cp:coreProperties>
</file>