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3"/>
  </p:notesMasterIdLst>
  <p:sldIdLst>
    <p:sldId id="427" r:id="rId2"/>
    <p:sldId id="446" r:id="rId3"/>
    <p:sldId id="426" r:id="rId4"/>
    <p:sldId id="443" r:id="rId5"/>
    <p:sldId id="430" r:id="rId6"/>
    <p:sldId id="449" r:id="rId7"/>
    <p:sldId id="445" r:id="rId8"/>
    <p:sldId id="429" r:id="rId9"/>
    <p:sldId id="432" r:id="rId10"/>
    <p:sldId id="451" r:id="rId11"/>
    <p:sldId id="431" r:id="rId12"/>
    <p:sldId id="433" r:id="rId13"/>
    <p:sldId id="442" r:id="rId14"/>
    <p:sldId id="450" r:id="rId15"/>
    <p:sldId id="447" r:id="rId16"/>
    <p:sldId id="435" r:id="rId17"/>
    <p:sldId id="448" r:id="rId18"/>
    <p:sldId id="444" r:id="rId19"/>
    <p:sldId id="436" r:id="rId20"/>
    <p:sldId id="437" r:id="rId21"/>
    <p:sldId id="428" r:id="rId2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0C85"/>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08D72B3-D7AB-4918-A098-9B1615962BA7}" v="943" dt="2024-02-16T19:34:31.306"/>
    <p1510:client id="{D9586E40-5B26-4D33-9594-72FBB8E2E738}" v="1092" dt="2024-02-16T17:32:29.10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1" d="100"/>
          <a:sy n="91" d="100"/>
        </p:scale>
        <p:origin x="1210" y="5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3F311B-32D6-4515-A0D6-84870C1A86F3}" type="datetimeFigureOut">
              <a:rPr lang="en-GB" smtClean="0"/>
              <a:t>12/08/2025</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0A5A7CF-3376-47CC-BF00-795D8310999B}" type="slidenum">
              <a:rPr lang="en-GB" smtClean="0"/>
              <a:t>‹#›</a:t>
            </a:fld>
            <a:endParaRPr lang="en-GB"/>
          </a:p>
        </p:txBody>
      </p:sp>
    </p:spTree>
    <p:extLst>
      <p:ext uri="{BB962C8B-B14F-4D97-AF65-F5344CB8AC3E}">
        <p14:creationId xmlns:p14="http://schemas.microsoft.com/office/powerpoint/2010/main" val="3010335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dirty="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070220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679081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8909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dirty="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529715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8/12/2025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4133162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dirty="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794772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dirty="0"/>
              <a:t>8/12/2025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56112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dirty="0"/>
              <a:t>8/12/2025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13565649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8/12/2025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38363989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3611350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8/12/2025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a:p>
        </p:txBody>
      </p:sp>
    </p:spTree>
    <p:extLst>
      <p:ext uri="{BB962C8B-B14F-4D97-AF65-F5344CB8AC3E}">
        <p14:creationId xmlns:p14="http://schemas.microsoft.com/office/powerpoint/2010/main" val="222557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stretch>
            <a:fillRect l="-17000" r="-17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t>8/12/2025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1790150482"/>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0"/>
            <a:ext cx="7886700" cy="1407559"/>
          </a:xfrm>
        </p:spPr>
        <p:txBody>
          <a:bodyPr>
            <a:normAutofit/>
          </a:bodyPr>
          <a:lstStyle/>
          <a:p>
            <a:r>
              <a:rPr lang="en-GB" sz="4000" b="1" u="sng" dirty="0">
                <a:latin typeface="Calibri"/>
                <a:ea typeface="Calibri"/>
                <a:cs typeface="Calibri"/>
              </a:rPr>
              <a:t>CAPSTONE </a:t>
            </a:r>
          </a:p>
        </p:txBody>
      </p:sp>
      <p:sp>
        <p:nvSpPr>
          <p:cNvPr id="4" name="TextBox 3">
            <a:extLst>
              <a:ext uri="{FF2B5EF4-FFF2-40B4-BE49-F238E27FC236}">
                <a16:creationId xmlns:a16="http://schemas.microsoft.com/office/drawing/2014/main" id="{A257F6D7-B90A-4E72-C5EE-8A6226B71413}"/>
              </a:ext>
            </a:extLst>
          </p:cNvPr>
          <p:cNvSpPr txBox="1"/>
          <p:nvPr/>
        </p:nvSpPr>
        <p:spPr>
          <a:xfrm>
            <a:off x="0" y="2646045"/>
            <a:ext cx="9144000" cy="15696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5400" b="1" dirty="0">
                <a:latin typeface="Arial Black" pitchFamily="34" charset="0"/>
              </a:rPr>
              <a:t>PROJECT TITLE –</a:t>
            </a:r>
            <a:r>
              <a:rPr lang="en-GB" sz="4200" b="1" u="sng" dirty="0">
                <a:latin typeface="Arial Rounded MT Bold" pitchFamily="34" charset="0"/>
              </a:rPr>
              <a:t>Healthcare Appointment Analysis</a:t>
            </a:r>
            <a:endParaRPr lang="en-US" sz="4200" b="1" u="sng" dirty="0">
              <a:latin typeface="Arial Rounded MT Bold" pitchFamily="34" charset="0"/>
              <a:ea typeface="Calibri"/>
              <a:cs typeface="Calibri"/>
            </a:endParaRPr>
          </a:p>
        </p:txBody>
      </p:sp>
      <p:sp>
        <p:nvSpPr>
          <p:cNvPr id="6" name="TextBox 5">
            <a:extLst>
              <a:ext uri="{FF2B5EF4-FFF2-40B4-BE49-F238E27FC236}">
                <a16:creationId xmlns:a16="http://schemas.microsoft.com/office/drawing/2014/main" id="{977094A9-0F15-DCE5-FBE1-D626B5B2B40D}"/>
              </a:ext>
            </a:extLst>
          </p:cNvPr>
          <p:cNvSpPr txBox="1"/>
          <p:nvPr/>
        </p:nvSpPr>
        <p:spPr>
          <a:xfrm>
            <a:off x="5661303" y="5327441"/>
            <a:ext cx="3014317" cy="5847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200" u="sng" dirty="0">
                <a:latin typeface="Bell MT" pitchFamily="18" charset="0"/>
                <a:cs typeface="Calibri"/>
              </a:rPr>
              <a:t>By Vishal Rajak</a:t>
            </a:r>
            <a:endParaRPr lang="en-US" sz="3200" u="sng" dirty="0">
              <a:latin typeface="Bell MT" pitchFamily="18" charset="0"/>
              <a:ea typeface="Calibri"/>
              <a:cs typeface="Calibri"/>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69080" y="805159"/>
            <a:ext cx="2743200" cy="1840886"/>
          </a:xfrm>
          <a:prstGeom prst="rect">
            <a:avLst/>
          </a:prstGeom>
        </p:spPr>
      </p:pic>
    </p:spTree>
    <p:extLst>
      <p:ext uri="{BB962C8B-B14F-4D97-AF65-F5344CB8AC3E}">
        <p14:creationId xmlns:p14="http://schemas.microsoft.com/office/powerpoint/2010/main" val="123426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Rounded MT Bold" pitchFamily="34" charset="0"/>
              </a:rPr>
              <a:t>Balancing of the </a:t>
            </a:r>
            <a:r>
              <a:rPr lang="en-US" u="sng" dirty="0" err="1">
                <a:latin typeface="Arial Rounded MT Bold" pitchFamily="34" charset="0"/>
              </a:rPr>
              <a:t>DataSet</a:t>
            </a:r>
            <a:endParaRPr lang="en-US" u="sng" dirty="0">
              <a:latin typeface="Arial Rounded MT Bold" pitchFamily="34" charset="0"/>
            </a:endParaRPr>
          </a:p>
        </p:txBody>
      </p:sp>
      <p:sp>
        <p:nvSpPr>
          <p:cNvPr id="3" name="Content Placeholder 2"/>
          <p:cNvSpPr>
            <a:spLocks noGrp="1"/>
          </p:cNvSpPr>
          <p:nvPr>
            <p:ph idx="1"/>
          </p:nvPr>
        </p:nvSpPr>
        <p:spPr/>
        <p:txBody>
          <a:bodyPr/>
          <a:lstStyle/>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7160" y="1759351"/>
            <a:ext cx="7338349" cy="4965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350549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6A1FDC-4FD4-07F3-9880-BDF476A86D16}"/>
              </a:ext>
            </a:extLst>
          </p:cNvPr>
          <p:cNvSpPr>
            <a:spLocks noGrp="1"/>
          </p:cNvSpPr>
          <p:nvPr>
            <p:ph type="title"/>
          </p:nvPr>
        </p:nvSpPr>
        <p:spPr/>
        <p:txBody>
          <a:bodyPr/>
          <a:lstStyle/>
          <a:p>
            <a:r>
              <a:rPr lang="en-US" b="1" u="sng" dirty="0">
                <a:latin typeface="Arial Rounded MT Bold" pitchFamily="34" charset="0"/>
                <a:ea typeface="Calibri Light"/>
                <a:cs typeface="Calibri Light"/>
              </a:rPr>
              <a:t>Missing Values</a:t>
            </a:r>
          </a:p>
        </p:txBody>
      </p:sp>
      <p:sp>
        <p:nvSpPr>
          <p:cNvPr id="3" name="Content Placeholder 2">
            <a:extLst>
              <a:ext uri="{FF2B5EF4-FFF2-40B4-BE49-F238E27FC236}">
                <a16:creationId xmlns:a16="http://schemas.microsoft.com/office/drawing/2014/main" id="{41053D9A-C2EA-51EC-8CD3-A04217D161F7}"/>
              </a:ext>
            </a:extLst>
          </p:cNvPr>
          <p:cNvSpPr>
            <a:spLocks noGrp="1"/>
          </p:cNvSpPr>
          <p:nvPr>
            <p:ph idx="1"/>
          </p:nvPr>
        </p:nvSpPr>
        <p:spPr>
          <a:xfrm>
            <a:off x="589904" y="1417320"/>
            <a:ext cx="4381500" cy="5090160"/>
          </a:xfrm>
        </p:spPr>
        <p:txBody>
          <a:bodyPr vert="horz" lIns="91440" tIns="45720" rIns="91440" bIns="45720" rtlCol="0" anchor="t">
            <a:normAutofit/>
          </a:bodyPr>
          <a:lstStyle/>
          <a:p>
            <a:pPr marL="0" indent="0">
              <a:buNone/>
            </a:pPr>
            <a:r>
              <a:rPr lang="en-US" sz="2000" b="1" i="1" dirty="0">
                <a:solidFill>
                  <a:srgbClr val="242424"/>
                </a:solidFill>
                <a:ea typeface="+mn-lt"/>
                <a:cs typeface="+mn-lt"/>
              </a:rPr>
              <a:t>Observations</a:t>
            </a:r>
            <a:endParaRPr lang="en-US" sz="2000" dirty="0">
              <a:ea typeface="Calibri" panose="020F0502020204030204"/>
              <a:cs typeface="Calibri"/>
            </a:endParaRPr>
          </a:p>
          <a:p>
            <a:r>
              <a:rPr lang="en-US" sz="1800" dirty="0">
                <a:solidFill>
                  <a:srgbClr val="242424"/>
                </a:solidFill>
                <a:ea typeface="+mn-lt"/>
                <a:cs typeface="+mn-lt"/>
              </a:rPr>
              <a:t>We have 0% missing values both in our independent variables as well as dependent variables.</a:t>
            </a:r>
            <a:endParaRPr lang="en-US" sz="1800" dirty="0"/>
          </a:p>
          <a:p>
            <a:r>
              <a:rPr lang="en-US" sz="1800" dirty="0"/>
              <a:t>For features with less missing values- can use regression to predict the missing values or fill with the mean of the values present, depending on the feature.</a:t>
            </a:r>
          </a:p>
          <a:p>
            <a:r>
              <a:rPr lang="en-US" sz="1800" dirty="0"/>
              <a:t>As there's no thumb rule on what criteria do we delete the columns with high number of missing values, but generally you can delete the columns, if you have more than 30-40% of missing values.</a:t>
            </a:r>
          </a:p>
          <a:p>
            <a:pPr marL="0" indent="0">
              <a:buNone/>
            </a:pPr>
            <a:endParaRPr lang="en-US" sz="1800" dirty="0"/>
          </a:p>
          <a:p>
            <a:endParaRPr lang="en-US" dirty="0">
              <a:ea typeface="Calibri"/>
              <a:cs typeface="Calibri"/>
            </a:endParaRPr>
          </a:p>
        </p:txBody>
      </p:sp>
      <p:pic>
        <p:nvPicPr>
          <p:cNvPr id="1026" name="Picture 2" descr="C:\Users\DELL\Pictures\Screenshots\Screenshot (11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31080" y="2190750"/>
            <a:ext cx="4312920" cy="4667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311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AA3636-50F2-B33A-849F-55A31669D6E9}"/>
              </a:ext>
            </a:extLst>
          </p:cNvPr>
          <p:cNvSpPr>
            <a:spLocks noGrp="1"/>
          </p:cNvSpPr>
          <p:nvPr>
            <p:ph type="title"/>
          </p:nvPr>
        </p:nvSpPr>
        <p:spPr>
          <a:xfrm>
            <a:off x="1918504" y="619234"/>
            <a:ext cx="7886700" cy="1325563"/>
          </a:xfrm>
        </p:spPr>
        <p:txBody>
          <a:bodyPr>
            <a:normAutofit/>
          </a:bodyPr>
          <a:lstStyle/>
          <a:p>
            <a:r>
              <a:rPr lang="en-US" sz="3200" b="1" u="sng" dirty="0">
                <a:latin typeface="Arial Rounded MT Bold" pitchFamily="34" charset="0"/>
                <a:cs typeface="Calibri Light"/>
              </a:rPr>
              <a:t>Gender No-Show distribution</a:t>
            </a:r>
            <a:endParaRPr lang="en-US" sz="3200" b="1" u="sng" dirty="0">
              <a:latin typeface="Arial Rounded MT Bold" pitchFamily="34" charset="0"/>
              <a:ea typeface="Calibri Light"/>
              <a:cs typeface="Calibri Light"/>
            </a:endParaRPr>
          </a:p>
        </p:txBody>
      </p:sp>
      <p:sp>
        <p:nvSpPr>
          <p:cNvPr id="7" name="TextBox 6">
            <a:extLst>
              <a:ext uri="{FF2B5EF4-FFF2-40B4-BE49-F238E27FC236}">
                <a16:creationId xmlns:a16="http://schemas.microsoft.com/office/drawing/2014/main" id="{47183F71-E107-0823-6693-5FEA0427DC7A}"/>
              </a:ext>
            </a:extLst>
          </p:cNvPr>
          <p:cNvSpPr txBox="1"/>
          <p:nvPr/>
        </p:nvSpPr>
        <p:spPr>
          <a:xfrm>
            <a:off x="646977" y="1883899"/>
            <a:ext cx="2705100" cy="31393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solidFill>
                  <a:srgbClr val="242424"/>
                </a:solidFill>
                <a:ea typeface="+mn-lt"/>
                <a:cs typeface="+mn-lt"/>
              </a:rPr>
              <a:t>Observations:</a:t>
            </a:r>
            <a:endParaRPr lang="en-US" sz="2000" dirty="0">
              <a:ea typeface="Calibri"/>
              <a:cs typeface="Calibri"/>
            </a:endParaRPr>
          </a:p>
          <a:p>
            <a:pPr marL="285750" indent="-285750">
              <a:buFont typeface="Arial"/>
              <a:buChar char="•"/>
            </a:pPr>
            <a:r>
              <a:rPr lang="en-US" sz="1600" dirty="0">
                <a:solidFill>
                  <a:srgbClr val="242424"/>
                </a:solidFill>
                <a:ea typeface="+mn-lt"/>
                <a:cs typeface="+mn-lt"/>
              </a:rPr>
              <a:t>As per the graph the income distribution follows modified normal distribution</a:t>
            </a:r>
            <a:endParaRPr lang="en-US" sz="1600" dirty="0">
              <a:ea typeface="+mn-lt"/>
              <a:cs typeface="Calibri"/>
            </a:endParaRPr>
          </a:p>
          <a:p>
            <a:pPr marL="285750" indent="-285750">
              <a:buFont typeface="Arial"/>
              <a:buChar char="•"/>
            </a:pPr>
            <a:r>
              <a:rPr lang="en-US" sz="1600" dirty="0"/>
              <a:t>Female patients have taken more appointments then male patients.</a:t>
            </a:r>
          </a:p>
          <a:p>
            <a:pPr marL="285750" indent="-285750">
              <a:buFont typeface="Arial"/>
              <a:buChar char="•"/>
            </a:pPr>
            <a:r>
              <a:rPr lang="en-US" sz="1600" dirty="0">
                <a:solidFill>
                  <a:srgbClr val="242424"/>
                </a:solidFill>
                <a:ea typeface="Calibri" panose="020F0502020204030204"/>
                <a:cs typeface="Calibri" panose="020F0502020204030204"/>
              </a:rPr>
              <a:t>In Gender distribution Females have attended at the higher number.</a:t>
            </a:r>
          </a:p>
          <a:p>
            <a:endParaRPr lang="en-US" dirty="0">
              <a:ea typeface="Calibri"/>
              <a:cs typeface="Calibri"/>
            </a:endParaRPr>
          </a:p>
        </p:txBody>
      </p:sp>
      <p:pic>
        <p:nvPicPr>
          <p:cNvPr id="2050" name="Picture 2" descr="C:\Users\DELL\Pictures\Screenshots\Screenshot (114).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183812" y="2506662"/>
            <a:ext cx="4960188" cy="4351338"/>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6059" y="131281"/>
            <a:ext cx="1622445" cy="1327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142219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3E70-ABA8-0718-E4B7-BE7F2BAE0711}"/>
              </a:ext>
            </a:extLst>
          </p:cNvPr>
          <p:cNvSpPr>
            <a:spLocks noGrp="1"/>
          </p:cNvSpPr>
          <p:nvPr>
            <p:ph type="title"/>
          </p:nvPr>
        </p:nvSpPr>
        <p:spPr>
          <a:xfrm>
            <a:off x="2202807" y="804964"/>
            <a:ext cx="7886700" cy="1325563"/>
          </a:xfrm>
        </p:spPr>
        <p:txBody>
          <a:bodyPr>
            <a:normAutofit/>
          </a:bodyPr>
          <a:lstStyle/>
          <a:p>
            <a:r>
              <a:rPr lang="en-US" sz="3600" b="1" u="sng" dirty="0">
                <a:latin typeface="Arial Rounded MT Bold" pitchFamily="34" charset="0"/>
                <a:ea typeface="Calibri Light"/>
                <a:cs typeface="Calibri Light"/>
              </a:rPr>
              <a:t>Scholarship Distribution </a:t>
            </a:r>
          </a:p>
        </p:txBody>
      </p:sp>
      <p:sp>
        <p:nvSpPr>
          <p:cNvPr id="5" name="TextBox 4">
            <a:extLst>
              <a:ext uri="{FF2B5EF4-FFF2-40B4-BE49-F238E27FC236}">
                <a16:creationId xmlns:a16="http://schemas.microsoft.com/office/drawing/2014/main" id="{0BB52E58-0D3B-3BF4-0BE0-1C88F3F25D08}"/>
              </a:ext>
            </a:extLst>
          </p:cNvPr>
          <p:cNvSpPr txBox="1"/>
          <p:nvPr/>
        </p:nvSpPr>
        <p:spPr>
          <a:xfrm>
            <a:off x="486740" y="2695093"/>
            <a:ext cx="4019550" cy="267765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system-ui"/>
              </a:rPr>
              <a:t>Observations:</a:t>
            </a:r>
          </a:p>
          <a:p>
            <a:endParaRPr lang="en-US" sz="2000" b="1" i="1" dirty="0">
              <a:latin typeface="system-ui"/>
            </a:endParaRPr>
          </a:p>
          <a:p>
            <a:endParaRPr lang="en-US" sz="2000" b="1" i="1" dirty="0">
              <a:latin typeface="system-ui"/>
            </a:endParaRPr>
          </a:p>
          <a:p>
            <a:r>
              <a:rPr lang="en-US" dirty="0"/>
              <a:t>There are 99666 patients without Scholarship and out of them around 80% have come for the visit and out of the 21801 patients with Scholarship around 75% of them have come for the visit.</a:t>
            </a:r>
          </a:p>
          <a:p>
            <a:endParaRPr lang="en-US" dirty="0">
              <a:ea typeface="Calibri"/>
              <a:cs typeface="Calibri"/>
            </a:endParaRPr>
          </a:p>
        </p:txBody>
      </p:sp>
      <p:pic>
        <p:nvPicPr>
          <p:cNvPr id="3074" name="Picture 2" descr="C:\Users\DELL\Pictures\Screenshots\Screenshot (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86560" y="2665794"/>
            <a:ext cx="4157440" cy="4192206"/>
          </a:xfrm>
          <a:prstGeom prst="rect">
            <a:avLst/>
          </a:prstGeom>
          <a:noFill/>
          <a:extLst>
            <a:ext uri="{909E8E84-426E-40DD-AFC4-6F175D3DCCD1}">
              <a14:hiddenFill xmlns:a14="http://schemas.microsoft.com/office/drawing/2010/main">
                <a:solidFill>
                  <a:srgbClr val="FFFFFF"/>
                </a:solidFill>
              </a14:hiddenFill>
            </a:ext>
          </a:extLst>
        </p:spPr>
      </p:pic>
      <p:pic>
        <p:nvPicPr>
          <p:cNvPr id="3075" name="Picture 3"/>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486740" y="409373"/>
            <a:ext cx="1677726" cy="13188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355958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37144" y="365126"/>
            <a:ext cx="6478206" cy="1325563"/>
          </a:xfrm>
        </p:spPr>
        <p:txBody>
          <a:bodyPr>
            <a:normAutofit/>
          </a:bodyPr>
          <a:lstStyle/>
          <a:p>
            <a:r>
              <a:rPr lang="en-US" sz="3600" u="sng" dirty="0">
                <a:latin typeface="Arial Rounded MT Bold" pitchFamily="34" charset="0"/>
              </a:rPr>
              <a:t>SMS RECEIVED OR NOT?</a:t>
            </a:r>
          </a:p>
        </p:txBody>
      </p:sp>
      <p:sp>
        <p:nvSpPr>
          <p:cNvPr id="3" name="Content Placeholder 2"/>
          <p:cNvSpPr>
            <a:spLocks noGrp="1"/>
          </p:cNvSpPr>
          <p:nvPr>
            <p:ph idx="1"/>
          </p:nvPr>
        </p:nvSpPr>
        <p:spPr>
          <a:xfrm>
            <a:off x="4826643" y="2189748"/>
            <a:ext cx="3796496" cy="4351338"/>
          </a:xfrm>
        </p:spPr>
        <p:txBody>
          <a:bodyPr>
            <a:normAutofit/>
          </a:bodyPr>
          <a:lstStyle/>
          <a:p>
            <a:pPr marL="0" indent="0">
              <a:buNone/>
            </a:pPr>
            <a:r>
              <a:rPr lang="en-US" sz="2400" b="1" u="sng" dirty="0"/>
              <a:t>Observation :</a:t>
            </a:r>
          </a:p>
          <a:p>
            <a:pPr marL="0" indent="0">
              <a:buNone/>
            </a:pPr>
            <a:r>
              <a:rPr lang="en-US" sz="2400" dirty="0"/>
              <a:t>There are around 75,045 patients who have not received SMS and out of them around 84% have come for the visit and out of the 35,482 patients who have received SMS around 72% of them have come for the visit.</a:t>
            </a:r>
          </a:p>
          <a:p>
            <a:pPr marL="0" indent="0">
              <a:buNone/>
            </a:pPr>
            <a:endParaRPr lang="en-US" sz="2400" b="1" u="sng" dirty="0"/>
          </a:p>
        </p:txBody>
      </p:sp>
      <p:pic>
        <p:nvPicPr>
          <p:cNvPr id="6146"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5143" y="219919"/>
            <a:ext cx="1510978" cy="16570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597" y="2189748"/>
            <a:ext cx="4734046" cy="40605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482819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43E70-ABA8-0718-E4B7-BE7F2BAE0711}"/>
              </a:ext>
            </a:extLst>
          </p:cNvPr>
          <p:cNvSpPr>
            <a:spLocks noGrp="1"/>
          </p:cNvSpPr>
          <p:nvPr>
            <p:ph type="title"/>
          </p:nvPr>
        </p:nvSpPr>
        <p:spPr>
          <a:xfrm>
            <a:off x="2156509" y="330402"/>
            <a:ext cx="7886700" cy="1325563"/>
          </a:xfrm>
        </p:spPr>
        <p:txBody>
          <a:bodyPr>
            <a:normAutofit/>
          </a:bodyPr>
          <a:lstStyle/>
          <a:p>
            <a:r>
              <a:rPr lang="en-US" sz="3600" b="1" u="sng" dirty="0">
                <a:latin typeface="Arial Rounded MT Bold" pitchFamily="34" charset="0"/>
                <a:ea typeface="Calibri Light"/>
                <a:cs typeface="Calibri Light"/>
              </a:rPr>
              <a:t>Age Group Distribution </a:t>
            </a:r>
          </a:p>
        </p:txBody>
      </p:sp>
      <p:sp>
        <p:nvSpPr>
          <p:cNvPr id="5" name="TextBox 4">
            <a:extLst>
              <a:ext uri="{FF2B5EF4-FFF2-40B4-BE49-F238E27FC236}">
                <a16:creationId xmlns:a16="http://schemas.microsoft.com/office/drawing/2014/main" id="{0BB52E58-0D3B-3BF4-0BE0-1C88F3F25D08}"/>
              </a:ext>
            </a:extLst>
          </p:cNvPr>
          <p:cNvSpPr txBox="1"/>
          <p:nvPr/>
        </p:nvSpPr>
        <p:spPr>
          <a:xfrm>
            <a:off x="862193" y="4555297"/>
            <a:ext cx="7714647" cy="123110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latin typeface="system-ui"/>
              </a:rPr>
              <a:t>Observations:</a:t>
            </a:r>
          </a:p>
          <a:p>
            <a:r>
              <a:rPr lang="en-US" dirty="0"/>
              <a:t>Ratio of  No Show and Show is almost equal for age group except Age 0 and Age 1 with 80% show rate for each age group.</a:t>
            </a:r>
          </a:p>
          <a:p>
            <a:endParaRPr lang="en-US" dirty="0">
              <a:ea typeface="Calibri"/>
              <a:cs typeface="Calibri"/>
            </a:endParaRPr>
          </a:p>
        </p:txBody>
      </p:sp>
      <p:pic>
        <p:nvPicPr>
          <p:cNvPr id="4098" name="Picture 2" descr="C:\Users\DELL\Pictures\Screenshots\Screenshot (117).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0390" y="1383175"/>
            <a:ext cx="7801337" cy="3038354"/>
          </a:xfrm>
          <a:prstGeom prst="rect">
            <a:avLst/>
          </a:prstGeom>
          <a:noFill/>
          <a:extLst>
            <a:ext uri="{909E8E84-426E-40DD-AFC4-6F175D3DCCD1}">
              <a14:hiddenFill xmlns:a14="http://schemas.microsoft.com/office/drawing/2010/main">
                <a:solidFill>
                  <a:srgbClr val="FFFFFF"/>
                </a:solidFill>
              </a14:hiddenFill>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291" y="225707"/>
            <a:ext cx="1742651" cy="11574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197431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1967C86B-6D9D-F19B-AFF6-4475EA9F148D}"/>
              </a:ext>
            </a:extLst>
          </p:cNvPr>
          <p:cNvSpPr txBox="1"/>
          <p:nvPr/>
        </p:nvSpPr>
        <p:spPr>
          <a:xfrm>
            <a:off x="342901" y="1809749"/>
            <a:ext cx="4076700" cy="464742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solidFill>
                  <a:srgbClr val="242424"/>
                </a:solidFill>
                <a:ea typeface="+mn-lt"/>
                <a:cs typeface="+mn-lt"/>
              </a:rPr>
              <a:t>Observations:</a:t>
            </a:r>
            <a:endParaRPr lang="en-US" sz="1400" b="1" dirty="0">
              <a:solidFill>
                <a:srgbClr val="242424"/>
              </a:solidFill>
              <a:ea typeface="+mn-lt"/>
              <a:cs typeface="+mn-lt"/>
            </a:endParaRPr>
          </a:p>
          <a:p>
            <a:r>
              <a:rPr lang="en-US" sz="1400" b="1" dirty="0"/>
              <a:t>It is important to remember that correlation does not equal causation. Just because two factors are correlated does not mean that one causes the other.</a:t>
            </a:r>
          </a:p>
          <a:p>
            <a:r>
              <a:rPr lang="en-US" sz="1400" b="1" dirty="0"/>
              <a:t>The </a:t>
            </a:r>
            <a:r>
              <a:rPr lang="en-US" sz="1400" b="1" dirty="0" err="1"/>
              <a:t>heatmap</a:t>
            </a:r>
            <a:r>
              <a:rPr lang="en-US" sz="1400" b="1" dirty="0"/>
              <a:t> only shows correlations between pairs of factors. </a:t>
            </a:r>
            <a:endParaRPr lang="en-US" sz="1600" b="1" dirty="0">
              <a:ea typeface="Calibri"/>
              <a:cs typeface="Calibri"/>
            </a:endParaRPr>
          </a:p>
          <a:p>
            <a:pPr marL="285750" indent="-285750">
              <a:buFont typeface="Arial" pitchFamily="34" charset="0"/>
              <a:buChar char="•"/>
            </a:pPr>
            <a:r>
              <a:rPr lang="en-US" sz="1400" b="1" dirty="0"/>
              <a:t>Strong positive correlations (red squares):</a:t>
            </a:r>
            <a:endParaRPr lang="en-US" sz="1400" dirty="0"/>
          </a:p>
          <a:p>
            <a:r>
              <a:rPr lang="en-US" sz="1400" b="1" dirty="0"/>
              <a:t>Age group 41-61 and no-shows:</a:t>
            </a:r>
            <a:r>
              <a:rPr lang="en-US" sz="1400" dirty="0"/>
              <a:t> This suggests that patients between the ages of 41 and 61 are more likely to miss their appointments than other age groups.</a:t>
            </a:r>
          </a:p>
          <a:p>
            <a:pPr marL="285750" indent="-285750">
              <a:buFont typeface="Arial" pitchFamily="34" charset="0"/>
              <a:buChar char="•"/>
            </a:pPr>
            <a:r>
              <a:rPr lang="en-US" sz="1400" b="1" dirty="0"/>
              <a:t>Moderate positive correlations (orange squares):</a:t>
            </a:r>
            <a:endParaRPr lang="en-US" sz="1400" dirty="0"/>
          </a:p>
          <a:p>
            <a:r>
              <a:rPr lang="en-US" sz="1400" b="1" dirty="0"/>
              <a:t>Age group 61-81 and no-shows:</a:t>
            </a:r>
            <a:r>
              <a:rPr lang="en-US" sz="1400" dirty="0"/>
              <a:t> This suggests that patients between the ages of 61 and 81 are somewhat more likely to miss their appointments than other age groups.</a:t>
            </a:r>
          </a:p>
          <a:p>
            <a:pPr marL="285750" indent="-285750">
              <a:buFont typeface="Arial" pitchFamily="34" charset="0"/>
              <a:buChar char="•"/>
            </a:pPr>
            <a:r>
              <a:rPr lang="en-US" sz="1400" b="1" dirty="0"/>
              <a:t>Weak positive correlations (yellow squares):</a:t>
            </a:r>
            <a:endParaRPr lang="en-US" sz="1400" dirty="0"/>
          </a:p>
          <a:p>
            <a:r>
              <a:rPr lang="en-US" sz="1400" b="1" dirty="0" err="1"/>
              <a:t>Gender_M</a:t>
            </a:r>
            <a:r>
              <a:rPr lang="en-US" sz="1400" b="1" dirty="0"/>
              <a:t> and no-shows:</a:t>
            </a:r>
            <a:r>
              <a:rPr lang="en-US" sz="1400" dirty="0"/>
              <a:t> This suggests that men are slightly more likely to miss their appointments than women.</a:t>
            </a:r>
            <a:endParaRPr lang="en-US" sz="1400" b="1" dirty="0">
              <a:latin typeface="Arial Rounded MT Bold" pitchFamily="34" charset="0"/>
            </a:endParaRPr>
          </a:p>
          <a:p>
            <a:pPr marL="285750" indent="-285750">
              <a:buFont typeface="Arial" pitchFamily="34" charset="0"/>
              <a:buChar char="•"/>
            </a:pPr>
            <a:r>
              <a:rPr lang="en-US" sz="1400" b="1" dirty="0">
                <a:latin typeface="Bahnschrift SemiCondensed" pitchFamily="34" charset="0"/>
                <a:cs typeface="Calibri"/>
              </a:rPr>
              <a:t>No-Correlation(White Squares)</a:t>
            </a:r>
          </a:p>
        </p:txBody>
      </p:sp>
      <p:sp>
        <p:nvSpPr>
          <p:cNvPr id="3" name="TextBox 2">
            <a:extLst>
              <a:ext uri="{FF2B5EF4-FFF2-40B4-BE49-F238E27FC236}">
                <a16:creationId xmlns:a16="http://schemas.microsoft.com/office/drawing/2014/main" id="{033C641F-24D5-6F1D-5B9B-FA27E9806D24}"/>
              </a:ext>
            </a:extLst>
          </p:cNvPr>
          <p:cNvSpPr txBox="1"/>
          <p:nvPr/>
        </p:nvSpPr>
        <p:spPr>
          <a:xfrm>
            <a:off x="542925" y="390525"/>
            <a:ext cx="75057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b="1" dirty="0">
                <a:ea typeface="Calibri"/>
                <a:cs typeface="Calibri"/>
              </a:rPr>
              <a:t>Correlation Heatmap</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585456" y="2130425"/>
            <a:ext cx="4558544" cy="4351338"/>
          </a:xfrm>
        </p:spPr>
      </p:pic>
    </p:spTree>
    <p:extLst>
      <p:ext uri="{BB962C8B-B14F-4D97-AF65-F5344CB8AC3E}">
        <p14:creationId xmlns:p14="http://schemas.microsoft.com/office/powerpoint/2010/main" val="3742946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u="sng" dirty="0">
                <a:latin typeface="Arial Rounded MT Bold" pitchFamily="34" charset="0"/>
              </a:rPr>
              <a:t>Model Building</a:t>
            </a:r>
          </a:p>
        </p:txBody>
      </p:sp>
      <p:sp>
        <p:nvSpPr>
          <p:cNvPr id="3" name="Content Placeholder 2"/>
          <p:cNvSpPr>
            <a:spLocks noGrp="1"/>
          </p:cNvSpPr>
          <p:nvPr>
            <p:ph idx="1"/>
          </p:nvPr>
        </p:nvSpPr>
        <p:spPr/>
        <p:txBody>
          <a:bodyPr>
            <a:normAutofit/>
          </a:bodyPr>
          <a:lstStyle/>
          <a:p>
            <a:pPr marL="0" indent="0">
              <a:buNone/>
            </a:pPr>
            <a:r>
              <a:rPr lang="en-US" sz="2400" b="1" u="sng" dirty="0"/>
              <a:t>For features with less missing values- can use regression to predict the missing values or fill with the mean of the values present, depending on the feature.</a:t>
            </a:r>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248983"/>
            <a:ext cx="3628117" cy="6090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28117" y="3051939"/>
            <a:ext cx="5082378" cy="38060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Rectangle 3"/>
          <p:cNvSpPr/>
          <p:nvPr/>
        </p:nvSpPr>
        <p:spPr>
          <a:xfrm>
            <a:off x="98384" y="3188047"/>
            <a:ext cx="3337375" cy="2862322"/>
          </a:xfrm>
          <a:prstGeom prst="rect">
            <a:avLst/>
          </a:prstGeom>
        </p:spPr>
        <p:txBody>
          <a:bodyPr wrap="square">
            <a:spAutoFit/>
          </a:bodyPr>
          <a:lstStyle/>
          <a:p>
            <a:r>
              <a:rPr lang="en-US" dirty="0"/>
              <a:t>A decision tree is a supervised learning algorithm used for classification and regression tasks. In regression, the decision tree predicts a continuous value for each instance. The choice between classification and regression depends on the nature of the target variable you are trying to predict.</a:t>
            </a:r>
          </a:p>
        </p:txBody>
      </p:sp>
    </p:spTree>
    <p:extLst>
      <p:ext uri="{BB962C8B-B14F-4D97-AF65-F5344CB8AC3E}">
        <p14:creationId xmlns:p14="http://schemas.microsoft.com/office/powerpoint/2010/main" val="15800754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b="1" u="sng" dirty="0">
                <a:latin typeface="Arial Rounded MT Bold" pitchFamily="34" charset="0"/>
              </a:rPr>
              <a:t>CONCLUSION/ INSIGHTS</a:t>
            </a:r>
          </a:p>
        </p:txBody>
      </p:sp>
      <p:sp>
        <p:nvSpPr>
          <p:cNvPr id="3" name="Content Placeholder 2"/>
          <p:cNvSpPr>
            <a:spLocks noGrp="1"/>
          </p:cNvSpPr>
          <p:nvPr>
            <p:ph idx="1"/>
          </p:nvPr>
        </p:nvSpPr>
        <p:spPr>
          <a:xfrm>
            <a:off x="628650" y="1417320"/>
            <a:ext cx="7886700" cy="4759643"/>
          </a:xfrm>
        </p:spPr>
        <p:txBody>
          <a:bodyPr>
            <a:normAutofit fontScale="62500" lnSpcReduction="20000"/>
          </a:bodyPr>
          <a:lstStyle/>
          <a:p>
            <a:pPr marL="0" indent="0">
              <a:buNone/>
            </a:pPr>
            <a:endParaRPr lang="en-US" b="1" dirty="0"/>
          </a:p>
          <a:p>
            <a:r>
              <a:rPr lang="en-US" dirty="0"/>
              <a:t>Female patients have taken more appointments then male patients.</a:t>
            </a:r>
          </a:p>
          <a:p>
            <a:r>
              <a:rPr lang="en-US" dirty="0"/>
              <a:t>Ratio of </a:t>
            </a:r>
            <a:r>
              <a:rPr lang="en-US" dirty="0" err="1"/>
              <a:t>NoShow</a:t>
            </a:r>
            <a:r>
              <a:rPr lang="en-US" dirty="0"/>
              <a:t> and Show is almost equal for age group except Age 0 and Age 1 with 80% show rate for each age group</a:t>
            </a:r>
          </a:p>
          <a:p>
            <a:r>
              <a:rPr lang="en-US" dirty="0"/>
              <a:t>Each </a:t>
            </a:r>
            <a:r>
              <a:rPr lang="en-US" dirty="0" err="1"/>
              <a:t>Neighbourhood</a:t>
            </a:r>
            <a:r>
              <a:rPr lang="en-US" dirty="0"/>
              <a:t> have almost 80% show rate</a:t>
            </a:r>
          </a:p>
          <a:p>
            <a:r>
              <a:rPr lang="en-US" dirty="0"/>
              <a:t>There are 99666 patients without Scholarship and out of them around 80% have come for the visit and out of the 21801 patients with Scholarship around 75% of them have come for the visit.</a:t>
            </a:r>
          </a:p>
          <a:p>
            <a:r>
              <a:rPr lang="en-US" dirty="0"/>
              <a:t>There are around 88,726 patients without Hypertension and out of them around 78% have come for the visit and Out of the 21801 patients with Hypertension around 85% of them have come for the visit.</a:t>
            </a:r>
          </a:p>
          <a:p>
            <a:r>
              <a:rPr lang="en-US" dirty="0"/>
              <a:t>There are around 102,584 patients without Diabetes and out of them around 80% have come for the visit and Out of the 7,943 patients with Diabetes around 83% of them have come for the visit.</a:t>
            </a:r>
          </a:p>
          <a:p>
            <a:r>
              <a:rPr lang="en-US" dirty="0"/>
              <a:t>There are around 75,045 patients who have not received SMS and out of them around 84% have come for the visit and out of the 35,482 patients who have received SMS around 72% of them have come for the visit.</a:t>
            </a:r>
          </a:p>
          <a:p>
            <a:r>
              <a:rPr lang="en-US" dirty="0"/>
              <a:t>There is no appointments on </a:t>
            </a:r>
            <a:r>
              <a:rPr lang="en-US" dirty="0" err="1"/>
              <a:t>sunday</a:t>
            </a:r>
            <a:r>
              <a:rPr lang="en-US" dirty="0"/>
              <a:t> and on </a:t>
            </a:r>
            <a:r>
              <a:rPr lang="en-US" dirty="0" err="1"/>
              <a:t>saturday</a:t>
            </a:r>
            <a:r>
              <a:rPr lang="en-US" dirty="0"/>
              <a:t> appointments are very less in </a:t>
            </a:r>
            <a:r>
              <a:rPr lang="en-US" dirty="0" err="1"/>
              <a:t>comparision</a:t>
            </a:r>
            <a:r>
              <a:rPr lang="en-US" dirty="0"/>
              <a:t> to other week days.</a:t>
            </a:r>
          </a:p>
          <a:p>
            <a:endParaRPr lang="en-US" dirty="0"/>
          </a:p>
        </p:txBody>
      </p:sp>
    </p:spTree>
    <p:extLst>
      <p:ext uri="{BB962C8B-B14F-4D97-AF65-F5344CB8AC3E}">
        <p14:creationId xmlns:p14="http://schemas.microsoft.com/office/powerpoint/2010/main" val="12526004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E5DFDB-F8F5-1A0F-ADD6-6E81B9966C30}"/>
              </a:ext>
            </a:extLst>
          </p:cNvPr>
          <p:cNvSpPr>
            <a:spLocks noGrp="1"/>
          </p:cNvSpPr>
          <p:nvPr>
            <p:ph type="title"/>
          </p:nvPr>
        </p:nvSpPr>
        <p:spPr/>
        <p:txBody>
          <a:bodyPr/>
          <a:lstStyle/>
          <a:p>
            <a:r>
              <a:rPr lang="en-US" u="sng" dirty="0" err="1">
                <a:latin typeface="Arial Rounded MT Bold" pitchFamily="34" charset="0"/>
                <a:cs typeface="Calibri Light"/>
              </a:rPr>
              <a:t>PowerBI</a:t>
            </a:r>
            <a:r>
              <a:rPr lang="en-US" u="sng" dirty="0">
                <a:latin typeface="Arial Rounded MT Bold" pitchFamily="34" charset="0"/>
                <a:cs typeface="Calibri Light"/>
              </a:rPr>
              <a:t> Dashboard</a:t>
            </a:r>
            <a:endParaRPr lang="en-US" u="sng" dirty="0">
              <a:latin typeface="Arial Rounded MT Bold" pitchFamily="34" charset="0"/>
            </a:endParaRPr>
          </a:p>
        </p:txBody>
      </p:sp>
      <p:pic>
        <p:nvPicPr>
          <p:cNvPr id="7" name="Content Placeholder 6">
            <a:extLst>
              <a:ext uri="{FF2B5EF4-FFF2-40B4-BE49-F238E27FC236}">
                <a16:creationId xmlns:a16="http://schemas.microsoft.com/office/drawing/2014/main" id="{ED45C549-D3BC-C8AB-2E10-85C126B6A05B}"/>
              </a:ext>
            </a:extLst>
          </p:cNvPr>
          <p:cNvPicPr>
            <a:picLocks noGrp="1" noChangeAspect="1"/>
          </p:cNvPicPr>
          <p:nvPr>
            <p:ph idx="1"/>
          </p:nvPr>
        </p:nvPicPr>
        <p:blipFill>
          <a:blip r:embed="rId2"/>
          <a:stretch>
            <a:fillRect/>
          </a:stretch>
        </p:blipFill>
        <p:spPr>
          <a:xfrm>
            <a:off x="753384" y="2141536"/>
            <a:ext cx="7402340" cy="4351338"/>
          </a:xfrm>
          <a:prstGeom prst="rect">
            <a:avLst/>
          </a:prstGeom>
        </p:spPr>
      </p:pic>
    </p:spTree>
    <p:extLst>
      <p:ext uri="{BB962C8B-B14F-4D97-AF65-F5344CB8AC3E}">
        <p14:creationId xmlns:p14="http://schemas.microsoft.com/office/powerpoint/2010/main" val="11355958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Rounded MT Bold" pitchFamily="34" charset="0"/>
              </a:rPr>
              <a:t>Problem Statement</a:t>
            </a:r>
          </a:p>
        </p:txBody>
      </p:sp>
      <p:sp>
        <p:nvSpPr>
          <p:cNvPr id="3" name="Content Placeholder 2"/>
          <p:cNvSpPr>
            <a:spLocks noGrp="1"/>
          </p:cNvSpPr>
          <p:nvPr>
            <p:ph idx="1"/>
          </p:nvPr>
        </p:nvSpPr>
        <p:spPr/>
        <p:txBody>
          <a:bodyPr>
            <a:normAutofit fontScale="70000" lnSpcReduction="20000"/>
          </a:bodyPr>
          <a:lstStyle/>
          <a:p>
            <a:pPr marL="0" indent="0">
              <a:buNone/>
            </a:pPr>
            <a:r>
              <a:rPr lang="en-US" sz="3200" dirty="0"/>
              <a:t>A person makes a doctor appointment, receives all the instructions and no-show. Who to blame? The most important one if the patient show-up or no-show to the appointment.</a:t>
            </a:r>
          </a:p>
          <a:p>
            <a:pPr marL="0" indent="0">
              <a:buNone/>
            </a:pPr>
            <a:endParaRPr lang="en-US" sz="3200" dirty="0"/>
          </a:p>
          <a:p>
            <a:pPr marL="0" indent="0">
              <a:buNone/>
            </a:pPr>
            <a:r>
              <a:rPr lang="en-US" sz="3200" dirty="0"/>
              <a:t>Inspiration:</a:t>
            </a:r>
            <a:br>
              <a:rPr lang="en-US" sz="3200" b="1" u="sng" dirty="0"/>
            </a:br>
            <a:r>
              <a:rPr lang="en-US" sz="3200" b="1" u="sng" dirty="0"/>
              <a:t>What if that possible to predict someone to no-show an appointment?</a:t>
            </a:r>
          </a:p>
          <a:p>
            <a:pPr marL="0" indent="0">
              <a:buNone/>
            </a:pPr>
            <a:endParaRPr lang="en-US" sz="3200" dirty="0"/>
          </a:p>
          <a:p>
            <a:pPr marL="0" indent="0">
              <a:buNone/>
            </a:pPr>
            <a:r>
              <a:rPr lang="en-US" sz="3200" dirty="0"/>
              <a:t>The problem statement is centered around determining who is to blame when a patient schedules a doctor appointment but then fails to show up.  This issue can have significant implications for healthcare providers, including financial losses and operational inefficiencies.  By understanding the factors contributing to missed appointments, healthcare providers can take proactive measures to mitigate this problem and improve patient care.</a:t>
            </a:r>
          </a:p>
          <a:p>
            <a:pPr marL="0" indent="0">
              <a:buNone/>
            </a:pPr>
            <a:endParaRPr lang="en-US" sz="3200" dirty="0"/>
          </a:p>
        </p:txBody>
      </p:sp>
    </p:spTree>
    <p:extLst>
      <p:ext uri="{BB962C8B-B14F-4D97-AF65-F5344CB8AC3E}">
        <p14:creationId xmlns:p14="http://schemas.microsoft.com/office/powerpoint/2010/main" val="16988852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B12F11-38FC-836B-C6F9-DE9DA56D9E58}"/>
              </a:ext>
            </a:extLst>
          </p:cNvPr>
          <p:cNvSpPr>
            <a:spLocks noGrp="1"/>
          </p:cNvSpPr>
          <p:nvPr>
            <p:ph type="title"/>
          </p:nvPr>
        </p:nvSpPr>
        <p:spPr/>
        <p:txBody>
          <a:bodyPr/>
          <a:lstStyle/>
          <a:p>
            <a:r>
              <a:rPr lang="en-US" u="sng" dirty="0" err="1">
                <a:latin typeface="Arial Rounded MT Bold" pitchFamily="34" charset="0"/>
                <a:cs typeface="Calibri Light"/>
              </a:rPr>
              <a:t>PowerBI</a:t>
            </a:r>
            <a:r>
              <a:rPr lang="en-US" u="sng" dirty="0">
                <a:latin typeface="Arial Rounded MT Bold" pitchFamily="34" charset="0"/>
                <a:cs typeface="Calibri Light"/>
              </a:rPr>
              <a:t> Dashboard</a:t>
            </a:r>
            <a:endParaRPr lang="en-US" dirty="0"/>
          </a:p>
        </p:txBody>
      </p:sp>
      <p:sp>
        <p:nvSpPr>
          <p:cNvPr id="4" name="Content Placeholder 3">
            <a:extLst>
              <a:ext uri="{FF2B5EF4-FFF2-40B4-BE49-F238E27FC236}">
                <a16:creationId xmlns:a16="http://schemas.microsoft.com/office/drawing/2014/main" id="{DAAE45CE-70C1-4115-0DD2-0AFC17AC61E0}"/>
              </a:ext>
            </a:extLst>
          </p:cNvPr>
          <p:cNvSpPr>
            <a:spLocks noGrp="1"/>
          </p:cNvSpPr>
          <p:nvPr>
            <p:ph idx="1"/>
          </p:nvPr>
        </p:nvSpPr>
        <p:spPr/>
        <p:txBody>
          <a:bodyPr/>
          <a:lstStyle/>
          <a:p>
            <a:endParaRPr lang="en-IN"/>
          </a:p>
        </p:txBody>
      </p:sp>
      <p:pic>
        <p:nvPicPr>
          <p:cNvPr id="7" name="Picture 6">
            <a:extLst>
              <a:ext uri="{FF2B5EF4-FFF2-40B4-BE49-F238E27FC236}">
                <a16:creationId xmlns:a16="http://schemas.microsoft.com/office/drawing/2014/main" id="{F0A85CCA-02A7-5F6A-831D-E82BB01C9C33}"/>
              </a:ext>
            </a:extLst>
          </p:cNvPr>
          <p:cNvPicPr>
            <a:picLocks noChangeAspect="1"/>
          </p:cNvPicPr>
          <p:nvPr/>
        </p:nvPicPr>
        <p:blipFill>
          <a:blip r:embed="rId2"/>
          <a:stretch>
            <a:fillRect/>
          </a:stretch>
        </p:blipFill>
        <p:spPr>
          <a:xfrm>
            <a:off x="562062" y="1753299"/>
            <a:ext cx="8028265" cy="4942958"/>
          </a:xfrm>
          <a:prstGeom prst="rect">
            <a:avLst/>
          </a:prstGeom>
        </p:spPr>
      </p:pic>
    </p:spTree>
    <p:extLst>
      <p:ext uri="{BB962C8B-B14F-4D97-AF65-F5344CB8AC3E}">
        <p14:creationId xmlns:p14="http://schemas.microsoft.com/office/powerpoint/2010/main" val="795658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1484721"/>
            <a:ext cx="7886700" cy="3823178"/>
          </a:xfrm>
        </p:spPr>
        <p:txBody>
          <a:bodyPr>
            <a:normAutofit/>
          </a:bodyPr>
          <a:lstStyle/>
          <a:p>
            <a:pPr algn="ctr"/>
            <a:r>
              <a:rPr lang="en-GB" sz="6000" b="1">
                <a:latin typeface="Times New Roman"/>
                <a:ea typeface="Calibri"/>
                <a:cs typeface="Calibri"/>
              </a:rPr>
              <a:t>Thank You!!</a:t>
            </a:r>
          </a:p>
        </p:txBody>
      </p:sp>
    </p:spTree>
    <p:extLst>
      <p:ext uri="{BB962C8B-B14F-4D97-AF65-F5344CB8AC3E}">
        <p14:creationId xmlns:p14="http://schemas.microsoft.com/office/powerpoint/2010/main" val="2082327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22DB88-D99B-4805-A9A3-FF2E7591D649}"/>
              </a:ext>
            </a:extLst>
          </p:cNvPr>
          <p:cNvSpPr>
            <a:spLocks noGrp="1"/>
          </p:cNvSpPr>
          <p:nvPr>
            <p:ph type="title"/>
          </p:nvPr>
        </p:nvSpPr>
        <p:spPr>
          <a:xfrm>
            <a:off x="628650" y="0"/>
            <a:ext cx="7886700" cy="1407559"/>
          </a:xfrm>
        </p:spPr>
        <p:txBody>
          <a:bodyPr>
            <a:normAutofit/>
          </a:bodyPr>
          <a:lstStyle/>
          <a:p>
            <a:r>
              <a:rPr lang="en-GB" b="1" u="sng" dirty="0">
                <a:latin typeface="Arial Rounded MT Bold" pitchFamily="34" charset="0"/>
                <a:cs typeface="Calibri"/>
              </a:rPr>
              <a:t>Project Details </a:t>
            </a:r>
            <a:endParaRPr lang="en-US" u="sng" dirty="0">
              <a:latin typeface="Arial Rounded MT Bold" pitchFamily="34" charset="0"/>
            </a:endParaRPr>
          </a:p>
        </p:txBody>
      </p:sp>
      <p:sp>
        <p:nvSpPr>
          <p:cNvPr id="6" name="Content Placeholder 5">
            <a:extLst>
              <a:ext uri="{FF2B5EF4-FFF2-40B4-BE49-F238E27FC236}">
                <a16:creationId xmlns:a16="http://schemas.microsoft.com/office/drawing/2014/main" id="{61EEAB4A-0670-1F33-38B7-7F2D1CA2BF16}"/>
              </a:ext>
            </a:extLst>
          </p:cNvPr>
          <p:cNvSpPr>
            <a:spLocks noGrp="1"/>
          </p:cNvSpPr>
          <p:nvPr>
            <p:ph idx="1"/>
          </p:nvPr>
        </p:nvSpPr>
        <p:spPr/>
        <p:txBody>
          <a:bodyPr vert="horz" lIns="91440" tIns="45720" rIns="91440" bIns="45720" rtlCol="0" anchor="t">
            <a:normAutofit/>
          </a:bodyPr>
          <a:lstStyle/>
          <a:p>
            <a:pPr marL="0" indent="0">
              <a:buNone/>
            </a:pPr>
            <a:r>
              <a:rPr lang="en-US" sz="2000" dirty="0">
                <a:latin typeface="Arial Rounded MT Bold" pitchFamily="34" charset="0"/>
              </a:rPr>
              <a:t>This data analysis project explores factors influencing patient attendance at medical appointments. </a:t>
            </a:r>
          </a:p>
          <a:p>
            <a:pPr marL="0" indent="0">
              <a:buNone/>
            </a:pPr>
            <a:r>
              <a:rPr lang="en-US" sz="2000" dirty="0">
                <a:latin typeface="Arial Rounded MT Bold" pitchFamily="34" charset="0"/>
              </a:rPr>
              <a:t>Through thorough data wrangling and visualization techniques, it uncovers insights into demographics, appointment specifics, and medical conditions. </a:t>
            </a:r>
          </a:p>
          <a:p>
            <a:pPr marL="0" indent="0">
              <a:buNone/>
            </a:pPr>
            <a:r>
              <a:rPr lang="en-US" sz="2000" dirty="0">
                <a:latin typeface="Arial Rounded MT Bold" pitchFamily="34" charset="0"/>
              </a:rPr>
              <a:t>Key findings include the impact of age groups, neighborhood disparities, and factors like scholarships and SMS reminders. </a:t>
            </a:r>
          </a:p>
          <a:p>
            <a:pPr marL="0" indent="0">
              <a:buNone/>
            </a:pPr>
            <a:r>
              <a:rPr lang="en-US" sz="2000" dirty="0">
                <a:latin typeface="Arial Rounded MT Bold" pitchFamily="34" charset="0"/>
              </a:rPr>
              <a:t>By providing actionable insights, the project aims to help healthcare facilities optimize appointment scheduling and reduce patient no-shows.</a:t>
            </a:r>
          </a:p>
          <a:p>
            <a:pPr marL="0" indent="0">
              <a:buNone/>
            </a:pPr>
            <a:r>
              <a:rPr lang="en-US" sz="2000" dirty="0">
                <a:latin typeface="Arial Rounded MT Bold" pitchFamily="34" charset="0"/>
              </a:rPr>
              <a:t>By getting to know more from article provided : </a:t>
            </a:r>
            <a:r>
              <a:rPr lang="en-US" sz="2000" u="sng" dirty="0">
                <a:latin typeface="Arial Rounded MT Bold" pitchFamily="34" charset="0"/>
              </a:rPr>
              <a:t>https://en.wikipedia.org/wiki/Bolsa_Fam%C3%ADlia</a:t>
            </a:r>
          </a:p>
        </p:txBody>
      </p:sp>
    </p:spTree>
    <p:extLst>
      <p:ext uri="{BB962C8B-B14F-4D97-AF65-F5344CB8AC3E}">
        <p14:creationId xmlns:p14="http://schemas.microsoft.com/office/powerpoint/2010/main" val="23720802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6210" y="106680"/>
            <a:ext cx="8825744" cy="6629400"/>
          </a:xfrm>
        </p:spPr>
        <p:txBody>
          <a:bodyPr>
            <a:noAutofit/>
          </a:bodyPr>
          <a:lstStyle/>
          <a:p>
            <a:endParaRPr lang="en-US" sz="1200" b="1" dirty="0"/>
          </a:p>
          <a:p>
            <a:r>
              <a:rPr lang="en-US" sz="1600" b="1" dirty="0"/>
              <a:t>Project Overview</a:t>
            </a:r>
            <a:r>
              <a:rPr lang="en-US" sz="1600" dirty="0"/>
              <a:t>: </a:t>
            </a:r>
            <a:r>
              <a:rPr lang="en-US" sz="1200" dirty="0"/>
              <a:t>This project focuses on analyzing a dataset related to medical appointments. The primary goal is to understand the factors that affect whether patients attend their scheduled appointments or not. The dataset contains information about various aspects, including patient demographics, appointment details, and medical conditions.</a:t>
            </a:r>
          </a:p>
          <a:p>
            <a:r>
              <a:rPr lang="en-US" sz="1200" b="1" dirty="0"/>
              <a:t>Data Import and Cleaning</a:t>
            </a:r>
            <a:r>
              <a:rPr lang="en-US" sz="1200" dirty="0"/>
              <a:t>: The project starts by importing essential Python libraries for data analysis, such as Pandas, </a:t>
            </a:r>
            <a:r>
              <a:rPr lang="en-US" sz="1200" dirty="0" err="1"/>
              <a:t>NumPy</a:t>
            </a:r>
            <a:r>
              <a:rPr lang="en-US" sz="1200" dirty="0"/>
              <a:t>, </a:t>
            </a:r>
            <a:r>
              <a:rPr lang="en-US" sz="1200" dirty="0" err="1"/>
              <a:t>Matplotlib</a:t>
            </a:r>
            <a:r>
              <a:rPr lang="en-US" sz="1200" dirty="0"/>
              <a:t>, </a:t>
            </a:r>
            <a:r>
              <a:rPr lang="en-US" sz="1200" dirty="0" err="1"/>
              <a:t>Seaborn</a:t>
            </a:r>
            <a:r>
              <a:rPr lang="en-US" sz="1200" dirty="0"/>
              <a:t>, and </a:t>
            </a:r>
            <a:r>
              <a:rPr lang="en-US" sz="1200" dirty="0" err="1"/>
              <a:t>datetime</a:t>
            </a:r>
            <a:r>
              <a:rPr lang="en-US" sz="1200" dirty="0"/>
              <a:t>. Then loads a dataset from a CSV file and performs initial data exploration.</a:t>
            </a:r>
          </a:p>
          <a:p>
            <a:r>
              <a:rPr lang="en-US" sz="1200" b="1" dirty="0"/>
              <a:t>Data Modification</a:t>
            </a:r>
            <a:r>
              <a:rPr lang="en-US" sz="1200" dirty="0"/>
              <a:t>: The project standardizes date and time information, converting them into a consistent format. It calculates the weekdays for both the scheduled day and appointment day and assigns them numerical values (0 for Monday, 1 for Tuesday, and so on) for further analysis. Some column names are also renamed to make them more consistent and understandable.</a:t>
            </a:r>
          </a:p>
          <a:p>
            <a:r>
              <a:rPr lang="en-US" sz="1200" b="1" dirty="0"/>
              <a:t>Data Exploration and Visualization</a:t>
            </a:r>
            <a:r>
              <a:rPr lang="en-US" sz="1200" dirty="0"/>
              <a:t>: The project involves in-depth data exploration and visualization. Begins with a bar chart showing the distribution of the target variable, "</a:t>
            </a:r>
            <a:r>
              <a:rPr lang="en-US" sz="1200" dirty="0" err="1"/>
              <a:t>NoShow</a:t>
            </a:r>
            <a:r>
              <a:rPr lang="en-US" sz="1200" dirty="0"/>
              <a:t>," which represents whether patients attended their appointments (Yes or No). The percentages of appointments with and without no-shows are also calculated and displayed.</a:t>
            </a:r>
          </a:p>
          <a:p>
            <a:r>
              <a:rPr lang="en-US" sz="1200" b="1" dirty="0"/>
              <a:t>Handling Missing Data</a:t>
            </a:r>
            <a:r>
              <a:rPr lang="en-US" sz="1200" dirty="0"/>
              <a:t>: Checks for missing data, but finds none in this dataset. Mention the general guidelines for dealing with missing data, such as regression imputation for features with few missing values and considering dropping columns with a high percentage of missing values.</a:t>
            </a:r>
          </a:p>
          <a:p>
            <a:r>
              <a:rPr lang="en-US" sz="1200" b="1" dirty="0"/>
              <a:t>Data Cleaning</a:t>
            </a:r>
            <a:r>
              <a:rPr lang="en-US" sz="1200" dirty="0"/>
              <a:t>: While no missing data is present, the project demonstrates how to group data, as in the case of age groups, by defining labels and removing the original "Age" column.</a:t>
            </a:r>
          </a:p>
          <a:p>
            <a:r>
              <a:rPr lang="en-US" sz="1200" b="1" dirty="0"/>
              <a:t>Data Exploration Continues</a:t>
            </a:r>
            <a:r>
              <a:rPr lang="en-US" sz="1200" dirty="0"/>
              <a:t>: Proceeds to explore the dataset more deeply, displaying the counts and distributions of various features in relation to the "</a:t>
            </a:r>
            <a:r>
              <a:rPr lang="en-US" sz="1200" dirty="0" err="1"/>
              <a:t>NoShow</a:t>
            </a:r>
            <a:r>
              <a:rPr lang="en-US" sz="1200" dirty="0"/>
              <a:t>" variable. This provides insights into how factors like gender, age groups, neighborhood, scholarship status, hypertension, diabetes, and SMS reminders relate to appointment attendance.</a:t>
            </a:r>
          </a:p>
          <a:p>
            <a:r>
              <a:rPr lang="en-US" sz="1200" b="1" dirty="0"/>
              <a:t>Data Transformation</a:t>
            </a:r>
            <a:r>
              <a:rPr lang="en-US" sz="1200" dirty="0"/>
              <a:t>: The "</a:t>
            </a:r>
            <a:r>
              <a:rPr lang="en-US" sz="1200" dirty="0" err="1"/>
              <a:t>NoShow</a:t>
            </a:r>
            <a:r>
              <a:rPr lang="en-US" sz="1200" dirty="0"/>
              <a:t>" column is converted into binary values (0 and 1) to facilitate predictive modeling or correlation analysis.</a:t>
            </a:r>
          </a:p>
          <a:p>
            <a:r>
              <a:rPr lang="en-US" sz="1200" b="1" dirty="0"/>
              <a:t>Dummy Variables</a:t>
            </a:r>
            <a:r>
              <a:rPr lang="en-US" sz="1200" dirty="0"/>
              <a:t>: Creates dummy variables for each categorical features, (which is a common step in preparing data for machine learning models).</a:t>
            </a:r>
          </a:p>
          <a:p>
            <a:r>
              <a:rPr lang="en-US" sz="1200" b="1" dirty="0"/>
              <a:t>Correlation Analysis</a:t>
            </a:r>
            <a:r>
              <a:rPr lang="en-US" sz="1200" dirty="0"/>
              <a:t>: Then performs correlation analysis to understand the relationships between all predictors and the "</a:t>
            </a:r>
            <a:r>
              <a:rPr lang="en-US" sz="1200" dirty="0" err="1"/>
              <a:t>NoShow</a:t>
            </a:r>
            <a:r>
              <a:rPr lang="en-US" sz="1200" dirty="0"/>
              <a:t>" variable. This is visualized through bar plots and a </a:t>
            </a:r>
            <a:r>
              <a:rPr lang="en-US" sz="1200" dirty="0" err="1"/>
              <a:t>heatmap</a:t>
            </a:r>
            <a:r>
              <a:rPr lang="en-US" sz="1200" dirty="0"/>
              <a:t>, allowing for a quick assessment of which features may be more influential in predicting no-shows.</a:t>
            </a:r>
          </a:p>
          <a:p>
            <a:r>
              <a:rPr lang="en-US" sz="1200" b="1" dirty="0"/>
              <a:t>Bivariate Analysis</a:t>
            </a:r>
            <a:r>
              <a:rPr lang="en-US" sz="1200" dirty="0"/>
              <a:t>: Explores specific relationships, such as the impact of hypertension or age group on no-shows. To visualizes these relationships using count plots.</a:t>
            </a:r>
          </a:p>
          <a:p>
            <a:endParaRPr lang="en-US" sz="1200" dirty="0"/>
          </a:p>
        </p:txBody>
      </p:sp>
    </p:spTree>
    <p:extLst>
      <p:ext uri="{BB962C8B-B14F-4D97-AF65-F5344CB8AC3E}">
        <p14:creationId xmlns:p14="http://schemas.microsoft.com/office/powerpoint/2010/main" val="26270311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8E651-6444-EF65-308D-FF5F403D5402}"/>
              </a:ext>
            </a:extLst>
          </p:cNvPr>
          <p:cNvSpPr>
            <a:spLocks noGrp="1"/>
          </p:cNvSpPr>
          <p:nvPr>
            <p:ph type="title"/>
          </p:nvPr>
        </p:nvSpPr>
        <p:spPr/>
        <p:txBody>
          <a:bodyPr>
            <a:normAutofit/>
          </a:bodyPr>
          <a:lstStyle/>
          <a:p>
            <a:r>
              <a:rPr lang="en-US" sz="2800" b="1" u="sng" dirty="0">
                <a:latin typeface="Arial Rounded MT Bold" pitchFamily="34" charset="0"/>
                <a:cs typeface="Calibri Light"/>
              </a:rPr>
              <a:t>Target Variables and Dependent Variables</a:t>
            </a:r>
            <a:endParaRPr lang="en-US" sz="2800" b="1" u="sng" dirty="0">
              <a:latin typeface="Arial Rounded MT Bold" pitchFamily="34" charset="0"/>
              <a:ea typeface="Calibri Light"/>
              <a:cs typeface="Calibri Light"/>
            </a:endParaRPr>
          </a:p>
        </p:txBody>
      </p:sp>
      <p:sp>
        <p:nvSpPr>
          <p:cNvPr id="3" name="Content Placeholder 2">
            <a:extLst>
              <a:ext uri="{FF2B5EF4-FFF2-40B4-BE49-F238E27FC236}">
                <a16:creationId xmlns:a16="http://schemas.microsoft.com/office/drawing/2014/main" id="{DB69C820-5239-23D1-0E4D-C4568F44187A}"/>
              </a:ext>
            </a:extLst>
          </p:cNvPr>
          <p:cNvSpPr>
            <a:spLocks noGrp="1"/>
          </p:cNvSpPr>
          <p:nvPr>
            <p:ph idx="1"/>
          </p:nvPr>
        </p:nvSpPr>
        <p:spPr>
          <a:xfrm>
            <a:off x="628650" y="1825624"/>
            <a:ext cx="7886700" cy="5032375"/>
          </a:xfrm>
        </p:spPr>
        <p:txBody>
          <a:bodyPr vert="horz" lIns="91440" tIns="45720" rIns="91440" bIns="45720" rtlCol="0" anchor="t">
            <a:normAutofit fontScale="92500" lnSpcReduction="10000"/>
          </a:bodyPr>
          <a:lstStyle/>
          <a:p>
            <a:pPr marL="0" indent="0">
              <a:buNone/>
            </a:pPr>
            <a:r>
              <a:rPr lang="en-US" sz="1800" b="1" i="1" u="sng" dirty="0">
                <a:solidFill>
                  <a:srgbClr val="242424"/>
                </a:solidFill>
                <a:ea typeface="+mn-lt"/>
                <a:cs typeface="+mn-lt"/>
              </a:rPr>
              <a:t>Target Variable</a:t>
            </a:r>
          </a:p>
          <a:p>
            <a:r>
              <a:rPr lang="en-US" sz="1800" b="1" dirty="0">
                <a:solidFill>
                  <a:srgbClr val="242424"/>
                </a:solidFill>
                <a:ea typeface="+mn-lt"/>
                <a:cs typeface="+mn-lt"/>
              </a:rPr>
              <a:t>No-show-</a:t>
            </a:r>
            <a:r>
              <a:rPr lang="en-US" sz="1800" dirty="0"/>
              <a:t>factors influencing whether patients attend their scheduled appointments or not. </a:t>
            </a:r>
            <a:endParaRPr lang="en-US" sz="1800" b="1" dirty="0">
              <a:solidFill>
                <a:srgbClr val="242424"/>
              </a:solidFill>
              <a:ea typeface="+mn-lt"/>
              <a:cs typeface="+mn-lt"/>
            </a:endParaRPr>
          </a:p>
          <a:p>
            <a:pPr marL="0" indent="0">
              <a:buNone/>
            </a:pPr>
            <a:r>
              <a:rPr lang="en-US" sz="1800" b="1" i="1" u="sng" dirty="0">
                <a:solidFill>
                  <a:srgbClr val="242424"/>
                </a:solidFill>
                <a:ea typeface="+mn-lt"/>
                <a:cs typeface="+mn-lt"/>
              </a:rPr>
              <a:t>Predictor Variables/Independent Variables</a:t>
            </a:r>
          </a:p>
          <a:p>
            <a:r>
              <a:rPr lang="en-US" sz="1800" b="1" dirty="0" err="1"/>
              <a:t>AppointmentID</a:t>
            </a:r>
            <a:r>
              <a:rPr lang="en-US" sz="1800" b="1" dirty="0"/>
              <a:t>   - </a:t>
            </a:r>
            <a:r>
              <a:rPr lang="en-US" sz="1800" dirty="0"/>
              <a:t>Identification number for each appointment.</a:t>
            </a:r>
            <a:endParaRPr lang="en-US" sz="1800" b="1" dirty="0"/>
          </a:p>
          <a:p>
            <a:r>
              <a:rPr lang="en-US" sz="1800" b="1" dirty="0"/>
              <a:t> Gender - </a:t>
            </a:r>
            <a:r>
              <a:rPr lang="en-US" sz="1800" dirty="0"/>
              <a:t>Gender of the patient.</a:t>
            </a:r>
            <a:endParaRPr lang="en-US" sz="1800" b="1" dirty="0"/>
          </a:p>
          <a:p>
            <a:r>
              <a:rPr lang="en-US" sz="1800" b="1" dirty="0"/>
              <a:t> </a:t>
            </a:r>
            <a:r>
              <a:rPr lang="en-US" sz="1800" b="1" dirty="0" err="1"/>
              <a:t>ScheduledDay</a:t>
            </a:r>
            <a:r>
              <a:rPr lang="en-US" sz="1800" b="1" dirty="0"/>
              <a:t>  - </a:t>
            </a:r>
            <a:r>
              <a:rPr lang="en-US" sz="1800" dirty="0"/>
              <a:t>The day the appointment was scheduled.</a:t>
            </a:r>
            <a:r>
              <a:rPr lang="en-US" sz="1800" b="1" dirty="0"/>
              <a:t>  </a:t>
            </a:r>
          </a:p>
          <a:p>
            <a:r>
              <a:rPr lang="en-US" sz="1800" b="1" dirty="0"/>
              <a:t> </a:t>
            </a:r>
            <a:r>
              <a:rPr lang="en-US" sz="1800" b="1" dirty="0" err="1"/>
              <a:t>AppointmentDay</a:t>
            </a:r>
            <a:r>
              <a:rPr lang="en-US" sz="1800" b="1" dirty="0"/>
              <a:t> - </a:t>
            </a:r>
            <a:r>
              <a:rPr lang="en-US" sz="1800" dirty="0"/>
              <a:t>The day of the actual appointment.</a:t>
            </a:r>
            <a:r>
              <a:rPr lang="en-US" sz="1800" b="1" dirty="0"/>
              <a:t> Age</a:t>
            </a:r>
          </a:p>
          <a:p>
            <a:r>
              <a:rPr lang="en-US" sz="1800" b="1" dirty="0"/>
              <a:t> </a:t>
            </a:r>
            <a:r>
              <a:rPr lang="en-US" sz="1800" b="1" dirty="0" err="1"/>
              <a:t>Neighbourhood</a:t>
            </a:r>
            <a:r>
              <a:rPr lang="en-US" sz="1800" b="1" dirty="0"/>
              <a:t> -  </a:t>
            </a:r>
            <a:r>
              <a:rPr lang="en-US" sz="1800" dirty="0"/>
              <a:t>Location where the appointment takes place.</a:t>
            </a:r>
            <a:endParaRPr lang="en-US" sz="1800" b="1" dirty="0"/>
          </a:p>
          <a:p>
            <a:r>
              <a:rPr lang="en-US" sz="1800" b="1" dirty="0"/>
              <a:t> Scholarship - </a:t>
            </a:r>
            <a:r>
              <a:rPr lang="en-US" sz="1800" dirty="0"/>
              <a:t>Indicates whether the patient is enrolled in a scholarship program.</a:t>
            </a:r>
            <a:endParaRPr lang="en-US" sz="1800" b="1" dirty="0"/>
          </a:p>
          <a:p>
            <a:r>
              <a:rPr lang="en-US" sz="1800" b="1" dirty="0"/>
              <a:t> </a:t>
            </a:r>
            <a:r>
              <a:rPr lang="en-US" sz="1800" b="1" dirty="0" err="1"/>
              <a:t>Hipertension</a:t>
            </a:r>
            <a:r>
              <a:rPr lang="en-US" sz="1800" b="1" dirty="0"/>
              <a:t> - </a:t>
            </a:r>
            <a:r>
              <a:rPr lang="en-US" sz="1800" dirty="0"/>
              <a:t>Indicates whether the patient has hypertension.</a:t>
            </a:r>
            <a:endParaRPr lang="en-US" sz="1800" b="1" dirty="0"/>
          </a:p>
          <a:p>
            <a:r>
              <a:rPr lang="en-US" sz="1800" b="1" dirty="0"/>
              <a:t>Diabetes - </a:t>
            </a:r>
            <a:r>
              <a:rPr lang="en-US" sz="1800" dirty="0"/>
              <a:t>Indicates whether the patient has diabetes.</a:t>
            </a:r>
            <a:endParaRPr lang="en-US" sz="1800" b="1" dirty="0"/>
          </a:p>
          <a:p>
            <a:r>
              <a:rPr lang="en-US" sz="1800" b="1" dirty="0"/>
              <a:t> Alcoholism –  </a:t>
            </a:r>
            <a:r>
              <a:rPr lang="en-US" sz="1800" dirty="0"/>
              <a:t>Indicates whether the patient is an alcoholic or not.</a:t>
            </a:r>
            <a:r>
              <a:rPr lang="en-US" sz="1800" b="1" dirty="0"/>
              <a:t> </a:t>
            </a:r>
          </a:p>
          <a:p>
            <a:r>
              <a:rPr lang="en-US" sz="1800" b="1" dirty="0"/>
              <a:t> </a:t>
            </a:r>
            <a:r>
              <a:rPr lang="en-US" sz="1800" b="1" dirty="0" err="1"/>
              <a:t>Handcap</a:t>
            </a:r>
            <a:r>
              <a:rPr lang="en-US" sz="1800" b="1"/>
              <a:t> - </a:t>
            </a:r>
            <a:endParaRPr lang="en-US" sz="1800" b="1" dirty="0"/>
          </a:p>
          <a:p>
            <a:r>
              <a:rPr lang="en-US" sz="1800" b="1" dirty="0" err="1"/>
              <a:t>SMS_received</a:t>
            </a:r>
            <a:endParaRPr lang="en-US" sz="1800" b="1" u="sng" dirty="0">
              <a:ea typeface="Calibri"/>
              <a:cs typeface="Calibri" panose="020F0502020204030204"/>
            </a:endParaRPr>
          </a:p>
        </p:txBody>
      </p:sp>
    </p:spTree>
    <p:extLst>
      <p:ext uri="{BB962C8B-B14F-4D97-AF65-F5344CB8AC3E}">
        <p14:creationId xmlns:p14="http://schemas.microsoft.com/office/powerpoint/2010/main" val="36454696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u="sng" dirty="0">
                <a:latin typeface="Arial Rounded MT Bold" pitchFamily="34" charset="0"/>
              </a:rPr>
              <a:t>Article Summary</a:t>
            </a:r>
          </a:p>
        </p:txBody>
      </p:sp>
      <p:sp>
        <p:nvSpPr>
          <p:cNvPr id="3" name="Content Placeholder 2"/>
          <p:cNvSpPr>
            <a:spLocks noGrp="1"/>
          </p:cNvSpPr>
          <p:nvPr>
            <p:ph idx="1"/>
          </p:nvPr>
        </p:nvSpPr>
        <p:spPr/>
        <p:txBody>
          <a:bodyPr>
            <a:noAutofit/>
          </a:bodyPr>
          <a:lstStyle/>
          <a:p>
            <a:r>
              <a:rPr lang="en-US" sz="1800" dirty="0"/>
              <a:t>The article discusses the </a:t>
            </a:r>
            <a:r>
              <a:rPr lang="en-US" sz="1800" dirty="0" err="1"/>
              <a:t>Bolsa</a:t>
            </a:r>
            <a:r>
              <a:rPr lang="en-US" sz="1800" dirty="0"/>
              <a:t> </a:t>
            </a:r>
            <a:r>
              <a:rPr lang="en-US" sz="1800" dirty="0" err="1"/>
              <a:t>Família</a:t>
            </a:r>
            <a:r>
              <a:rPr lang="en-US" sz="1800" dirty="0"/>
              <a:t> program, which is a social welfare initiative implemented by the Brazilian government as part of its efforts to alleviate poverty. Started in 2003 under President </a:t>
            </a:r>
            <a:r>
              <a:rPr lang="en-US" sz="1800" dirty="0" err="1"/>
              <a:t>Luiz</a:t>
            </a:r>
            <a:r>
              <a:rPr lang="en-US" sz="1800" dirty="0"/>
              <a:t> </a:t>
            </a:r>
            <a:r>
              <a:rPr lang="en-US" sz="1800" dirty="0" err="1"/>
              <a:t>Inácio</a:t>
            </a:r>
            <a:r>
              <a:rPr lang="en-US" sz="1800" dirty="0"/>
              <a:t> Lula da Silva, </a:t>
            </a:r>
            <a:r>
              <a:rPr lang="en-US" sz="1800" dirty="0" err="1"/>
              <a:t>Bolsa</a:t>
            </a:r>
            <a:r>
              <a:rPr lang="en-US" sz="1800" dirty="0"/>
              <a:t> </a:t>
            </a:r>
            <a:r>
              <a:rPr lang="en-US" sz="1800" dirty="0" err="1"/>
              <a:t>Família</a:t>
            </a:r>
            <a:r>
              <a:rPr lang="en-US" sz="1800" dirty="0"/>
              <a:t> provides financial aid to poor families, contingent upon conditions such as ensuring children attend school and receive vaccinations. The program aims to reduce both short-term and long-term poverty by providing direct cash transfers and promoting human capital development among the poor.</a:t>
            </a:r>
          </a:p>
          <a:p>
            <a:r>
              <a:rPr lang="en-US" sz="1800" dirty="0"/>
              <a:t>Initially praised as an effective anti-poverty measure, </a:t>
            </a:r>
            <a:r>
              <a:rPr lang="en-US" sz="1800" dirty="0" err="1"/>
              <a:t>Bolsa</a:t>
            </a:r>
            <a:r>
              <a:rPr lang="en-US" sz="1800" dirty="0"/>
              <a:t> </a:t>
            </a:r>
            <a:r>
              <a:rPr lang="en-US" sz="1800" dirty="0" err="1"/>
              <a:t>Família</a:t>
            </a:r>
            <a:r>
              <a:rPr lang="en-US" sz="1800" dirty="0"/>
              <a:t> has faced criticism and controversy, with opponents arguing that it could discourage employment and perpetuate dependency. However, research indicates that the program has contributed to significant improvements in education, health, and economic outcomes for beneficiaries. It has also been credited with reducing child labor, improving food security, and lowering suicide rates in Brazil.</a:t>
            </a:r>
          </a:p>
          <a:p>
            <a:r>
              <a:rPr lang="en-US" sz="1800" dirty="0"/>
              <a:t>Despite its successes, </a:t>
            </a:r>
            <a:r>
              <a:rPr lang="en-US" sz="1800" dirty="0" err="1"/>
              <a:t>Bolsa</a:t>
            </a:r>
            <a:r>
              <a:rPr lang="en-US" sz="1800" dirty="0"/>
              <a:t> </a:t>
            </a:r>
            <a:r>
              <a:rPr lang="en-US" sz="1800" dirty="0" err="1"/>
              <a:t>Família</a:t>
            </a:r>
            <a:r>
              <a:rPr lang="en-US" sz="1800" dirty="0"/>
              <a:t> has been subject to political debates and underwent changes over the years, including the introduction of new programs and modifications to eligibility criteria and benefit amounts. Overall, the article highlights both the achievements and challenges of </a:t>
            </a:r>
            <a:r>
              <a:rPr lang="en-US" sz="1800" dirty="0" err="1"/>
              <a:t>Bolsa</a:t>
            </a:r>
            <a:r>
              <a:rPr lang="en-US" sz="1800" dirty="0"/>
              <a:t> </a:t>
            </a:r>
            <a:r>
              <a:rPr lang="en-US" sz="1800" dirty="0" err="1"/>
              <a:t>Família</a:t>
            </a:r>
            <a:r>
              <a:rPr lang="en-US" sz="1800" dirty="0"/>
              <a:t> in tackling poverty and inequality in Brazil</a:t>
            </a:r>
          </a:p>
          <a:p>
            <a:endParaRPr lang="en-US" sz="1800" dirty="0"/>
          </a:p>
        </p:txBody>
      </p:sp>
    </p:spTree>
    <p:extLst>
      <p:ext uri="{BB962C8B-B14F-4D97-AF65-F5344CB8AC3E}">
        <p14:creationId xmlns:p14="http://schemas.microsoft.com/office/powerpoint/2010/main" val="15826204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52800" y="578511"/>
            <a:ext cx="5455920" cy="1768474"/>
          </a:xfrm>
        </p:spPr>
        <p:txBody>
          <a:bodyPr>
            <a:normAutofit/>
          </a:bodyPr>
          <a:lstStyle/>
          <a:p>
            <a:r>
              <a:rPr lang="en-US" sz="4000" b="1" u="sng" dirty="0">
                <a:latin typeface="Arial Rounded MT Bold" pitchFamily="34" charset="0"/>
              </a:rPr>
              <a:t>Scholarship and </a:t>
            </a:r>
            <a:r>
              <a:rPr lang="en-US" sz="4000" b="1" u="sng" dirty="0" err="1">
                <a:latin typeface="Arial Rounded MT Bold" pitchFamily="34" charset="0"/>
              </a:rPr>
              <a:t>Bolsa</a:t>
            </a:r>
            <a:r>
              <a:rPr lang="en-US" sz="4000" b="1" u="sng" dirty="0">
                <a:latin typeface="Arial Rounded MT Bold" pitchFamily="34" charset="0"/>
              </a:rPr>
              <a:t> Family</a:t>
            </a:r>
          </a:p>
        </p:txBody>
      </p:sp>
      <p:sp>
        <p:nvSpPr>
          <p:cNvPr id="3" name="Content Placeholder 2"/>
          <p:cNvSpPr>
            <a:spLocks noGrp="1"/>
          </p:cNvSpPr>
          <p:nvPr>
            <p:ph idx="1"/>
          </p:nvPr>
        </p:nvSpPr>
        <p:spPr>
          <a:xfrm>
            <a:off x="628650" y="3200399"/>
            <a:ext cx="7886700" cy="2976563"/>
          </a:xfrm>
        </p:spPr>
        <p:txBody>
          <a:bodyPr>
            <a:normAutofit fontScale="85000" lnSpcReduction="20000"/>
          </a:bodyPr>
          <a:lstStyle/>
          <a:p>
            <a:pPr marL="0" indent="0">
              <a:buNone/>
            </a:pPr>
            <a:r>
              <a:rPr lang="en-US" dirty="0"/>
              <a:t>The problem statement aligns closely with the concerns raised in the article. Both emphasize the negative impact of missed appointments on healthcare providers and the need for effective solutions to address this issue. Analyzing the dataset provided in the context of the article can help identify factors contributing to missed appointments and inform strategies to mitigate this problem, ultimately improving healthcare delivery and patient outcomes.</a:t>
            </a:r>
          </a:p>
          <a:p>
            <a:pPr marL="0" indent="0">
              <a:buNone/>
            </a:pPr>
            <a:br>
              <a:rPr lang="en-US" dirty="0"/>
            </a:b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288" y="273103"/>
            <a:ext cx="2568732" cy="2317697"/>
          </a:xfrm>
          <a:prstGeom prst="rect">
            <a:avLst/>
          </a:prstGeom>
        </p:spPr>
      </p:pic>
    </p:spTree>
    <p:extLst>
      <p:ext uri="{BB962C8B-B14F-4D97-AF65-F5344CB8AC3E}">
        <p14:creationId xmlns:p14="http://schemas.microsoft.com/office/powerpoint/2010/main" val="38846557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332C6-1F4A-D148-C0A3-3DF2A8B0831B}"/>
              </a:ext>
            </a:extLst>
          </p:cNvPr>
          <p:cNvSpPr>
            <a:spLocks noGrp="1"/>
          </p:cNvSpPr>
          <p:nvPr>
            <p:ph type="title"/>
          </p:nvPr>
        </p:nvSpPr>
        <p:spPr>
          <a:xfrm>
            <a:off x="628650" y="182246"/>
            <a:ext cx="7886700" cy="1325563"/>
          </a:xfrm>
        </p:spPr>
        <p:txBody>
          <a:bodyPr/>
          <a:lstStyle/>
          <a:p>
            <a:r>
              <a:rPr lang="en-US" b="1" u="sng" dirty="0">
                <a:latin typeface="Arial Rounded MT Bold" pitchFamily="34" charset="0"/>
                <a:cs typeface="Calibri Light"/>
              </a:rPr>
              <a:t>Dataset</a:t>
            </a:r>
            <a:endParaRPr lang="en-US" b="1" u="sng" dirty="0">
              <a:latin typeface="Arial Rounded MT Bold" pitchFamily="34" charset="0"/>
              <a:ea typeface="Calibri Light"/>
              <a:cs typeface="Calibri Light"/>
            </a:endParaRPr>
          </a:p>
        </p:txBody>
      </p:sp>
      <p:sp>
        <p:nvSpPr>
          <p:cNvPr id="3" name="Content Placeholder 2">
            <a:extLst>
              <a:ext uri="{FF2B5EF4-FFF2-40B4-BE49-F238E27FC236}">
                <a16:creationId xmlns:a16="http://schemas.microsoft.com/office/drawing/2014/main" id="{F47B4CA3-0CE4-A461-57F0-A7CC7C20C11B}"/>
              </a:ext>
            </a:extLst>
          </p:cNvPr>
          <p:cNvSpPr>
            <a:spLocks noGrp="1"/>
          </p:cNvSpPr>
          <p:nvPr>
            <p:ph idx="1"/>
          </p:nvPr>
        </p:nvSpPr>
        <p:spPr>
          <a:xfrm>
            <a:off x="213360" y="1764665"/>
            <a:ext cx="8321040" cy="2395855"/>
          </a:xfrm>
        </p:spPr>
        <p:txBody>
          <a:bodyPr vert="horz" lIns="91440" tIns="45720" rIns="91440" bIns="45720" rtlCol="0" anchor="t">
            <a:normAutofit/>
          </a:bodyPr>
          <a:lstStyle/>
          <a:p>
            <a:pPr marL="0" indent="0">
              <a:buNone/>
            </a:pPr>
            <a:r>
              <a:rPr lang="en-US" sz="2000" dirty="0"/>
              <a:t>This dataset, containing </a:t>
            </a:r>
            <a:r>
              <a:rPr lang="en-US" sz="2000" b="1" dirty="0"/>
              <a:t>over 110,000 patient appointments</a:t>
            </a:r>
            <a:r>
              <a:rPr lang="en-US" sz="2000" dirty="0"/>
              <a:t>, embarks on a quest to solve the </a:t>
            </a:r>
            <a:r>
              <a:rPr lang="en-US" sz="2000" b="1" dirty="0"/>
              <a:t>medical no-show mystery</a:t>
            </a:r>
            <a:r>
              <a:rPr lang="en-US" sz="2000" dirty="0"/>
              <a:t>. Packed with </a:t>
            </a:r>
            <a:r>
              <a:rPr lang="en-US" sz="2000" b="1" dirty="0"/>
              <a:t>13 crucial data points</a:t>
            </a:r>
            <a:r>
              <a:rPr lang="en-US" sz="2000" dirty="0"/>
              <a:t>, we delve beyond the surface, examining not just </a:t>
            </a:r>
            <a:r>
              <a:rPr lang="en-US" sz="2000" b="1" dirty="0"/>
              <a:t>dates and demographics</a:t>
            </a:r>
            <a:r>
              <a:rPr lang="en-US" sz="2000" dirty="0"/>
              <a:t> but also </a:t>
            </a:r>
            <a:r>
              <a:rPr lang="en-US" sz="2000" b="1" dirty="0"/>
              <a:t>socioeconomic indicators</a:t>
            </a:r>
            <a:r>
              <a:rPr lang="en-US" sz="2000" dirty="0"/>
              <a:t> like scholarship status. We even explore potential health concerns like </a:t>
            </a:r>
            <a:r>
              <a:rPr lang="en-US" sz="2000" b="1" dirty="0"/>
              <a:t>hypertension, diabetes, and alcoholism</a:t>
            </a:r>
            <a:r>
              <a:rPr lang="en-US" sz="2000" dirty="0"/>
              <a:t>. Most importantly, we track the </a:t>
            </a:r>
            <a:r>
              <a:rPr lang="en-US" sz="2000" b="1" dirty="0"/>
              <a:t>crucial outcome: did the patient show up?</a:t>
            </a:r>
            <a:endParaRPr lang="en-US" sz="2000"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2440" y="3740623"/>
            <a:ext cx="8427720" cy="2708171"/>
          </a:xfrm>
          <a:prstGeom prst="rect">
            <a:avLst/>
          </a:prstGeom>
        </p:spPr>
      </p:pic>
    </p:spTree>
    <p:extLst>
      <p:ext uri="{BB962C8B-B14F-4D97-AF65-F5344CB8AC3E}">
        <p14:creationId xmlns:p14="http://schemas.microsoft.com/office/powerpoint/2010/main" val="12885051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94ABA5-E10E-2D57-87FE-487C34F95BDA}"/>
              </a:ext>
            </a:extLst>
          </p:cNvPr>
          <p:cNvSpPr>
            <a:spLocks noGrp="1"/>
          </p:cNvSpPr>
          <p:nvPr>
            <p:ph type="title"/>
          </p:nvPr>
        </p:nvSpPr>
        <p:spPr>
          <a:xfrm>
            <a:off x="628650" y="365126"/>
            <a:ext cx="4676614" cy="1351233"/>
          </a:xfrm>
        </p:spPr>
        <p:txBody>
          <a:bodyPr>
            <a:normAutofit/>
          </a:bodyPr>
          <a:lstStyle/>
          <a:p>
            <a:r>
              <a:rPr lang="en-US" sz="3200" b="1" u="sng" dirty="0">
                <a:latin typeface="Arial Rounded MT Bold" pitchFamily="34" charset="0"/>
                <a:ea typeface="Calibri Light"/>
                <a:cs typeface="Calibri Light" panose="020F0302020204030204"/>
              </a:rPr>
              <a:t>Data Type and Description of Data</a:t>
            </a:r>
          </a:p>
        </p:txBody>
      </p:sp>
      <p:sp>
        <p:nvSpPr>
          <p:cNvPr id="3" name="TextBox 2">
            <a:extLst>
              <a:ext uri="{FF2B5EF4-FFF2-40B4-BE49-F238E27FC236}">
                <a16:creationId xmlns:a16="http://schemas.microsoft.com/office/drawing/2014/main" id="{14987DCA-2712-65EB-583D-164C7C637B42}"/>
              </a:ext>
            </a:extLst>
          </p:cNvPr>
          <p:cNvSpPr txBox="1"/>
          <p:nvPr/>
        </p:nvSpPr>
        <p:spPr>
          <a:xfrm>
            <a:off x="485613" y="1666339"/>
            <a:ext cx="4638675" cy="261610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i="1" dirty="0">
                <a:ea typeface="Calibri" panose="020F0502020204030204"/>
                <a:cs typeface="Calibri" panose="020F0502020204030204"/>
              </a:rPr>
              <a:t>Observations</a:t>
            </a:r>
          </a:p>
          <a:p>
            <a:pPr marL="285750" indent="-285750">
              <a:buFont typeface="Arial"/>
              <a:buChar char="•"/>
            </a:pPr>
            <a:endParaRPr lang="en-US" dirty="0">
              <a:ea typeface="Calibri" panose="020F0502020204030204"/>
              <a:cs typeface="Calibri" panose="020F0502020204030204"/>
            </a:endParaRPr>
          </a:p>
          <a:p>
            <a:pPr marL="285750" indent="-285750">
              <a:buFont typeface="Arial"/>
              <a:buChar char="•"/>
            </a:pPr>
            <a:r>
              <a:rPr lang="en-US" dirty="0">
                <a:ea typeface="Calibri" panose="020F0502020204030204"/>
                <a:cs typeface="Calibri" panose="020F0502020204030204"/>
              </a:rPr>
              <a:t>We can check that most of the values are in numerical form.</a:t>
            </a:r>
          </a:p>
          <a:p>
            <a:pPr marL="285750" indent="-285750">
              <a:buFont typeface="Arial"/>
              <a:buChar char="•"/>
            </a:pPr>
            <a:r>
              <a:rPr lang="en-US" dirty="0">
                <a:ea typeface="Calibri" panose="020F0502020204030204"/>
                <a:cs typeface="Calibri" panose="020F0502020204030204"/>
              </a:rPr>
              <a:t>We can check the mean, standard deviation, total counts, min-max of the numerical columns</a:t>
            </a:r>
          </a:p>
          <a:p>
            <a:pPr marL="285750" indent="-285750">
              <a:buFont typeface="Arial"/>
              <a:buChar char="•"/>
            </a:pPr>
            <a:r>
              <a:rPr lang="en-US" dirty="0">
                <a:ea typeface="Calibri" panose="020F0502020204030204"/>
                <a:cs typeface="Calibri" panose="020F0502020204030204"/>
              </a:rPr>
              <a:t>We can also check the data distribution as per quartile.</a:t>
            </a: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257417" y="121920"/>
            <a:ext cx="3886583" cy="3101192"/>
          </a:xfr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4282440"/>
            <a:ext cx="9144000" cy="2575560"/>
          </a:xfrm>
          <a:prstGeom prst="rect">
            <a:avLst/>
          </a:prstGeom>
        </p:spPr>
      </p:pic>
    </p:spTree>
    <p:extLst>
      <p:ext uri="{BB962C8B-B14F-4D97-AF65-F5344CB8AC3E}">
        <p14:creationId xmlns:p14="http://schemas.microsoft.com/office/powerpoint/2010/main" val="18264086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504</TotalTime>
  <Words>1959</Words>
  <Application>Microsoft Office PowerPoint</Application>
  <PresentationFormat>On-screen Show (4:3)</PresentationFormat>
  <Paragraphs>106</Paragraphs>
  <Slides>21</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Arial Black</vt:lpstr>
      <vt:lpstr>Arial Rounded MT Bold</vt:lpstr>
      <vt:lpstr>Bahnschrift SemiCondensed</vt:lpstr>
      <vt:lpstr>Bell MT</vt:lpstr>
      <vt:lpstr>Calibri</vt:lpstr>
      <vt:lpstr>Calibri Light</vt:lpstr>
      <vt:lpstr>system-ui</vt:lpstr>
      <vt:lpstr>Times New Roman</vt:lpstr>
      <vt:lpstr>Office Theme</vt:lpstr>
      <vt:lpstr>CAPSTONE </vt:lpstr>
      <vt:lpstr>Problem Statement</vt:lpstr>
      <vt:lpstr>Project Details </vt:lpstr>
      <vt:lpstr>PowerPoint Presentation</vt:lpstr>
      <vt:lpstr>Target Variables and Dependent Variables</vt:lpstr>
      <vt:lpstr>Article Summary</vt:lpstr>
      <vt:lpstr>Scholarship and Bolsa Family</vt:lpstr>
      <vt:lpstr>Dataset</vt:lpstr>
      <vt:lpstr>Data Type and Description of Data</vt:lpstr>
      <vt:lpstr>Balancing of the DataSet</vt:lpstr>
      <vt:lpstr>Missing Values</vt:lpstr>
      <vt:lpstr>Gender No-Show distribution</vt:lpstr>
      <vt:lpstr>Scholarship Distribution </vt:lpstr>
      <vt:lpstr>SMS RECEIVED OR NOT?</vt:lpstr>
      <vt:lpstr>Age Group Distribution </vt:lpstr>
      <vt:lpstr>PowerPoint Presentation</vt:lpstr>
      <vt:lpstr>Model Building</vt:lpstr>
      <vt:lpstr>CONCLUSION/ INSIGHTS</vt:lpstr>
      <vt:lpstr>PowerBI Dashboard</vt:lpstr>
      <vt:lpstr>PowerBI Dashboard</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Aayush Shah</dc:creator>
  <cp:lastModifiedBy>Vishal Rajak</cp:lastModifiedBy>
  <cp:revision>374</cp:revision>
  <dcterms:created xsi:type="dcterms:W3CDTF">2020-12-23T13:36:53Z</dcterms:created>
  <dcterms:modified xsi:type="dcterms:W3CDTF">2025-08-12T05:35:20Z</dcterms:modified>
</cp:coreProperties>
</file>